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Lst>
  <p:sldSz cx="12192000" cy="6858000"/>
  <p:notesSz cx="6858000" cy="9144000"/>
  <p:embeddedFontLst>
    <p:embeddedFont>
      <p:font typeface="微软雅黑" panose="020B0503020204020204" charset="-122"/>
      <p:regular r:id="rId36"/>
    </p:embeddedFont>
    <p:embeddedFont>
      <p:font typeface="Calibri" panose="020F050202020403020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94" d="100"/>
          <a:sy n="94" d="100"/>
        </p:scale>
        <p:origin x="660" y="52"/>
      </p:cViewPr>
      <p:guideLst>
        <p:guide orient="horz" pos="2160"/>
        <p:guide pos="2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5.fntdata"/><Relationship Id="rId4" Type="http://schemas.openxmlformats.org/officeDocument/2006/relationships/slide" Target="slides/slide2.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image" Target="../media/image10.jpe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GIF"/><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7" Type="http://schemas.openxmlformats.org/officeDocument/2006/relationships/slideLayout" Target="../slideLayouts/slideLayout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image" Target="../media/image12.GIF"/><Relationship Id="rId10" Type="http://schemas.openxmlformats.org/officeDocument/2006/relationships/tags" Target="../tags/tag3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image" Target="../media/image19.jpe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7" Type="http://schemas.openxmlformats.org/officeDocument/2006/relationships/slideLayout" Target="../slideLayouts/slideLayout7.xml"/><Relationship Id="rId16" Type="http://schemas.openxmlformats.org/officeDocument/2006/relationships/image" Target="../media/image21.jpeg"/><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image" Target="../media/image20.jpeg"/><Relationship Id="rId10" Type="http://schemas.openxmlformats.org/officeDocument/2006/relationships/tags" Target="../tags/tag44.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GIF"/><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9" Type="http://schemas.openxmlformats.org/officeDocument/2006/relationships/slideLayout" Target="../slideLayouts/slideLayout7.xml"/><Relationship Id="rId18" Type="http://schemas.openxmlformats.org/officeDocument/2006/relationships/tags" Target="../tags/tag62.xml"/><Relationship Id="rId17" Type="http://schemas.openxmlformats.org/officeDocument/2006/relationships/image" Target="../media/image27.jpeg"/><Relationship Id="rId16" Type="http://schemas.openxmlformats.org/officeDocument/2006/relationships/tags" Target="../tags/tag61.xml"/><Relationship Id="rId15" Type="http://schemas.openxmlformats.org/officeDocument/2006/relationships/image" Target="../media/image26.jpeg"/><Relationship Id="rId14" Type="http://schemas.openxmlformats.org/officeDocument/2006/relationships/tags" Target="../tags/tag60.xml"/><Relationship Id="rId13" Type="http://schemas.openxmlformats.org/officeDocument/2006/relationships/image" Target="../media/image25.jpeg"/><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slideLayout" Target="../slideLayouts/slideLayout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372951" y="4499017"/>
            <a:ext cx="2056587" cy="434059"/>
          </a:xfrm>
          <a:prstGeom prst="rect">
            <a:avLst/>
          </a:prstGeom>
          <a:noFill/>
        </p:spPr>
        <p:txBody>
          <a:bodyPr vert="horz" wrap="square" lIns="66008" tIns="33052" rIns="66008" bIns="33052" rtlCol="0" anchor="ctr" anchorCtr="0">
            <a:noAutofit/>
          </a:bodyPr>
          <a:lstStyle/>
          <a:p>
            <a:pPr algn="l">
              <a:lnSpc>
                <a:spcPct val="120000"/>
              </a:lnSpc>
              <a:defRPr/>
            </a:pPr>
            <a:r>
              <a:rPr lang="en-US" sz="1800" dirty="0" err="1">
                <a:solidFill>
                  <a:srgbClr val="FFFFB3">
                    <a:alpha val="100000"/>
                  </a:srgbClr>
                </a:solidFill>
                <a:latin typeface="Noto Sans SC" panose="020B0500000000000000" charset="-122"/>
                <a:ea typeface="Noto Sans SC" panose="020B0500000000000000" charset="-122"/>
                <a:cs typeface="Noto Sans SC" panose="020B0500000000000000" charset="-122"/>
              </a:rPr>
              <a:t>汇报人</a:t>
            </a:r>
            <a:r>
              <a:rPr lang="en-US" sz="1800" dirty="0">
                <a:solidFill>
                  <a:srgbClr val="FFFFB3">
                    <a:alpha val="100000"/>
                  </a:srgbClr>
                </a:solidFill>
                <a:latin typeface="Noto Sans SC" panose="020B0500000000000000" charset="-122"/>
                <a:ea typeface="Noto Sans SC" panose="020B0500000000000000" charset="-122"/>
                <a:cs typeface="Noto Sans SC" panose="020B0500000000000000" charset="-122"/>
              </a:rPr>
              <a:t>：</a:t>
            </a:r>
            <a:endParaRPr lang="en-US" sz="1100" dirty="0"/>
          </a:p>
        </p:txBody>
      </p:sp>
      <p:sp>
        <p:nvSpPr>
          <p:cNvPr id="3" name="AutoShape 3"/>
          <p:cNvSpPr/>
          <p:nvPr/>
        </p:nvSpPr>
        <p:spPr>
          <a:xfrm>
            <a:off x="6887803" y="4506468"/>
            <a:ext cx="2077143" cy="419156"/>
          </a:xfrm>
          <a:prstGeom prst="rect">
            <a:avLst/>
          </a:prstGeom>
          <a:noFill/>
        </p:spPr>
        <p:txBody>
          <a:bodyPr vert="horz" wrap="square" lIns="66008" tIns="33052" rIns="66008" bIns="33052" rtlCol="0" anchor="ctr" anchorCtr="0">
            <a:noAutofit/>
          </a:bodyPr>
          <a:lstStyle/>
          <a:p>
            <a:pPr algn="l">
              <a:lnSpc>
                <a:spcPct val="120000"/>
              </a:lnSpc>
              <a:defRPr/>
            </a:pPr>
            <a:r>
              <a:rPr lang="en-US" sz="1800" dirty="0">
                <a:solidFill>
                  <a:srgbClr val="FFFFB3">
                    <a:alpha val="100000"/>
                  </a:srgbClr>
                </a:solidFill>
                <a:latin typeface="Noto Sans SC" panose="020B0500000000000000" charset="-122"/>
                <a:ea typeface="Noto Sans SC" panose="020B0500000000000000" charset="-122"/>
                <a:cs typeface="Noto Sans SC" panose="020B0500000000000000" charset="-122"/>
              </a:rPr>
              <a:t>2025-04-10</a:t>
            </a:r>
            <a:endParaRPr lang="en-US" sz="1100" dirty="0"/>
          </a:p>
        </p:txBody>
      </p:sp>
      <p:sp>
        <p:nvSpPr>
          <p:cNvPr id="4" name="AutoShape 4"/>
          <p:cNvSpPr/>
          <p:nvPr/>
        </p:nvSpPr>
        <p:spPr>
          <a:xfrm>
            <a:off x="4524375" y="1488393"/>
            <a:ext cx="3262273" cy="419156"/>
          </a:xfrm>
          <a:prstGeom prst="rect">
            <a:avLst/>
          </a:prstGeom>
          <a:noFill/>
        </p:spPr>
        <p:txBody>
          <a:bodyPr vert="horz" wrap="square" lIns="66008" tIns="33052" rIns="66008" bIns="33052" rtlCol="0" anchor="ctr" anchorCtr="1">
            <a:noAutofit/>
          </a:bodyPr>
          <a:lstStyle/>
          <a:p>
            <a:pPr algn="ctr">
              <a:defRPr/>
            </a:pPr>
            <a:endParaRPr lang="en-US" sz="1100" dirty="0"/>
          </a:p>
        </p:txBody>
      </p:sp>
      <p:sp>
        <p:nvSpPr>
          <p:cNvPr id="5" name="TextBox 5"/>
          <p:cNvSpPr txBox="1"/>
          <p:nvPr/>
        </p:nvSpPr>
        <p:spPr>
          <a:xfrm>
            <a:off x="1229733" y="1974225"/>
            <a:ext cx="9732534" cy="2275165"/>
          </a:xfrm>
          <a:prstGeom prst="rect">
            <a:avLst/>
          </a:prstGeom>
        </p:spPr>
        <p:txBody>
          <a:bodyPr vert="horz" wrap="square" lIns="114300" tIns="57150" rIns="114300" bIns="57150" rtlCol="0" anchor="ctr" anchorCtr="0">
            <a:normAutofit fontScale="92500"/>
          </a:bodyPr>
          <a:lstStyle/>
          <a:p>
            <a:pPr algn="ctr">
              <a:lnSpc>
                <a:spcPct val="115000"/>
              </a:lnSpc>
            </a:pPr>
            <a:r>
              <a:rPr lang="en-US" sz="5400" b="1" dirty="0" err="1">
                <a:solidFill>
                  <a:srgbClr val="FFFFB3">
                    <a:alpha val="100000"/>
                  </a:srgbClr>
                </a:solidFill>
                <a:latin typeface="Noto Sans SC" panose="020B0500000000000000" charset="-122"/>
                <a:ea typeface="Noto Sans SC" panose="020B0500000000000000" charset="-122"/>
                <a:cs typeface="Noto Sans SC" panose="020B0500000000000000" charset="-122"/>
              </a:rPr>
              <a:t>基于</a:t>
            </a:r>
            <a:r>
              <a:rPr lang="zh-CN" altLang="en-US" sz="5400" b="1" dirty="0">
                <a:solidFill>
                  <a:srgbClr val="FFFFB3">
                    <a:alpha val="100000"/>
                  </a:srgbClr>
                </a:solidFill>
                <a:latin typeface="Noto Sans SC" panose="020B0500000000000000" charset="-122"/>
                <a:ea typeface="Noto Sans SC" panose="020B0500000000000000" charset="-122"/>
                <a:cs typeface="Noto Sans SC" panose="020B0500000000000000" charset="-122"/>
              </a:rPr>
              <a:t>习近平新时代特色社会主义思想</a:t>
            </a:r>
            <a:r>
              <a:rPr lang="en-US" sz="5400" b="1" dirty="0" err="1">
                <a:solidFill>
                  <a:srgbClr val="FFFFB3">
                    <a:alpha val="100000"/>
                  </a:srgbClr>
                </a:solidFill>
                <a:latin typeface="Noto Sans SC" panose="020B0500000000000000" charset="-122"/>
                <a:ea typeface="Noto Sans SC" panose="020B0500000000000000" charset="-122"/>
                <a:cs typeface="Noto Sans SC" panose="020B0500000000000000" charset="-122"/>
              </a:rPr>
              <a:t>的杭州</a:t>
            </a:r>
            <a:r>
              <a:rPr lang="zh-CN" altLang="en-US" sz="5400" b="1" dirty="0">
                <a:solidFill>
                  <a:srgbClr val="FFFFB3">
                    <a:alpha val="100000"/>
                  </a:srgbClr>
                </a:solidFill>
                <a:latin typeface="Noto Sans SC" panose="020B0500000000000000" charset="-122"/>
                <a:ea typeface="Noto Sans SC" panose="020B0500000000000000" charset="-122"/>
                <a:cs typeface="Noto Sans SC" panose="020B0500000000000000" charset="-122"/>
              </a:rPr>
              <a:t>“</a:t>
            </a:r>
            <a:r>
              <a:rPr lang="en-US" sz="5400" b="1" dirty="0" err="1">
                <a:solidFill>
                  <a:srgbClr val="FFFFB3">
                    <a:alpha val="100000"/>
                  </a:srgbClr>
                </a:solidFill>
                <a:latin typeface="Noto Sans SC" panose="020B0500000000000000" charset="-122"/>
                <a:ea typeface="Noto Sans SC" panose="020B0500000000000000" charset="-122"/>
                <a:cs typeface="Noto Sans SC" panose="020B0500000000000000" charset="-122"/>
              </a:rPr>
              <a:t>人才码</a:t>
            </a:r>
            <a:r>
              <a:rPr lang="zh-CN" altLang="en-US" sz="5400" b="1" dirty="0">
                <a:solidFill>
                  <a:srgbClr val="FFFFB3">
                    <a:alpha val="100000"/>
                  </a:srgbClr>
                </a:solidFill>
                <a:latin typeface="Noto Sans SC" panose="020B0500000000000000" charset="-122"/>
                <a:ea typeface="Noto Sans SC" panose="020B0500000000000000" charset="-122"/>
                <a:cs typeface="Noto Sans SC" panose="020B0500000000000000" charset="-122"/>
              </a:rPr>
              <a:t>”</a:t>
            </a:r>
            <a:r>
              <a:rPr lang="en-US" sz="5400" b="1" dirty="0" err="1">
                <a:solidFill>
                  <a:srgbClr val="FFFFB3">
                    <a:alpha val="100000"/>
                  </a:srgbClr>
                </a:solidFill>
                <a:latin typeface="Noto Sans SC" panose="020B0500000000000000" charset="-122"/>
                <a:ea typeface="Noto Sans SC" panose="020B0500000000000000" charset="-122"/>
                <a:cs typeface="Noto Sans SC" panose="020B0500000000000000" charset="-122"/>
              </a:rPr>
              <a:t>政策研究</a:t>
            </a:r>
            <a:endParaRPr lang="en-US" sz="5400" b="1" dirty="0">
              <a:solidFill>
                <a:srgbClr val="FFFFB3">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070039" y="1545914"/>
            <a:ext cx="3861422" cy="3861422"/>
          </a:xfrm>
          <a:prstGeom prst="diamond">
            <a:avLst/>
          </a:prstGeom>
        </p:spPr>
      </p:pic>
      <p:sp>
        <p:nvSpPr>
          <p:cNvPr id="3" name="TextBox 3"/>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政策支持与服务</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216800" y="2235958"/>
            <a:ext cx="3905833" cy="1129392"/>
          </a:xfrm>
          <a:prstGeom prst="rect">
            <a:avLst/>
          </a:prstGeom>
        </p:spPr>
        <p:txBody>
          <a:bodyPr vert="horz" wrap="square" lIns="114300" tIns="57150" rIns="114300" bIns="57150" rtlCol="0" anchor="t" anchorCtr="0">
            <a:normAutofit/>
          </a:bodyPr>
          <a:lstStyle/>
          <a:p>
            <a:pPr algn="r">
              <a:lnSpc>
                <a:spcPct val="140000"/>
              </a:lnSpc>
            </a:pPr>
            <a:r>
              <a:rPr lang="en-US" sz="1425">
                <a:solidFill>
                  <a:schemeClr val="dk1">
                    <a:alpha val="100000"/>
                  </a:schemeClr>
                </a:solidFill>
                <a:latin typeface="Noto Sans SC" panose="020B0500000000000000" charset="-122"/>
                <a:ea typeface="Noto Sans SC" panose="020B0500000000000000" charset="-122"/>
                <a:cs typeface="Noto Sans SC" panose="020B0500000000000000" charset="-122"/>
              </a:rPr>
              <a:t>政府为高层次人才提供创业启动资金、科研经费、安家补贴等资金支持，帮助人才解决创业和生活中的实际问题。</a:t>
            </a:r>
            <a:endParaRPr lang="en-US" sz="142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216800" y="1629875"/>
            <a:ext cx="3905833" cy="502799"/>
          </a:xfrm>
          <a:prstGeom prst="rect">
            <a:avLst/>
          </a:prstGeom>
        </p:spPr>
        <p:txBody>
          <a:bodyPr vert="horz" wrap="square" lIns="114300" tIns="57150" rIns="114300" bIns="57150" rtlCol="0" anchor="ctr" anchorCtr="0">
            <a:noAutofit/>
          </a:bodyPr>
          <a:lstStyle/>
          <a:p>
            <a:pPr algn="r">
              <a:lnSpc>
                <a:spcPct val="120000"/>
              </a:lnSpc>
            </a:pPr>
            <a:r>
              <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rPr>
              <a:t>资金支持</a:t>
            </a:r>
            <a:endPar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8027972" y="2207383"/>
            <a:ext cx="3905833" cy="1129392"/>
          </a:xfrm>
          <a:prstGeom prst="rect">
            <a:avLst/>
          </a:prstGeom>
        </p:spPr>
        <p:txBody>
          <a:bodyPr vert="horz" wrap="square" lIns="114300" tIns="57150" rIns="114300" bIns="57150" rtlCol="0" anchor="t" anchorCtr="0">
            <a:normAutofit/>
          </a:bodyPr>
          <a:lstStyle/>
          <a:p>
            <a:pPr>
              <a:lnSpc>
                <a:spcPct val="140000"/>
              </a:lnSpc>
            </a:pPr>
            <a:r>
              <a:rPr lang="en-US" sz="1425">
                <a:solidFill>
                  <a:schemeClr val="dk1">
                    <a:alpha val="100000"/>
                  </a:schemeClr>
                </a:solidFill>
                <a:latin typeface="Noto Sans SC" panose="020B0500000000000000" charset="-122"/>
                <a:ea typeface="Noto Sans SC" panose="020B0500000000000000" charset="-122"/>
                <a:cs typeface="Noto Sans SC" panose="020B0500000000000000" charset="-122"/>
              </a:rPr>
              <a:t>政府为人才企业提供低息贷款、风险投资等融资支持，助力企业快速发展壮大，打造更多具有竞争力的企业。</a:t>
            </a:r>
            <a:endParaRPr lang="en-US" sz="142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7988535" y="5255554"/>
            <a:ext cx="3905833" cy="1143173"/>
          </a:xfrm>
          <a:prstGeom prst="rect">
            <a:avLst/>
          </a:prstGeom>
        </p:spPr>
        <p:txBody>
          <a:bodyPr vert="horz" wrap="square" lIns="114300" tIns="57150" rIns="114300" bIns="57150" rtlCol="0" anchor="t" anchorCtr="0">
            <a:norm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政府通过“浙里办”App等线上平台，为人才提供便捷的政务服务，如项目申报、政策咨询等，提高政府服务效率。</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7988535" y="1629875"/>
            <a:ext cx="3905833" cy="502799"/>
          </a:xfrm>
          <a:prstGeom prst="rect">
            <a:avLst/>
          </a:prstGeom>
        </p:spPr>
        <p:txBody>
          <a:bodyPr vert="horz" wrap="square" lIns="114300" tIns="57150" rIns="114300" bIns="57150" rtlCol="0" anchor="ctr" anchorCtr="0">
            <a:noAutofit/>
          </a:bodyPr>
          <a:lstStyle/>
          <a:p>
            <a:pPr algn="l">
              <a:lnSpc>
                <a:spcPct val="120000"/>
              </a:lnSpc>
            </a:pPr>
            <a:r>
              <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rPr>
              <a:t>融资支持</a:t>
            </a:r>
            <a:endPar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156774" y="5284129"/>
            <a:ext cx="3905833" cy="1143173"/>
          </a:xfrm>
          <a:prstGeom prst="rect">
            <a:avLst/>
          </a:prstGeom>
        </p:spPr>
        <p:txBody>
          <a:bodyPr vert="horz" wrap="square" lIns="114300" tIns="57150" rIns="114300" bIns="57150" rtlCol="0" anchor="t" anchorCtr="0">
            <a:normAutofit/>
          </a:bodyPr>
          <a:lstStyle/>
          <a:p>
            <a:pPr algn="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政府打造了一批高水平的创新创业平台，如滨江物联网产业园、未来科技城等，为人才提供优质的创业环境。</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TextBox 10"/>
          <p:cNvSpPr txBox="1"/>
          <p:nvPr/>
        </p:nvSpPr>
        <p:spPr>
          <a:xfrm>
            <a:off x="177362" y="4706621"/>
            <a:ext cx="3905833" cy="502799"/>
          </a:xfrm>
          <a:prstGeom prst="rect">
            <a:avLst/>
          </a:prstGeom>
        </p:spPr>
        <p:txBody>
          <a:bodyPr vert="horz" wrap="square" lIns="114300" tIns="57150" rIns="114300" bIns="57150" rtlCol="0" anchor="ctr" anchorCtr="0">
            <a:noAutofit/>
          </a:bodyPr>
          <a:lstStyle/>
          <a:p>
            <a:pPr algn="r">
              <a:lnSpc>
                <a:spcPct val="120000"/>
              </a:lnSpc>
            </a:pPr>
            <a:r>
              <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rPr>
              <a:t>创新创业平台</a:t>
            </a:r>
            <a:endPar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AutoShape 11"/>
          <p:cNvSpPr/>
          <p:nvPr/>
        </p:nvSpPr>
        <p:spPr>
          <a:xfrm>
            <a:off x="4364358" y="1629875"/>
            <a:ext cx="682752" cy="682752"/>
          </a:xfrm>
          <a:prstGeom prst="ellipse">
            <a:avLst/>
          </a:prstGeom>
          <a:noFill/>
          <a:ln w="19050">
            <a:solidFill>
              <a:schemeClr val="accent1">
                <a:alpha val="100000"/>
              </a:schemeClr>
            </a:solidFill>
            <a:prstDash val="solid"/>
          </a:ln>
        </p:spPr>
        <p:txBody>
          <a:bodyPr/>
          <a:lstStyle/>
          <a:p>
            <a:endParaRPr lang="zh-CN" altLang="en-US"/>
          </a:p>
        </p:txBody>
      </p:sp>
      <p:sp>
        <p:nvSpPr>
          <p:cNvPr id="12" name="TextBox 12"/>
          <p:cNvSpPr txBox="1"/>
          <p:nvPr/>
        </p:nvSpPr>
        <p:spPr>
          <a:xfrm>
            <a:off x="4170154" y="1730269"/>
            <a:ext cx="105918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rPr>
              <a:t>01</a:t>
            </a:r>
            <a:endPar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3" name="AutoShape 13"/>
          <p:cNvSpPr/>
          <p:nvPr/>
        </p:nvSpPr>
        <p:spPr>
          <a:xfrm>
            <a:off x="7178908" y="1629875"/>
            <a:ext cx="682752" cy="682752"/>
          </a:xfrm>
          <a:prstGeom prst="ellipse">
            <a:avLst/>
          </a:prstGeom>
          <a:noFill/>
          <a:ln w="19050">
            <a:solidFill>
              <a:schemeClr val="accent1">
                <a:alpha val="100000"/>
              </a:schemeClr>
            </a:solidFill>
            <a:prstDash val="solid"/>
          </a:ln>
        </p:spPr>
        <p:txBody>
          <a:bodyPr/>
          <a:lstStyle/>
          <a:p>
            <a:endParaRPr lang="zh-CN" altLang="en-US"/>
          </a:p>
        </p:txBody>
      </p:sp>
      <p:sp>
        <p:nvSpPr>
          <p:cNvPr id="14" name="TextBox 14"/>
          <p:cNvSpPr txBox="1"/>
          <p:nvPr/>
        </p:nvSpPr>
        <p:spPr>
          <a:xfrm>
            <a:off x="6984704" y="1730269"/>
            <a:ext cx="105918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rPr>
              <a:t>02</a:t>
            </a:r>
            <a:endPar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5" name="AutoShape 15"/>
          <p:cNvSpPr/>
          <p:nvPr/>
        </p:nvSpPr>
        <p:spPr>
          <a:xfrm>
            <a:off x="7139471" y="4678046"/>
            <a:ext cx="682752" cy="682752"/>
          </a:xfrm>
          <a:prstGeom prst="ellipse">
            <a:avLst/>
          </a:prstGeom>
          <a:noFill/>
          <a:ln w="19050">
            <a:solidFill>
              <a:schemeClr val="accent1">
                <a:alpha val="100000"/>
              </a:schemeClr>
            </a:solidFill>
            <a:prstDash val="solid"/>
          </a:ln>
        </p:spPr>
        <p:txBody>
          <a:bodyPr/>
          <a:lstStyle/>
          <a:p>
            <a:endParaRPr lang="zh-CN" altLang="en-US"/>
          </a:p>
        </p:txBody>
      </p:sp>
      <p:sp>
        <p:nvSpPr>
          <p:cNvPr id="16" name="TextBox 16"/>
          <p:cNvSpPr txBox="1"/>
          <p:nvPr/>
        </p:nvSpPr>
        <p:spPr>
          <a:xfrm>
            <a:off x="6945267" y="4778440"/>
            <a:ext cx="105918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rPr>
              <a:t>04</a:t>
            </a:r>
            <a:endPar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7" name="AutoShape 17"/>
          <p:cNvSpPr/>
          <p:nvPr/>
        </p:nvSpPr>
        <p:spPr>
          <a:xfrm>
            <a:off x="4324921" y="4678046"/>
            <a:ext cx="682752" cy="682752"/>
          </a:xfrm>
          <a:prstGeom prst="ellipse">
            <a:avLst/>
          </a:prstGeom>
          <a:noFill/>
          <a:ln w="19050">
            <a:solidFill>
              <a:schemeClr val="accent1">
                <a:alpha val="100000"/>
              </a:schemeClr>
            </a:solidFill>
            <a:prstDash val="solid"/>
          </a:ln>
        </p:spPr>
        <p:txBody>
          <a:bodyPr/>
          <a:lstStyle/>
          <a:p>
            <a:endParaRPr lang="zh-CN" altLang="en-US"/>
          </a:p>
        </p:txBody>
      </p:sp>
      <p:sp>
        <p:nvSpPr>
          <p:cNvPr id="18" name="TextBox 18"/>
          <p:cNvSpPr txBox="1"/>
          <p:nvPr/>
        </p:nvSpPr>
        <p:spPr>
          <a:xfrm>
            <a:off x="4130717" y="4778440"/>
            <a:ext cx="1059180" cy="4819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rPr>
              <a:t>03</a:t>
            </a:r>
            <a:endParaRPr lang="en-US" sz="240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9" name="TextBox 19"/>
          <p:cNvSpPr txBox="1"/>
          <p:nvPr/>
        </p:nvSpPr>
        <p:spPr>
          <a:xfrm>
            <a:off x="7988535" y="4801871"/>
            <a:ext cx="3905833" cy="502799"/>
          </a:xfrm>
          <a:prstGeom prst="rect">
            <a:avLst/>
          </a:prstGeom>
        </p:spPr>
        <p:txBody>
          <a:bodyPr vert="horz" wrap="square" lIns="114300" tIns="57150" rIns="114300" bIns="57150" rtlCol="0" anchor="ctr" anchorCtr="0">
            <a:noAutofit/>
          </a:bodyPr>
          <a:lstStyle/>
          <a:p>
            <a:pPr algn="l">
              <a:lnSpc>
                <a:spcPct val="120000"/>
              </a:lnSpc>
            </a:pPr>
            <a:r>
              <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rPr>
              <a:t>政务服务</a:t>
            </a:r>
            <a:endParaRPr lang="en-US" sz="21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970539"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txBody>
          <a:bodyPr vert="horz" wrap="square" rtlCol="0" anchor="ctr" anchorCtr="0">
            <a:noAutofit/>
          </a:bodyPr>
          <a:lstStyle/>
          <a:p>
            <a:pPr algn="ctr">
              <a:lnSpc>
                <a:spcPct val="100000"/>
              </a:lnSpc>
              <a:spcBef>
                <a:spcPts val="375"/>
              </a:spcBef>
              <a:defRPr/>
            </a:pPr>
            <a:endParaRPr lang="en-US" sz="1100"/>
          </a:p>
        </p:txBody>
      </p:sp>
      <p:sp>
        <p:nvSpPr>
          <p:cNvPr id="3" name="TextBox 3"/>
          <p:cNvSpPr txBox="1"/>
          <p:nvPr/>
        </p:nvSpPr>
        <p:spPr>
          <a:xfrm>
            <a:off x="107967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rPr>
              <a:t>持续优化</a:t>
            </a:r>
            <a:endPar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970539"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政府将根据人才的反馈和实际情况，不断优化人才码政策体系，为人才提供更加精准、高效的服务。</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6040982" y="1898457"/>
            <a:ext cx="2931336" cy="1420778"/>
          </a:xfrm>
          <a:prstGeom prst="rect">
            <a:avLst/>
          </a:prstGeom>
        </p:spPr>
        <p:txBody>
          <a:bodyPr vert="horz" wrap="square" lIns="0" tIns="33052" rIns="66008" bIns="33052" rtlCol="0" anchor="b"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政府将加大对创新型人才的培养力度，通过高校改革、产学研合作等方式，为杭州的持续发展提供更多优秀的人才。</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3494241"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政府将加大宣传力度，提高人才码政策的知晓率和影响力，吸引更多优秀人才来杭创新创业。</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8564684" y="4509295"/>
            <a:ext cx="2931336" cy="1420778"/>
          </a:xfrm>
          <a:prstGeom prst="rect">
            <a:avLst/>
          </a:prstGeom>
        </p:spPr>
        <p:txBody>
          <a:bodyPr vert="horz" wrap="square" lIns="0"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政府将加强与国际城市和组织的合作，拓展杭州人才码的国际服务范围，为外籍人才提供更优质的服务。</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政策未来展望</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Freeform 9"/>
          <p:cNvSpPr/>
          <p:nvPr/>
        </p:nvSpPr>
        <p:spPr>
          <a:xfrm>
            <a:off x="3518762" y="3644014"/>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txBody>
          <a:bodyPr/>
          <a:lstStyle/>
          <a:p>
            <a:endParaRPr lang="zh-CN" altLang="en-US"/>
          </a:p>
        </p:txBody>
      </p:sp>
      <p:sp>
        <p:nvSpPr>
          <p:cNvPr id="10" name="Freeform 10"/>
          <p:cNvSpPr/>
          <p:nvPr/>
        </p:nvSpPr>
        <p:spPr>
          <a:xfrm>
            <a:off x="6040982" y="3470427"/>
            <a:ext cx="2379917" cy="742950"/>
          </a:xfrm>
          <a:custGeom>
            <a:avLst/>
            <a:gdLst/>
            <a:ahLst/>
            <a:cxnLst/>
            <a:rect l="l" t="t" r="r" b="b"/>
            <a:pathLst>
              <a:path w="120000" h="12000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path>
            </a:pathLst>
          </a:custGeom>
          <a:solidFill>
            <a:schemeClr val="accent1">
              <a:alpha val="100000"/>
            </a:schemeClr>
          </a:solidFill>
        </p:spPr>
        <p:txBody>
          <a:bodyPr/>
          <a:lstStyle/>
          <a:p>
            <a:endParaRPr lang="zh-CN" altLang="en-US"/>
          </a:p>
        </p:txBody>
      </p:sp>
      <p:sp>
        <p:nvSpPr>
          <p:cNvPr id="11" name="Freeform 11"/>
          <p:cNvSpPr/>
          <p:nvPr/>
        </p:nvSpPr>
        <p:spPr>
          <a:xfrm>
            <a:off x="8589205" y="3634489"/>
            <a:ext cx="2380679" cy="742950"/>
          </a:xfrm>
          <a:custGeom>
            <a:avLst/>
            <a:gdLst/>
            <a:ahLst/>
            <a:cxnLst/>
            <a:rect l="l" t="t" r="r" b="b"/>
            <a:pathLst>
              <a:path w="120000" h="12000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path>
            </a:pathLst>
          </a:custGeom>
          <a:solidFill>
            <a:schemeClr val="accent1">
              <a:alpha val="100000"/>
            </a:schemeClr>
          </a:solidFill>
        </p:spPr>
        <p:txBody>
          <a:bodyPr/>
          <a:lstStyle/>
          <a:p>
            <a:endParaRPr lang="zh-CN" altLang="en-US"/>
          </a:p>
        </p:txBody>
      </p:sp>
      <p:sp>
        <p:nvSpPr>
          <p:cNvPr id="12" name="TextBox 12"/>
          <p:cNvSpPr txBox="1"/>
          <p:nvPr/>
        </p:nvSpPr>
        <p:spPr>
          <a:xfrm>
            <a:off x="3618755"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rPr>
              <a:t>加强宣传</a:t>
            </a:r>
            <a:endPar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
        <p:nvSpPr>
          <p:cNvPr id="13" name="TextBox 13"/>
          <p:cNvSpPr txBox="1"/>
          <p:nvPr/>
        </p:nvSpPr>
        <p:spPr>
          <a:xfrm>
            <a:off x="6159644"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rPr>
              <a:t>创新人才培养</a:t>
            </a:r>
            <a:endPar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
        <p:nvSpPr>
          <p:cNvPr id="14" name="TextBox 14"/>
          <p:cNvSpPr txBox="1"/>
          <p:nvPr/>
        </p:nvSpPr>
        <p:spPr>
          <a:xfrm>
            <a:off x="8708248" y="3725628"/>
            <a:ext cx="2142593" cy="400454"/>
          </a:xfrm>
          <a:prstGeom prst="rect">
            <a:avLst/>
          </a:prstGeom>
        </p:spPr>
        <p:txBody>
          <a:bodyPr vert="horz" wrap="square" lIns="0" tIns="33052" rIns="66008" bIns="33052" rtlCol="0" anchor="ctr" anchorCtr="0">
            <a:noAutofit/>
          </a:bodyPr>
          <a:lstStyle/>
          <a:p>
            <a:pPr algn="l">
              <a:lnSpc>
                <a:spcPct val="150000"/>
              </a:lnSpc>
            </a:pPr>
            <a:r>
              <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rPr>
              <a:t>国际合作</a:t>
            </a:r>
            <a:endParaRPr lang="en-US" sz="2000">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03</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调研结果及分析</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0369" r="30369"/>
          <a:stretch>
            <a:fillRect/>
          </a:stretch>
        </p:blipFill>
        <p:spPr>
          <a:xfrm>
            <a:off x="875314" y="2169726"/>
            <a:ext cx="2050689" cy="3916435"/>
          </a:xfrm>
          <a:prstGeom prst="rect">
            <a:avLst/>
          </a:prstGeom>
        </p:spPr>
      </p:pic>
      <p:pic>
        <p:nvPicPr>
          <p:cNvPr id="3" name="Picture 3"/>
          <p:cNvPicPr>
            <a:picLocks noChangeAspect="1"/>
          </p:cNvPicPr>
          <p:nvPr/>
        </p:nvPicPr>
        <p:blipFill>
          <a:blip r:embed="rId3"/>
          <a:srcRect l="32550" r="32550"/>
          <a:stretch>
            <a:fillRect/>
          </a:stretch>
        </p:blipFill>
        <p:spPr>
          <a:xfrm>
            <a:off x="5430979" y="2169726"/>
            <a:ext cx="2050689" cy="3916435"/>
          </a:xfrm>
          <a:prstGeom prst="rect">
            <a:avLst/>
          </a:prstGeom>
        </p:spPr>
      </p:pic>
      <p:pic>
        <p:nvPicPr>
          <p:cNvPr id="4" name="Picture 4"/>
          <p:cNvPicPr>
            <a:picLocks noChangeAspect="1"/>
          </p:cNvPicPr>
          <p:nvPr/>
        </p:nvPicPr>
        <p:blipFill>
          <a:blip r:embed="rId4"/>
          <a:srcRect l="32561" r="32561"/>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问卷主要调查对杭州人才政策满意度，创新环境支持度等问题。问卷在浙江理工大学及其周边发放，调查对象为校内学生及老师，年龄控制在20到50岁之间。</a:t>
            </a:r>
            <a:endParaRPr lang="en-US" sz="1100"/>
          </a:p>
        </p:txBody>
      </p:sp>
      <p:sp>
        <p:nvSpPr>
          <p:cNvPr id="6" name="AutoShape 6"/>
          <p:cNvSpPr/>
          <p:nvPr/>
        </p:nvSpPr>
        <p:spPr>
          <a:xfrm>
            <a:off x="7851998" y="2087040"/>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问卷设计</a:t>
            </a:r>
            <a:endParaRPr lang="en-US" sz="1100"/>
          </a:p>
        </p:txBody>
      </p:sp>
      <p:sp>
        <p:nvSpPr>
          <p:cNvPr id="7" name="AutoShape 7"/>
          <p:cNvSpPr/>
          <p:nvPr/>
        </p:nvSpPr>
        <p:spPr>
          <a:xfrm>
            <a:off x="7851998" y="4826443"/>
            <a:ext cx="3834950" cy="145193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共发放80张纸质问卷，成功收回75张，无效问卷5张，问卷回收率为93%，问卷有效率为96.8%。数据收集情况良好，为后续分析提供了有力支持。</a:t>
            </a:r>
            <a:endParaRPr lang="en-US" sz="1100"/>
          </a:p>
        </p:txBody>
      </p:sp>
      <p:sp>
        <p:nvSpPr>
          <p:cNvPr id="8" name="AutoShape 8"/>
          <p:cNvSpPr/>
          <p:nvPr/>
        </p:nvSpPr>
        <p:spPr>
          <a:xfrm>
            <a:off x="7851998" y="4125420"/>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样本收集</a:t>
            </a:r>
            <a:endParaRPr lang="en-US" sz="1100"/>
          </a:p>
        </p:txBody>
      </p:sp>
      <p:sp>
        <p:nvSpPr>
          <p:cNvPr id="9" name="TextBox 9"/>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调研方法与样本</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custDataLst>
              <p:tags r:id="rId2"/>
            </p:custDataLst>
          </p:nvPr>
        </p:nvSpPr>
        <p:spPr>
          <a:xfrm>
            <a:off x="689593" y="1595455"/>
            <a:ext cx="6734175" cy="771853"/>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满意度高</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custDataLst>
              <p:tags r:id="rId3"/>
            </p:custDataLst>
          </p:nvPr>
        </p:nvSpPr>
        <p:spPr>
          <a:xfrm>
            <a:off x="689593" y="2246047"/>
            <a:ext cx="6810375" cy="13239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调查显示，杭州“人才码”政策满意度高，受访者对政策实施给予积极评价，认为政策有助于吸引和留住高层次人才，为城市创新发展提供了有力支持。</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custDataLst>
              <p:tags r:id="rId4"/>
            </p:custDataLst>
          </p:nvPr>
        </p:nvSpPr>
        <p:spPr>
          <a:xfrm>
            <a:off x="689593" y="4139505"/>
            <a:ext cx="6734175" cy="759000"/>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政策认可</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custDataLst>
              <p:tags r:id="rId5"/>
            </p:custDataLst>
          </p:nvPr>
        </p:nvSpPr>
        <p:spPr>
          <a:xfrm>
            <a:off x="689593" y="4798345"/>
            <a:ext cx="6810375" cy="13239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针对创新环境支持度的问题，受访者普遍表示满意，认为杭州为创新人才提供了良好的创新环境和支持措施，有助于推动科技创新和人才培养事业的发展。</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cxnSp>
        <p:nvCxnSpPr>
          <p:cNvPr id="6" name="Connector 6"/>
          <p:cNvCxnSpPr/>
          <p:nvPr>
            <p:custDataLst>
              <p:tags r:id="rId6"/>
            </p:custDataLst>
          </p:nvPr>
        </p:nvCxnSpPr>
        <p:spPr>
          <a:xfrm>
            <a:off x="756268" y="6181746"/>
            <a:ext cx="7784538"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7" name="Picture 7"/>
          <p:cNvPicPr>
            <a:picLocks noChangeAspect="1"/>
          </p:cNvPicPr>
          <p:nvPr/>
        </p:nvPicPr>
        <p:blipFill>
          <a:blip r:embed="rId7"/>
          <a:srcRect/>
          <a:stretch>
            <a:fillRect/>
          </a:stretch>
        </p:blipFill>
        <p:spPr>
          <a:xfrm>
            <a:off x="7803289" y="1299241"/>
            <a:ext cx="3679824" cy="4906431"/>
          </a:xfrm>
          <a:prstGeom prst="rect">
            <a:avLst/>
          </a:prstGeom>
        </p:spPr>
      </p:pic>
      <p:cxnSp>
        <p:nvCxnSpPr>
          <p:cNvPr id="8" name="Connector 8"/>
          <p:cNvCxnSpPr/>
          <p:nvPr>
            <p:custDataLst>
              <p:tags r:id="rId8"/>
            </p:custDataLst>
          </p:nvPr>
        </p:nvCxnSpPr>
        <p:spPr>
          <a:xfrm>
            <a:off x="756268" y="3856089"/>
            <a:ext cx="7083417"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9" name="TextBox 9"/>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人才政策满意度</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3940" r="23940"/>
          <a:stretch>
            <a:fillRect/>
          </a:stretch>
        </p:blipFill>
        <p:spPr>
          <a:xfrm>
            <a:off x="7055332" y="1744635"/>
            <a:ext cx="4285298" cy="4285329"/>
          </a:xfrm>
          <a:prstGeom prst="rect">
            <a:avLst/>
          </a:prstGeom>
        </p:spPr>
      </p:pic>
      <p:sp>
        <p:nvSpPr>
          <p:cNvPr id="3" name="TextBox 3"/>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创新环境支持度</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AutoShape 4"/>
          <p:cNvSpPr/>
          <p:nvPr/>
        </p:nvSpPr>
        <p:spPr>
          <a:xfrm>
            <a:off x="3729746" y="1769675"/>
            <a:ext cx="3031629" cy="4285329"/>
          </a:xfrm>
          <a:prstGeom prst="roundRect">
            <a:avLst>
              <a:gd name="adj" fmla="val 0"/>
            </a:avLst>
          </a:prstGeom>
          <a:solidFill>
            <a:schemeClr val="lt2">
              <a:alpha val="80000"/>
            </a:schemeClr>
          </a:solidFill>
        </p:spPr>
        <p:txBody>
          <a:bodyPr/>
          <a:lstStyle/>
          <a:p>
            <a:endParaRPr lang="zh-CN" altLang="en-US"/>
          </a:p>
        </p:txBody>
      </p:sp>
      <p:sp>
        <p:nvSpPr>
          <p:cNvPr id="5" name="TextBox 5"/>
          <p:cNvSpPr txBox="1"/>
          <p:nvPr/>
        </p:nvSpPr>
        <p:spPr>
          <a:xfrm>
            <a:off x="3923235"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rPr>
              <a:t>创新助力</a:t>
            </a:r>
            <a:endPar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3923235" y="275785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rPr>
              <a:t>杭州的“产学研”合作紧密高效，企业、高校与科研机构无缝对接，共同推动技术创新和产品升级。这种合作模式不仅缩短了科研成果的转化周期，提升了产业竞争力。</a:t>
            </a:r>
            <a:endPar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AutoShape 7"/>
          <p:cNvSpPr/>
          <p:nvPr/>
        </p:nvSpPr>
        <p:spPr>
          <a:xfrm>
            <a:off x="556553" y="1764765"/>
            <a:ext cx="3031629" cy="4285329"/>
          </a:xfrm>
          <a:prstGeom prst="roundRect">
            <a:avLst>
              <a:gd name="adj" fmla="val 0"/>
            </a:avLst>
          </a:prstGeom>
          <a:solidFill>
            <a:schemeClr val="lt2">
              <a:alpha val="80000"/>
            </a:schemeClr>
          </a:solidFill>
        </p:spPr>
        <p:txBody>
          <a:bodyPr/>
          <a:lstStyle/>
          <a:p>
            <a:endParaRPr lang="zh-CN" altLang="en-US"/>
          </a:p>
        </p:txBody>
      </p:sp>
      <p:sp>
        <p:nvSpPr>
          <p:cNvPr id="8" name="TextBox 8"/>
          <p:cNvSpPr txBox="1"/>
          <p:nvPr/>
        </p:nvSpPr>
        <p:spPr>
          <a:xfrm>
            <a:off x="750042"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rPr>
              <a:t>产学研合作</a:t>
            </a:r>
            <a:endPar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750042" y="275294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rPr>
              <a:t>杭州的“产学研”合作模式和“宽容失败”的创新环境支持度普遍让大众满意，这也是杭州能在众多城市的创新型人才吸引和培养中脱颖而出的原因之一。</a:t>
            </a:r>
            <a:endPar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788511" y="2014308"/>
            <a:ext cx="2987778" cy="490334"/>
          </a:xfrm>
          <a:prstGeom prst="rect">
            <a:avLst/>
          </a:prstGeom>
        </p:spPr>
        <p:txBody>
          <a:bodyPr vert="horz" wrap="square" lIns="66008" tIns="33052" rIns="66008" bIns="33052" rtlCol="0" anchor="b"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能力需求</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2265556" y="2589176"/>
            <a:ext cx="5429250" cy="1066632"/>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围绕新质生产力，我们培养创新型人才的方向不是单一要求创新型人才拥有某个能力，而是多元化，融合化发展，多种能力兼备，这样培养出的创新型人才有着非常大的潜力。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6732228" y="4509502"/>
            <a:ext cx="2987778" cy="490334"/>
          </a:xfrm>
          <a:prstGeom prst="rect">
            <a:avLst/>
          </a:prstGeom>
        </p:spPr>
        <p:txBody>
          <a:bodyPr vert="horz" wrap="square" lIns="66008" tIns="33052" rIns="66008" bIns="33052" rtlCol="0" anchor="b"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潜力巨大</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多元能力需求</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6209273" y="5048803"/>
            <a:ext cx="5429250" cy="1066632"/>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调查显示，新质生产力对人才的核心要求在于快速学习与适应能力、跨学科融合能力、技术商业化转化能力以及国际视野与协作能力，这些能力的兼备将使创新型人才潜力巨大。</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2265556" y="1929773"/>
            <a:ext cx="649757" cy="659403"/>
          </a:xfrm>
          <a:prstGeom prst="rect">
            <a:avLst/>
          </a:prstGeom>
        </p:spPr>
        <p:txBody>
          <a:bodyPr vert="horz" wrap="square" lIns="66008" tIns="33052" rIns="66008" bIns="33052" rtlCol="0" anchor="ctr" anchorCtr="0">
            <a:norm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01</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6209273" y="4435534"/>
            <a:ext cx="670891" cy="638269"/>
          </a:xfrm>
          <a:prstGeom prst="rect">
            <a:avLst/>
          </a:prstGeom>
        </p:spPr>
        <p:txBody>
          <a:bodyPr vert="horz" wrap="square" lIns="66008" tIns="33052" rIns="66008" bIns="33052" rtlCol="0" anchor="ctr" anchorCtr="0">
            <a:norm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02</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AutoShape 9"/>
          <p:cNvSpPr/>
          <p:nvPr/>
        </p:nvSpPr>
        <p:spPr>
          <a:xfrm>
            <a:off x="565061" y="2098842"/>
            <a:ext cx="1498612" cy="1498612"/>
          </a:xfrm>
          <a:prstGeom prst="ellipse">
            <a:avLst/>
          </a:prstGeom>
          <a:solidFill>
            <a:schemeClr val="lt2">
              <a:alpha val="100000"/>
            </a:schemeClr>
          </a:solidFill>
        </p:spPr>
        <p:txBody>
          <a:bodyPr/>
          <a:lstStyle/>
          <a:p>
            <a:endParaRPr lang="zh-CN" altLang="en-US"/>
          </a:p>
        </p:txBody>
      </p:sp>
      <p:sp>
        <p:nvSpPr>
          <p:cNvPr id="10" name="Freeform 10"/>
          <p:cNvSpPr/>
          <p:nvPr/>
        </p:nvSpPr>
        <p:spPr>
          <a:xfrm>
            <a:off x="1028447" y="2543179"/>
            <a:ext cx="571839" cy="571839"/>
          </a:xfrm>
          <a:custGeom>
            <a:avLst/>
            <a:gdLst/>
            <a:ahLst/>
            <a:cxnLst/>
            <a:rect l="l" t="t" r="r" b="b"/>
            <a:pathLst>
              <a:path w="304800" h="304800">
                <a:moveTo>
                  <a:pt x="121920" y="28651"/>
                </a:moveTo>
                <a:lnTo>
                  <a:pt x="121920" y="0"/>
                </a:lnTo>
                <a:lnTo>
                  <a:pt x="152400" y="0"/>
                </a:lnTo>
                <a:lnTo>
                  <a:pt x="152400" y="243840"/>
                </a:lnTo>
                <a:lnTo>
                  <a:pt x="304800" y="243840"/>
                </a:lnTo>
                <a:lnTo>
                  <a:pt x="243840" y="304800"/>
                </a:lnTo>
                <a:lnTo>
                  <a:pt x="30480" y="304800"/>
                </a:lnTo>
                <a:lnTo>
                  <a:pt x="0" y="243840"/>
                </a:lnTo>
                <a:lnTo>
                  <a:pt x="121920" y="243840"/>
                </a:lnTo>
                <a:lnTo>
                  <a:pt x="121920" y="213360"/>
                </a:lnTo>
                <a:lnTo>
                  <a:pt x="0" y="213360"/>
                </a:lnTo>
                <a:lnTo>
                  <a:pt x="0" y="209398"/>
                </a:lnTo>
                <a:cubicBezTo>
                  <a:pt x="56940" y="163544"/>
                  <a:pt x="99498" y="101956"/>
                  <a:pt x="121234" y="31242"/>
                </a:cubicBezTo>
                <a:lnTo>
                  <a:pt x="121920" y="28651"/>
                </a:lnTo>
                <a:close/>
              </a:path>
              <a:path w="304800" h="304800">
                <a:moveTo>
                  <a:pt x="304343" y="213360"/>
                </a:moveTo>
                <a:lnTo>
                  <a:pt x="152400" y="213360"/>
                </a:lnTo>
                <a:lnTo>
                  <a:pt x="152400" y="207874"/>
                </a:lnTo>
                <a:cubicBezTo>
                  <a:pt x="171650" y="179451"/>
                  <a:pt x="183137" y="144409"/>
                  <a:pt x="183137" y="106680"/>
                </a:cubicBezTo>
                <a:cubicBezTo>
                  <a:pt x="183137" y="68951"/>
                  <a:pt x="171660" y="33909"/>
                  <a:pt x="151990" y="4848"/>
                </a:cubicBezTo>
                <a:lnTo>
                  <a:pt x="152400" y="5486"/>
                </a:lnTo>
                <a:lnTo>
                  <a:pt x="152400" y="2438"/>
                </a:lnTo>
                <a:cubicBezTo>
                  <a:pt x="237877" y="37719"/>
                  <a:pt x="298180" y="117796"/>
                  <a:pt x="304305" y="212646"/>
                </a:cubicBezTo>
                <a:lnTo>
                  <a:pt x="304343" y="213360"/>
                </a:lnTo>
              </a:path>
            </a:pathLst>
          </a:custGeom>
          <a:solidFill>
            <a:schemeClr val="accent1">
              <a:alpha val="100000"/>
            </a:schemeClr>
          </a:solidFill>
        </p:spPr>
        <p:txBody>
          <a:bodyPr/>
          <a:lstStyle/>
          <a:p>
            <a:endParaRPr lang="zh-CN" altLang="en-US"/>
          </a:p>
        </p:txBody>
      </p:sp>
      <p:sp>
        <p:nvSpPr>
          <p:cNvPr id="11" name="AutoShape 11"/>
          <p:cNvSpPr/>
          <p:nvPr/>
        </p:nvSpPr>
        <p:spPr>
          <a:xfrm>
            <a:off x="4230875" y="4583470"/>
            <a:ext cx="1498612" cy="1498612"/>
          </a:xfrm>
          <a:prstGeom prst="ellipse">
            <a:avLst/>
          </a:prstGeom>
          <a:solidFill>
            <a:schemeClr val="lt2">
              <a:alpha val="100000"/>
            </a:schemeClr>
          </a:solidFill>
        </p:spPr>
        <p:txBody>
          <a:bodyPr/>
          <a:lstStyle/>
          <a:p>
            <a:endParaRPr lang="zh-CN" altLang="en-US"/>
          </a:p>
        </p:txBody>
      </p:sp>
      <p:sp>
        <p:nvSpPr>
          <p:cNvPr id="12" name="Freeform 12"/>
          <p:cNvSpPr/>
          <p:nvPr/>
        </p:nvSpPr>
        <p:spPr>
          <a:xfrm>
            <a:off x="4713980" y="5062314"/>
            <a:ext cx="532402" cy="502824"/>
          </a:xfrm>
          <a:custGeom>
            <a:avLst/>
            <a:gdLst/>
            <a:ahLst/>
            <a:cxnLst/>
            <a:rect l="l" t="t" r="r" b="b"/>
            <a:pathLst>
              <a:path w="304800" h="304800">
                <a:moveTo>
                  <a:pt x="0" y="91440"/>
                </a:moveTo>
                <a:lnTo>
                  <a:pt x="152400" y="0"/>
                </a:lnTo>
                <a:lnTo>
                  <a:pt x="304800" y="91440"/>
                </a:lnTo>
                <a:lnTo>
                  <a:pt x="304800" y="121920"/>
                </a:lnTo>
                <a:lnTo>
                  <a:pt x="0" y="121920"/>
                </a:lnTo>
                <a:lnTo>
                  <a:pt x="0" y="91440"/>
                </a:lnTo>
                <a:close/>
              </a:path>
              <a:path w="304800" h="304800">
                <a:moveTo>
                  <a:pt x="0" y="274320"/>
                </a:moveTo>
                <a:lnTo>
                  <a:pt x="304800" y="274320"/>
                </a:lnTo>
                <a:lnTo>
                  <a:pt x="304800" y="304800"/>
                </a:lnTo>
                <a:lnTo>
                  <a:pt x="0" y="304800"/>
                </a:lnTo>
                <a:lnTo>
                  <a:pt x="0" y="274320"/>
                </a:lnTo>
                <a:close/>
              </a:path>
              <a:path w="304800" h="304800">
                <a:moveTo>
                  <a:pt x="30480" y="243840"/>
                </a:moveTo>
                <a:lnTo>
                  <a:pt x="274320" y="243840"/>
                </a:lnTo>
                <a:lnTo>
                  <a:pt x="274320" y="274320"/>
                </a:lnTo>
                <a:lnTo>
                  <a:pt x="30480" y="274320"/>
                </a:lnTo>
                <a:lnTo>
                  <a:pt x="30480" y="243840"/>
                </a:lnTo>
                <a:close/>
              </a:path>
              <a:path w="304800" h="304800">
                <a:moveTo>
                  <a:pt x="30480" y="121920"/>
                </a:moveTo>
                <a:lnTo>
                  <a:pt x="91440" y="121920"/>
                </a:lnTo>
                <a:lnTo>
                  <a:pt x="91440" y="243840"/>
                </a:lnTo>
                <a:lnTo>
                  <a:pt x="30480" y="243840"/>
                </a:lnTo>
                <a:lnTo>
                  <a:pt x="30480" y="121920"/>
                </a:lnTo>
                <a:close/>
              </a:path>
              <a:path w="304800" h="304800">
                <a:moveTo>
                  <a:pt x="121920" y="121920"/>
                </a:moveTo>
                <a:lnTo>
                  <a:pt x="182880" y="121920"/>
                </a:lnTo>
                <a:lnTo>
                  <a:pt x="182880" y="243840"/>
                </a:lnTo>
                <a:lnTo>
                  <a:pt x="121920" y="243840"/>
                </a:lnTo>
                <a:lnTo>
                  <a:pt x="121920" y="121920"/>
                </a:lnTo>
                <a:close/>
              </a:path>
              <a:path w="304800" h="304800">
                <a:moveTo>
                  <a:pt x="213360" y="121920"/>
                </a:moveTo>
                <a:lnTo>
                  <a:pt x="274320" y="121920"/>
                </a:lnTo>
                <a:lnTo>
                  <a:pt x="274320" y="243840"/>
                </a:lnTo>
                <a:lnTo>
                  <a:pt x="213360" y="243840"/>
                </a:lnTo>
                <a:lnTo>
                  <a:pt x="213360" y="121920"/>
                </a:lnTo>
              </a:path>
            </a:pathLst>
          </a:custGeom>
          <a:solidFill>
            <a:schemeClr val="accent1">
              <a:alpha val="100000"/>
            </a:schemeClr>
          </a:solidFill>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04</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杭州吸引创新人才的妙招</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产学研合作模式</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AutoShape 3"/>
          <p:cNvSpPr/>
          <p:nvPr>
            <p:custDataLst>
              <p:tags r:id="rId2"/>
            </p:custDataLst>
          </p:nvPr>
        </p:nvSpPr>
        <p:spPr>
          <a:xfrm>
            <a:off x="537512" y="1664304"/>
            <a:ext cx="638131" cy="638131"/>
          </a:xfrm>
          <a:prstGeom prst="ellipse">
            <a:avLst/>
          </a:prstGeom>
          <a:solidFill>
            <a:schemeClr val="accent1">
              <a:alpha val="20000"/>
            </a:schemeClr>
          </a:solidFill>
        </p:spPr>
        <p:txBody>
          <a:bodyPr/>
          <a:lstStyle/>
          <a:p>
            <a:endParaRPr lang="zh-CN" altLang="en-US"/>
          </a:p>
        </p:txBody>
      </p:sp>
      <p:sp>
        <p:nvSpPr>
          <p:cNvPr id="4" name="TextBox 4"/>
          <p:cNvSpPr txBox="1"/>
          <p:nvPr>
            <p:custDataLst>
              <p:tags r:id="rId3"/>
            </p:custDataLst>
          </p:nvPr>
        </p:nvSpPr>
        <p:spPr>
          <a:xfrm>
            <a:off x="1300882" y="1463721"/>
            <a:ext cx="6886575" cy="76590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企业当甲方爸爸</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custDataLst>
              <p:tags r:id="rId4"/>
            </p:custDataLst>
          </p:nvPr>
        </p:nvSpPr>
        <p:spPr>
          <a:xfrm>
            <a:off x="1300882" y="1998589"/>
            <a:ext cx="6891292" cy="1083679"/>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网易等企业直接对接浙大学生，需求即课题，学生边学习边实践，毕业即入职大厂，实现从校园到职场的无缝对接。</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AutoShape 6"/>
          <p:cNvSpPr/>
          <p:nvPr>
            <p:custDataLst>
              <p:tags r:id="rId5"/>
            </p:custDataLst>
          </p:nvPr>
        </p:nvSpPr>
        <p:spPr>
          <a:xfrm>
            <a:off x="537512" y="3384629"/>
            <a:ext cx="638131" cy="638131"/>
          </a:xfrm>
          <a:prstGeom prst="ellipse">
            <a:avLst/>
          </a:prstGeom>
          <a:solidFill>
            <a:schemeClr val="accent1">
              <a:alpha val="20000"/>
            </a:schemeClr>
          </a:solidFill>
        </p:spPr>
        <p:txBody>
          <a:bodyPr/>
          <a:lstStyle/>
          <a:p>
            <a:endParaRPr lang="zh-CN" altLang="en-US"/>
          </a:p>
        </p:txBody>
      </p:sp>
      <p:sp>
        <p:nvSpPr>
          <p:cNvPr id="7" name="TextBox 7"/>
          <p:cNvSpPr txBox="1"/>
          <p:nvPr>
            <p:custDataLst>
              <p:tags r:id="rId6"/>
            </p:custDataLst>
          </p:nvPr>
        </p:nvSpPr>
        <p:spPr>
          <a:xfrm>
            <a:off x="1300882" y="3182098"/>
            <a:ext cx="6886575" cy="769800"/>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高校变技术便利店</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AutoShape 8"/>
          <p:cNvSpPr/>
          <p:nvPr>
            <p:custDataLst>
              <p:tags r:id="rId7"/>
            </p:custDataLst>
          </p:nvPr>
        </p:nvSpPr>
        <p:spPr>
          <a:xfrm>
            <a:off x="537512" y="5104954"/>
            <a:ext cx="638131" cy="638131"/>
          </a:xfrm>
          <a:prstGeom prst="ellipse">
            <a:avLst/>
          </a:prstGeom>
          <a:solidFill>
            <a:schemeClr val="accent1">
              <a:alpha val="20000"/>
            </a:schemeClr>
          </a:solidFill>
        </p:spPr>
        <p:txBody>
          <a:bodyPr/>
          <a:lstStyle/>
          <a:p>
            <a:endParaRPr lang="zh-CN" altLang="en-US"/>
          </a:p>
        </p:txBody>
      </p:sp>
      <p:sp>
        <p:nvSpPr>
          <p:cNvPr id="9" name="TextBox 9"/>
          <p:cNvSpPr txBox="1"/>
          <p:nvPr>
            <p:custDataLst>
              <p:tags r:id="rId8"/>
            </p:custDataLst>
          </p:nvPr>
        </p:nvSpPr>
        <p:spPr>
          <a:xfrm>
            <a:off x="1300882" y="4920230"/>
            <a:ext cx="6886575" cy="73418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政府当红娘</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TextBox 10"/>
          <p:cNvSpPr txBox="1"/>
          <p:nvPr>
            <p:custDataLst>
              <p:tags r:id="rId9"/>
            </p:custDataLst>
          </p:nvPr>
        </p:nvSpPr>
        <p:spPr>
          <a:xfrm>
            <a:off x="1300882" y="3741456"/>
            <a:ext cx="6891292" cy="1074439"/>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大学教授不再是象牙塔内的学者，而是变身“技术店长”，直面企业需求，以技术为钥匙，解锁实际问题，共创双赢局面。</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TextBox 11"/>
          <p:cNvSpPr txBox="1"/>
          <p:nvPr>
            <p:custDataLst>
              <p:tags r:id="rId10"/>
            </p:custDataLst>
          </p:nvPr>
        </p:nvSpPr>
        <p:spPr>
          <a:xfrm>
            <a:off x="1300882" y="5424019"/>
            <a:ext cx="6891292" cy="1092920"/>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政府积极搭建平台，举办创新大赛，激励企业与高校携手合作。对于成功结对并开展实质合作的项目，政府将给予资金支持和政策优惠。</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2" name="Picture 12"/>
          <p:cNvPicPr>
            <a:picLocks noChangeAspect="1"/>
          </p:cNvPicPr>
          <p:nvPr/>
        </p:nvPicPr>
        <p:blipFill>
          <a:blip r:embed="rId11"/>
          <a:srcRect l="19678" r="19678"/>
          <a:stretch>
            <a:fillRect/>
          </a:stretch>
        </p:blipFill>
        <p:spPr>
          <a:xfrm>
            <a:off x="8604472" y="1741145"/>
            <a:ext cx="4421505" cy="4421505"/>
          </a:xfrm>
          <a:prstGeom prst="ellipse">
            <a:avLst/>
          </a:prstGeom>
        </p:spPr>
      </p:pic>
      <p:cxnSp>
        <p:nvCxnSpPr>
          <p:cNvPr id="13" name="Connector 13"/>
          <p:cNvCxnSpPr/>
          <p:nvPr>
            <p:custDataLst>
              <p:tags r:id="rId12"/>
            </p:custDataLst>
          </p:nvPr>
        </p:nvCxnSpPr>
        <p:spPr>
          <a:xfrm>
            <a:off x="856577" y="2403263"/>
            <a:ext cx="0" cy="896335"/>
          </a:xfrm>
          <a:prstGeom prst="line">
            <a:avLst/>
          </a:prstGeom>
          <a:ln w="1905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14" name="Connector 14"/>
          <p:cNvCxnSpPr/>
          <p:nvPr>
            <p:custDataLst>
              <p:tags r:id="rId13"/>
            </p:custDataLst>
          </p:nvPr>
        </p:nvCxnSpPr>
        <p:spPr>
          <a:xfrm>
            <a:off x="856577" y="4124852"/>
            <a:ext cx="0" cy="896335"/>
          </a:xfrm>
          <a:prstGeom prst="line">
            <a:avLst/>
          </a:prstGeom>
          <a:ln w="1905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5" name="TextBox 15"/>
          <p:cNvSpPr txBox="1"/>
          <p:nvPr>
            <p:custDataLst>
              <p:tags r:id="rId14"/>
            </p:custDataLst>
          </p:nvPr>
        </p:nvSpPr>
        <p:spPr>
          <a:xfrm>
            <a:off x="688937" y="1685237"/>
            <a:ext cx="335280"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1</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custDataLst>
              <p:tags r:id="rId15"/>
            </p:custDataLst>
          </p:nvPr>
        </p:nvSpPr>
        <p:spPr>
          <a:xfrm>
            <a:off x="588925" y="3405562"/>
            <a:ext cx="535305"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2</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custDataLst>
              <p:tags r:id="rId16"/>
            </p:custDataLst>
          </p:nvPr>
        </p:nvSpPr>
        <p:spPr>
          <a:xfrm>
            <a:off x="588925" y="5125887"/>
            <a:ext cx="535305"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3</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75314" y="2169726"/>
            <a:ext cx="2050689" cy="3916435"/>
          </a:xfrm>
          <a:prstGeom prst="rect">
            <a:avLst/>
          </a:prstGeom>
        </p:spPr>
      </p:pic>
      <p:pic>
        <p:nvPicPr>
          <p:cNvPr id="3" name="Picture 3"/>
          <p:cNvPicPr>
            <a:picLocks noChangeAspect="1"/>
          </p:cNvPicPr>
          <p:nvPr/>
        </p:nvPicPr>
        <p:blipFill>
          <a:blip r:embed="rId3"/>
          <a:srcRect/>
          <a:stretch>
            <a:fillRect/>
          </a:stretch>
        </p:blipFill>
        <p:spPr>
          <a:xfrm>
            <a:off x="5430979" y="2169726"/>
            <a:ext cx="2050689" cy="3916435"/>
          </a:xfrm>
          <a:prstGeom prst="rect">
            <a:avLst/>
          </a:prstGeom>
        </p:spPr>
      </p:pic>
      <p:pic>
        <p:nvPicPr>
          <p:cNvPr id="4" name="Picture 4"/>
          <p:cNvPicPr>
            <a:picLocks noChangeAspect="1"/>
          </p:cNvPicPr>
          <p:nvPr/>
        </p:nvPicPr>
        <p:blipFill>
          <a:blip r:embed="rId4"/>
          <a:srcRect l="32546" r="32546"/>
          <a:stretch>
            <a:fillRect/>
          </a:stretch>
        </p:blipFill>
        <p:spPr>
          <a:xfrm>
            <a:off x="3153146" y="1697364"/>
            <a:ext cx="2050689" cy="3916435"/>
          </a:xfrm>
          <a:prstGeom prst="rect">
            <a:avLst/>
          </a:prstGeom>
        </p:spPr>
      </p:pic>
      <p:sp>
        <p:nvSpPr>
          <p:cNvPr id="5" name="AutoShape 5"/>
          <p:cNvSpPr/>
          <p:nvPr/>
        </p:nvSpPr>
        <p:spPr>
          <a:xfrm>
            <a:off x="7851998" y="2723144"/>
            <a:ext cx="3834950" cy="1465716"/>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科研路上难免跌倒，失败乃成功之母。项目受挫，只需提交一份《我是怎么翻车的》深度反思报告，即可再次申请经费，给予失败者重新站起来的机会。</a:t>
            </a:r>
            <a:endParaRPr lang="en-US" sz="1100"/>
          </a:p>
        </p:txBody>
      </p:sp>
      <p:sp>
        <p:nvSpPr>
          <p:cNvPr id="6" name="AutoShape 6"/>
          <p:cNvSpPr/>
          <p:nvPr/>
        </p:nvSpPr>
        <p:spPr>
          <a:xfrm>
            <a:off x="7851998" y="2087040"/>
            <a:ext cx="3606165" cy="575781"/>
          </a:xfrm>
          <a:prstGeom prst="rect">
            <a:avLst/>
          </a:prstGeom>
          <a:noFill/>
        </p:spPr>
        <p:txBody>
          <a:bodyPr vert="horz" wrap="square" lIns="91440" tIns="45720" rIns="91440" bIns="45720" rtlCol="0" anchor="b" anchorCtr="0">
            <a:normAutofit/>
          </a:bodyPr>
          <a:lstStyle/>
          <a:p>
            <a:pPr algn="l">
              <a:lnSpc>
                <a:spcPct val="120000"/>
              </a:lnSpc>
              <a:defRPr/>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科研复活甲</a:t>
            </a:r>
            <a:endParaRPr lang="en-US" sz="1100"/>
          </a:p>
        </p:txBody>
      </p:sp>
      <p:sp>
        <p:nvSpPr>
          <p:cNvPr id="7" name="AutoShape 7"/>
          <p:cNvSpPr/>
          <p:nvPr/>
        </p:nvSpPr>
        <p:spPr>
          <a:xfrm>
            <a:off x="7851998" y="4826443"/>
            <a:ext cx="3834950" cy="1451935"/>
          </a:xfrm>
          <a:prstGeom prst="rect">
            <a:avLst/>
          </a:prstGeom>
          <a:noFill/>
        </p:spPr>
        <p:txBody>
          <a:bodyPr vert="horz" wrap="square" lIns="91440" tIns="45720" rIns="91440" bIns="45720" rtlCol="0" anchor="t" anchorCtr="0">
            <a:noAutofit/>
          </a:bodyPr>
          <a:lstStyle/>
          <a:p>
            <a:pPr algn="l">
              <a:lnSpc>
                <a:spcPct val="140000"/>
              </a:lnSpc>
              <a:defRPr/>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首次创业即便遭遇失败，政府也会提供落户名额，降低租金成本的住房，甚至牵线投资人，助力创业者东山再起，让每一次尝试都充满保障与希望。</a:t>
            </a:r>
            <a:endParaRPr lang="en-US" sz="1100"/>
          </a:p>
        </p:txBody>
      </p:sp>
      <p:sp>
        <p:nvSpPr>
          <p:cNvPr id="8" name="AutoShape 8"/>
          <p:cNvSpPr/>
          <p:nvPr/>
        </p:nvSpPr>
        <p:spPr>
          <a:xfrm>
            <a:off x="7851998" y="4125420"/>
            <a:ext cx="3606329" cy="640699"/>
          </a:xfrm>
          <a:prstGeom prst="rect">
            <a:avLst/>
          </a:prstGeom>
          <a:noFill/>
        </p:spPr>
        <p:txBody>
          <a:bodyPr vert="horz" wrap="square" lIns="91440" tIns="45720" rIns="91440" bIns="45720" rtlCol="0" anchor="b" anchorCtr="0">
            <a:noAutofit/>
          </a:bodyPr>
          <a:lstStyle/>
          <a:p>
            <a:pPr algn="l">
              <a:lnSpc>
                <a:spcPct val="120000"/>
              </a:lnSpc>
              <a:defRPr/>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创业低保户</a:t>
            </a:r>
            <a:endParaRPr lang="en-US" sz="1100"/>
          </a:p>
        </p:txBody>
      </p:sp>
      <p:sp>
        <p:nvSpPr>
          <p:cNvPr id="9" name="TextBox 9"/>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宽容失败的创新环境</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2171704" y="2072859"/>
            <a:ext cx="1272699" cy="2863007"/>
          </a:xfrm>
          <a:prstGeom prst="rect">
            <a:avLst/>
          </a:prstGeom>
        </p:spPr>
        <p:txBody>
          <a:bodyPr vert="eaVert" wrap="square" lIns="91440" tIns="45720" rIns="91440" bIns="45720" rtlCol="0" anchor="ctr" anchorCtr="0">
            <a:normAutofit/>
          </a:bodyPr>
          <a:lstStyle/>
          <a:p>
            <a:pPr algn="ctr">
              <a:lnSpc>
                <a:spcPct val="120000"/>
              </a:lnSpc>
            </a:pPr>
            <a:r>
              <a:rPr lang="en-US" sz="5400" b="1">
                <a:solidFill>
                  <a:srgbClr val="DD0401">
                    <a:alpha val="100000"/>
                  </a:srgbClr>
                </a:solidFill>
                <a:latin typeface="Noto Sans SC" panose="020B0500000000000000" charset="-122"/>
                <a:ea typeface="Noto Sans SC" panose="020B0500000000000000" charset="-122"/>
                <a:cs typeface="Noto Sans SC" panose="020B0500000000000000" charset="-122"/>
              </a:rPr>
              <a:t>目 录</a:t>
            </a:r>
            <a:endParaRPr lang="en-US" sz="54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rot="5400000">
            <a:off x="1107939" y="3326135"/>
            <a:ext cx="2127531" cy="356454"/>
          </a:xfrm>
          <a:prstGeom prst="rect">
            <a:avLst/>
          </a:prstGeom>
        </p:spPr>
        <p:txBody>
          <a:bodyPr vert="horz" wrap="square" lIns="91440" tIns="45720" rIns="91440" bIns="45720" rtlCol="0" anchor="ctr" anchorCtr="0">
            <a:noAutofit/>
          </a:bodyPr>
          <a:lstStyle/>
          <a:p>
            <a:pPr algn="ctr">
              <a:lnSpc>
                <a:spcPct val="77000"/>
              </a:lnSpc>
              <a:spcBef>
                <a:spcPts val="375"/>
              </a:spcBef>
            </a:pPr>
            <a:r>
              <a:rPr lang="en-US" sz="1350" b="1">
                <a:solidFill>
                  <a:srgbClr val="000000">
                    <a:alpha val="53725"/>
                    <a:alpha val="32400"/>
                  </a:srgbClr>
                </a:solidFill>
                <a:latin typeface="Noto Sans SC" panose="020B0500000000000000" charset="-122"/>
                <a:ea typeface="Noto Sans SC" panose="020B0500000000000000" charset="-122"/>
                <a:cs typeface="Noto Sans SC" panose="020B0500000000000000" charset="-122"/>
              </a:rPr>
              <a:t>CATALOGUE</a:t>
            </a:r>
            <a:endParaRPr lang="en-US" sz="1350" b="1">
              <a:solidFill>
                <a:srgbClr val="000000">
                  <a:alpha val="53725"/>
                  <a:alpha val="32400"/>
                </a:srgb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3916112" y="621146"/>
            <a:ext cx="6733634" cy="5766433"/>
          </a:xfrm>
          <a:prstGeom prst="rect">
            <a:avLst/>
          </a:prstGeom>
        </p:spPr>
        <p:txBody>
          <a:bodyPr vert="horz" wrap="square" lIns="91440" tIns="45720" rIns="91440" bIns="45720" rtlCol="0" anchor="ctr" anchorCtr="0">
            <a:noAutofit/>
          </a:bodyPr>
          <a:lstStyle/>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引言</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政策解读</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调研结果及分析</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杭州吸引创新人才的妙招</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高校改革强化创新型人才</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a:p>
            <a:pPr marL="228600" lvl="1" indent="-228600" algn="l">
              <a:lnSpc>
                <a:spcPct val="150000"/>
              </a:lnSpc>
              <a:spcBef>
                <a:spcPts val="375"/>
              </a:spcBef>
              <a:buFont typeface="Arial" panose="020B0604020202020204"/>
              <a:buChar char="•"/>
            </a:pPr>
            <a:r>
              <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rPr>
              <a:t>总结与展望</a:t>
            </a:r>
            <a:endParaRPr lang="en-US" sz="2400">
              <a:solidFill>
                <a:srgbClr val="232323">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2" name="Connector 2"/>
          <p:cNvCxnSpPr/>
          <p:nvPr/>
        </p:nvCxnSpPr>
        <p:spPr>
          <a:xfrm>
            <a:off x="6833714" y="2030630"/>
            <a:ext cx="2299541" cy="0"/>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
        <p:nvSpPr>
          <p:cNvPr id="3" name="TextBox 3"/>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培养创新超人的方法</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AutoShape 4"/>
          <p:cNvSpPr/>
          <p:nvPr/>
        </p:nvSpPr>
        <p:spPr>
          <a:xfrm>
            <a:off x="59297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5" name="TextBox 5"/>
          <p:cNvSpPr txBox="1"/>
          <p:nvPr/>
        </p:nvSpPr>
        <p:spPr>
          <a:xfrm>
            <a:off x="80871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课程改革</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742869" y="3537078"/>
            <a:ext cx="3156327"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浙江大学开设“AI+中医”等跨界课程，融合科技与传统文化，学生不仅学习编程，还掌握把脉技巧；杭州电子科技大学则推出“直播电商+供应链”专业。</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AutoShape 7"/>
          <p:cNvSpPr/>
          <p:nvPr/>
        </p:nvSpPr>
        <p:spPr>
          <a:xfrm>
            <a:off x="436612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8" name="TextBox 8"/>
          <p:cNvSpPr txBox="1"/>
          <p:nvPr/>
        </p:nvSpPr>
        <p:spPr>
          <a:xfrm>
            <a:off x="458186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实战作业</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4552981" y="3537078"/>
            <a:ext cx="3082402"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作业内容非传统论文撰写，而是帮助学生解决实际问题，如利用算法预测农夫山泉泉眼水质，或协助知味观设计AR小笼包吃法教程，让学习更贴近生活实际。</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AutoShape 10"/>
          <p:cNvSpPr/>
          <p:nvPr/>
        </p:nvSpPr>
        <p:spPr>
          <a:xfrm>
            <a:off x="813927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11" name="TextBox 11"/>
          <p:cNvSpPr txBox="1"/>
          <p:nvPr/>
        </p:nvSpPr>
        <p:spPr>
          <a:xfrm>
            <a:off x="835501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企业导师进课堂</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2" name="TextBox 12"/>
          <p:cNvSpPr txBox="1"/>
          <p:nvPr/>
        </p:nvSpPr>
        <p:spPr>
          <a:xfrm>
            <a:off x="8262734" y="3537078"/>
            <a:ext cx="3209195"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工程师们带着真实的项目需求走进课堂，与学生共同研讨解决方案。海康威视甚至将摄像头安装到教室，让学生在实际操作中学习AI技术数清西湖鸳鸯。</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3" name="Picture 13"/>
          <p:cNvPicPr>
            <a:picLocks noChangeAspect="1"/>
          </p:cNvPicPr>
          <p:nvPr/>
        </p:nvPicPr>
        <p:blipFill>
          <a:blip r:embed="rId2"/>
          <a:srcRect/>
          <a:stretch>
            <a:fillRect/>
          </a:stretch>
        </p:blipFill>
        <p:spPr>
          <a:xfrm>
            <a:off x="5358286" y="1292917"/>
            <a:ext cx="1475427" cy="1475427"/>
          </a:xfrm>
          <a:prstGeom prst="ellipse">
            <a:avLst/>
          </a:prstGeom>
        </p:spPr>
      </p:pic>
      <p:pic>
        <p:nvPicPr>
          <p:cNvPr id="14" name="Picture 14"/>
          <p:cNvPicPr>
            <a:picLocks noChangeAspect="1"/>
          </p:cNvPicPr>
          <p:nvPr/>
        </p:nvPicPr>
        <p:blipFill>
          <a:blip r:embed="rId3"/>
          <a:srcRect/>
          <a:stretch>
            <a:fillRect/>
          </a:stretch>
        </p:blipFill>
        <p:spPr>
          <a:xfrm>
            <a:off x="9121095" y="1292917"/>
            <a:ext cx="1475427" cy="1475427"/>
          </a:xfrm>
          <a:prstGeom prst="ellipse">
            <a:avLst/>
          </a:prstGeom>
        </p:spPr>
      </p:pic>
      <p:pic>
        <p:nvPicPr>
          <p:cNvPr id="15" name="Picture 15"/>
          <p:cNvPicPr>
            <a:picLocks noChangeAspect="1"/>
          </p:cNvPicPr>
          <p:nvPr/>
        </p:nvPicPr>
        <p:blipFill>
          <a:blip r:embed="rId4"/>
          <a:srcRect/>
          <a:stretch>
            <a:fillRect/>
          </a:stretch>
        </p:blipFill>
        <p:spPr>
          <a:xfrm>
            <a:off x="1583319" y="1292917"/>
            <a:ext cx="1475427" cy="1475427"/>
          </a:xfrm>
          <a:prstGeom prst="ellipse">
            <a:avLst/>
          </a:prstGeom>
        </p:spPr>
      </p:pic>
      <p:cxnSp>
        <p:nvCxnSpPr>
          <p:cNvPr id="16" name="Connector 16"/>
          <p:cNvCxnSpPr/>
          <p:nvPr/>
        </p:nvCxnSpPr>
        <p:spPr>
          <a:xfrm>
            <a:off x="3058746" y="2030630"/>
            <a:ext cx="2299541" cy="0"/>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custDataLst>
              <p:tags r:id="rId2"/>
            </p:custDataLst>
          </p:nvPr>
        </p:nvSpPr>
        <p:spPr>
          <a:xfrm>
            <a:off x="576687" y="1256209"/>
            <a:ext cx="3308352" cy="3640782"/>
          </a:xfrm>
          <a:prstGeom prst="rect">
            <a:avLst/>
          </a:prstGeom>
          <a:solidFill>
            <a:schemeClr val="lt2">
              <a:alpha val="100000"/>
            </a:schemeClr>
          </a:solidFill>
        </p:spPr>
        <p:txBody>
          <a:bodyPr/>
          <a:lstStyle/>
          <a:p>
            <a:endParaRPr lang="zh-CN" altLang="en-US"/>
          </a:p>
        </p:txBody>
      </p:sp>
      <p:sp>
        <p:nvSpPr>
          <p:cNvPr id="3" name="TextBox 3"/>
          <p:cNvSpPr txBox="1"/>
          <p:nvPr>
            <p:custDataLst>
              <p:tags r:id="rId3"/>
            </p:custDataLst>
          </p:nvPr>
        </p:nvSpPr>
        <p:spPr>
          <a:xfrm>
            <a:off x="802113" y="1434529"/>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学分换实战</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custDataLst>
              <p:tags r:id="rId4"/>
            </p:custDataLst>
          </p:nvPr>
        </p:nvSpPr>
        <p:spPr>
          <a:xfrm>
            <a:off x="620970" y="1909320"/>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学生不再唯论文是从，参与跨界项目如胡庆余堂的区块链中药溯源管理，成果可替代毕业论文，并有机会获得企业奖金，激励学生在实践中展现才华。</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培养创新超人的方法</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6" name="Picture 6"/>
          <p:cNvPicPr>
            <a:picLocks noChangeAspect="1"/>
          </p:cNvPicPr>
          <p:nvPr>
            <p:custDataLst>
              <p:tags r:id="rId5"/>
            </p:custDataLst>
          </p:nvPr>
        </p:nvPicPr>
        <p:blipFill>
          <a:blip r:embed="rId6"/>
          <a:srcRect t="10383" b="10383"/>
          <a:stretch>
            <a:fillRect/>
          </a:stretch>
        </p:blipFill>
        <p:spPr>
          <a:xfrm>
            <a:off x="570387" y="4616836"/>
            <a:ext cx="3320950" cy="1756392"/>
          </a:xfrm>
          <a:prstGeom prst="rect">
            <a:avLst/>
          </a:prstGeom>
        </p:spPr>
      </p:pic>
      <p:sp>
        <p:nvSpPr>
          <p:cNvPr id="7" name="AutoShape 7"/>
          <p:cNvSpPr/>
          <p:nvPr>
            <p:custDataLst>
              <p:tags r:id="rId7"/>
            </p:custDataLst>
          </p:nvPr>
        </p:nvSpPr>
        <p:spPr>
          <a:xfrm>
            <a:off x="4413022" y="2732446"/>
            <a:ext cx="3308352" cy="3640782"/>
          </a:xfrm>
          <a:prstGeom prst="rect">
            <a:avLst/>
          </a:prstGeom>
          <a:solidFill>
            <a:schemeClr val="lt2">
              <a:alpha val="100000"/>
            </a:schemeClr>
          </a:solidFill>
        </p:spPr>
        <p:txBody>
          <a:bodyPr/>
          <a:lstStyle/>
          <a:p>
            <a:endParaRPr lang="zh-CN" altLang="en-US"/>
          </a:p>
        </p:txBody>
      </p:sp>
      <p:sp>
        <p:nvSpPr>
          <p:cNvPr id="8" name="TextBox 8"/>
          <p:cNvSpPr txBox="1"/>
          <p:nvPr>
            <p:custDataLst>
              <p:tags r:id="rId8"/>
            </p:custDataLst>
          </p:nvPr>
        </p:nvSpPr>
        <p:spPr>
          <a:xfrm>
            <a:off x="4638448" y="3162514"/>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评价体系</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custDataLst>
              <p:tags r:id="rId9"/>
            </p:custDataLst>
          </p:nvPr>
        </p:nvSpPr>
        <p:spPr>
          <a:xfrm>
            <a:off x="4457306" y="3649390"/>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考试形式正经历革新，限时挑战企业难题成为新趋势；同时奖励机制也在变化，特别表彰那些能跨界融合多种能力的学生，营造积极向上的学习氛围。</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0" name="Picture 10"/>
          <p:cNvPicPr>
            <a:picLocks noChangeAspect="1"/>
          </p:cNvPicPr>
          <p:nvPr>
            <p:custDataLst>
              <p:tags r:id="rId10"/>
            </p:custDataLst>
          </p:nvPr>
        </p:nvPicPr>
        <p:blipFill>
          <a:blip r:embed="rId11"/>
          <a:srcRect/>
          <a:stretch>
            <a:fillRect/>
          </a:stretch>
        </p:blipFill>
        <p:spPr>
          <a:xfrm>
            <a:off x="4406723" y="1256209"/>
            <a:ext cx="3320950" cy="1756392"/>
          </a:xfrm>
          <a:prstGeom prst="rect">
            <a:avLst/>
          </a:prstGeom>
        </p:spPr>
      </p:pic>
      <p:sp>
        <p:nvSpPr>
          <p:cNvPr id="11" name="AutoShape 11"/>
          <p:cNvSpPr/>
          <p:nvPr>
            <p:custDataLst>
              <p:tags r:id="rId12"/>
            </p:custDataLst>
          </p:nvPr>
        </p:nvSpPr>
        <p:spPr>
          <a:xfrm>
            <a:off x="8289006" y="1256209"/>
            <a:ext cx="3308352" cy="3640782"/>
          </a:xfrm>
          <a:prstGeom prst="rect">
            <a:avLst/>
          </a:prstGeom>
          <a:solidFill>
            <a:schemeClr val="lt2">
              <a:alpha val="100000"/>
            </a:schemeClr>
          </a:solidFill>
        </p:spPr>
        <p:txBody>
          <a:bodyPr/>
          <a:lstStyle/>
          <a:p>
            <a:endParaRPr lang="zh-CN" altLang="en-US"/>
          </a:p>
        </p:txBody>
      </p:sp>
      <p:sp>
        <p:nvSpPr>
          <p:cNvPr id="12" name="TextBox 12"/>
          <p:cNvSpPr txBox="1"/>
          <p:nvPr>
            <p:custDataLst>
              <p:tags r:id="rId13"/>
            </p:custDataLst>
          </p:nvPr>
        </p:nvSpPr>
        <p:spPr>
          <a:xfrm>
            <a:off x="8514431" y="1434529"/>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师资改革</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3" name="TextBox 13"/>
          <p:cNvSpPr txBox="1"/>
          <p:nvPr>
            <p:custDataLst>
              <p:tags r:id="rId14"/>
            </p:custDataLst>
          </p:nvPr>
        </p:nvSpPr>
        <p:spPr>
          <a:xfrm>
            <a:off x="8333289" y="1924249"/>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杭州高校淘汰“PPT教授”，学生投票决定教师去留。企业拥有否决权，对只懂理论的教授说不。改革旨在强化师资的实践能力，推动教育与企业需求的紧密结合。</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4" name="Picture 14"/>
          <p:cNvPicPr>
            <a:picLocks noChangeAspect="1"/>
          </p:cNvPicPr>
          <p:nvPr>
            <p:custDataLst>
              <p:tags r:id="rId15"/>
            </p:custDataLst>
          </p:nvPr>
        </p:nvPicPr>
        <p:blipFill>
          <a:blip r:embed="rId16"/>
          <a:srcRect/>
          <a:stretch>
            <a:fillRect/>
          </a:stretch>
        </p:blipFill>
        <p:spPr>
          <a:xfrm>
            <a:off x="8282707" y="4616836"/>
            <a:ext cx="3320950" cy="175639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462463" y="2088071"/>
            <a:ext cx="3267075" cy="3267075"/>
          </a:xfrm>
          <a:prstGeom prst="ellipse">
            <a:avLst/>
          </a:prstGeom>
          <a:ln w="57150">
            <a:solidFill>
              <a:schemeClr val="accent1"/>
            </a:solidFill>
            <a:prstDash val="solid"/>
          </a:ln>
        </p:spPr>
      </p:pic>
      <p:sp>
        <p:nvSpPr>
          <p:cNvPr id="3" name="TextBox 3"/>
          <p:cNvSpPr txBox="1"/>
          <p:nvPr/>
        </p:nvSpPr>
        <p:spPr>
          <a:xfrm>
            <a:off x="742971" y="2306715"/>
            <a:ext cx="3314231" cy="647995"/>
          </a:xfrm>
          <a:prstGeom prst="rect">
            <a:avLst/>
          </a:prstGeom>
        </p:spPr>
        <p:txBody>
          <a:bodyPr vert="horz" wrap="square" lIns="114300" tIns="57150" rIns="114300" bIns="57150" rtlCol="0" anchor="ctr" anchorCtr="0">
            <a:noAutofit/>
          </a:bodyPr>
          <a:lstStyle/>
          <a:p>
            <a:pPr algn="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产学研深度融合</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059848" y="1716027"/>
            <a:ext cx="3794740" cy="1968111"/>
          </a:xfrm>
          <a:prstGeom prst="rect">
            <a:avLst/>
          </a:prstGeom>
        </p:spPr>
        <p:txBody>
          <a:bodyPr vert="horz" wrap="square" lIns="114300" tIns="57150" rIns="114300" bIns="57150" rtlCol="0" anchor="t" anchorCtr="0">
            <a:noAutofit/>
          </a:bodyPr>
          <a:lstStyle/>
          <a:p>
            <a:pPr algn="l">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杭州营造了一种宽容失败的创新创业文化氛围。这种氛围鼓励人们大胆尝试、勇于创新，即使失败也能得到理解和支持。其他城市可以学习这种文化。</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8059848" y="1097369"/>
            <a:ext cx="3314231" cy="622955"/>
          </a:xfrm>
          <a:prstGeom prst="rect">
            <a:avLst/>
          </a:prstGeom>
        </p:spPr>
        <p:txBody>
          <a:bodyPr vert="horz" wrap="square" lIns="114300" tIns="57150" rIns="114300" bIns="57150" rtlCol="0" anchor="ctr" anchorCtr="0">
            <a:noAutofit/>
          </a:bodyPr>
          <a:lstStyle/>
          <a:p>
            <a:pPr>
              <a:lnSpc>
                <a:spcPct val="96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宽容失败的文化氛围</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8059848" y="4019931"/>
            <a:ext cx="3314231" cy="547835"/>
          </a:xfrm>
          <a:prstGeom prst="rect">
            <a:avLst/>
          </a:prstGeom>
        </p:spPr>
        <p:txBody>
          <a:bodyPr vert="horz" wrap="square" lIns="114300" tIns="57150" rIns="114300" bIns="57150"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打造创新生态</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8059848" y="4565142"/>
            <a:ext cx="3794740" cy="1995832"/>
          </a:xfrm>
          <a:prstGeom prst="rect">
            <a:avLst/>
          </a:prstGeom>
        </p:spPr>
        <p:txBody>
          <a:bodyPr vert="horz" wrap="square" lIns="114300" tIns="57150" rIns="114300" bIns="57150" rtlCol="0" anchor="t" anchorCtr="0">
            <a:noAutofit/>
          </a:bodyPr>
          <a:lstStyle/>
          <a:p>
            <a:pPr algn="l">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杭州通过高校改革、政策支持、资金投入等多种方式，成功打造了一个良好的创新生态。其他城市可以借鉴杭州的经验做法，推动本地创新生态的建设。</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401071" y="2954711"/>
            <a:ext cx="3656131" cy="2115960"/>
          </a:xfrm>
          <a:prstGeom prst="rect">
            <a:avLst/>
          </a:prstGeom>
        </p:spPr>
        <p:txBody>
          <a:bodyPr vert="horz" wrap="square" lIns="114300" tIns="57150" rIns="114300" bIns="57150" rtlCol="0" anchor="t" anchorCtr="0">
            <a:noAutofit/>
          </a:bodyPr>
          <a:lstStyle/>
          <a:p>
            <a:pPr algn="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杭州的产学研合作模式别具一格，成功促进了知识型创业与就业的增长。其他城市可以借鉴这种合作模式，推动本地经济和社会的发展。</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值得其他城市学习</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05</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高校改革强化创新型人才</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619" r="19619"/>
          <a:stretch>
            <a:fillRect/>
          </a:stretch>
        </p:blipFill>
        <p:spPr>
          <a:xfrm>
            <a:off x="7055333" y="1744635"/>
            <a:ext cx="4285297" cy="4285329"/>
          </a:xfrm>
          <a:prstGeom prst="rect">
            <a:avLst/>
          </a:prstGeom>
        </p:spPr>
      </p:pic>
      <p:sp>
        <p:nvSpPr>
          <p:cNvPr id="3" name="TextBox 3"/>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课程改革建议</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AutoShape 4"/>
          <p:cNvSpPr/>
          <p:nvPr/>
        </p:nvSpPr>
        <p:spPr>
          <a:xfrm>
            <a:off x="3729746" y="1769675"/>
            <a:ext cx="3031629" cy="4285329"/>
          </a:xfrm>
          <a:prstGeom prst="roundRect">
            <a:avLst>
              <a:gd name="adj" fmla="val 0"/>
            </a:avLst>
          </a:prstGeom>
          <a:solidFill>
            <a:schemeClr val="lt2">
              <a:alpha val="80000"/>
            </a:schemeClr>
          </a:solidFill>
        </p:spPr>
        <p:txBody>
          <a:bodyPr/>
          <a:lstStyle/>
          <a:p>
            <a:endParaRPr lang="zh-CN" altLang="en-US"/>
          </a:p>
        </p:txBody>
      </p:sp>
      <p:sp>
        <p:nvSpPr>
          <p:cNvPr id="5" name="TextBox 5"/>
          <p:cNvSpPr txBox="1"/>
          <p:nvPr/>
        </p:nvSpPr>
        <p:spPr>
          <a:xfrm>
            <a:off x="3923235"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rPr>
              <a:t>实战作业</a:t>
            </a:r>
            <a:endPar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3923235" y="275785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rPr>
              <a:t>作业内容应紧密结合企业实际需求，如农夫山泉水质预测、知味观AR小笼包教程等，让学生在解决实际问题中提升技能，增强职场竞争力。</a:t>
            </a:r>
            <a:endPar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AutoShape 7"/>
          <p:cNvSpPr/>
          <p:nvPr/>
        </p:nvSpPr>
        <p:spPr>
          <a:xfrm>
            <a:off x="556553" y="1764765"/>
            <a:ext cx="3031629" cy="4285329"/>
          </a:xfrm>
          <a:prstGeom prst="roundRect">
            <a:avLst>
              <a:gd name="adj" fmla="val 0"/>
            </a:avLst>
          </a:prstGeom>
          <a:solidFill>
            <a:schemeClr val="lt2">
              <a:alpha val="80000"/>
            </a:schemeClr>
          </a:solidFill>
        </p:spPr>
        <p:txBody>
          <a:bodyPr/>
          <a:lstStyle/>
          <a:p>
            <a:endParaRPr lang="zh-CN" altLang="en-US"/>
          </a:p>
        </p:txBody>
      </p:sp>
      <p:sp>
        <p:nvSpPr>
          <p:cNvPr id="8" name="TextBox 8"/>
          <p:cNvSpPr txBox="1"/>
          <p:nvPr/>
        </p:nvSpPr>
        <p:spPr>
          <a:xfrm>
            <a:off x="750042" y="2035795"/>
            <a:ext cx="2644651" cy="649939"/>
          </a:xfrm>
          <a:prstGeom prst="rect">
            <a:avLst/>
          </a:prstGeom>
        </p:spPr>
        <p:txBody>
          <a:bodyPr vert="horz" wrap="square" lIns="66008" tIns="33052" rIns="66008" bIns="33052" rtlCol="0" anchor="ctr" anchorCtr="0">
            <a:noAutofit/>
          </a:bodyPr>
          <a:lstStyle/>
          <a:p>
            <a:pPr algn="ctr">
              <a:lnSpc>
                <a:spcPct val="120000"/>
              </a:lnSpc>
            </a:pPr>
            <a:r>
              <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rPr>
              <a:t>混搭专业</a:t>
            </a:r>
            <a:endParaRPr lang="en-US" sz="2400" b="1">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750042" y="2752949"/>
            <a:ext cx="2644651" cy="2924764"/>
          </a:xfrm>
          <a:prstGeom prst="rect">
            <a:avLst/>
          </a:prstGeom>
        </p:spPr>
        <p:txBody>
          <a:bodyPr vert="horz" wrap="square" lIns="66008" tIns="33052" rIns="66008" bIns="33052" rtlCol="0" anchor="t" anchorCtr="0">
            <a:noAutofit/>
          </a:bodyPr>
          <a:lstStyle/>
          <a:p>
            <a:pPr algn="ctr">
              <a:lnSpc>
                <a:spcPct val="140000"/>
              </a:lnSpc>
            </a:pPr>
            <a:r>
              <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rPr>
              <a:t>高校应打破学科界限，如浙大“AI+中医”课，杭电“直播电商+供应链”专业，培养学生跨界融合能力，为创新型企业输送实用型人才。</a:t>
            </a:r>
            <a:endParaRPr lang="en-US" sz="1575">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89593" y="1595455"/>
            <a:ext cx="6734175" cy="771853"/>
          </a:xfrm>
          <a:prstGeom prst="rect">
            <a:avLst/>
          </a:prstGeom>
        </p:spPr>
        <p:txBody>
          <a:bodyPr vert="horz" wrap="square" lIns="123825" tIns="123825" rIns="57150" bIns="123825" rtlCol="0" anchor="b" anchorCtr="0">
            <a:noAutofit/>
          </a:bodyPr>
          <a:lstStyle/>
          <a:p>
            <a:pPr>
              <a:lnSpc>
                <a:spcPct val="120000"/>
              </a:lnSpc>
            </a:pPr>
            <a:r>
              <a:rPr lang="en-US" sz="3200" b="1">
                <a:solidFill>
                  <a:schemeClr val="accent1">
                    <a:alpha val="100000"/>
                  </a:schemeClr>
                </a:solidFill>
                <a:latin typeface="Noto Sans SC" panose="020B0500000000000000" charset="-122"/>
                <a:ea typeface="Noto Sans SC" panose="020B0500000000000000" charset="-122"/>
                <a:cs typeface="Noto Sans SC" panose="020B0500000000000000" charset="-122"/>
              </a:rPr>
              <a:t>企业导师进课堂</a:t>
            </a:r>
            <a:endParaRPr lang="en-US" sz="32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89593" y="2246047"/>
            <a:ext cx="6810375" cy="13239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邀请企业导师如阿里工程师、海康威视AI专家进课堂，带来真实项目经验，学生直接接触一线需求，提升实践能力与问题解决能力。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689593" y="4139505"/>
            <a:ext cx="6734175" cy="759000"/>
          </a:xfrm>
          <a:prstGeom prst="rect">
            <a:avLst/>
          </a:prstGeom>
        </p:spPr>
        <p:txBody>
          <a:bodyPr vert="horz" wrap="square" lIns="123825" tIns="123825" rIns="57150" bIns="123825" rtlCol="0" anchor="b" anchorCtr="0">
            <a:noAutofit/>
          </a:bodyPr>
          <a:lstStyle/>
          <a:p>
            <a:pPr>
              <a:lnSpc>
                <a:spcPct val="120000"/>
              </a:lnSpc>
            </a:pPr>
            <a:r>
              <a:rPr lang="en-US" sz="3200" b="1">
                <a:solidFill>
                  <a:schemeClr val="accent1">
                    <a:alpha val="100000"/>
                  </a:schemeClr>
                </a:solidFill>
                <a:latin typeface="Noto Sans SC" panose="020B0500000000000000" charset="-122"/>
                <a:ea typeface="Noto Sans SC" panose="020B0500000000000000" charset="-122"/>
                <a:cs typeface="Noto Sans SC" panose="020B0500000000000000" charset="-122"/>
              </a:rPr>
              <a:t>学分换实战</a:t>
            </a:r>
            <a:endParaRPr lang="en-US" sz="32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689593" y="4798345"/>
            <a:ext cx="6810375" cy="132397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构建学分替换机制，允许学生用跨界项目成果替代毕业论文，并有机会获得企业奖金，以此激励更多学生投身于实战项目中，积累宝贵经验。</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cxnSp>
        <p:nvCxnSpPr>
          <p:cNvPr id="6" name="Connector 6"/>
          <p:cNvCxnSpPr/>
          <p:nvPr/>
        </p:nvCxnSpPr>
        <p:spPr>
          <a:xfrm>
            <a:off x="756268" y="6181746"/>
            <a:ext cx="7784538"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7" name="Picture 7"/>
          <p:cNvPicPr>
            <a:picLocks noChangeAspect="1"/>
          </p:cNvPicPr>
          <p:nvPr/>
        </p:nvPicPr>
        <p:blipFill>
          <a:blip r:embed="rId2"/>
          <a:srcRect/>
          <a:stretch>
            <a:fillRect/>
          </a:stretch>
        </p:blipFill>
        <p:spPr>
          <a:xfrm>
            <a:off x="7803289" y="1299241"/>
            <a:ext cx="3679824" cy="4906431"/>
          </a:xfrm>
          <a:prstGeom prst="rect">
            <a:avLst/>
          </a:prstGeom>
        </p:spPr>
      </p:pic>
      <p:cxnSp>
        <p:nvCxnSpPr>
          <p:cNvPr id="8" name="Connector 8"/>
          <p:cNvCxnSpPr/>
          <p:nvPr/>
        </p:nvCxnSpPr>
        <p:spPr>
          <a:xfrm>
            <a:off x="756268" y="3856089"/>
            <a:ext cx="7083417"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9" name="TextBox 9"/>
          <p:cNvSpPr txBox="1"/>
          <p:nvPr/>
        </p:nvSpPr>
        <p:spPr>
          <a:xfrm>
            <a:off x="476023" y="265328"/>
            <a:ext cx="11239500" cy="1195070"/>
          </a:xfrm>
          <a:prstGeom prst="rect">
            <a:avLst/>
          </a:prstGeom>
        </p:spPr>
        <p:txBody>
          <a:bodyPr vert="horz" wrap="square" lIns="123825" tIns="123825" rIns="57150" bIns="123825" rtlCol="0" anchor="t" anchorCtr="0">
            <a:sp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教学方式改革</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06</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总结与展望</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2" name="Connector 2"/>
          <p:cNvCxnSpPr/>
          <p:nvPr>
            <p:custDataLst>
              <p:tags r:id="rId2"/>
            </p:custDataLst>
          </p:nvPr>
        </p:nvCxnSpPr>
        <p:spPr>
          <a:xfrm>
            <a:off x="6833714" y="2030630"/>
            <a:ext cx="2299541" cy="0"/>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
        <p:nvSpPr>
          <p:cNvPr id="3" name="TextBox 3"/>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政策成效与亮点</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AutoShape 4"/>
          <p:cNvSpPr/>
          <p:nvPr>
            <p:custDataLst>
              <p:tags r:id="rId3"/>
            </p:custDataLst>
          </p:nvPr>
        </p:nvSpPr>
        <p:spPr>
          <a:xfrm>
            <a:off x="59297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5" name="TextBox 5"/>
          <p:cNvSpPr txBox="1"/>
          <p:nvPr>
            <p:custDataLst>
              <p:tags r:id="rId4"/>
            </p:custDataLst>
          </p:nvPr>
        </p:nvSpPr>
        <p:spPr>
          <a:xfrm>
            <a:off x="80871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政策成效显著</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custDataLst>
              <p:tags r:id="rId5"/>
            </p:custDataLst>
          </p:nvPr>
        </p:nvSpPr>
        <p:spPr>
          <a:xfrm>
            <a:off x="742869" y="3537078"/>
            <a:ext cx="3156327"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杭州“人才码”政策实施成效显著，高层次人才引进数量大增，产业转型升级加速推进。人才码体系完善，服务便捷高效，成为人才集聚的强有力支撑。</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AutoShape 7"/>
          <p:cNvSpPr/>
          <p:nvPr>
            <p:custDataLst>
              <p:tags r:id="rId6"/>
            </p:custDataLst>
          </p:nvPr>
        </p:nvSpPr>
        <p:spPr>
          <a:xfrm>
            <a:off x="436612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8" name="TextBox 8"/>
          <p:cNvSpPr txBox="1"/>
          <p:nvPr>
            <p:custDataLst>
              <p:tags r:id="rId7"/>
            </p:custDataLst>
          </p:nvPr>
        </p:nvSpPr>
        <p:spPr>
          <a:xfrm>
            <a:off x="458186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亮点频现</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custDataLst>
              <p:tags r:id="rId8"/>
            </p:custDataLst>
          </p:nvPr>
        </p:nvSpPr>
        <p:spPr>
          <a:xfrm>
            <a:off x="4552981" y="3537078"/>
            <a:ext cx="3082402"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杭州人才码政策亮点频现，整合服务资源，实现一码通办，提升效率。携手多地实现服务互通，增进交流。增设专项码，助力产业发展，展现杭州诚意与智慧。</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AutoShape 10"/>
          <p:cNvSpPr/>
          <p:nvPr>
            <p:custDataLst>
              <p:tags r:id="rId9"/>
            </p:custDataLst>
          </p:nvPr>
        </p:nvSpPr>
        <p:spPr>
          <a:xfrm>
            <a:off x="8139274" y="2516443"/>
            <a:ext cx="3456116" cy="3702601"/>
          </a:xfrm>
          <a:prstGeom prst="roundRect">
            <a:avLst>
              <a:gd name="adj" fmla="val 7847"/>
            </a:avLst>
          </a:prstGeom>
          <a:noFill/>
          <a:ln w="12668">
            <a:solidFill>
              <a:schemeClr val="accent1">
                <a:alpha val="100000"/>
              </a:schemeClr>
            </a:solidFill>
            <a:prstDash val="solid"/>
          </a:ln>
        </p:spPr>
        <p:txBody>
          <a:bodyPr vert="horz" wrap="square" rtlCol="0" anchor="ctr" anchorCtr="0">
            <a:noAutofit/>
          </a:bodyPr>
          <a:lstStyle/>
          <a:p>
            <a:pPr algn="ctr">
              <a:lnSpc>
                <a:spcPct val="100000"/>
              </a:lnSpc>
              <a:spcBef>
                <a:spcPts val="375"/>
              </a:spcBef>
              <a:defRPr/>
            </a:pPr>
            <a:endParaRPr lang="en-US" sz="1100"/>
          </a:p>
        </p:txBody>
      </p:sp>
      <p:sp>
        <p:nvSpPr>
          <p:cNvPr id="11" name="TextBox 11"/>
          <p:cNvSpPr txBox="1"/>
          <p:nvPr>
            <p:custDataLst>
              <p:tags r:id="rId10"/>
            </p:custDataLst>
          </p:nvPr>
        </p:nvSpPr>
        <p:spPr>
          <a:xfrm>
            <a:off x="8355010" y="2910022"/>
            <a:ext cx="3024645" cy="579431"/>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国际视野</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2" name="TextBox 12"/>
          <p:cNvSpPr txBox="1"/>
          <p:nvPr>
            <p:custDataLst>
              <p:tags r:id="rId11"/>
            </p:custDataLst>
          </p:nvPr>
        </p:nvSpPr>
        <p:spPr>
          <a:xfrm>
            <a:off x="8262734" y="3537078"/>
            <a:ext cx="3209195" cy="2427106"/>
          </a:xfrm>
          <a:prstGeom prst="rect">
            <a:avLst/>
          </a:prstGeom>
        </p:spPr>
        <p:txBody>
          <a:bodyPr vert="horz" wrap="square" lIns="114300" tIns="57150" rIns="114300" bIns="57150" rtlCol="0" anchor="t" anchorCtr="0">
            <a:noAutofit/>
          </a:bodyPr>
          <a:lstStyle/>
          <a:p>
            <a:pPr algn="ctr">
              <a:lnSpc>
                <a:spcPct val="15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杭州人才码政策展现国际视野，积极吸引外籍人才，提供便捷服务。国际人才码亮相，助力外籍子女入学，补贴高达10万/年，营造国际化人才生态环境。</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3" name="Picture 13"/>
          <p:cNvPicPr>
            <a:picLocks noChangeAspect="1"/>
          </p:cNvPicPr>
          <p:nvPr>
            <p:custDataLst>
              <p:tags r:id="rId12"/>
            </p:custDataLst>
          </p:nvPr>
        </p:nvPicPr>
        <p:blipFill>
          <a:blip r:embed="rId13"/>
          <a:srcRect l="9625" r="9625"/>
          <a:stretch>
            <a:fillRect/>
          </a:stretch>
        </p:blipFill>
        <p:spPr>
          <a:xfrm>
            <a:off x="5358286" y="1292917"/>
            <a:ext cx="1475427" cy="1475427"/>
          </a:xfrm>
          <a:prstGeom prst="ellipse">
            <a:avLst/>
          </a:prstGeom>
        </p:spPr>
      </p:pic>
      <p:pic>
        <p:nvPicPr>
          <p:cNvPr id="14" name="Picture 14"/>
          <p:cNvPicPr>
            <a:picLocks noChangeAspect="1"/>
          </p:cNvPicPr>
          <p:nvPr>
            <p:custDataLst>
              <p:tags r:id="rId14"/>
            </p:custDataLst>
          </p:nvPr>
        </p:nvPicPr>
        <p:blipFill>
          <a:blip r:embed="rId15"/>
          <a:srcRect l="16750" r="16750"/>
          <a:stretch>
            <a:fillRect/>
          </a:stretch>
        </p:blipFill>
        <p:spPr>
          <a:xfrm>
            <a:off x="9121095" y="1292917"/>
            <a:ext cx="1475427" cy="1475427"/>
          </a:xfrm>
          <a:prstGeom prst="ellipse">
            <a:avLst/>
          </a:prstGeom>
        </p:spPr>
      </p:pic>
      <p:pic>
        <p:nvPicPr>
          <p:cNvPr id="15" name="Picture 15"/>
          <p:cNvPicPr>
            <a:picLocks noChangeAspect="1"/>
          </p:cNvPicPr>
          <p:nvPr>
            <p:custDataLst>
              <p:tags r:id="rId16"/>
            </p:custDataLst>
          </p:nvPr>
        </p:nvPicPr>
        <p:blipFill>
          <a:blip r:embed="rId17"/>
          <a:srcRect l="15000" r="15000"/>
          <a:stretch>
            <a:fillRect/>
          </a:stretch>
        </p:blipFill>
        <p:spPr>
          <a:xfrm>
            <a:off x="1583319" y="1292917"/>
            <a:ext cx="1475427" cy="1475427"/>
          </a:xfrm>
          <a:prstGeom prst="ellipse">
            <a:avLst/>
          </a:prstGeom>
        </p:spPr>
      </p:pic>
      <p:cxnSp>
        <p:nvCxnSpPr>
          <p:cNvPr id="16" name="Connector 16"/>
          <p:cNvCxnSpPr/>
          <p:nvPr>
            <p:custDataLst>
              <p:tags r:id="rId18"/>
            </p:custDataLst>
          </p:nvPr>
        </p:nvCxnSpPr>
        <p:spPr>
          <a:xfrm>
            <a:off x="3058746" y="2030630"/>
            <a:ext cx="2299541" cy="0"/>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76687" y="1256209"/>
            <a:ext cx="3308352" cy="3640782"/>
          </a:xfrm>
          <a:prstGeom prst="rect">
            <a:avLst/>
          </a:prstGeom>
          <a:solidFill>
            <a:schemeClr val="lt2">
              <a:alpha val="100000"/>
            </a:schemeClr>
          </a:solidFill>
        </p:spPr>
        <p:txBody>
          <a:bodyPr/>
          <a:lstStyle/>
          <a:p>
            <a:endParaRPr lang="zh-CN" altLang="en-US"/>
          </a:p>
        </p:txBody>
      </p:sp>
      <p:sp>
        <p:nvSpPr>
          <p:cNvPr id="3" name="TextBox 3"/>
          <p:cNvSpPr txBox="1"/>
          <p:nvPr/>
        </p:nvSpPr>
        <p:spPr>
          <a:xfrm>
            <a:off x="802113" y="1434529"/>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待遇差距</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620970" y="1909320"/>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杭州人才政策虽优，但人才待遇与城市层级不匹配。顶尖人才与青年人才间待遇差距大，影响青年人才积极性与归属感，需优化薪酬结构，提升整体待遇水平。</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Noto Sans SC" panose="020B0500000000000000" charset="-122"/>
                <a:ea typeface="Noto Sans SC" panose="020B0500000000000000" charset="-122"/>
                <a:cs typeface="Noto Sans SC" panose="020B0500000000000000" charset="-122"/>
              </a:rPr>
              <a:t>存在问题与挑战</a:t>
            </a:r>
            <a:endParaRPr lang="en-US" sz="30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6" name="Picture 6"/>
          <p:cNvPicPr>
            <a:picLocks noChangeAspect="1"/>
          </p:cNvPicPr>
          <p:nvPr/>
        </p:nvPicPr>
        <p:blipFill>
          <a:blip r:embed="rId2"/>
          <a:srcRect t="13015" b="13015"/>
          <a:stretch>
            <a:fillRect/>
          </a:stretch>
        </p:blipFill>
        <p:spPr>
          <a:xfrm>
            <a:off x="570387" y="4616836"/>
            <a:ext cx="3320950" cy="1756392"/>
          </a:xfrm>
          <a:prstGeom prst="rect">
            <a:avLst/>
          </a:prstGeom>
        </p:spPr>
      </p:pic>
      <p:sp>
        <p:nvSpPr>
          <p:cNvPr id="7" name="AutoShape 7"/>
          <p:cNvSpPr/>
          <p:nvPr/>
        </p:nvSpPr>
        <p:spPr>
          <a:xfrm>
            <a:off x="4413022" y="2732446"/>
            <a:ext cx="3308352" cy="3640782"/>
          </a:xfrm>
          <a:prstGeom prst="rect">
            <a:avLst/>
          </a:prstGeom>
          <a:solidFill>
            <a:schemeClr val="lt2">
              <a:alpha val="100000"/>
            </a:schemeClr>
          </a:solidFill>
        </p:spPr>
        <p:txBody>
          <a:bodyPr/>
          <a:lstStyle/>
          <a:p>
            <a:endParaRPr lang="zh-CN" altLang="en-US"/>
          </a:p>
        </p:txBody>
      </p:sp>
      <p:sp>
        <p:nvSpPr>
          <p:cNvPr id="8" name="TextBox 8"/>
          <p:cNvSpPr txBox="1"/>
          <p:nvPr/>
        </p:nvSpPr>
        <p:spPr>
          <a:xfrm>
            <a:off x="4638448" y="3162514"/>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平衡问题</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4457306" y="3649390"/>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杭州人才政策在吸引与培养上需更平衡。重视引进忽视培养，导致本土人才流失。需强化培养环节，提升本土人才质量，建立更加完善的人才发展体系。</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0" name="Picture 10"/>
          <p:cNvPicPr>
            <a:picLocks noChangeAspect="1"/>
          </p:cNvPicPr>
          <p:nvPr/>
        </p:nvPicPr>
        <p:blipFill>
          <a:blip r:embed="rId3"/>
          <a:srcRect/>
          <a:stretch>
            <a:fillRect/>
          </a:stretch>
        </p:blipFill>
        <p:spPr>
          <a:xfrm>
            <a:off x="4406723" y="1256209"/>
            <a:ext cx="3320950" cy="1756392"/>
          </a:xfrm>
          <a:prstGeom prst="rect">
            <a:avLst/>
          </a:prstGeom>
        </p:spPr>
      </p:pic>
      <p:sp>
        <p:nvSpPr>
          <p:cNvPr id="11" name="AutoShape 11"/>
          <p:cNvSpPr/>
          <p:nvPr/>
        </p:nvSpPr>
        <p:spPr>
          <a:xfrm>
            <a:off x="8289006" y="1256209"/>
            <a:ext cx="3308352" cy="3640782"/>
          </a:xfrm>
          <a:prstGeom prst="rect">
            <a:avLst/>
          </a:prstGeom>
          <a:solidFill>
            <a:schemeClr val="lt2">
              <a:alpha val="100000"/>
            </a:schemeClr>
          </a:solidFill>
        </p:spPr>
        <p:txBody>
          <a:bodyPr/>
          <a:lstStyle/>
          <a:p>
            <a:endParaRPr lang="zh-CN" altLang="en-US"/>
          </a:p>
        </p:txBody>
      </p:sp>
      <p:sp>
        <p:nvSpPr>
          <p:cNvPr id="12" name="TextBox 12"/>
          <p:cNvSpPr txBox="1"/>
          <p:nvPr/>
        </p:nvSpPr>
        <p:spPr>
          <a:xfrm>
            <a:off x="8514431" y="1434529"/>
            <a:ext cx="2857500" cy="4476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评估优化</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3" name="TextBox 13"/>
          <p:cNvSpPr txBox="1"/>
          <p:nvPr/>
        </p:nvSpPr>
        <p:spPr>
          <a:xfrm>
            <a:off x="8333289" y="1924249"/>
            <a:ext cx="3219785" cy="2592766"/>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杭州人才政策评估机制待完善。实施成效评估频率低，且缺乏高校及人才个体层面的细化评估。需优化评估体系，加强监测与反馈，确保政策精准有效。</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4" name="Picture 14"/>
          <p:cNvPicPr>
            <a:picLocks noChangeAspect="1"/>
          </p:cNvPicPr>
          <p:nvPr/>
        </p:nvPicPr>
        <p:blipFill>
          <a:blip r:embed="rId4"/>
          <a:srcRect/>
          <a:stretch>
            <a:fillRect/>
          </a:stretch>
        </p:blipFill>
        <p:spPr>
          <a:xfrm>
            <a:off x="8282707" y="4616836"/>
            <a:ext cx="3320950" cy="175639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462463" y="2088071"/>
            <a:ext cx="3267075" cy="3267075"/>
          </a:xfrm>
          <a:prstGeom prst="ellipse">
            <a:avLst/>
          </a:prstGeom>
          <a:ln w="57150">
            <a:solidFill>
              <a:schemeClr val="accent1"/>
            </a:solidFill>
            <a:prstDash val="solid"/>
          </a:ln>
        </p:spPr>
      </p:pic>
      <p:sp>
        <p:nvSpPr>
          <p:cNvPr id="3" name="TextBox 3"/>
          <p:cNvSpPr txBox="1"/>
          <p:nvPr/>
        </p:nvSpPr>
        <p:spPr>
          <a:xfrm>
            <a:off x="742971" y="2306715"/>
            <a:ext cx="3314231" cy="647995"/>
          </a:xfrm>
          <a:prstGeom prst="rect">
            <a:avLst/>
          </a:prstGeom>
        </p:spPr>
        <p:txBody>
          <a:bodyPr vert="horz" wrap="square" lIns="114300" tIns="57150" rIns="114300" bIns="57150" rtlCol="0" anchor="ctr" anchorCtr="0">
            <a:noAutofit/>
          </a:bodyPr>
          <a:lstStyle/>
          <a:p>
            <a:pPr algn="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产学研深化</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059848" y="1716027"/>
            <a:ext cx="3794740" cy="1968111"/>
          </a:xfrm>
          <a:prstGeom prst="rect">
            <a:avLst/>
          </a:prstGeom>
        </p:spPr>
        <p:txBody>
          <a:bodyPr vert="horz" wrap="square" lIns="114300" tIns="57150" rIns="114300" bIns="57150" rtlCol="0" anchor="t" anchorCtr="0">
            <a:noAutofit/>
          </a:bodyPr>
          <a:lstStyle/>
          <a:p>
            <a:pPr algn="l">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杭州应继续加强国际化人才队伍建设。优化外籍人才服务，提升国际竞争力。打造开放创新环境，吸引全球顶尖人才，为城市发展注入国际智慧与力量。</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8059848" y="1097369"/>
            <a:ext cx="3314231" cy="622955"/>
          </a:xfrm>
          <a:prstGeom prst="rect">
            <a:avLst/>
          </a:prstGeom>
        </p:spPr>
        <p:txBody>
          <a:bodyPr vert="horz" wrap="square" lIns="114300" tIns="57150" rIns="114300" bIns="57150" rtlCol="0" anchor="ctr" anchorCtr="0">
            <a:noAutofit/>
          </a:bodyPr>
          <a:lstStyle/>
          <a:p>
            <a:pPr>
              <a:lnSpc>
                <a:spcPct val="96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国际化人才</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8059848" y="4019931"/>
            <a:ext cx="3314231" cy="547835"/>
          </a:xfrm>
          <a:prstGeom prst="rect">
            <a:avLst/>
          </a:prstGeom>
        </p:spPr>
        <p:txBody>
          <a:bodyPr vert="horz" wrap="square" lIns="114300" tIns="57150" rIns="114300" bIns="57150"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精准化服务</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8059848" y="4565142"/>
            <a:ext cx="3794740" cy="1995832"/>
          </a:xfrm>
          <a:prstGeom prst="rect">
            <a:avLst/>
          </a:prstGeom>
        </p:spPr>
        <p:txBody>
          <a:bodyPr vert="horz" wrap="square" lIns="114300" tIns="57150" rIns="114300" bIns="57150" rtlCol="0" anchor="t" anchorCtr="0">
            <a:noAutofit/>
          </a:bodyPr>
          <a:lstStyle/>
          <a:p>
            <a:pPr algn="l">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实施精准化人才服务策略。根据人才层次与需求差异，提供个性化定制服务。增强服务针对性与实效性，营造优质人才生态，助力杭州人才高地建设。</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401071" y="2954711"/>
            <a:ext cx="3656131" cy="2115960"/>
          </a:xfrm>
          <a:prstGeom prst="rect">
            <a:avLst/>
          </a:prstGeom>
        </p:spPr>
        <p:txBody>
          <a:bodyPr vert="horz" wrap="square" lIns="114300" tIns="57150" rIns="114300" bIns="57150" rtlCol="0" anchor="t" anchorCtr="0">
            <a:noAutofit/>
          </a:bodyPr>
          <a:lstStyle/>
          <a:p>
            <a:pPr algn="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深化产学研合作，强化企业高校融合。推动项目落地，助力产业升级。构建高效协同机制，提升人才培育质量，共筑创新生态，为城市发展注入新活力。</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未来发展方向</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01</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引言</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597404" y="2242185"/>
            <a:ext cx="6997192" cy="1434465"/>
          </a:xfrm>
          <a:prstGeom prst="rect">
            <a:avLst/>
          </a:prstGeom>
        </p:spPr>
        <p:txBody>
          <a:bodyPr vert="horz" wrap="square" lIns="91440" tIns="45720" rIns="91440" bIns="45720" rtlCol="0" anchor="ctr" anchorCtr="0">
            <a:noAutofit/>
          </a:bodyPr>
          <a:lstStyle/>
          <a:p>
            <a:pPr algn="ctr">
              <a:lnSpc>
                <a:spcPct val="96000"/>
              </a:lnSpc>
            </a:pPr>
            <a:r>
              <a:rPr lang="zh-CN" altLang="en-US" sz="9600" b="1">
                <a:solidFill>
                  <a:srgbClr val="FFFFB3">
                    <a:alpha val="100000"/>
                  </a:srgbClr>
                </a:solidFill>
                <a:latin typeface="Noto Sans SC" panose="020B0500000000000000" charset="-122"/>
                <a:ea typeface="Noto Sans SC" panose="020B0500000000000000" charset="-122"/>
                <a:cs typeface="Noto Sans SC" panose="020B0500000000000000" charset="-122"/>
              </a:rPr>
              <a:t>感谢</a:t>
            </a:r>
            <a:r>
              <a:rPr lang="zh-CN" altLang="en-US" sz="9600" b="1">
                <a:solidFill>
                  <a:srgbClr val="FFFFB3">
                    <a:alpha val="100000"/>
                  </a:srgbClr>
                </a:solidFill>
                <a:latin typeface="Noto Sans SC" panose="020B0500000000000000" charset="-122"/>
                <a:ea typeface="Noto Sans SC" panose="020B0500000000000000" charset="-122"/>
                <a:cs typeface="Noto Sans SC" panose="020B0500000000000000" charset="-122"/>
              </a:rPr>
              <a:t>观看</a:t>
            </a:r>
            <a:endParaRPr lang="zh-CN" altLang="en-US" sz="9600" b="1">
              <a:solidFill>
                <a:srgbClr val="FFFFB3">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5113973" y="4112345"/>
            <a:ext cx="1983105" cy="415290"/>
          </a:xfrm>
          <a:prstGeom prst="rect">
            <a:avLst/>
          </a:prstGeom>
        </p:spPr>
        <p:txBody>
          <a:bodyPr vert="horz" wrap="square" lIns="91440" tIns="45720" rIns="91440" bIns="45720" rtlCol="0" anchor="ctr" anchorCtr="0">
            <a:noAutofit/>
          </a:bodyPr>
          <a:lstStyle/>
          <a:p>
            <a:pPr algn="ctr">
              <a:lnSpc>
                <a:spcPct val="90000"/>
              </a:lnSpc>
            </a:pPr>
            <a:r>
              <a:rPr lang="zh-CN" altLang="en-US" sz="2100">
                <a:solidFill>
                  <a:srgbClr val="FFFFB3">
                    <a:alpha val="100000"/>
                  </a:srgbClr>
                </a:solidFill>
                <a:latin typeface="Noto Sans SC" panose="020B0500000000000000" charset="-122"/>
                <a:ea typeface="Noto Sans SC" panose="020B0500000000000000" charset="-122"/>
                <a:cs typeface="Noto Sans SC" panose="020B0500000000000000" charset="-122"/>
              </a:rPr>
              <a:t>汇报人：</a:t>
            </a:r>
            <a:r>
              <a:rPr lang="en-US" altLang="zh-CN" sz="2100">
                <a:solidFill>
                  <a:srgbClr val="FFFFB3">
                    <a:alpha val="100000"/>
                  </a:srgbClr>
                </a:solidFill>
                <a:latin typeface="Noto Sans SC" panose="020B0500000000000000" charset="-122"/>
                <a:ea typeface="Noto Sans SC" panose="020B0500000000000000" charset="-122"/>
                <a:cs typeface="Noto Sans SC" panose="020B0500000000000000" charset="-122"/>
              </a:rPr>
              <a:t> </a:t>
            </a:r>
            <a:endParaRPr lang="en-US" altLang="zh-CN" sz="2100">
              <a:solidFill>
                <a:srgbClr val="FFFFB3">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AutoShape 4"/>
          <p:cNvSpPr/>
          <p:nvPr/>
        </p:nvSpPr>
        <p:spPr>
          <a:xfrm>
            <a:off x="4524375" y="1745568"/>
            <a:ext cx="3262273" cy="419156"/>
          </a:xfrm>
          <a:prstGeom prst="rect">
            <a:avLst/>
          </a:prstGeom>
          <a:noFill/>
        </p:spPr>
        <p:txBody>
          <a:bodyPr vert="horz" wrap="square" lIns="66008" tIns="33052" rIns="66008" bIns="33052" rtlCol="0" anchor="t" anchorCtr="1">
            <a:noAutofit/>
          </a:bodyPr>
          <a:lstStyle/>
          <a:p>
            <a:pPr algn="ctr">
              <a:defRPr/>
            </a:pPr>
            <a:endParaRPr lang="en-US" sz="11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rot="2700000">
            <a:off x="1177078" y="4785265"/>
            <a:ext cx="998125" cy="998125"/>
          </a:xfrm>
          <a:prstGeom prst="rect">
            <a:avLst/>
          </a:prstGeom>
          <a:solidFill>
            <a:schemeClr val="lt2">
              <a:alpha val="100000"/>
            </a:schemeClr>
          </a:solidFill>
        </p:spPr>
        <p:txBody>
          <a:bodyPr/>
          <a:lstStyle/>
          <a:p>
            <a:endParaRPr lang="zh-CN" altLang="en-US"/>
          </a:p>
        </p:txBody>
      </p:sp>
      <p:sp>
        <p:nvSpPr>
          <p:cNvPr id="3" name="AutoShape 3"/>
          <p:cNvSpPr/>
          <p:nvPr/>
        </p:nvSpPr>
        <p:spPr>
          <a:xfrm rot="2700000">
            <a:off x="6463760" y="4785265"/>
            <a:ext cx="998125" cy="998125"/>
          </a:xfrm>
          <a:prstGeom prst="rect">
            <a:avLst/>
          </a:prstGeom>
          <a:solidFill>
            <a:schemeClr val="lt2">
              <a:alpha val="100000"/>
            </a:schemeClr>
          </a:solidFill>
        </p:spPr>
        <p:txBody>
          <a:bodyPr/>
          <a:lstStyle/>
          <a:p>
            <a:endParaRPr lang="zh-CN" altLang="en-US"/>
          </a:p>
        </p:txBody>
      </p:sp>
      <p:sp>
        <p:nvSpPr>
          <p:cNvPr id="4" name="AutoShape 4"/>
          <p:cNvSpPr/>
          <p:nvPr/>
        </p:nvSpPr>
        <p:spPr>
          <a:xfrm rot="2700000">
            <a:off x="1177078" y="2234565"/>
            <a:ext cx="998125" cy="996029"/>
          </a:xfrm>
          <a:prstGeom prst="rect">
            <a:avLst/>
          </a:prstGeom>
          <a:solidFill>
            <a:schemeClr val="lt2">
              <a:alpha val="100000"/>
            </a:schemeClr>
          </a:solidFill>
        </p:spPr>
        <p:txBody>
          <a:bodyPr/>
          <a:lstStyle/>
          <a:p>
            <a:endParaRPr lang="zh-CN" altLang="en-US"/>
          </a:p>
        </p:txBody>
      </p:sp>
      <p:sp>
        <p:nvSpPr>
          <p:cNvPr id="5" name="Freeform 5"/>
          <p:cNvSpPr/>
          <p:nvPr/>
        </p:nvSpPr>
        <p:spPr>
          <a:xfrm>
            <a:off x="1415156" y="2436781"/>
            <a:ext cx="521970" cy="520922"/>
          </a:xfrm>
          <a:custGeom>
            <a:avLst/>
            <a:gdLst/>
            <a:ahLst/>
            <a:cxnLst/>
            <a:rect l="l" t="t"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path>
              <a:path w="376" h="376">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path>
              <a:path w="376" h="376">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path>
              <a:path w="376" h="376">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path>
              <a:path w="376" h="376">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path>
            </a:pathLst>
          </a:custGeom>
          <a:solidFill>
            <a:schemeClr val="accent1">
              <a:alpha val="100000"/>
            </a:schemeClr>
          </a:solidFill>
        </p:spPr>
        <p:txBody>
          <a:bodyPr/>
          <a:lstStyle/>
          <a:p>
            <a:endParaRPr lang="zh-CN" altLang="en-US"/>
          </a:p>
        </p:txBody>
      </p:sp>
      <p:sp>
        <p:nvSpPr>
          <p:cNvPr id="6" name="AutoShape 6"/>
          <p:cNvSpPr/>
          <p:nvPr/>
        </p:nvSpPr>
        <p:spPr>
          <a:xfrm rot="2700000">
            <a:off x="6463760" y="2229898"/>
            <a:ext cx="998125" cy="998125"/>
          </a:xfrm>
          <a:prstGeom prst="rect">
            <a:avLst/>
          </a:prstGeom>
          <a:solidFill>
            <a:schemeClr val="lt2">
              <a:alpha val="100000"/>
            </a:schemeClr>
          </a:solidFill>
        </p:spPr>
        <p:txBody>
          <a:bodyPr/>
          <a:lstStyle/>
          <a:p>
            <a:endParaRPr lang="zh-CN" altLang="en-US"/>
          </a:p>
        </p:txBody>
      </p:sp>
      <p:sp>
        <p:nvSpPr>
          <p:cNvPr id="7" name="Freeform 7"/>
          <p:cNvSpPr/>
          <p:nvPr/>
        </p:nvSpPr>
        <p:spPr>
          <a:xfrm>
            <a:off x="6651498" y="2429828"/>
            <a:ext cx="622649" cy="637223"/>
          </a:xfrm>
          <a:custGeom>
            <a:avLst/>
            <a:gdLst/>
            <a:ahLst/>
            <a:cxnLst/>
            <a:rect l="l" t="t"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path>
              <a:path w="417" h="426">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path>
              <a:path w="417" h="426">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path>
              <a:path w="417" h="426">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path>
              <a:path w="417" h="426">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path>
            </a:pathLst>
          </a:custGeom>
          <a:solidFill>
            <a:schemeClr val="accent1">
              <a:alpha val="100000"/>
            </a:schemeClr>
          </a:solidFill>
        </p:spPr>
        <p:txBody>
          <a:bodyPr/>
          <a:lstStyle/>
          <a:p>
            <a:endParaRPr lang="zh-CN" altLang="en-US"/>
          </a:p>
        </p:txBody>
      </p:sp>
      <p:sp>
        <p:nvSpPr>
          <p:cNvPr id="8" name="TextBox 8"/>
          <p:cNvSpPr txBox="1"/>
          <p:nvPr/>
        </p:nvSpPr>
        <p:spPr>
          <a:xfrm>
            <a:off x="2528401" y="1607814"/>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杭州人才政策背景</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2528401" y="4294142"/>
            <a:ext cx="3394996" cy="490334"/>
          </a:xfrm>
          <a:prstGeom prst="rect">
            <a:avLst/>
          </a:prstGeom>
        </p:spPr>
        <p:txBody>
          <a:bodyPr vert="horz" wrap="square" lIns="66008" tIns="33052" rIns="66008" bIns="33052" rtlCol="0" anchor="ctr" anchorCtr="0">
            <a:noAutofit/>
          </a:bodyPr>
          <a:lstStyle/>
          <a:p>
            <a:pPr algn="l">
              <a:lnSpc>
                <a:spcPct val="120000"/>
              </a:lnSpc>
              <a:spcBef>
                <a:spcPct val="0"/>
              </a:spcBef>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人才码政策全面</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TextBox 10"/>
          <p:cNvSpPr txBox="1"/>
          <p:nvPr/>
        </p:nvSpPr>
        <p:spPr>
          <a:xfrm>
            <a:off x="7924964" y="1607814"/>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人才码政策实施</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TextBox 11"/>
          <p:cNvSpPr txBox="1"/>
          <p:nvPr/>
        </p:nvSpPr>
        <p:spPr>
          <a:xfrm>
            <a:off x="7924964" y="4294142"/>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诚意十足引人才</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2" name="TextBox 12"/>
          <p:cNvSpPr txBox="1"/>
          <p:nvPr/>
        </p:nvSpPr>
        <p:spPr>
          <a:xfrm>
            <a:off x="2528401" y="2149661"/>
            <a:ext cx="2931336" cy="1654845"/>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杭州，作为数字经济领域的领头羊，正以前所未有的力度争夺人才，旨在通过吸引更多高层次人才，为城市的持续发展注入强劲动力。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3" name="TextBox 13"/>
          <p:cNvSpPr txBox="1"/>
          <p:nvPr/>
        </p:nvSpPr>
        <p:spPr>
          <a:xfrm>
            <a:off x="2528401" y="4807414"/>
            <a:ext cx="2931336" cy="1654845"/>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人才码政策涵盖落户、住房、交通、医疗、创业等多个方面，为人才在杭州的生活和工作创造了优越条件，确保了他们能够轻松融入并发展。</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4" name="TextBox 14"/>
          <p:cNvSpPr txBox="1"/>
          <p:nvPr/>
        </p:nvSpPr>
        <p:spPr>
          <a:xfrm>
            <a:off x="7924964" y="2149661"/>
            <a:ext cx="2931336" cy="1654845"/>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政府精心推出“人才码”政策，作为吸引和留住人才的核心策略，该政策旨在为符合条件的高层次人才提供全方位的优惠和便利。</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5" name="TextBox 15"/>
          <p:cNvSpPr txBox="1"/>
          <p:nvPr/>
        </p:nvSpPr>
        <p:spPr>
          <a:xfrm>
            <a:off x="7924964" y="4807414"/>
            <a:ext cx="2931336" cy="1654845"/>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杭州政府推出“人才大礼包”，包括生活补贴、购房补贴、创业支持等，旨在以最大的诚意吸引各类高层次人才，为城市的持续发展注入新活力。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6" name="TextBox 16"/>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杭州人才政策背景</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7" name="Freeform 17"/>
          <p:cNvSpPr/>
          <p:nvPr/>
        </p:nvSpPr>
        <p:spPr>
          <a:xfrm>
            <a:off x="1335670" y="5076587"/>
            <a:ext cx="680942" cy="415480"/>
          </a:xfrm>
          <a:custGeom>
            <a:avLst/>
            <a:gdLst/>
            <a:ahLst/>
            <a:cxnLst/>
            <a:rect l="l" t="t"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path>
              <a:path w="400" h="244">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path>
            </a:pathLst>
          </a:custGeom>
          <a:solidFill>
            <a:schemeClr val="accent1">
              <a:alpha val="100000"/>
            </a:schemeClr>
          </a:solidFill>
        </p:spPr>
        <p:txBody>
          <a:bodyPr/>
          <a:lstStyle/>
          <a:p>
            <a:endParaRPr lang="zh-CN" altLang="en-US"/>
          </a:p>
        </p:txBody>
      </p:sp>
      <p:sp>
        <p:nvSpPr>
          <p:cNvPr id="18" name="Freeform 18"/>
          <p:cNvSpPr/>
          <p:nvPr/>
        </p:nvSpPr>
        <p:spPr>
          <a:xfrm>
            <a:off x="6724412" y="5048536"/>
            <a:ext cx="476822" cy="475202"/>
          </a:xfrm>
          <a:custGeom>
            <a:avLst/>
            <a:gdLst/>
            <a:ahLst/>
            <a:cxnLst/>
            <a:rect l="l" t="t"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path>
              <a:path w="316" h="316">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path>
            </a:pathLst>
          </a:custGeom>
          <a:solidFill>
            <a:schemeClr val="accent1">
              <a:alpha val="100000"/>
            </a:schemeClr>
          </a:solidFill>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custDataLst>
              <p:tags r:id="rId2"/>
            </p:custDataLst>
          </p:nvPr>
        </p:nvSpPr>
        <p:spPr>
          <a:xfrm>
            <a:off x="779391" y="1631119"/>
            <a:ext cx="638131" cy="638131"/>
          </a:xfrm>
          <a:prstGeom prst="ellipse">
            <a:avLst/>
          </a:prstGeom>
          <a:solidFill>
            <a:schemeClr val="accent1">
              <a:alpha val="20000"/>
            </a:schemeClr>
          </a:solidFill>
        </p:spPr>
        <p:txBody>
          <a:bodyPr/>
          <a:lstStyle/>
          <a:p>
            <a:endParaRPr lang="zh-CN" altLang="en-US"/>
          </a:p>
        </p:txBody>
      </p:sp>
      <p:sp>
        <p:nvSpPr>
          <p:cNvPr id="3" name="AutoShape 3"/>
          <p:cNvSpPr/>
          <p:nvPr>
            <p:custDataLst>
              <p:tags r:id="rId3"/>
            </p:custDataLst>
          </p:nvPr>
        </p:nvSpPr>
        <p:spPr>
          <a:xfrm>
            <a:off x="914135" y="1765863"/>
            <a:ext cx="368642" cy="368642"/>
          </a:xfrm>
          <a:prstGeom prst="ellipse">
            <a:avLst/>
          </a:prstGeom>
          <a:solidFill>
            <a:schemeClr val="accent1">
              <a:alpha val="100000"/>
            </a:schemeClr>
          </a:solidFill>
        </p:spPr>
        <p:txBody>
          <a:bodyPr/>
          <a:lstStyle/>
          <a:p>
            <a:endParaRPr lang="zh-CN" altLang="en-US"/>
          </a:p>
        </p:txBody>
      </p:sp>
      <p:sp>
        <p:nvSpPr>
          <p:cNvPr id="4" name="AutoShape 4"/>
          <p:cNvSpPr/>
          <p:nvPr>
            <p:custDataLst>
              <p:tags r:id="rId4"/>
            </p:custDataLst>
          </p:nvPr>
        </p:nvSpPr>
        <p:spPr>
          <a:xfrm>
            <a:off x="779391" y="3993147"/>
            <a:ext cx="638131" cy="638131"/>
          </a:xfrm>
          <a:prstGeom prst="ellipse">
            <a:avLst/>
          </a:prstGeom>
          <a:solidFill>
            <a:schemeClr val="accent1">
              <a:alpha val="20000"/>
            </a:schemeClr>
          </a:solidFill>
        </p:spPr>
        <p:txBody>
          <a:bodyPr/>
          <a:lstStyle/>
          <a:p>
            <a:endParaRPr lang="zh-CN" altLang="en-US"/>
          </a:p>
        </p:txBody>
      </p:sp>
      <p:sp>
        <p:nvSpPr>
          <p:cNvPr id="5" name="AutoShape 5"/>
          <p:cNvSpPr/>
          <p:nvPr>
            <p:custDataLst>
              <p:tags r:id="rId5"/>
            </p:custDataLst>
          </p:nvPr>
        </p:nvSpPr>
        <p:spPr>
          <a:xfrm>
            <a:off x="914135" y="4127891"/>
            <a:ext cx="368642" cy="368642"/>
          </a:xfrm>
          <a:prstGeom prst="ellipse">
            <a:avLst/>
          </a:prstGeom>
          <a:solidFill>
            <a:schemeClr val="accent1">
              <a:alpha val="100000"/>
            </a:schemeClr>
          </a:solidFill>
        </p:spPr>
        <p:txBody>
          <a:bodyPr/>
          <a:lstStyle/>
          <a:p>
            <a:endParaRPr lang="zh-CN" altLang="en-US"/>
          </a:p>
        </p:txBody>
      </p:sp>
      <p:sp>
        <p:nvSpPr>
          <p:cNvPr id="6" name="AutoShape 6"/>
          <p:cNvSpPr/>
          <p:nvPr>
            <p:custDataLst>
              <p:tags r:id="rId6"/>
            </p:custDataLst>
          </p:nvPr>
        </p:nvSpPr>
        <p:spPr>
          <a:xfrm>
            <a:off x="6360328" y="1631119"/>
            <a:ext cx="638131" cy="638131"/>
          </a:xfrm>
          <a:prstGeom prst="ellipse">
            <a:avLst/>
          </a:prstGeom>
          <a:solidFill>
            <a:schemeClr val="accent1">
              <a:alpha val="20000"/>
            </a:schemeClr>
          </a:solidFill>
        </p:spPr>
        <p:txBody>
          <a:bodyPr/>
          <a:lstStyle/>
          <a:p>
            <a:endParaRPr lang="zh-CN" altLang="en-US"/>
          </a:p>
        </p:txBody>
      </p:sp>
      <p:sp>
        <p:nvSpPr>
          <p:cNvPr id="7" name="AutoShape 7"/>
          <p:cNvSpPr/>
          <p:nvPr>
            <p:custDataLst>
              <p:tags r:id="rId7"/>
            </p:custDataLst>
          </p:nvPr>
        </p:nvSpPr>
        <p:spPr>
          <a:xfrm>
            <a:off x="6495073" y="1765863"/>
            <a:ext cx="368642" cy="368642"/>
          </a:xfrm>
          <a:prstGeom prst="ellipse">
            <a:avLst/>
          </a:prstGeom>
          <a:solidFill>
            <a:schemeClr val="accent1">
              <a:alpha val="100000"/>
            </a:schemeClr>
          </a:solidFill>
        </p:spPr>
        <p:txBody>
          <a:bodyPr/>
          <a:lstStyle/>
          <a:p>
            <a:endParaRPr lang="zh-CN" altLang="en-US"/>
          </a:p>
        </p:txBody>
      </p:sp>
      <p:sp>
        <p:nvSpPr>
          <p:cNvPr id="8" name="AutoShape 8"/>
          <p:cNvSpPr/>
          <p:nvPr>
            <p:custDataLst>
              <p:tags r:id="rId8"/>
            </p:custDataLst>
          </p:nvPr>
        </p:nvSpPr>
        <p:spPr>
          <a:xfrm>
            <a:off x="6360328" y="3993147"/>
            <a:ext cx="638131" cy="638131"/>
          </a:xfrm>
          <a:prstGeom prst="ellipse">
            <a:avLst/>
          </a:prstGeom>
          <a:solidFill>
            <a:schemeClr val="accent1">
              <a:alpha val="20000"/>
            </a:schemeClr>
          </a:solidFill>
        </p:spPr>
        <p:txBody>
          <a:bodyPr/>
          <a:lstStyle/>
          <a:p>
            <a:endParaRPr lang="zh-CN" altLang="en-US"/>
          </a:p>
        </p:txBody>
      </p:sp>
      <p:sp>
        <p:nvSpPr>
          <p:cNvPr id="9" name="AutoShape 9"/>
          <p:cNvSpPr/>
          <p:nvPr>
            <p:custDataLst>
              <p:tags r:id="rId9"/>
            </p:custDataLst>
          </p:nvPr>
        </p:nvSpPr>
        <p:spPr>
          <a:xfrm>
            <a:off x="6495073" y="4127891"/>
            <a:ext cx="368642" cy="368642"/>
          </a:xfrm>
          <a:prstGeom prst="ellipse">
            <a:avLst/>
          </a:prstGeom>
          <a:solidFill>
            <a:schemeClr val="accent1">
              <a:alpha val="100000"/>
            </a:schemeClr>
          </a:solidFill>
        </p:spPr>
        <p:txBody>
          <a:bodyPr/>
          <a:lstStyle/>
          <a:p>
            <a:endParaRPr lang="zh-CN" altLang="en-US"/>
          </a:p>
        </p:txBody>
      </p:sp>
      <p:sp>
        <p:nvSpPr>
          <p:cNvPr id="10" name="TextBox 10"/>
          <p:cNvSpPr txBox="1"/>
          <p:nvPr>
            <p:custDataLst>
              <p:tags r:id="rId10"/>
            </p:custDataLst>
          </p:nvPr>
        </p:nvSpPr>
        <p:spPr>
          <a:xfrm>
            <a:off x="1588687" y="1602522"/>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人才码政策意义</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TextBox 11"/>
          <p:cNvSpPr txBox="1"/>
          <p:nvPr>
            <p:custDataLst>
              <p:tags r:id="rId11"/>
            </p:custDataLst>
          </p:nvPr>
        </p:nvSpPr>
        <p:spPr>
          <a:xfrm>
            <a:off x="1588687" y="2078224"/>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杭州人才码政策是城市人才战略的核心，不仅优化了人才服务流程，更彰显了城市对人才的尊重与重视，意义重大，影响深远。</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2" name="TextBox 12"/>
          <p:cNvSpPr txBox="1"/>
          <p:nvPr>
            <p:custDataLst>
              <p:tags r:id="rId12"/>
            </p:custDataLst>
          </p:nvPr>
        </p:nvSpPr>
        <p:spPr>
          <a:xfrm>
            <a:off x="1574907" y="3964550"/>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优化人才服务流程</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3" name="TextBox 13"/>
          <p:cNvSpPr txBox="1"/>
          <p:nvPr>
            <p:custDataLst>
              <p:tags r:id="rId13"/>
            </p:custDataLst>
          </p:nvPr>
        </p:nvSpPr>
        <p:spPr>
          <a:xfrm>
            <a:off x="1574907" y="4495320"/>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人才码政策的实施，简化了人才服务流程，实现了高效便捷的服务体验，提高了政府工作的效率和质量，进一步提升了城市的吸引力。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4" name="TextBox 14"/>
          <p:cNvSpPr txBox="1"/>
          <p:nvPr>
            <p:custDataLst>
              <p:tags r:id="rId14"/>
            </p:custDataLst>
          </p:nvPr>
        </p:nvSpPr>
        <p:spPr>
          <a:xfrm>
            <a:off x="7237966" y="3964550"/>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促进产业升级</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5" name="TextBox 15"/>
          <p:cNvSpPr txBox="1"/>
          <p:nvPr>
            <p:custDataLst>
              <p:tags r:id="rId15"/>
            </p:custDataLst>
          </p:nvPr>
        </p:nvSpPr>
        <p:spPr>
          <a:xfrm>
            <a:off x="7237966" y="4495320"/>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人才码政策与杭州的产业升级紧密相连，通过吸引高层次人才，推动了人工智能、云计算等新兴产业快速发展，为杭州的经济增长注入了新活力。</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6" name="TextBox 16"/>
          <p:cNvSpPr txBox="1"/>
          <p:nvPr>
            <p:custDataLst>
              <p:tags r:id="rId16"/>
            </p:custDataLst>
          </p:nvPr>
        </p:nvSpPr>
        <p:spPr>
          <a:xfrm>
            <a:off x="7259955" y="1602522"/>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提升城市竞争力</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7" name="TextBox 17"/>
          <p:cNvSpPr txBox="1"/>
          <p:nvPr>
            <p:custDataLst>
              <p:tags r:id="rId17"/>
            </p:custDataLst>
          </p:nvPr>
        </p:nvSpPr>
        <p:spPr>
          <a:xfrm>
            <a:off x="7259955" y="2078224"/>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通过人才码政策，杭州成功吸引了众多高层次人才，不仅增强了城市的创新能力，还提升了城市的综合竞争力，为长期发展奠定了坚实基础。</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8" name="TextBox 1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人才码政策意义</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859868" y="1598622"/>
            <a:ext cx="3148677" cy="633576"/>
          </a:xfrm>
          <a:prstGeom prst="rect">
            <a:avLst/>
          </a:prstGeom>
        </p:spPr>
        <p:txBody>
          <a:bodyPr vert="horz" wrap="square" lIns="66008" tIns="33052" rIns="66008" bIns="33052" rtlCol="0" anchor="t" anchorCtr="0">
            <a:noAutofit/>
          </a:bodyPr>
          <a:lstStyle/>
          <a:p>
            <a:pPr algn="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研究目的与范围</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912795" y="2094426"/>
            <a:ext cx="4095750" cy="1147014"/>
          </a:xfrm>
          <a:prstGeom prst="rect">
            <a:avLst/>
          </a:prstGeom>
        </p:spPr>
        <p:txBody>
          <a:bodyPr vert="horz" wrap="square" lIns="66008" tIns="33052" rIns="66008" bIns="33052" rtlCol="0" anchor="t" anchorCtr="0">
            <a:noAutofit/>
          </a:bodyPr>
          <a:lstStyle/>
          <a:p>
            <a:pPr algn="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研究旨在深入剖析杭州“人才码”政策体系，评估其在高层次人才引进方面的实际效果，并探讨其对杭州产业升级的潜在影响。</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1859868" y="3620384"/>
            <a:ext cx="3148677" cy="639549"/>
          </a:xfrm>
          <a:prstGeom prst="rect">
            <a:avLst/>
          </a:prstGeom>
        </p:spPr>
        <p:txBody>
          <a:bodyPr vert="horz" wrap="square" lIns="66008" tIns="33052" rIns="66008" bIns="33052" rtlCol="0" anchor="t" anchorCtr="0">
            <a:noAutofit/>
          </a:bodyPr>
          <a:lstStyle/>
          <a:p>
            <a:pPr algn="r">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揭示核心需求</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912795" y="4122161"/>
            <a:ext cx="4095750" cy="1147014"/>
          </a:xfrm>
          <a:prstGeom prst="rect">
            <a:avLst/>
          </a:prstGeom>
        </p:spPr>
        <p:txBody>
          <a:bodyPr vert="horz" wrap="square" lIns="66008" tIns="33052" rIns="66008" bIns="33052" rtlCol="0" anchor="t" anchorCtr="0">
            <a:noAutofit/>
          </a:bodyPr>
          <a:lstStyle/>
          <a:p>
            <a:pPr algn="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研究将揭示数字经济时代新质生产力的核心需求，为优化人才引进政策提供理论支持和实践指导，促进产业升级和经济发展。</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TextBox 6"/>
          <p:cNvSpPr txBox="1"/>
          <p:nvPr/>
        </p:nvSpPr>
        <p:spPr>
          <a:xfrm>
            <a:off x="7163124" y="2511193"/>
            <a:ext cx="3148677" cy="633576"/>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评估政策效果</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7" name="TextBox 7"/>
          <p:cNvSpPr txBox="1"/>
          <p:nvPr/>
        </p:nvSpPr>
        <p:spPr>
          <a:xfrm>
            <a:off x="7163124" y="3006996"/>
            <a:ext cx="4095750" cy="1147014"/>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通过定量分析和案例研究的方法，我们对收集到的数据进行深入分析，以全面评估“人才码”政策在吸引高层次人才方面的成效。</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TextBox 8"/>
          <p:cNvSpPr txBox="1"/>
          <p:nvPr/>
        </p:nvSpPr>
        <p:spPr>
          <a:xfrm>
            <a:off x="7163124" y="4459481"/>
            <a:ext cx="3148677" cy="64355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优化人才政策</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9" name="TextBox 9"/>
          <p:cNvSpPr txBox="1"/>
          <p:nvPr/>
        </p:nvSpPr>
        <p:spPr>
          <a:xfrm>
            <a:off x="7163124" y="4965263"/>
            <a:ext cx="4095750" cy="1147014"/>
          </a:xfrm>
          <a:prstGeom prst="rect">
            <a:avLst/>
          </a:prstGeom>
        </p:spPr>
        <p:txBody>
          <a:bodyPr vert="horz" wrap="square" lIns="66008" tIns="33052" rIns="66008" bIns="33052" rtlCol="0" anchor="t" anchorCtr="0">
            <a:noAutofit/>
          </a:bodyPr>
          <a:lstStyle/>
          <a:p>
            <a:pPr algn="l">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通过我们的研究，期望能够为杭州及类似城市提供优化人才引进政策的建议，从而吸引更多高层次人才，推动城市的持续发展。</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研究目的与范围</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Freeform 11"/>
          <p:cNvSpPr/>
          <p:nvPr/>
        </p:nvSpPr>
        <p:spPr>
          <a:xfrm>
            <a:off x="5192617" y="1984822"/>
            <a:ext cx="966788" cy="967073"/>
          </a:xfrm>
          <a:custGeom>
            <a:avLst/>
            <a:gdLst/>
            <a:ahLst/>
            <a:cxnLst/>
            <a:rect l="l" t="t"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path>
            </a:pathLst>
          </a:custGeom>
          <a:solidFill>
            <a:schemeClr val="accent1">
              <a:alpha val="100000"/>
            </a:schemeClr>
          </a:solidFill>
        </p:spPr>
        <p:txBody>
          <a:bodyPr/>
          <a:lstStyle/>
          <a:p>
            <a:endParaRPr lang="zh-CN" altLang="en-US"/>
          </a:p>
        </p:txBody>
      </p:sp>
      <p:sp>
        <p:nvSpPr>
          <p:cNvPr id="12" name="Freeform 12"/>
          <p:cNvSpPr/>
          <p:nvPr/>
        </p:nvSpPr>
        <p:spPr>
          <a:xfrm>
            <a:off x="5321204" y="2113409"/>
            <a:ext cx="709613" cy="709803"/>
          </a:xfrm>
          <a:custGeom>
            <a:avLst/>
            <a:gdLst/>
            <a:ahLst/>
            <a:cxnLst/>
            <a:rect l="l" t="t" r="r" b="b"/>
            <a:pathLst>
              <a:path w="3576" h="3578">
                <a:moveTo>
                  <a:pt x="3576" y="1788"/>
                </a:moveTo>
                <a:lnTo>
                  <a:pt x="3574" y="1881"/>
                </a:lnTo>
                <a:lnTo>
                  <a:pt x="3567" y="1972"/>
                </a:lnTo>
                <a:lnTo>
                  <a:pt x="3556" y="2061"/>
                </a:lnTo>
                <a:lnTo>
                  <a:pt x="3540" y="2149"/>
                </a:lnTo>
                <a:lnTo>
                  <a:pt x="3520" y="2236"/>
                </a:lnTo>
                <a:lnTo>
                  <a:pt x="3496" y="2321"/>
                </a:lnTo>
                <a:lnTo>
                  <a:pt x="3468" y="2404"/>
                </a:lnTo>
                <a:lnTo>
                  <a:pt x="3435" y="2485"/>
                </a:lnTo>
                <a:lnTo>
                  <a:pt x="3400" y="2564"/>
                </a:lnTo>
                <a:lnTo>
                  <a:pt x="3361" y="2642"/>
                </a:lnTo>
                <a:lnTo>
                  <a:pt x="3317" y="2716"/>
                </a:lnTo>
                <a:lnTo>
                  <a:pt x="3270" y="2788"/>
                </a:lnTo>
                <a:lnTo>
                  <a:pt x="3221" y="2860"/>
                </a:lnTo>
                <a:lnTo>
                  <a:pt x="3168" y="2927"/>
                </a:lnTo>
                <a:lnTo>
                  <a:pt x="3112" y="2991"/>
                </a:lnTo>
                <a:lnTo>
                  <a:pt x="3052" y="3053"/>
                </a:lnTo>
                <a:lnTo>
                  <a:pt x="2990" y="3113"/>
                </a:lnTo>
                <a:lnTo>
                  <a:pt x="2926" y="3170"/>
                </a:lnTo>
                <a:lnTo>
                  <a:pt x="2858" y="3223"/>
                </a:lnTo>
                <a:lnTo>
                  <a:pt x="2788" y="3272"/>
                </a:lnTo>
                <a:lnTo>
                  <a:pt x="2715" y="3318"/>
                </a:lnTo>
                <a:lnTo>
                  <a:pt x="2641" y="3362"/>
                </a:lnTo>
                <a:lnTo>
                  <a:pt x="2563" y="3402"/>
                </a:lnTo>
                <a:lnTo>
                  <a:pt x="2484" y="3437"/>
                </a:lnTo>
                <a:lnTo>
                  <a:pt x="2403" y="3470"/>
                </a:lnTo>
                <a:lnTo>
                  <a:pt x="2319" y="3498"/>
                </a:lnTo>
                <a:lnTo>
                  <a:pt x="2235" y="3521"/>
                </a:lnTo>
                <a:lnTo>
                  <a:pt x="2148" y="3542"/>
                </a:lnTo>
                <a:lnTo>
                  <a:pt x="2060" y="3557"/>
                </a:lnTo>
                <a:lnTo>
                  <a:pt x="1971" y="3569"/>
                </a:lnTo>
                <a:lnTo>
                  <a:pt x="1880" y="3575"/>
                </a:lnTo>
                <a:lnTo>
                  <a:pt x="1787" y="3578"/>
                </a:lnTo>
                <a:lnTo>
                  <a:pt x="1696" y="3575"/>
                </a:lnTo>
                <a:lnTo>
                  <a:pt x="1605" y="3569"/>
                </a:lnTo>
                <a:lnTo>
                  <a:pt x="1516" y="3557"/>
                </a:lnTo>
                <a:lnTo>
                  <a:pt x="1428" y="3542"/>
                </a:lnTo>
                <a:lnTo>
                  <a:pt x="1341" y="3521"/>
                </a:lnTo>
                <a:lnTo>
                  <a:pt x="1257" y="3498"/>
                </a:lnTo>
                <a:lnTo>
                  <a:pt x="1173" y="3470"/>
                </a:lnTo>
                <a:lnTo>
                  <a:pt x="1092" y="3437"/>
                </a:lnTo>
                <a:lnTo>
                  <a:pt x="1013" y="3402"/>
                </a:lnTo>
                <a:lnTo>
                  <a:pt x="936" y="3362"/>
                </a:lnTo>
                <a:lnTo>
                  <a:pt x="861" y="3318"/>
                </a:lnTo>
                <a:lnTo>
                  <a:pt x="788" y="3272"/>
                </a:lnTo>
                <a:lnTo>
                  <a:pt x="718" y="3223"/>
                </a:lnTo>
                <a:lnTo>
                  <a:pt x="650" y="3170"/>
                </a:lnTo>
                <a:lnTo>
                  <a:pt x="586" y="3113"/>
                </a:lnTo>
                <a:lnTo>
                  <a:pt x="523" y="3053"/>
                </a:lnTo>
                <a:lnTo>
                  <a:pt x="465" y="2991"/>
                </a:lnTo>
                <a:lnTo>
                  <a:pt x="408" y="2927"/>
                </a:lnTo>
                <a:lnTo>
                  <a:pt x="355" y="2860"/>
                </a:lnTo>
                <a:lnTo>
                  <a:pt x="306" y="2788"/>
                </a:lnTo>
                <a:lnTo>
                  <a:pt x="258" y="2716"/>
                </a:lnTo>
                <a:lnTo>
                  <a:pt x="215" y="2642"/>
                </a:lnTo>
                <a:lnTo>
                  <a:pt x="176" y="2564"/>
                </a:lnTo>
                <a:lnTo>
                  <a:pt x="140" y="2485"/>
                </a:lnTo>
                <a:lnTo>
                  <a:pt x="108" y="2404"/>
                </a:lnTo>
                <a:lnTo>
                  <a:pt x="80" y="2321"/>
                </a:lnTo>
                <a:lnTo>
                  <a:pt x="57" y="2236"/>
                </a:lnTo>
                <a:lnTo>
                  <a:pt x="36" y="2149"/>
                </a:lnTo>
                <a:lnTo>
                  <a:pt x="21" y="2061"/>
                </a:lnTo>
                <a:lnTo>
                  <a:pt x="9" y="1972"/>
                </a:lnTo>
                <a:lnTo>
                  <a:pt x="2" y="1881"/>
                </a:lnTo>
                <a:lnTo>
                  <a:pt x="0" y="1788"/>
                </a:lnTo>
                <a:lnTo>
                  <a:pt x="2" y="1697"/>
                </a:lnTo>
                <a:lnTo>
                  <a:pt x="9" y="1606"/>
                </a:lnTo>
                <a:lnTo>
                  <a:pt x="21" y="1517"/>
                </a:lnTo>
                <a:lnTo>
                  <a:pt x="36" y="1429"/>
                </a:lnTo>
                <a:lnTo>
                  <a:pt x="57" y="1342"/>
                </a:lnTo>
                <a:lnTo>
                  <a:pt x="80" y="1256"/>
                </a:lnTo>
                <a:lnTo>
                  <a:pt x="108" y="1174"/>
                </a:lnTo>
                <a:lnTo>
                  <a:pt x="140" y="1093"/>
                </a:lnTo>
                <a:lnTo>
                  <a:pt x="176" y="1013"/>
                </a:lnTo>
                <a:lnTo>
                  <a:pt x="215" y="936"/>
                </a:lnTo>
                <a:lnTo>
                  <a:pt x="258" y="862"/>
                </a:lnTo>
                <a:lnTo>
                  <a:pt x="306" y="788"/>
                </a:lnTo>
                <a:lnTo>
                  <a:pt x="355" y="718"/>
                </a:lnTo>
                <a:lnTo>
                  <a:pt x="408" y="651"/>
                </a:lnTo>
                <a:lnTo>
                  <a:pt x="465" y="585"/>
                </a:lnTo>
                <a:lnTo>
                  <a:pt x="523" y="523"/>
                </a:lnTo>
                <a:lnTo>
                  <a:pt x="586" y="465"/>
                </a:lnTo>
                <a:lnTo>
                  <a:pt x="650" y="408"/>
                </a:lnTo>
                <a:lnTo>
                  <a:pt x="718" y="355"/>
                </a:lnTo>
                <a:lnTo>
                  <a:pt x="788" y="306"/>
                </a:lnTo>
                <a:lnTo>
                  <a:pt x="861" y="258"/>
                </a:lnTo>
                <a:lnTo>
                  <a:pt x="936" y="216"/>
                </a:lnTo>
                <a:lnTo>
                  <a:pt x="1013" y="176"/>
                </a:lnTo>
                <a:lnTo>
                  <a:pt x="1092" y="140"/>
                </a:lnTo>
                <a:lnTo>
                  <a:pt x="1173" y="108"/>
                </a:lnTo>
                <a:lnTo>
                  <a:pt x="1257" y="80"/>
                </a:lnTo>
                <a:lnTo>
                  <a:pt x="1341" y="57"/>
                </a:lnTo>
                <a:lnTo>
                  <a:pt x="1428" y="36"/>
                </a:lnTo>
                <a:lnTo>
                  <a:pt x="1516" y="20"/>
                </a:lnTo>
                <a:lnTo>
                  <a:pt x="1605" y="9"/>
                </a:lnTo>
                <a:lnTo>
                  <a:pt x="1696" y="2"/>
                </a:lnTo>
                <a:lnTo>
                  <a:pt x="1787" y="0"/>
                </a:lnTo>
                <a:lnTo>
                  <a:pt x="1880" y="2"/>
                </a:lnTo>
                <a:lnTo>
                  <a:pt x="1971" y="9"/>
                </a:lnTo>
                <a:lnTo>
                  <a:pt x="2060" y="20"/>
                </a:lnTo>
                <a:lnTo>
                  <a:pt x="2148" y="36"/>
                </a:lnTo>
                <a:lnTo>
                  <a:pt x="2235" y="57"/>
                </a:lnTo>
                <a:lnTo>
                  <a:pt x="2319" y="80"/>
                </a:lnTo>
                <a:lnTo>
                  <a:pt x="2403" y="108"/>
                </a:lnTo>
                <a:lnTo>
                  <a:pt x="2484" y="140"/>
                </a:lnTo>
                <a:lnTo>
                  <a:pt x="2563" y="176"/>
                </a:lnTo>
                <a:lnTo>
                  <a:pt x="2641" y="216"/>
                </a:lnTo>
                <a:lnTo>
                  <a:pt x="2715" y="258"/>
                </a:lnTo>
                <a:lnTo>
                  <a:pt x="2788" y="306"/>
                </a:lnTo>
                <a:lnTo>
                  <a:pt x="2858" y="355"/>
                </a:lnTo>
                <a:lnTo>
                  <a:pt x="2926" y="408"/>
                </a:lnTo>
                <a:lnTo>
                  <a:pt x="2990" y="465"/>
                </a:lnTo>
                <a:lnTo>
                  <a:pt x="3052" y="523"/>
                </a:lnTo>
                <a:lnTo>
                  <a:pt x="3112" y="585"/>
                </a:lnTo>
                <a:lnTo>
                  <a:pt x="3168" y="651"/>
                </a:lnTo>
                <a:lnTo>
                  <a:pt x="3221" y="718"/>
                </a:lnTo>
                <a:lnTo>
                  <a:pt x="3270" y="788"/>
                </a:lnTo>
                <a:lnTo>
                  <a:pt x="3317" y="862"/>
                </a:lnTo>
                <a:lnTo>
                  <a:pt x="3361" y="936"/>
                </a:lnTo>
                <a:lnTo>
                  <a:pt x="3400" y="1013"/>
                </a:lnTo>
                <a:lnTo>
                  <a:pt x="3435" y="1093"/>
                </a:lnTo>
                <a:lnTo>
                  <a:pt x="3468" y="1174"/>
                </a:lnTo>
                <a:lnTo>
                  <a:pt x="3496" y="1256"/>
                </a:lnTo>
                <a:lnTo>
                  <a:pt x="3520" y="1342"/>
                </a:lnTo>
                <a:lnTo>
                  <a:pt x="3540" y="1429"/>
                </a:lnTo>
                <a:lnTo>
                  <a:pt x="3556" y="1517"/>
                </a:lnTo>
                <a:lnTo>
                  <a:pt x="3567" y="1606"/>
                </a:lnTo>
                <a:lnTo>
                  <a:pt x="3574" y="1697"/>
                </a:lnTo>
                <a:lnTo>
                  <a:pt x="3576" y="1788"/>
                </a:lnTo>
              </a:path>
            </a:pathLst>
          </a:custGeom>
          <a:solidFill>
            <a:schemeClr val="lt1">
              <a:alpha val="100000"/>
            </a:schemeClr>
          </a:solidFill>
        </p:spPr>
        <p:txBody>
          <a:bodyPr/>
          <a:lstStyle/>
          <a:p>
            <a:endParaRPr lang="zh-CN" altLang="en-US"/>
          </a:p>
        </p:txBody>
      </p:sp>
      <p:sp>
        <p:nvSpPr>
          <p:cNvPr id="13" name="Freeform 13"/>
          <p:cNvSpPr/>
          <p:nvPr/>
        </p:nvSpPr>
        <p:spPr>
          <a:xfrm>
            <a:off x="6116542" y="2881981"/>
            <a:ext cx="966788" cy="967073"/>
          </a:xfrm>
          <a:custGeom>
            <a:avLst/>
            <a:gdLst/>
            <a:ahLst/>
            <a:cxnLst/>
            <a:rect l="l" t="t"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path>
            </a:pathLst>
          </a:custGeom>
          <a:solidFill>
            <a:schemeClr val="accent1">
              <a:alpha val="100000"/>
            </a:schemeClr>
          </a:solidFill>
        </p:spPr>
        <p:txBody>
          <a:bodyPr/>
          <a:lstStyle/>
          <a:p>
            <a:endParaRPr lang="zh-CN" altLang="en-US"/>
          </a:p>
        </p:txBody>
      </p:sp>
      <p:sp>
        <p:nvSpPr>
          <p:cNvPr id="14" name="Freeform 14"/>
          <p:cNvSpPr/>
          <p:nvPr/>
        </p:nvSpPr>
        <p:spPr>
          <a:xfrm>
            <a:off x="6245129" y="3010664"/>
            <a:ext cx="709613" cy="709803"/>
          </a:xfrm>
          <a:custGeom>
            <a:avLst/>
            <a:gdLst/>
            <a:ahLst/>
            <a:cxnLst/>
            <a:rect l="l" t="t" r="r" b="b"/>
            <a:pathLst>
              <a:path w="3575" h="3577">
                <a:moveTo>
                  <a:pt x="0" y="1788"/>
                </a:moveTo>
                <a:lnTo>
                  <a:pt x="2" y="1880"/>
                </a:lnTo>
                <a:lnTo>
                  <a:pt x="9" y="1972"/>
                </a:lnTo>
                <a:lnTo>
                  <a:pt x="20" y="2061"/>
                </a:lnTo>
                <a:lnTo>
                  <a:pt x="36" y="2149"/>
                </a:lnTo>
                <a:lnTo>
                  <a:pt x="56" y="2235"/>
                </a:lnTo>
                <a:lnTo>
                  <a:pt x="80" y="2320"/>
                </a:lnTo>
                <a:lnTo>
                  <a:pt x="108" y="2403"/>
                </a:lnTo>
                <a:lnTo>
                  <a:pt x="140" y="2485"/>
                </a:lnTo>
                <a:lnTo>
                  <a:pt x="175" y="2564"/>
                </a:lnTo>
                <a:lnTo>
                  <a:pt x="216" y="2641"/>
                </a:lnTo>
                <a:lnTo>
                  <a:pt x="259" y="2716"/>
                </a:lnTo>
                <a:lnTo>
                  <a:pt x="305" y="2788"/>
                </a:lnTo>
                <a:lnTo>
                  <a:pt x="355" y="2859"/>
                </a:lnTo>
                <a:lnTo>
                  <a:pt x="407" y="2927"/>
                </a:lnTo>
                <a:lnTo>
                  <a:pt x="464" y="2991"/>
                </a:lnTo>
                <a:lnTo>
                  <a:pt x="524" y="3053"/>
                </a:lnTo>
                <a:lnTo>
                  <a:pt x="586" y="3113"/>
                </a:lnTo>
                <a:lnTo>
                  <a:pt x="650" y="3169"/>
                </a:lnTo>
                <a:lnTo>
                  <a:pt x="717" y="3222"/>
                </a:lnTo>
                <a:lnTo>
                  <a:pt x="788" y="3272"/>
                </a:lnTo>
                <a:lnTo>
                  <a:pt x="860" y="3318"/>
                </a:lnTo>
                <a:lnTo>
                  <a:pt x="935" y="3361"/>
                </a:lnTo>
                <a:lnTo>
                  <a:pt x="1013" y="3400"/>
                </a:lnTo>
                <a:lnTo>
                  <a:pt x="1091" y="3436"/>
                </a:lnTo>
                <a:lnTo>
                  <a:pt x="1173" y="3469"/>
                </a:lnTo>
                <a:lnTo>
                  <a:pt x="1256" y="3497"/>
                </a:lnTo>
                <a:lnTo>
                  <a:pt x="1341" y="3521"/>
                </a:lnTo>
                <a:lnTo>
                  <a:pt x="1427" y="3541"/>
                </a:lnTo>
                <a:lnTo>
                  <a:pt x="1515" y="3557"/>
                </a:lnTo>
                <a:lnTo>
                  <a:pt x="1604" y="3568"/>
                </a:lnTo>
                <a:lnTo>
                  <a:pt x="1696" y="3575"/>
                </a:lnTo>
                <a:lnTo>
                  <a:pt x="1788" y="3577"/>
                </a:lnTo>
                <a:lnTo>
                  <a:pt x="1879" y="3575"/>
                </a:lnTo>
                <a:lnTo>
                  <a:pt x="1970" y="3568"/>
                </a:lnTo>
                <a:lnTo>
                  <a:pt x="2059" y="3557"/>
                </a:lnTo>
                <a:lnTo>
                  <a:pt x="2147" y="3541"/>
                </a:lnTo>
                <a:lnTo>
                  <a:pt x="2234" y="3521"/>
                </a:lnTo>
                <a:lnTo>
                  <a:pt x="2319" y="3497"/>
                </a:lnTo>
                <a:lnTo>
                  <a:pt x="2402" y="3469"/>
                </a:lnTo>
                <a:lnTo>
                  <a:pt x="2483" y="3436"/>
                </a:lnTo>
                <a:lnTo>
                  <a:pt x="2563" y="3400"/>
                </a:lnTo>
                <a:lnTo>
                  <a:pt x="2640" y="3361"/>
                </a:lnTo>
                <a:lnTo>
                  <a:pt x="2714" y="3318"/>
                </a:lnTo>
                <a:lnTo>
                  <a:pt x="2787" y="3272"/>
                </a:lnTo>
                <a:lnTo>
                  <a:pt x="2857" y="3222"/>
                </a:lnTo>
                <a:lnTo>
                  <a:pt x="2925" y="3169"/>
                </a:lnTo>
                <a:lnTo>
                  <a:pt x="2989" y="3113"/>
                </a:lnTo>
                <a:lnTo>
                  <a:pt x="3052" y="3053"/>
                </a:lnTo>
                <a:lnTo>
                  <a:pt x="3111" y="2991"/>
                </a:lnTo>
                <a:lnTo>
                  <a:pt x="3167" y="2927"/>
                </a:lnTo>
                <a:lnTo>
                  <a:pt x="3220" y="2859"/>
                </a:lnTo>
                <a:lnTo>
                  <a:pt x="3270" y="2788"/>
                </a:lnTo>
                <a:lnTo>
                  <a:pt x="3317" y="2716"/>
                </a:lnTo>
                <a:lnTo>
                  <a:pt x="3360" y="2641"/>
                </a:lnTo>
                <a:lnTo>
                  <a:pt x="3399" y="2564"/>
                </a:lnTo>
                <a:lnTo>
                  <a:pt x="3435" y="2485"/>
                </a:lnTo>
                <a:lnTo>
                  <a:pt x="3467" y="2403"/>
                </a:lnTo>
                <a:lnTo>
                  <a:pt x="3495" y="2320"/>
                </a:lnTo>
                <a:lnTo>
                  <a:pt x="3519" y="2235"/>
                </a:lnTo>
                <a:lnTo>
                  <a:pt x="3539" y="2149"/>
                </a:lnTo>
                <a:lnTo>
                  <a:pt x="3555" y="2061"/>
                </a:lnTo>
                <a:lnTo>
                  <a:pt x="3566" y="1972"/>
                </a:lnTo>
                <a:lnTo>
                  <a:pt x="3573" y="1880"/>
                </a:lnTo>
                <a:lnTo>
                  <a:pt x="3575" y="1788"/>
                </a:lnTo>
                <a:lnTo>
                  <a:pt x="3573" y="1696"/>
                </a:lnTo>
                <a:lnTo>
                  <a:pt x="3566" y="1605"/>
                </a:lnTo>
                <a:lnTo>
                  <a:pt x="3555" y="1516"/>
                </a:lnTo>
                <a:lnTo>
                  <a:pt x="3539" y="1427"/>
                </a:lnTo>
                <a:lnTo>
                  <a:pt x="3519" y="1341"/>
                </a:lnTo>
                <a:lnTo>
                  <a:pt x="3495" y="1256"/>
                </a:lnTo>
                <a:lnTo>
                  <a:pt x="3467" y="1173"/>
                </a:lnTo>
                <a:lnTo>
                  <a:pt x="3435" y="1092"/>
                </a:lnTo>
                <a:lnTo>
                  <a:pt x="3399" y="1012"/>
                </a:lnTo>
                <a:lnTo>
                  <a:pt x="3360" y="935"/>
                </a:lnTo>
                <a:lnTo>
                  <a:pt x="3317" y="861"/>
                </a:lnTo>
                <a:lnTo>
                  <a:pt x="3270" y="788"/>
                </a:lnTo>
                <a:lnTo>
                  <a:pt x="3220" y="718"/>
                </a:lnTo>
                <a:lnTo>
                  <a:pt x="3167" y="650"/>
                </a:lnTo>
                <a:lnTo>
                  <a:pt x="3111" y="585"/>
                </a:lnTo>
                <a:lnTo>
                  <a:pt x="3052" y="523"/>
                </a:lnTo>
                <a:lnTo>
                  <a:pt x="2989" y="464"/>
                </a:lnTo>
                <a:lnTo>
                  <a:pt x="2925" y="408"/>
                </a:lnTo>
                <a:lnTo>
                  <a:pt x="2857" y="355"/>
                </a:lnTo>
                <a:lnTo>
                  <a:pt x="2787" y="305"/>
                </a:lnTo>
                <a:lnTo>
                  <a:pt x="2714" y="258"/>
                </a:lnTo>
                <a:lnTo>
                  <a:pt x="2640" y="215"/>
                </a:lnTo>
                <a:lnTo>
                  <a:pt x="2563" y="175"/>
                </a:lnTo>
                <a:lnTo>
                  <a:pt x="2483" y="139"/>
                </a:lnTo>
                <a:lnTo>
                  <a:pt x="2402" y="108"/>
                </a:lnTo>
                <a:lnTo>
                  <a:pt x="2319" y="80"/>
                </a:lnTo>
                <a:lnTo>
                  <a:pt x="2234" y="56"/>
                </a:lnTo>
                <a:lnTo>
                  <a:pt x="2147" y="36"/>
                </a:lnTo>
                <a:lnTo>
                  <a:pt x="2059" y="20"/>
                </a:lnTo>
                <a:lnTo>
                  <a:pt x="1970" y="9"/>
                </a:lnTo>
                <a:lnTo>
                  <a:pt x="1879" y="2"/>
                </a:lnTo>
                <a:lnTo>
                  <a:pt x="1788" y="0"/>
                </a:lnTo>
                <a:lnTo>
                  <a:pt x="1696" y="2"/>
                </a:lnTo>
                <a:lnTo>
                  <a:pt x="1604" y="9"/>
                </a:lnTo>
                <a:lnTo>
                  <a:pt x="1515" y="20"/>
                </a:lnTo>
                <a:lnTo>
                  <a:pt x="1427" y="36"/>
                </a:lnTo>
                <a:lnTo>
                  <a:pt x="1341" y="56"/>
                </a:lnTo>
                <a:lnTo>
                  <a:pt x="1256" y="80"/>
                </a:lnTo>
                <a:lnTo>
                  <a:pt x="1173" y="108"/>
                </a:lnTo>
                <a:lnTo>
                  <a:pt x="1091" y="139"/>
                </a:lnTo>
                <a:lnTo>
                  <a:pt x="1013" y="175"/>
                </a:lnTo>
                <a:lnTo>
                  <a:pt x="935" y="215"/>
                </a:lnTo>
                <a:lnTo>
                  <a:pt x="860" y="258"/>
                </a:lnTo>
                <a:lnTo>
                  <a:pt x="788" y="305"/>
                </a:lnTo>
                <a:lnTo>
                  <a:pt x="717" y="355"/>
                </a:lnTo>
                <a:lnTo>
                  <a:pt x="650" y="408"/>
                </a:lnTo>
                <a:lnTo>
                  <a:pt x="586" y="464"/>
                </a:lnTo>
                <a:lnTo>
                  <a:pt x="524" y="523"/>
                </a:lnTo>
                <a:lnTo>
                  <a:pt x="464" y="585"/>
                </a:lnTo>
                <a:lnTo>
                  <a:pt x="407" y="650"/>
                </a:lnTo>
                <a:lnTo>
                  <a:pt x="355" y="718"/>
                </a:lnTo>
                <a:lnTo>
                  <a:pt x="305" y="788"/>
                </a:lnTo>
                <a:lnTo>
                  <a:pt x="259" y="861"/>
                </a:lnTo>
                <a:lnTo>
                  <a:pt x="216" y="935"/>
                </a:lnTo>
                <a:lnTo>
                  <a:pt x="175" y="1012"/>
                </a:lnTo>
                <a:lnTo>
                  <a:pt x="140" y="1092"/>
                </a:lnTo>
                <a:lnTo>
                  <a:pt x="108" y="1173"/>
                </a:lnTo>
                <a:lnTo>
                  <a:pt x="80" y="1256"/>
                </a:lnTo>
                <a:lnTo>
                  <a:pt x="56" y="1341"/>
                </a:lnTo>
                <a:lnTo>
                  <a:pt x="36" y="1427"/>
                </a:lnTo>
                <a:lnTo>
                  <a:pt x="20" y="1516"/>
                </a:lnTo>
                <a:lnTo>
                  <a:pt x="9" y="1605"/>
                </a:lnTo>
                <a:lnTo>
                  <a:pt x="2" y="1696"/>
                </a:lnTo>
                <a:lnTo>
                  <a:pt x="0" y="1788"/>
                </a:lnTo>
              </a:path>
            </a:pathLst>
          </a:custGeom>
          <a:solidFill>
            <a:schemeClr val="lt1">
              <a:alpha val="100000"/>
            </a:schemeClr>
          </a:solidFill>
          <a:ln w="19050">
            <a:solidFill>
              <a:schemeClr val="accent1">
                <a:alpha val="100000"/>
              </a:schemeClr>
            </a:solidFill>
            <a:prstDash val="solid"/>
          </a:ln>
        </p:spPr>
        <p:txBody>
          <a:bodyPr/>
          <a:lstStyle/>
          <a:p>
            <a:endParaRPr lang="zh-CN" altLang="en-US"/>
          </a:p>
        </p:txBody>
      </p:sp>
      <p:sp>
        <p:nvSpPr>
          <p:cNvPr id="15" name="Freeform 15"/>
          <p:cNvSpPr/>
          <p:nvPr/>
        </p:nvSpPr>
        <p:spPr>
          <a:xfrm>
            <a:off x="6043485" y="4598672"/>
            <a:ext cx="966788" cy="967073"/>
          </a:xfrm>
          <a:custGeom>
            <a:avLst/>
            <a:gdLst/>
            <a:ahLst/>
            <a:cxnLst/>
            <a:rect l="l" t="t"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path>
            </a:pathLst>
          </a:custGeom>
          <a:solidFill>
            <a:schemeClr val="accent1">
              <a:alpha val="100000"/>
            </a:schemeClr>
          </a:solidFill>
        </p:spPr>
        <p:txBody>
          <a:bodyPr/>
          <a:lstStyle/>
          <a:p>
            <a:endParaRPr lang="zh-CN" altLang="en-US"/>
          </a:p>
        </p:txBody>
      </p:sp>
      <p:sp>
        <p:nvSpPr>
          <p:cNvPr id="16" name="Freeform 16"/>
          <p:cNvSpPr/>
          <p:nvPr/>
        </p:nvSpPr>
        <p:spPr>
          <a:xfrm>
            <a:off x="6172072" y="4727260"/>
            <a:ext cx="709613" cy="709803"/>
          </a:xfrm>
          <a:custGeom>
            <a:avLst/>
            <a:gdLst/>
            <a:ahLst/>
            <a:cxnLst/>
            <a:rect l="l" t="t" r="r" b="b"/>
            <a:pathLst>
              <a:path w="3575" h="3578">
                <a:moveTo>
                  <a:pt x="0" y="1790"/>
                </a:moveTo>
                <a:lnTo>
                  <a:pt x="2" y="1881"/>
                </a:lnTo>
                <a:lnTo>
                  <a:pt x="9" y="1972"/>
                </a:lnTo>
                <a:lnTo>
                  <a:pt x="20" y="2061"/>
                </a:lnTo>
                <a:lnTo>
                  <a:pt x="36" y="2150"/>
                </a:lnTo>
                <a:lnTo>
                  <a:pt x="56" y="2236"/>
                </a:lnTo>
                <a:lnTo>
                  <a:pt x="80" y="2322"/>
                </a:lnTo>
                <a:lnTo>
                  <a:pt x="108" y="2404"/>
                </a:lnTo>
                <a:lnTo>
                  <a:pt x="139" y="2485"/>
                </a:lnTo>
                <a:lnTo>
                  <a:pt x="175" y="2565"/>
                </a:lnTo>
                <a:lnTo>
                  <a:pt x="215" y="2642"/>
                </a:lnTo>
                <a:lnTo>
                  <a:pt x="258" y="2718"/>
                </a:lnTo>
                <a:lnTo>
                  <a:pt x="305" y="2790"/>
                </a:lnTo>
                <a:lnTo>
                  <a:pt x="355" y="2860"/>
                </a:lnTo>
                <a:lnTo>
                  <a:pt x="408" y="2927"/>
                </a:lnTo>
                <a:lnTo>
                  <a:pt x="464" y="2993"/>
                </a:lnTo>
                <a:lnTo>
                  <a:pt x="523" y="3055"/>
                </a:lnTo>
                <a:lnTo>
                  <a:pt x="585" y="3113"/>
                </a:lnTo>
                <a:lnTo>
                  <a:pt x="650" y="3170"/>
                </a:lnTo>
                <a:lnTo>
                  <a:pt x="717" y="3223"/>
                </a:lnTo>
                <a:lnTo>
                  <a:pt x="787" y="3272"/>
                </a:lnTo>
                <a:lnTo>
                  <a:pt x="861" y="3320"/>
                </a:lnTo>
                <a:lnTo>
                  <a:pt x="935" y="3362"/>
                </a:lnTo>
                <a:lnTo>
                  <a:pt x="1012" y="3402"/>
                </a:lnTo>
                <a:lnTo>
                  <a:pt x="1092" y="3438"/>
                </a:lnTo>
                <a:lnTo>
                  <a:pt x="1173" y="3470"/>
                </a:lnTo>
                <a:lnTo>
                  <a:pt x="1255" y="3498"/>
                </a:lnTo>
                <a:lnTo>
                  <a:pt x="1341" y="3521"/>
                </a:lnTo>
                <a:lnTo>
                  <a:pt x="1427" y="3542"/>
                </a:lnTo>
                <a:lnTo>
                  <a:pt x="1515" y="3558"/>
                </a:lnTo>
                <a:lnTo>
                  <a:pt x="1604" y="3569"/>
                </a:lnTo>
                <a:lnTo>
                  <a:pt x="1696" y="3576"/>
                </a:lnTo>
                <a:lnTo>
                  <a:pt x="1787" y="3578"/>
                </a:lnTo>
                <a:lnTo>
                  <a:pt x="1879" y="3576"/>
                </a:lnTo>
                <a:lnTo>
                  <a:pt x="1971" y="3569"/>
                </a:lnTo>
                <a:lnTo>
                  <a:pt x="2060" y="3558"/>
                </a:lnTo>
                <a:lnTo>
                  <a:pt x="2148" y="3542"/>
                </a:lnTo>
                <a:lnTo>
                  <a:pt x="2234" y="3521"/>
                </a:lnTo>
                <a:lnTo>
                  <a:pt x="2319" y="3498"/>
                </a:lnTo>
                <a:lnTo>
                  <a:pt x="2402" y="3470"/>
                </a:lnTo>
                <a:lnTo>
                  <a:pt x="2483" y="3438"/>
                </a:lnTo>
                <a:lnTo>
                  <a:pt x="2562" y="3402"/>
                </a:lnTo>
                <a:lnTo>
                  <a:pt x="2640" y="3362"/>
                </a:lnTo>
                <a:lnTo>
                  <a:pt x="2714" y="3320"/>
                </a:lnTo>
                <a:lnTo>
                  <a:pt x="2786" y="3272"/>
                </a:lnTo>
                <a:lnTo>
                  <a:pt x="2857" y="3223"/>
                </a:lnTo>
                <a:lnTo>
                  <a:pt x="2925" y="3170"/>
                </a:lnTo>
                <a:lnTo>
                  <a:pt x="2989" y="3113"/>
                </a:lnTo>
                <a:lnTo>
                  <a:pt x="3051" y="3055"/>
                </a:lnTo>
                <a:lnTo>
                  <a:pt x="3111" y="2993"/>
                </a:lnTo>
                <a:lnTo>
                  <a:pt x="3167" y="2927"/>
                </a:lnTo>
                <a:lnTo>
                  <a:pt x="3220" y="2860"/>
                </a:lnTo>
                <a:lnTo>
                  <a:pt x="3270" y="2790"/>
                </a:lnTo>
                <a:lnTo>
                  <a:pt x="3316" y="2718"/>
                </a:lnTo>
                <a:lnTo>
                  <a:pt x="3359" y="2642"/>
                </a:lnTo>
                <a:lnTo>
                  <a:pt x="3398" y="2565"/>
                </a:lnTo>
                <a:lnTo>
                  <a:pt x="3434" y="2485"/>
                </a:lnTo>
                <a:lnTo>
                  <a:pt x="3467" y="2404"/>
                </a:lnTo>
                <a:lnTo>
                  <a:pt x="3495" y="2322"/>
                </a:lnTo>
                <a:lnTo>
                  <a:pt x="3519" y="2236"/>
                </a:lnTo>
                <a:lnTo>
                  <a:pt x="3539" y="2150"/>
                </a:lnTo>
                <a:lnTo>
                  <a:pt x="3555" y="2061"/>
                </a:lnTo>
                <a:lnTo>
                  <a:pt x="3566" y="1972"/>
                </a:lnTo>
                <a:lnTo>
                  <a:pt x="3573" y="1881"/>
                </a:lnTo>
                <a:lnTo>
                  <a:pt x="3575" y="1790"/>
                </a:lnTo>
                <a:lnTo>
                  <a:pt x="3573" y="1697"/>
                </a:lnTo>
                <a:lnTo>
                  <a:pt x="3566" y="1607"/>
                </a:lnTo>
                <a:lnTo>
                  <a:pt x="3555" y="1517"/>
                </a:lnTo>
                <a:lnTo>
                  <a:pt x="3539" y="1429"/>
                </a:lnTo>
                <a:lnTo>
                  <a:pt x="3519" y="1342"/>
                </a:lnTo>
                <a:lnTo>
                  <a:pt x="3495" y="1257"/>
                </a:lnTo>
                <a:lnTo>
                  <a:pt x="3467" y="1174"/>
                </a:lnTo>
                <a:lnTo>
                  <a:pt x="3434" y="1093"/>
                </a:lnTo>
                <a:lnTo>
                  <a:pt x="3398" y="1014"/>
                </a:lnTo>
                <a:lnTo>
                  <a:pt x="3359" y="936"/>
                </a:lnTo>
                <a:lnTo>
                  <a:pt x="3316" y="862"/>
                </a:lnTo>
                <a:lnTo>
                  <a:pt x="3270" y="790"/>
                </a:lnTo>
                <a:lnTo>
                  <a:pt x="3220" y="718"/>
                </a:lnTo>
                <a:lnTo>
                  <a:pt x="3167" y="651"/>
                </a:lnTo>
                <a:lnTo>
                  <a:pt x="3111" y="587"/>
                </a:lnTo>
                <a:lnTo>
                  <a:pt x="3051" y="525"/>
                </a:lnTo>
                <a:lnTo>
                  <a:pt x="2989" y="465"/>
                </a:lnTo>
                <a:lnTo>
                  <a:pt x="2925" y="408"/>
                </a:lnTo>
                <a:lnTo>
                  <a:pt x="2857" y="355"/>
                </a:lnTo>
                <a:lnTo>
                  <a:pt x="2786" y="306"/>
                </a:lnTo>
                <a:lnTo>
                  <a:pt x="2714" y="260"/>
                </a:lnTo>
                <a:lnTo>
                  <a:pt x="2640" y="217"/>
                </a:lnTo>
                <a:lnTo>
                  <a:pt x="2562" y="177"/>
                </a:lnTo>
                <a:lnTo>
                  <a:pt x="2483" y="141"/>
                </a:lnTo>
                <a:lnTo>
                  <a:pt x="2402" y="108"/>
                </a:lnTo>
                <a:lnTo>
                  <a:pt x="2319" y="80"/>
                </a:lnTo>
                <a:lnTo>
                  <a:pt x="2234" y="57"/>
                </a:lnTo>
                <a:lnTo>
                  <a:pt x="2148" y="36"/>
                </a:lnTo>
                <a:lnTo>
                  <a:pt x="2060" y="21"/>
                </a:lnTo>
                <a:lnTo>
                  <a:pt x="1971" y="9"/>
                </a:lnTo>
                <a:lnTo>
                  <a:pt x="1879" y="3"/>
                </a:lnTo>
                <a:lnTo>
                  <a:pt x="1787" y="0"/>
                </a:lnTo>
                <a:lnTo>
                  <a:pt x="1696" y="3"/>
                </a:lnTo>
                <a:lnTo>
                  <a:pt x="1604" y="9"/>
                </a:lnTo>
                <a:lnTo>
                  <a:pt x="1515" y="21"/>
                </a:lnTo>
                <a:lnTo>
                  <a:pt x="1427" y="36"/>
                </a:lnTo>
                <a:lnTo>
                  <a:pt x="1341" y="57"/>
                </a:lnTo>
                <a:lnTo>
                  <a:pt x="1255" y="80"/>
                </a:lnTo>
                <a:lnTo>
                  <a:pt x="1173" y="108"/>
                </a:lnTo>
                <a:lnTo>
                  <a:pt x="1092" y="141"/>
                </a:lnTo>
                <a:lnTo>
                  <a:pt x="1012" y="177"/>
                </a:lnTo>
                <a:lnTo>
                  <a:pt x="935" y="217"/>
                </a:lnTo>
                <a:lnTo>
                  <a:pt x="861" y="260"/>
                </a:lnTo>
                <a:lnTo>
                  <a:pt x="787" y="306"/>
                </a:lnTo>
                <a:lnTo>
                  <a:pt x="717" y="355"/>
                </a:lnTo>
                <a:lnTo>
                  <a:pt x="650" y="408"/>
                </a:lnTo>
                <a:lnTo>
                  <a:pt x="585" y="465"/>
                </a:lnTo>
                <a:lnTo>
                  <a:pt x="523" y="525"/>
                </a:lnTo>
                <a:lnTo>
                  <a:pt x="464" y="587"/>
                </a:lnTo>
                <a:lnTo>
                  <a:pt x="408" y="651"/>
                </a:lnTo>
                <a:lnTo>
                  <a:pt x="355" y="718"/>
                </a:lnTo>
                <a:lnTo>
                  <a:pt x="305" y="790"/>
                </a:lnTo>
                <a:lnTo>
                  <a:pt x="258" y="862"/>
                </a:lnTo>
                <a:lnTo>
                  <a:pt x="215" y="936"/>
                </a:lnTo>
                <a:lnTo>
                  <a:pt x="175" y="1014"/>
                </a:lnTo>
                <a:lnTo>
                  <a:pt x="139" y="1093"/>
                </a:lnTo>
                <a:lnTo>
                  <a:pt x="108" y="1174"/>
                </a:lnTo>
                <a:lnTo>
                  <a:pt x="80" y="1257"/>
                </a:lnTo>
                <a:lnTo>
                  <a:pt x="56" y="1342"/>
                </a:lnTo>
                <a:lnTo>
                  <a:pt x="36" y="1429"/>
                </a:lnTo>
                <a:lnTo>
                  <a:pt x="20" y="1517"/>
                </a:lnTo>
                <a:lnTo>
                  <a:pt x="9" y="1607"/>
                </a:lnTo>
                <a:lnTo>
                  <a:pt x="2" y="1697"/>
                </a:lnTo>
                <a:lnTo>
                  <a:pt x="0" y="1790"/>
                </a:lnTo>
              </a:path>
            </a:pathLst>
          </a:custGeom>
          <a:solidFill>
            <a:schemeClr val="lt1">
              <a:alpha val="100000"/>
            </a:schemeClr>
          </a:solidFill>
          <a:ln w="19050">
            <a:solidFill>
              <a:schemeClr val="accent1">
                <a:alpha val="100000"/>
              </a:schemeClr>
            </a:solidFill>
            <a:prstDash val="solid"/>
          </a:ln>
        </p:spPr>
        <p:txBody>
          <a:bodyPr/>
          <a:lstStyle/>
          <a:p>
            <a:endParaRPr lang="zh-CN" altLang="en-US"/>
          </a:p>
        </p:txBody>
      </p:sp>
      <p:sp>
        <p:nvSpPr>
          <p:cNvPr id="17" name="Freeform 17"/>
          <p:cNvSpPr/>
          <p:nvPr/>
        </p:nvSpPr>
        <p:spPr>
          <a:xfrm>
            <a:off x="5146516" y="3660174"/>
            <a:ext cx="966788" cy="967073"/>
          </a:xfrm>
          <a:custGeom>
            <a:avLst/>
            <a:gdLst/>
            <a:ahLst/>
            <a:cxnLst/>
            <a:rect l="l" t="t"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path>
            </a:pathLst>
          </a:custGeom>
          <a:solidFill>
            <a:schemeClr val="accent1">
              <a:alpha val="100000"/>
            </a:schemeClr>
          </a:solidFill>
        </p:spPr>
        <p:txBody>
          <a:bodyPr/>
          <a:lstStyle/>
          <a:p>
            <a:endParaRPr lang="zh-CN" altLang="en-US"/>
          </a:p>
        </p:txBody>
      </p:sp>
      <p:sp>
        <p:nvSpPr>
          <p:cNvPr id="18" name="Freeform 18"/>
          <p:cNvSpPr/>
          <p:nvPr/>
        </p:nvSpPr>
        <p:spPr>
          <a:xfrm>
            <a:off x="5275103" y="3788761"/>
            <a:ext cx="709613" cy="709803"/>
          </a:xfrm>
          <a:custGeom>
            <a:avLst/>
            <a:gdLst/>
            <a:ahLst/>
            <a:cxnLst/>
            <a:rect l="l" t="t" r="r" b="b"/>
            <a:pathLst>
              <a:path w="3575" h="3577">
                <a:moveTo>
                  <a:pt x="3575" y="1789"/>
                </a:moveTo>
                <a:lnTo>
                  <a:pt x="3573" y="1881"/>
                </a:lnTo>
                <a:lnTo>
                  <a:pt x="3566" y="1972"/>
                </a:lnTo>
                <a:lnTo>
                  <a:pt x="3555" y="2061"/>
                </a:lnTo>
                <a:lnTo>
                  <a:pt x="3539" y="2149"/>
                </a:lnTo>
                <a:lnTo>
                  <a:pt x="3519" y="2236"/>
                </a:lnTo>
                <a:lnTo>
                  <a:pt x="3495" y="2320"/>
                </a:lnTo>
                <a:lnTo>
                  <a:pt x="3467" y="2404"/>
                </a:lnTo>
                <a:lnTo>
                  <a:pt x="3435" y="2485"/>
                </a:lnTo>
                <a:lnTo>
                  <a:pt x="3400" y="2564"/>
                </a:lnTo>
                <a:lnTo>
                  <a:pt x="3359" y="2642"/>
                </a:lnTo>
                <a:lnTo>
                  <a:pt x="3316" y="2716"/>
                </a:lnTo>
                <a:lnTo>
                  <a:pt x="3270" y="2789"/>
                </a:lnTo>
                <a:lnTo>
                  <a:pt x="3220" y="2859"/>
                </a:lnTo>
                <a:lnTo>
                  <a:pt x="3168" y="2927"/>
                </a:lnTo>
                <a:lnTo>
                  <a:pt x="3111" y="2991"/>
                </a:lnTo>
                <a:lnTo>
                  <a:pt x="3051" y="3054"/>
                </a:lnTo>
                <a:lnTo>
                  <a:pt x="2989" y="3113"/>
                </a:lnTo>
                <a:lnTo>
                  <a:pt x="2925" y="3169"/>
                </a:lnTo>
                <a:lnTo>
                  <a:pt x="2858" y="3222"/>
                </a:lnTo>
                <a:lnTo>
                  <a:pt x="2787" y="3272"/>
                </a:lnTo>
                <a:lnTo>
                  <a:pt x="2715" y="3319"/>
                </a:lnTo>
                <a:lnTo>
                  <a:pt x="2640" y="3362"/>
                </a:lnTo>
                <a:lnTo>
                  <a:pt x="2562" y="3402"/>
                </a:lnTo>
                <a:lnTo>
                  <a:pt x="2484" y="3438"/>
                </a:lnTo>
                <a:lnTo>
                  <a:pt x="2402" y="3469"/>
                </a:lnTo>
                <a:lnTo>
                  <a:pt x="2319" y="3497"/>
                </a:lnTo>
                <a:lnTo>
                  <a:pt x="2234" y="3521"/>
                </a:lnTo>
                <a:lnTo>
                  <a:pt x="2148" y="3541"/>
                </a:lnTo>
                <a:lnTo>
                  <a:pt x="2060" y="3557"/>
                </a:lnTo>
                <a:lnTo>
                  <a:pt x="1971" y="3568"/>
                </a:lnTo>
                <a:lnTo>
                  <a:pt x="1879" y="3575"/>
                </a:lnTo>
                <a:lnTo>
                  <a:pt x="1787" y="3577"/>
                </a:lnTo>
                <a:lnTo>
                  <a:pt x="1696" y="3575"/>
                </a:lnTo>
                <a:lnTo>
                  <a:pt x="1605" y="3568"/>
                </a:lnTo>
                <a:lnTo>
                  <a:pt x="1516" y="3557"/>
                </a:lnTo>
                <a:lnTo>
                  <a:pt x="1428" y="3541"/>
                </a:lnTo>
                <a:lnTo>
                  <a:pt x="1341" y="3521"/>
                </a:lnTo>
                <a:lnTo>
                  <a:pt x="1256" y="3497"/>
                </a:lnTo>
                <a:lnTo>
                  <a:pt x="1173" y="3469"/>
                </a:lnTo>
                <a:lnTo>
                  <a:pt x="1092" y="3438"/>
                </a:lnTo>
                <a:lnTo>
                  <a:pt x="1012" y="3402"/>
                </a:lnTo>
                <a:lnTo>
                  <a:pt x="935" y="3362"/>
                </a:lnTo>
                <a:lnTo>
                  <a:pt x="861" y="3319"/>
                </a:lnTo>
                <a:lnTo>
                  <a:pt x="788" y="3272"/>
                </a:lnTo>
                <a:lnTo>
                  <a:pt x="718" y="3222"/>
                </a:lnTo>
                <a:lnTo>
                  <a:pt x="650" y="3169"/>
                </a:lnTo>
                <a:lnTo>
                  <a:pt x="586" y="3113"/>
                </a:lnTo>
                <a:lnTo>
                  <a:pt x="523" y="3054"/>
                </a:lnTo>
                <a:lnTo>
                  <a:pt x="464" y="2991"/>
                </a:lnTo>
                <a:lnTo>
                  <a:pt x="408" y="2927"/>
                </a:lnTo>
                <a:lnTo>
                  <a:pt x="355" y="2859"/>
                </a:lnTo>
                <a:lnTo>
                  <a:pt x="305" y="2789"/>
                </a:lnTo>
                <a:lnTo>
                  <a:pt x="258" y="2716"/>
                </a:lnTo>
                <a:lnTo>
                  <a:pt x="215" y="2642"/>
                </a:lnTo>
                <a:lnTo>
                  <a:pt x="176" y="2564"/>
                </a:lnTo>
                <a:lnTo>
                  <a:pt x="140" y="2485"/>
                </a:lnTo>
                <a:lnTo>
                  <a:pt x="108" y="2404"/>
                </a:lnTo>
                <a:lnTo>
                  <a:pt x="80" y="2320"/>
                </a:lnTo>
                <a:lnTo>
                  <a:pt x="56" y="2236"/>
                </a:lnTo>
                <a:lnTo>
                  <a:pt x="36" y="2149"/>
                </a:lnTo>
                <a:lnTo>
                  <a:pt x="20" y="2061"/>
                </a:lnTo>
                <a:lnTo>
                  <a:pt x="9" y="1972"/>
                </a:lnTo>
                <a:lnTo>
                  <a:pt x="2" y="1881"/>
                </a:lnTo>
                <a:lnTo>
                  <a:pt x="0" y="1789"/>
                </a:lnTo>
                <a:lnTo>
                  <a:pt x="2" y="1697"/>
                </a:lnTo>
                <a:lnTo>
                  <a:pt x="9" y="1605"/>
                </a:lnTo>
                <a:lnTo>
                  <a:pt x="20" y="1516"/>
                </a:lnTo>
                <a:lnTo>
                  <a:pt x="36" y="1428"/>
                </a:lnTo>
                <a:lnTo>
                  <a:pt x="56" y="1342"/>
                </a:lnTo>
                <a:lnTo>
                  <a:pt x="80" y="1257"/>
                </a:lnTo>
                <a:lnTo>
                  <a:pt x="108" y="1174"/>
                </a:lnTo>
                <a:lnTo>
                  <a:pt x="140" y="1092"/>
                </a:lnTo>
                <a:lnTo>
                  <a:pt x="176" y="1014"/>
                </a:lnTo>
                <a:lnTo>
                  <a:pt x="215" y="936"/>
                </a:lnTo>
                <a:lnTo>
                  <a:pt x="258" y="861"/>
                </a:lnTo>
                <a:lnTo>
                  <a:pt x="305" y="788"/>
                </a:lnTo>
                <a:lnTo>
                  <a:pt x="355" y="718"/>
                </a:lnTo>
                <a:lnTo>
                  <a:pt x="408" y="650"/>
                </a:lnTo>
                <a:lnTo>
                  <a:pt x="464" y="586"/>
                </a:lnTo>
                <a:lnTo>
                  <a:pt x="523" y="524"/>
                </a:lnTo>
                <a:lnTo>
                  <a:pt x="586" y="464"/>
                </a:lnTo>
                <a:lnTo>
                  <a:pt x="650" y="408"/>
                </a:lnTo>
                <a:lnTo>
                  <a:pt x="718" y="355"/>
                </a:lnTo>
                <a:lnTo>
                  <a:pt x="788" y="305"/>
                </a:lnTo>
                <a:lnTo>
                  <a:pt x="861" y="259"/>
                </a:lnTo>
                <a:lnTo>
                  <a:pt x="935" y="215"/>
                </a:lnTo>
                <a:lnTo>
                  <a:pt x="1012" y="176"/>
                </a:lnTo>
                <a:lnTo>
                  <a:pt x="1092" y="141"/>
                </a:lnTo>
                <a:lnTo>
                  <a:pt x="1173" y="108"/>
                </a:lnTo>
                <a:lnTo>
                  <a:pt x="1256" y="80"/>
                </a:lnTo>
                <a:lnTo>
                  <a:pt x="1341" y="56"/>
                </a:lnTo>
                <a:lnTo>
                  <a:pt x="1428" y="36"/>
                </a:lnTo>
                <a:lnTo>
                  <a:pt x="1516" y="20"/>
                </a:lnTo>
                <a:lnTo>
                  <a:pt x="1605" y="9"/>
                </a:lnTo>
                <a:lnTo>
                  <a:pt x="1696" y="2"/>
                </a:lnTo>
                <a:lnTo>
                  <a:pt x="1787" y="0"/>
                </a:lnTo>
                <a:lnTo>
                  <a:pt x="1879" y="2"/>
                </a:lnTo>
                <a:lnTo>
                  <a:pt x="1971" y="9"/>
                </a:lnTo>
                <a:lnTo>
                  <a:pt x="2060" y="20"/>
                </a:lnTo>
                <a:lnTo>
                  <a:pt x="2148" y="36"/>
                </a:lnTo>
                <a:lnTo>
                  <a:pt x="2234" y="56"/>
                </a:lnTo>
                <a:lnTo>
                  <a:pt x="2319" y="80"/>
                </a:lnTo>
                <a:lnTo>
                  <a:pt x="2402" y="108"/>
                </a:lnTo>
                <a:lnTo>
                  <a:pt x="2484" y="141"/>
                </a:lnTo>
                <a:lnTo>
                  <a:pt x="2562" y="176"/>
                </a:lnTo>
                <a:lnTo>
                  <a:pt x="2640" y="215"/>
                </a:lnTo>
                <a:lnTo>
                  <a:pt x="2715" y="259"/>
                </a:lnTo>
                <a:lnTo>
                  <a:pt x="2787" y="305"/>
                </a:lnTo>
                <a:lnTo>
                  <a:pt x="2858" y="355"/>
                </a:lnTo>
                <a:lnTo>
                  <a:pt x="2925" y="408"/>
                </a:lnTo>
                <a:lnTo>
                  <a:pt x="2989" y="464"/>
                </a:lnTo>
                <a:lnTo>
                  <a:pt x="3051" y="524"/>
                </a:lnTo>
                <a:lnTo>
                  <a:pt x="3111" y="586"/>
                </a:lnTo>
                <a:lnTo>
                  <a:pt x="3168" y="650"/>
                </a:lnTo>
                <a:lnTo>
                  <a:pt x="3220" y="718"/>
                </a:lnTo>
                <a:lnTo>
                  <a:pt x="3270" y="788"/>
                </a:lnTo>
                <a:lnTo>
                  <a:pt x="3316" y="861"/>
                </a:lnTo>
                <a:lnTo>
                  <a:pt x="3359" y="936"/>
                </a:lnTo>
                <a:lnTo>
                  <a:pt x="3400" y="1014"/>
                </a:lnTo>
                <a:lnTo>
                  <a:pt x="3435" y="1092"/>
                </a:lnTo>
                <a:lnTo>
                  <a:pt x="3467" y="1174"/>
                </a:lnTo>
                <a:lnTo>
                  <a:pt x="3495" y="1257"/>
                </a:lnTo>
                <a:lnTo>
                  <a:pt x="3519" y="1342"/>
                </a:lnTo>
                <a:lnTo>
                  <a:pt x="3539" y="1428"/>
                </a:lnTo>
                <a:lnTo>
                  <a:pt x="3555" y="1516"/>
                </a:lnTo>
                <a:lnTo>
                  <a:pt x="3566" y="1605"/>
                </a:lnTo>
                <a:lnTo>
                  <a:pt x="3573" y="1697"/>
                </a:lnTo>
                <a:lnTo>
                  <a:pt x="3575" y="1789"/>
                </a:lnTo>
              </a:path>
            </a:pathLst>
          </a:custGeom>
          <a:solidFill>
            <a:schemeClr val="lt1">
              <a:alpha val="100000"/>
            </a:schemeClr>
          </a:solidFill>
          <a:ln w="19050">
            <a:solidFill>
              <a:schemeClr val="accent1">
                <a:alpha val="100000"/>
              </a:schemeClr>
            </a:solidFill>
            <a:prstDash val="solid"/>
          </a:ln>
        </p:spPr>
        <p:txBody>
          <a:bodyPr/>
          <a:lstStyle/>
          <a:p>
            <a:endParaRPr lang="zh-CN" altLang="en-US"/>
          </a:p>
        </p:txBody>
      </p:sp>
      <p:sp>
        <p:nvSpPr>
          <p:cNvPr id="19" name="TextBox 19"/>
          <p:cNvSpPr txBox="1"/>
          <p:nvPr/>
        </p:nvSpPr>
        <p:spPr>
          <a:xfrm>
            <a:off x="5366020" y="2263016"/>
            <a:ext cx="582930" cy="424815"/>
          </a:xfrm>
          <a:prstGeom prst="rect">
            <a:avLst/>
          </a:prstGeom>
        </p:spPr>
        <p:txBody>
          <a:bodyPr vert="horz" wrap="square" lIns="91440" tIns="45720" rIns="91440" bIns="45720" rtlCol="0" anchor="ctr" anchorCtr="0">
            <a:normAutofit/>
          </a:bodyPr>
          <a:lstStyle/>
          <a:p>
            <a:pPr algn="ctr">
              <a:lnSpc>
                <a:spcPct val="100000"/>
              </a:lnSpc>
              <a:spcBef>
                <a:spcPts val="375"/>
              </a:spcBef>
            </a:pPr>
            <a:r>
              <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rPr>
              <a:t>01</a:t>
            </a:r>
            <a:endPar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0" name="TextBox 20"/>
          <p:cNvSpPr txBox="1"/>
          <p:nvPr/>
        </p:nvSpPr>
        <p:spPr>
          <a:xfrm>
            <a:off x="6299470" y="3158366"/>
            <a:ext cx="582930" cy="424815"/>
          </a:xfrm>
          <a:prstGeom prst="rect">
            <a:avLst/>
          </a:prstGeom>
        </p:spPr>
        <p:txBody>
          <a:bodyPr vert="horz" wrap="square" lIns="91440" tIns="45720" rIns="91440" bIns="45720" rtlCol="0" anchor="ctr" anchorCtr="0">
            <a:normAutofit/>
          </a:bodyPr>
          <a:lstStyle/>
          <a:p>
            <a:pPr algn="ctr">
              <a:lnSpc>
                <a:spcPct val="100000"/>
              </a:lnSpc>
              <a:spcBef>
                <a:spcPts val="375"/>
              </a:spcBef>
            </a:pPr>
            <a:r>
              <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rPr>
              <a:t>02</a:t>
            </a:r>
            <a:endPar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1" name="TextBox 21"/>
          <p:cNvSpPr txBox="1"/>
          <p:nvPr/>
        </p:nvSpPr>
        <p:spPr>
          <a:xfrm>
            <a:off x="5318395" y="3948941"/>
            <a:ext cx="582930" cy="424815"/>
          </a:xfrm>
          <a:prstGeom prst="rect">
            <a:avLst/>
          </a:prstGeom>
        </p:spPr>
        <p:txBody>
          <a:bodyPr vert="horz" wrap="square" lIns="91440" tIns="45720" rIns="91440" bIns="45720" rtlCol="0" anchor="ctr" anchorCtr="0">
            <a:normAutofit/>
          </a:bodyPr>
          <a:lstStyle/>
          <a:p>
            <a:pPr algn="ctr">
              <a:lnSpc>
                <a:spcPct val="100000"/>
              </a:lnSpc>
              <a:spcBef>
                <a:spcPts val="375"/>
              </a:spcBef>
            </a:pPr>
            <a:r>
              <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rPr>
              <a:t>03</a:t>
            </a:r>
            <a:endPar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2" name="TextBox 22"/>
          <p:cNvSpPr txBox="1"/>
          <p:nvPr/>
        </p:nvSpPr>
        <p:spPr>
          <a:xfrm>
            <a:off x="6223270" y="4882391"/>
            <a:ext cx="582930" cy="424815"/>
          </a:xfrm>
          <a:prstGeom prst="rect">
            <a:avLst/>
          </a:prstGeom>
        </p:spPr>
        <p:txBody>
          <a:bodyPr vert="horz" wrap="square" lIns="91440" tIns="45720" rIns="91440" bIns="45720" rtlCol="0" anchor="ctr" anchorCtr="0">
            <a:normAutofit/>
          </a:bodyPr>
          <a:lstStyle/>
          <a:p>
            <a:pPr algn="ctr">
              <a:lnSpc>
                <a:spcPct val="100000"/>
              </a:lnSpc>
              <a:spcBef>
                <a:spcPts val="375"/>
              </a:spcBef>
            </a:pPr>
            <a:r>
              <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rPr>
              <a:t>04</a:t>
            </a:r>
            <a:endParaRPr lang="en-US" sz="1950">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398645" y="1230144"/>
            <a:ext cx="1849755" cy="929640"/>
          </a:xfrm>
          <a:prstGeom prst="rect">
            <a:avLst/>
          </a:prstGeom>
        </p:spPr>
        <p:txBody>
          <a:bodyPr vert="horz" wrap="square" lIns="91440" tIns="45720" rIns="91440" bIns="45720" rtlCol="0" anchor="ctr" anchorCtr="0">
            <a:noAutofit/>
          </a:bodyPr>
          <a:lstStyle/>
          <a:p>
            <a:pPr algn="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PART</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3" name="TextBox 3"/>
          <p:cNvSpPr txBox="1"/>
          <p:nvPr/>
        </p:nvSpPr>
        <p:spPr>
          <a:xfrm>
            <a:off x="6449424" y="1230144"/>
            <a:ext cx="2922600" cy="929640"/>
          </a:xfrm>
          <a:prstGeom prst="rect">
            <a:avLst/>
          </a:prstGeom>
        </p:spPr>
        <p:txBody>
          <a:bodyPr vert="horz" wrap="square" lIns="91440" tIns="45720" rIns="91440" bIns="45720" rtlCol="0" anchor="ctr" anchorCtr="0">
            <a:noAutofit/>
          </a:bodyPr>
          <a:lstStyle/>
          <a:p>
            <a:pPr>
              <a:lnSpc>
                <a:spcPct val="90000"/>
              </a:lnSpc>
            </a:pPr>
            <a:r>
              <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rPr>
              <a:t>02</a:t>
            </a:r>
            <a:endParaRPr lang="en-US" sz="3300" b="1">
              <a:solidFill>
                <a:srgbClr val="DD0401">
                  <a:alpha val="100000"/>
                </a:srgbClr>
              </a:solidFill>
              <a:latin typeface="Noto Sans SC" panose="020B0500000000000000" charset="-122"/>
              <a:ea typeface="Noto Sans SC" panose="020B0500000000000000" charset="-122"/>
              <a:cs typeface="Noto Sans SC" panose="020B0500000000000000" charset="-122"/>
            </a:endParaRPr>
          </a:p>
        </p:txBody>
      </p:sp>
      <p:sp>
        <p:nvSpPr>
          <p:cNvPr id="4" name="TextBox 4"/>
          <p:cNvSpPr txBox="1"/>
          <p:nvPr/>
        </p:nvSpPr>
        <p:spPr>
          <a:xfrm>
            <a:off x="853596" y="3131537"/>
            <a:ext cx="10484808" cy="1798058"/>
          </a:xfrm>
          <a:prstGeom prst="rect">
            <a:avLst/>
          </a:prstGeom>
        </p:spPr>
        <p:txBody>
          <a:bodyPr vert="horz" wrap="square" lIns="114300" tIns="57150" rIns="114300" bIns="57150" rtlCol="0" anchor="t" anchorCtr="0">
            <a:noAutofit/>
          </a:bodyPr>
          <a:lstStyle/>
          <a:p>
            <a:pPr algn="ctr">
              <a:lnSpc>
                <a:spcPct val="120000"/>
              </a:lnSpc>
            </a:pPr>
            <a:r>
              <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rPr>
              <a:t>政策解读</a:t>
            </a:r>
            <a:endParaRPr lang="en-US" sz="6600" b="1">
              <a:solidFill>
                <a:srgbClr val="C21401">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人才码政策概述</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3" name="AutoShape 3"/>
          <p:cNvSpPr/>
          <p:nvPr/>
        </p:nvSpPr>
        <p:spPr>
          <a:xfrm>
            <a:off x="537512" y="1664304"/>
            <a:ext cx="638131" cy="638131"/>
          </a:xfrm>
          <a:prstGeom prst="ellipse">
            <a:avLst/>
          </a:prstGeom>
          <a:solidFill>
            <a:schemeClr val="accent1">
              <a:alpha val="20000"/>
            </a:schemeClr>
          </a:solidFill>
        </p:spPr>
        <p:txBody>
          <a:bodyPr/>
          <a:lstStyle/>
          <a:p>
            <a:endParaRPr lang="zh-CN" altLang="en-US"/>
          </a:p>
        </p:txBody>
      </p:sp>
      <p:sp>
        <p:nvSpPr>
          <p:cNvPr id="4" name="TextBox 4"/>
          <p:cNvSpPr txBox="1"/>
          <p:nvPr/>
        </p:nvSpPr>
        <p:spPr>
          <a:xfrm>
            <a:off x="1300882" y="1463721"/>
            <a:ext cx="6886575" cy="76590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人才码政策</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5" name="TextBox 5"/>
          <p:cNvSpPr txBox="1"/>
          <p:nvPr/>
        </p:nvSpPr>
        <p:spPr>
          <a:xfrm>
            <a:off x="1300882" y="1998589"/>
            <a:ext cx="6891292" cy="1083679"/>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杭州“人才码”政策体系作为吸引和留住高层次人才的创新举措，通过发放电子通行证，为人才提供全方位、便捷的服务。</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6" name="AutoShape 6"/>
          <p:cNvSpPr/>
          <p:nvPr/>
        </p:nvSpPr>
        <p:spPr>
          <a:xfrm>
            <a:off x="537512" y="3384629"/>
            <a:ext cx="638131" cy="638131"/>
          </a:xfrm>
          <a:prstGeom prst="ellipse">
            <a:avLst/>
          </a:prstGeom>
          <a:solidFill>
            <a:schemeClr val="accent1">
              <a:alpha val="20000"/>
            </a:schemeClr>
          </a:solidFill>
        </p:spPr>
        <p:txBody>
          <a:bodyPr/>
          <a:lstStyle/>
          <a:p>
            <a:endParaRPr lang="zh-CN" altLang="en-US"/>
          </a:p>
        </p:txBody>
      </p:sp>
      <p:sp>
        <p:nvSpPr>
          <p:cNvPr id="7" name="TextBox 7"/>
          <p:cNvSpPr txBox="1"/>
          <p:nvPr/>
        </p:nvSpPr>
        <p:spPr>
          <a:xfrm>
            <a:off x="1300882" y="3182098"/>
            <a:ext cx="6886575" cy="769800"/>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政策目标</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8" name="AutoShape 8"/>
          <p:cNvSpPr/>
          <p:nvPr/>
        </p:nvSpPr>
        <p:spPr>
          <a:xfrm>
            <a:off x="537512" y="5104954"/>
            <a:ext cx="638131" cy="638131"/>
          </a:xfrm>
          <a:prstGeom prst="ellipse">
            <a:avLst/>
          </a:prstGeom>
          <a:solidFill>
            <a:schemeClr val="accent1">
              <a:alpha val="20000"/>
            </a:schemeClr>
          </a:solidFill>
        </p:spPr>
        <p:txBody>
          <a:bodyPr/>
          <a:lstStyle/>
          <a:p>
            <a:endParaRPr lang="zh-CN" altLang="en-US"/>
          </a:p>
        </p:txBody>
      </p:sp>
      <p:sp>
        <p:nvSpPr>
          <p:cNvPr id="9" name="TextBox 9"/>
          <p:cNvSpPr txBox="1"/>
          <p:nvPr/>
        </p:nvSpPr>
        <p:spPr>
          <a:xfrm>
            <a:off x="1300882" y="4920230"/>
            <a:ext cx="6886575" cy="734184"/>
          </a:xfrm>
          <a:prstGeom prst="rect">
            <a:avLst/>
          </a:prstGeom>
        </p:spPr>
        <p:txBody>
          <a:bodyPr vert="horz" wrap="square" lIns="123825" tIns="123825" rIns="57150" bIns="123825" rtlCol="0" anchor="b" anchorCtr="0">
            <a:noAutofit/>
          </a:bodyPr>
          <a:lstStyle/>
          <a:p>
            <a:pPr>
              <a:lnSpc>
                <a:spcPct val="140000"/>
              </a:lnSpc>
            </a:pPr>
            <a:r>
              <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rPr>
              <a:t>实施效果</a:t>
            </a:r>
            <a:endParaRPr lang="en-US" sz="2400" b="1">
              <a:solidFill>
                <a:schemeClr val="accent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0" name="TextBox 10"/>
          <p:cNvSpPr txBox="1"/>
          <p:nvPr/>
        </p:nvSpPr>
        <p:spPr>
          <a:xfrm>
            <a:off x="1300882" y="3741456"/>
            <a:ext cx="6891292" cy="1074439"/>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政策旨在打造具有全球影响力的科技创新中心，吸引全球高层次人才来杭创新创业，为杭州的持续发展提供强有力的人才保障。</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11" name="TextBox 11"/>
          <p:cNvSpPr txBox="1"/>
          <p:nvPr/>
        </p:nvSpPr>
        <p:spPr>
          <a:xfrm>
            <a:off x="1300882" y="5424019"/>
            <a:ext cx="6891292" cy="1092920"/>
          </a:xfrm>
          <a:prstGeom prst="rect">
            <a:avLst/>
          </a:prstGeom>
        </p:spPr>
        <p:txBody>
          <a:bodyPr vert="horz" wrap="square" lIns="123825" tIns="123825" rIns="57150" bIns="123825" rtlCol="0" anchor="t" anchorCtr="0">
            <a:noAutofit/>
          </a:bodyPr>
          <a:lstStyle/>
          <a:p>
            <a:pPr>
              <a:lnSpc>
                <a:spcPct val="140000"/>
              </a:lnSpc>
            </a:pPr>
            <a:r>
              <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杭州人才码政策实施后，有效推动了人工智能、云计算等领域的人才聚集，为杭州的产业升级和经济发展提供了有力支持。</a:t>
            </a:r>
            <a:endParaRPr lang="en-US" sz="135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pic>
        <p:nvPicPr>
          <p:cNvPr id="12" name="Picture 12"/>
          <p:cNvPicPr>
            <a:picLocks noChangeAspect="1"/>
          </p:cNvPicPr>
          <p:nvPr/>
        </p:nvPicPr>
        <p:blipFill>
          <a:blip r:embed="rId2"/>
          <a:srcRect/>
          <a:stretch>
            <a:fillRect/>
          </a:stretch>
        </p:blipFill>
        <p:spPr>
          <a:xfrm>
            <a:off x="8604472" y="1741145"/>
            <a:ext cx="4421505" cy="4421505"/>
          </a:xfrm>
          <a:prstGeom prst="ellipse">
            <a:avLst/>
          </a:prstGeom>
        </p:spPr>
      </p:pic>
      <p:cxnSp>
        <p:nvCxnSpPr>
          <p:cNvPr id="13" name="Connector 13"/>
          <p:cNvCxnSpPr/>
          <p:nvPr/>
        </p:nvCxnSpPr>
        <p:spPr>
          <a:xfrm>
            <a:off x="856577" y="2403263"/>
            <a:ext cx="0" cy="896335"/>
          </a:xfrm>
          <a:prstGeom prst="line">
            <a:avLst/>
          </a:prstGeom>
          <a:ln w="1905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14" name="Connector 14"/>
          <p:cNvCxnSpPr/>
          <p:nvPr/>
        </p:nvCxnSpPr>
        <p:spPr>
          <a:xfrm>
            <a:off x="856577" y="4124852"/>
            <a:ext cx="0" cy="896335"/>
          </a:xfrm>
          <a:prstGeom prst="line">
            <a:avLst/>
          </a:prstGeom>
          <a:ln w="1905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5" name="TextBox 15"/>
          <p:cNvSpPr txBox="1"/>
          <p:nvPr/>
        </p:nvSpPr>
        <p:spPr>
          <a:xfrm>
            <a:off x="688937" y="1685237"/>
            <a:ext cx="335280"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1</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588925" y="3405562"/>
            <a:ext cx="535305"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2</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588925" y="5125887"/>
            <a:ext cx="535305" cy="596265"/>
          </a:xfrm>
          <a:prstGeom prst="rect">
            <a:avLst/>
          </a:prstGeom>
        </p:spPr>
        <p:txBody>
          <a:bodyPr vert="horz" wrap="square" lIns="91440" tIns="45720" rIns="91440" bIns="45720" rtlCol="0" anchor="ctr" anchorCtr="0">
            <a:spAutoFit/>
          </a:bodyPr>
          <a:lstStyle/>
          <a:p>
            <a:pPr algn="ctr">
              <a:lnSpc>
                <a:spcPct val="100000"/>
              </a:lnSpc>
              <a:spcBef>
                <a:spcPts val="375"/>
              </a:spcBef>
            </a:pPr>
            <a:r>
              <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rPr>
              <a:t>3</a:t>
            </a:r>
            <a:endParaRPr lang="en-US" sz="300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209005"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40000"/>
            </a:schemeClr>
          </a:solidFill>
        </p:spPr>
        <p:txBody>
          <a:bodyPr/>
          <a:lstStyle/>
          <a:p>
            <a:endParaRPr lang="zh-CN" altLang="en-US"/>
          </a:p>
        </p:txBody>
      </p:sp>
      <p:cxnSp>
        <p:nvCxnSpPr>
          <p:cNvPr id="3" name="Connector 3"/>
          <p:cNvCxnSpPr/>
          <p:nvPr/>
        </p:nvCxnSpPr>
        <p:spPr>
          <a:xfrm>
            <a:off x="2250101" y="4321454"/>
            <a:ext cx="0" cy="46600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4" name="AutoShape 4"/>
          <p:cNvSpPr/>
          <p:nvPr/>
        </p:nvSpPr>
        <p:spPr>
          <a:xfrm>
            <a:off x="2180060" y="4237548"/>
            <a:ext cx="134112" cy="134112"/>
          </a:xfrm>
          <a:prstGeom prst="ellipse">
            <a:avLst/>
          </a:prstGeom>
          <a:solidFill>
            <a:schemeClr val="accent1">
              <a:alpha val="100000"/>
            </a:schemeClr>
          </a:solidFill>
        </p:spPr>
        <p:txBody>
          <a:bodyPr/>
          <a:lstStyle/>
          <a:p>
            <a:endParaRPr lang="zh-CN" altLang="en-US"/>
          </a:p>
        </p:txBody>
      </p:sp>
      <p:sp>
        <p:nvSpPr>
          <p:cNvPr id="5" name="Freeform 5"/>
          <p:cNvSpPr/>
          <p:nvPr/>
        </p:nvSpPr>
        <p:spPr>
          <a:xfrm>
            <a:off x="929966"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100000"/>
            </a:schemeClr>
          </a:solidFill>
        </p:spPr>
        <p:txBody>
          <a:bodyPr/>
          <a:lstStyle/>
          <a:p>
            <a:endParaRPr lang="zh-CN" altLang="en-US"/>
          </a:p>
        </p:txBody>
      </p:sp>
      <p:sp>
        <p:nvSpPr>
          <p:cNvPr id="6" name="AutoShape 6"/>
          <p:cNvSpPr/>
          <p:nvPr/>
        </p:nvSpPr>
        <p:spPr>
          <a:xfrm>
            <a:off x="1387779" y="3234448"/>
            <a:ext cx="2267776" cy="788288"/>
          </a:xfrm>
          <a:prstGeom prst="homePlate">
            <a:avLst>
              <a:gd name="adj" fmla="val 48923"/>
            </a:avLst>
          </a:prstGeom>
          <a:solidFill>
            <a:schemeClr val="accent1">
              <a:alpha val="100000"/>
            </a:schemeClr>
          </a:solidFill>
        </p:spPr>
        <p:txBody>
          <a:bodyPr/>
          <a:lstStyle/>
          <a:p>
            <a:endParaRPr lang="zh-CN" altLang="en-US"/>
          </a:p>
        </p:txBody>
      </p:sp>
      <p:sp>
        <p:nvSpPr>
          <p:cNvPr id="7" name="Freeform 7"/>
          <p:cNvSpPr/>
          <p:nvPr/>
        </p:nvSpPr>
        <p:spPr>
          <a:xfrm>
            <a:off x="3461693"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100000"/>
            </a:schemeClr>
          </a:solidFill>
        </p:spPr>
        <p:txBody>
          <a:bodyPr/>
          <a:lstStyle/>
          <a:p>
            <a:endParaRPr lang="zh-CN" altLang="en-US"/>
          </a:p>
        </p:txBody>
      </p:sp>
      <p:sp>
        <p:nvSpPr>
          <p:cNvPr id="8" name="AutoShape 8"/>
          <p:cNvSpPr/>
          <p:nvPr/>
        </p:nvSpPr>
        <p:spPr>
          <a:xfrm>
            <a:off x="3919506" y="3234448"/>
            <a:ext cx="2267776" cy="788288"/>
          </a:xfrm>
          <a:prstGeom prst="homePlate">
            <a:avLst>
              <a:gd name="adj" fmla="val 48923"/>
            </a:avLst>
          </a:prstGeom>
          <a:solidFill>
            <a:schemeClr val="accent1">
              <a:alpha val="100000"/>
            </a:schemeClr>
          </a:solidFill>
        </p:spPr>
        <p:txBody>
          <a:bodyPr/>
          <a:lstStyle/>
          <a:p>
            <a:endParaRPr lang="zh-CN" altLang="en-US"/>
          </a:p>
        </p:txBody>
      </p:sp>
      <p:sp>
        <p:nvSpPr>
          <p:cNvPr id="9" name="Freeform 9"/>
          <p:cNvSpPr/>
          <p:nvPr/>
        </p:nvSpPr>
        <p:spPr>
          <a:xfrm>
            <a:off x="5993913"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100000"/>
            </a:schemeClr>
          </a:solidFill>
        </p:spPr>
        <p:txBody>
          <a:bodyPr/>
          <a:lstStyle/>
          <a:p>
            <a:endParaRPr lang="zh-CN" altLang="en-US"/>
          </a:p>
        </p:txBody>
      </p:sp>
      <p:sp>
        <p:nvSpPr>
          <p:cNvPr id="10" name="AutoShape 10"/>
          <p:cNvSpPr/>
          <p:nvPr/>
        </p:nvSpPr>
        <p:spPr>
          <a:xfrm>
            <a:off x="6451726" y="3234448"/>
            <a:ext cx="2267776" cy="788288"/>
          </a:xfrm>
          <a:prstGeom prst="homePlate">
            <a:avLst>
              <a:gd name="adj" fmla="val 48923"/>
            </a:avLst>
          </a:prstGeom>
          <a:solidFill>
            <a:schemeClr val="accent1">
              <a:alpha val="100000"/>
            </a:schemeClr>
          </a:solidFill>
        </p:spPr>
        <p:txBody>
          <a:bodyPr/>
          <a:lstStyle/>
          <a:p>
            <a:endParaRPr lang="zh-CN" altLang="en-US"/>
          </a:p>
        </p:txBody>
      </p:sp>
      <p:sp>
        <p:nvSpPr>
          <p:cNvPr id="11" name="Freeform 11"/>
          <p:cNvSpPr/>
          <p:nvPr/>
        </p:nvSpPr>
        <p:spPr>
          <a:xfrm>
            <a:off x="8536622"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100000"/>
            </a:schemeClr>
          </a:solidFill>
        </p:spPr>
        <p:txBody>
          <a:bodyPr/>
          <a:lstStyle/>
          <a:p>
            <a:endParaRPr lang="zh-CN" altLang="en-US"/>
          </a:p>
        </p:txBody>
      </p:sp>
      <p:sp>
        <p:nvSpPr>
          <p:cNvPr id="12" name="AutoShape 12"/>
          <p:cNvSpPr/>
          <p:nvPr/>
        </p:nvSpPr>
        <p:spPr>
          <a:xfrm>
            <a:off x="8994435" y="3234448"/>
            <a:ext cx="2267776" cy="788288"/>
          </a:xfrm>
          <a:prstGeom prst="homePlate">
            <a:avLst>
              <a:gd name="adj" fmla="val 48923"/>
            </a:avLst>
          </a:prstGeom>
          <a:solidFill>
            <a:schemeClr val="accent1">
              <a:alpha val="100000"/>
            </a:schemeClr>
          </a:solidFill>
        </p:spPr>
        <p:txBody>
          <a:bodyPr/>
          <a:lstStyle/>
          <a:p>
            <a:endParaRPr lang="zh-CN" altLang="en-US"/>
          </a:p>
        </p:txBody>
      </p:sp>
      <p:sp>
        <p:nvSpPr>
          <p:cNvPr id="13" name="TextBox 13"/>
          <p:cNvSpPr txBox="1"/>
          <p:nvPr/>
        </p:nvSpPr>
        <p:spPr>
          <a:xfrm>
            <a:off x="1146135" y="3423804"/>
            <a:ext cx="2409807" cy="4095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rPr>
              <a:t>一码通办</a:t>
            </a:r>
            <a:endPar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cxnSp>
        <p:nvCxnSpPr>
          <p:cNvPr id="14" name="Connector 14"/>
          <p:cNvCxnSpPr/>
          <p:nvPr/>
        </p:nvCxnSpPr>
        <p:spPr>
          <a:xfrm>
            <a:off x="7270496" y="4301578"/>
            <a:ext cx="0" cy="46600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5" name="AutoShape 15"/>
          <p:cNvSpPr/>
          <p:nvPr/>
        </p:nvSpPr>
        <p:spPr>
          <a:xfrm>
            <a:off x="7200455" y="4217672"/>
            <a:ext cx="134112" cy="134112"/>
          </a:xfrm>
          <a:prstGeom prst="ellipse">
            <a:avLst/>
          </a:prstGeom>
          <a:solidFill>
            <a:schemeClr val="accent1">
              <a:alpha val="100000"/>
            </a:schemeClr>
          </a:solidFill>
        </p:spPr>
        <p:txBody>
          <a:bodyPr/>
          <a:lstStyle/>
          <a:p>
            <a:endParaRPr lang="zh-CN" altLang="en-US"/>
          </a:p>
        </p:txBody>
      </p:sp>
      <p:cxnSp>
        <p:nvCxnSpPr>
          <p:cNvPr id="16" name="Connector 16"/>
          <p:cNvCxnSpPr/>
          <p:nvPr/>
        </p:nvCxnSpPr>
        <p:spPr>
          <a:xfrm>
            <a:off x="9809141" y="2540511"/>
            <a:ext cx="0" cy="46600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7" name="AutoShape 17"/>
          <p:cNvSpPr/>
          <p:nvPr/>
        </p:nvSpPr>
        <p:spPr>
          <a:xfrm>
            <a:off x="9739100" y="2955122"/>
            <a:ext cx="134112" cy="134112"/>
          </a:xfrm>
          <a:prstGeom prst="ellipse">
            <a:avLst/>
          </a:prstGeom>
          <a:solidFill>
            <a:schemeClr val="accent1">
              <a:alpha val="100000"/>
            </a:schemeClr>
          </a:solidFill>
        </p:spPr>
        <p:txBody>
          <a:bodyPr/>
          <a:lstStyle/>
          <a:p>
            <a:endParaRPr lang="zh-CN" altLang="en-US"/>
          </a:p>
        </p:txBody>
      </p:sp>
      <p:cxnSp>
        <p:nvCxnSpPr>
          <p:cNvPr id="18" name="Connector 18"/>
          <p:cNvCxnSpPr/>
          <p:nvPr/>
        </p:nvCxnSpPr>
        <p:spPr>
          <a:xfrm>
            <a:off x="4776899" y="2540511"/>
            <a:ext cx="0" cy="46600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9" name="AutoShape 19"/>
          <p:cNvSpPr/>
          <p:nvPr/>
        </p:nvSpPr>
        <p:spPr>
          <a:xfrm>
            <a:off x="4706858" y="2955122"/>
            <a:ext cx="134112" cy="134112"/>
          </a:xfrm>
          <a:prstGeom prst="ellipse">
            <a:avLst/>
          </a:prstGeom>
          <a:solidFill>
            <a:schemeClr val="accent1">
              <a:alpha val="100000"/>
            </a:schemeClr>
          </a:solidFill>
        </p:spPr>
        <p:txBody>
          <a:bodyPr/>
          <a:lstStyle/>
          <a:p>
            <a:endParaRPr lang="zh-CN" altLang="en-US"/>
          </a:p>
        </p:txBody>
      </p:sp>
      <p:sp>
        <p:nvSpPr>
          <p:cNvPr id="20" name="TextBox 20"/>
          <p:cNvSpPr txBox="1"/>
          <p:nvPr/>
        </p:nvSpPr>
        <p:spPr>
          <a:xfrm>
            <a:off x="3098572" y="1219112"/>
            <a:ext cx="3352800" cy="1447800"/>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杭州人才码与上海、南京、苏州等城市达成人才服务互通协议，使得这些城市的B类人才能够享受到杭州的优质服务。</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1" name="TextBox 21"/>
          <p:cNvSpPr txBox="1"/>
          <p:nvPr/>
        </p:nvSpPr>
        <p:spPr>
          <a:xfrm>
            <a:off x="3716515" y="3423804"/>
            <a:ext cx="2409807" cy="4095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rPr>
              <a:t>服务互通</a:t>
            </a:r>
            <a:endPar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
        <p:nvSpPr>
          <p:cNvPr id="22" name="TextBox 22"/>
          <p:cNvSpPr txBox="1"/>
          <p:nvPr/>
        </p:nvSpPr>
        <p:spPr>
          <a:xfrm>
            <a:off x="6220648" y="3423804"/>
            <a:ext cx="2409807" cy="4095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rPr>
              <a:t>专项码设置</a:t>
            </a:r>
            <a:endPar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
        <p:nvSpPr>
          <p:cNvPr id="23" name="Freeform 23"/>
          <p:cNvSpPr/>
          <p:nvPr/>
        </p:nvSpPr>
        <p:spPr>
          <a:xfrm>
            <a:off x="11063949" y="3234448"/>
            <a:ext cx="937130" cy="788288"/>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path>
            </a:pathLst>
          </a:custGeom>
          <a:solidFill>
            <a:schemeClr val="accent1">
              <a:alpha val="40000"/>
            </a:schemeClr>
          </a:solidFill>
        </p:spPr>
        <p:txBody>
          <a:bodyPr/>
          <a:lstStyle/>
          <a:p>
            <a:endParaRPr lang="zh-CN" altLang="en-US"/>
          </a:p>
        </p:txBody>
      </p:sp>
      <p:sp>
        <p:nvSpPr>
          <p:cNvPr id="24" name="TextBox 24"/>
          <p:cNvSpPr txBox="1"/>
          <p:nvPr/>
        </p:nvSpPr>
        <p:spPr>
          <a:xfrm>
            <a:off x="575049" y="4794931"/>
            <a:ext cx="3352800" cy="1447800"/>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杭州人才码将原本分散在多个部门的80余项服务整合到一张二维码上，实现“扫码亮码、一码通办”，极大减少了人才办理业务的时间。</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5" name="TextBox 25"/>
          <p:cNvSpPr txBox="1"/>
          <p:nvPr/>
        </p:nvSpPr>
        <p:spPr>
          <a:xfrm>
            <a:off x="8195704" y="1156882"/>
            <a:ext cx="3352800" cy="1447800"/>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对人工智能、区块链等领域的人才，创业资助额度上浮20%，并将服务延伸至国际版图，为外籍人才提供便捷的服务。</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6" name="TextBox 26"/>
          <p:cNvSpPr txBox="1"/>
          <p:nvPr/>
        </p:nvSpPr>
        <p:spPr>
          <a:xfrm>
            <a:off x="5650171" y="4794931"/>
            <a:ext cx="3352800" cy="1447800"/>
          </a:xfrm>
          <a:prstGeom prst="rect">
            <a:avLst/>
          </a:prstGeom>
        </p:spPr>
        <p:txBody>
          <a:bodyPr vert="horz" wrap="square" lIns="114300" tIns="57150" rIns="114300" bIns="57150" rtlCol="0" anchor="t" anchorCtr="0">
            <a:noAutofit/>
          </a:bodyPr>
          <a:lstStyle/>
          <a:p>
            <a:pPr algn="ctr">
              <a:lnSpc>
                <a:spcPct val="140000"/>
              </a:lnSpc>
            </a:pPr>
            <a:r>
              <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rPr>
              <a:t>针对杭州重点产业，增设“F类专项码”，覆盖年薪80万元以上的核心技术骨干，以吸引更多优秀人才。</a:t>
            </a:r>
            <a:endParaRPr lang="en-US" sz="1500">
              <a:solidFill>
                <a:schemeClr val="dk1">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7" name="TextBox 27"/>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rPr>
              <a:t>人才码政策亮点</a:t>
            </a:r>
            <a:endParaRPr lang="en-US" sz="4400" b="1">
              <a:solidFill>
                <a:schemeClr val="dk2">
                  <a:alpha val="100000"/>
                </a:schemeClr>
              </a:solidFill>
              <a:latin typeface="Noto Sans SC" panose="020B0500000000000000" charset="-122"/>
              <a:ea typeface="Noto Sans SC" panose="020B0500000000000000" charset="-122"/>
              <a:cs typeface="Noto Sans SC" panose="020B0500000000000000" charset="-122"/>
            </a:endParaRPr>
          </a:p>
        </p:txBody>
      </p:sp>
      <p:sp>
        <p:nvSpPr>
          <p:cNvPr id="28" name="TextBox 28"/>
          <p:cNvSpPr txBox="1"/>
          <p:nvPr/>
        </p:nvSpPr>
        <p:spPr>
          <a:xfrm>
            <a:off x="8719502" y="3423804"/>
            <a:ext cx="2409807" cy="409575"/>
          </a:xfrm>
          <a:prstGeom prst="rect">
            <a:avLst/>
          </a:prstGeom>
        </p:spPr>
        <p:txBody>
          <a:bodyPr vert="horz" wrap="square" lIns="114300" tIns="57150" rIns="114300" bIns="57150" rtlCol="0" anchor="ctr" anchorCtr="0">
            <a:noAutofit/>
          </a:bodyPr>
          <a:lstStyle/>
          <a:p>
            <a:pPr algn="ctr">
              <a:lnSpc>
                <a:spcPct val="120000"/>
              </a:lnSpc>
            </a:pPr>
            <a:r>
              <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rPr>
              <a:t>外籍人才服务</a:t>
            </a:r>
            <a:endParaRPr lang="en-US" sz="2400" b="1">
              <a:solidFill>
                <a:srgbClr val="FFFFFF">
                  <a:alpha val="100000"/>
                </a:srgbClr>
              </a:solidFill>
              <a:latin typeface="Noto Sans SC" panose="020B0500000000000000" charset="-122"/>
              <a:ea typeface="Noto Sans SC" panose="020B0500000000000000" charset="-122"/>
              <a:cs typeface="Noto Sans SC" panose="020B05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0.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1.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2.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3.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4.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5.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6.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17.xml><?xml version="1.0" encoding="utf-8"?>
<p:tagLst xmlns:p="http://schemas.openxmlformats.org/presentationml/2006/main">
  <p:tag name="KSO_WM_DIAGRAM_VIRTUALLY_FRAME" val="{&quot;height&quot;:356.446062992126,&quot;left&quot;:54.29866141732283,&quot;top&quot;:125.62637795275592,&quot;width&quot;:536.25}"/>
</p:tagLst>
</file>

<file path=ppt/tags/tag18.xml><?xml version="1.0" encoding="utf-8"?>
<p:tagLst xmlns:p="http://schemas.openxmlformats.org/presentationml/2006/main">
  <p:tag name="KSO_WM_DIAGRAM_VIRTUALLY_FRAME" val="{&quot;height&quot;:356.446062992126,&quot;left&quot;:54.29866141732283,&quot;top&quot;:125.62637795275592,&quot;width&quot;:536.25}"/>
</p:tagLst>
</file>

<file path=ppt/tags/tag19.xml><?xml version="1.0" encoding="utf-8"?>
<p:tagLst xmlns:p="http://schemas.openxmlformats.org/presentationml/2006/main">
  <p:tag name="KSO_WM_DIAGRAM_VIRTUALLY_FRAME" val="{&quot;height&quot;:356.446062992126,&quot;left&quot;:54.29866141732283,&quot;top&quot;:125.62637795275592,&quot;width&quot;:536.25}"/>
</p:tagLst>
</file>

<file path=ppt/tags/tag2.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20.xml><?xml version="1.0" encoding="utf-8"?>
<p:tagLst xmlns:p="http://schemas.openxmlformats.org/presentationml/2006/main">
  <p:tag name="KSO_WM_DIAGRAM_VIRTUALLY_FRAME" val="{&quot;height&quot;:356.446062992126,&quot;left&quot;:54.29866141732283,&quot;top&quot;:125.62637795275592,&quot;width&quot;:536.25}"/>
</p:tagLst>
</file>

<file path=ppt/tags/tag21.xml><?xml version="1.0" encoding="utf-8"?>
<p:tagLst xmlns:p="http://schemas.openxmlformats.org/presentationml/2006/main">
  <p:tag name="KSO_WM_DIAGRAM_VIRTUALLY_FRAME" val="{&quot;height&quot;:356.446062992126,&quot;left&quot;:54.29866141732283,&quot;top&quot;:125.62637795275592,&quot;width&quot;:536.25}"/>
</p:tagLst>
</file>

<file path=ppt/tags/tag22.xml><?xml version="1.0" encoding="utf-8"?>
<p:tagLst xmlns:p="http://schemas.openxmlformats.org/presentationml/2006/main">
  <p:tag name="KSO_WM_DIAGRAM_VIRTUALLY_FRAME" val="{&quot;height&quot;:356.446062992126,&quot;left&quot;:54.29866141732283,&quot;top&quot;:125.62637795275592,&quot;width&quot;:536.25}"/>
</p:tagLst>
</file>

<file path=ppt/tags/tag23.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4.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5.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6.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7.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8.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29.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30.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1.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2.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3.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4.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5.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6.xml><?xml version="1.0" encoding="utf-8"?>
<p:tagLst xmlns:p="http://schemas.openxmlformats.org/presentationml/2006/main">
  <p:tag name="KSO_WM_DIAGRAM_VIRTUALLY_FRAME" val="{&quot;height&quot;:397.8911811023622,&quot;left&quot;:42.323779527559054,&quot;top&quot;:115.25362204724408,&quot;width&quot;:602.7292913385827}"/>
</p:tagLst>
</file>

<file path=ppt/tags/tag37.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38.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39.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40.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1.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2.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3.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4.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5.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6.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7.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8.xml><?xml version="1.0" encoding="utf-8"?>
<p:tagLst xmlns:p="http://schemas.openxmlformats.org/presentationml/2006/main">
  <p:tag name="KSO_WM_DIAGRAM_VIRTUALLY_FRAME" val="{&quot;height&quot;:402.9148818897638,&quot;left&quot;:44.91236220472441,&quot;top&quot;:98.91409448818897,&quot;width&quot;:868.7614173228346}"/>
</p:tagLst>
</file>

<file path=ppt/tags/tag49.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50.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1.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2.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3.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4.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5.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6.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7.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8.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59.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6.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60.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61.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62.xml><?xml version="1.0" encoding="utf-8"?>
<p:tagLst xmlns:p="http://schemas.openxmlformats.org/presentationml/2006/main">
  <p:tag name="KSO_WM_DIAGRAM_VIRTUALLY_FRAME" val="{&quot;height&quot;:387.88401574803146,&quot;left&quot;:46.690866141732286,&quot;top&quot;:101.80448818897638,&quot;width&quot;:866.3319685039371}"/>
</p:tagLst>
</file>

<file path=ppt/tags/tag7.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8.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ags/tag9.xml><?xml version="1.0" encoding="utf-8"?>
<p:tagLst xmlns:p="http://schemas.openxmlformats.org/presentationml/2006/main">
  <p:tag name="KSO_WM_DIAGRAM_VIRTUALLY_FRAME" val="{&quot;height&quot;:348.52937007874016,&quot;left&quot;:61.369370078740154,&quot;top&quot;:126.1828346456693,&quot;width&quot;:817.7806299212599}"/>
</p:tagLst>
</file>

<file path=ppt/theme/theme1.xml><?xml version="1.0" encoding="utf-8"?>
<a:theme xmlns:a="http://schemas.openxmlformats.org/drawingml/2006/main" name="Office Theme">
  <a:themeElements>
    <a:clrScheme name="Office">
      <a:dk1>
        <a:srgbClr val="161313"/>
      </a:dk1>
      <a:lt1>
        <a:srgbClr val="FFF4EC"/>
      </a:lt1>
      <a:dk2>
        <a:srgbClr val="161313"/>
      </a:dk2>
      <a:lt2>
        <a:srgbClr val="F0D8CD"/>
      </a:lt2>
      <a:accent1>
        <a:srgbClr val="DD0401"/>
      </a:accent1>
      <a:accent2>
        <a:srgbClr val="DD0401"/>
      </a:accent2>
      <a:accent3>
        <a:srgbClr val="E73734"/>
      </a:accent3>
      <a:accent4>
        <a:srgbClr val="F65957"/>
      </a:accent4>
      <a:accent5>
        <a:srgbClr val="F87C7A"/>
      </a:accent5>
      <a:accent6>
        <a:srgbClr val="F5B43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4474</Words>
  <Application>WPS 演示</Application>
  <PresentationFormat>宽屏</PresentationFormat>
  <Paragraphs>379</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Noto Sans SC</vt:lpstr>
      <vt:lpstr>Arial</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female celestial</cp:lastModifiedBy>
  <cp:revision>2</cp:revision>
  <dcterms:created xsi:type="dcterms:W3CDTF">2025-04-10T13:37:00Z</dcterms:created>
  <dcterms:modified xsi:type="dcterms:W3CDTF">2025-04-10T14:38:42Z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0A5EA4F7554347D6B8F6BBC3CC088AA8_12</vt:lpwstr>
  </property>
  <property fmtid="{D5CDD505-2E9C-101B-9397-08002B2CF9AE}" pid="3" name="KSOProductBuildVer">
    <vt:lpwstr>2052-12.1.0.20784</vt:lpwstr>
  </property>
</Properties>
</file>