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1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2.xml" ContentType="application/vnd.openxmlformats-officedocument.presentationml.notesSlide+xml"/>
  <Override PartName="/ppt/tags/tag12.xml" ContentType="application/vnd.openxmlformats-officedocument.presentationml.tags+xml"/>
  <Override PartName="/ppt/notesSlides/notesSlide3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4.xml" ContentType="application/vnd.openxmlformats-officedocument.presentationml.notesSlide+xml"/>
  <Override PartName="/ppt/tags/tag17.xml" ContentType="application/vnd.openxmlformats-officedocument.presentationml.tags+xml"/>
  <Override PartName="/ppt/notesSlides/notesSlide5.xml" ContentType="application/vnd.openxmlformats-officedocument.presentationml.notesSlid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6.xml" ContentType="application/vnd.openxmlformats-officedocument.presentationml.notesSlid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notesSlides/notesSlide7.xml" ContentType="application/vnd.openxmlformats-officedocument.presentationml.notesSlide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notesSlides/notesSlide8.xml" ContentType="application/vnd.openxmlformats-officedocument.presentationml.notesSlide+xml"/>
  <Override PartName="/ppt/tags/tag30.xml" ContentType="application/vnd.openxmlformats-officedocument.presentationml.tags+xml"/>
  <Override PartName="/ppt/notesSlides/notesSlide9.xml" ContentType="application/vnd.openxmlformats-officedocument.presentationml.notesSlide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notesSlides/notesSlide10.xml" ContentType="application/vnd.openxmlformats-officedocument.presentationml.notesSlide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notesSlides/notesSlide11.xml" ContentType="application/vnd.openxmlformats-officedocument.presentationml.notesSlide+xml"/>
  <Override PartName="/ppt/tags/tag39.xml" ContentType="application/vnd.openxmlformats-officedocument.presentationml.tags+xml"/>
  <Override PartName="/ppt/notesSlides/notesSlide12.xml" ContentType="application/vnd.openxmlformats-officedocument.presentationml.notesSlide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notesSlides/notesSlide13.xml" ContentType="application/vnd.openxmlformats-officedocument.presentationml.notesSlide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697" r:id="rId2"/>
  </p:sldMasterIdLst>
  <p:notesMasterIdLst>
    <p:notesMasterId r:id="rId17"/>
  </p:notesMasterIdLst>
  <p:sldIdLst>
    <p:sldId id="257" r:id="rId3"/>
    <p:sldId id="258" r:id="rId4"/>
    <p:sldId id="285" r:id="rId5"/>
    <p:sldId id="284" r:id="rId6"/>
    <p:sldId id="321" r:id="rId7"/>
    <p:sldId id="286" r:id="rId8"/>
    <p:sldId id="322" r:id="rId9"/>
    <p:sldId id="323" r:id="rId10"/>
    <p:sldId id="326" r:id="rId11"/>
    <p:sldId id="325" r:id="rId12"/>
    <p:sldId id="329" r:id="rId13"/>
    <p:sldId id="334" r:id="rId14"/>
    <p:sldId id="331" r:id="rId15"/>
    <p:sldId id="283" r:id="rId16"/>
  </p:sldIdLst>
  <p:sldSz cx="12192000" cy="6858000"/>
  <p:notesSz cx="6858000" cy="9144000"/>
  <p:custDataLst>
    <p:tags r:id="rId1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BBED"/>
    <a:srgbClr val="585BA4"/>
    <a:srgbClr val="52CBCE"/>
    <a:srgbClr val="00BCE7"/>
    <a:srgbClr val="4CD1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howGuides="1">
      <p:cViewPr varScale="1">
        <p:scale>
          <a:sx n="112" d="100"/>
          <a:sy n="112" d="100"/>
        </p:scale>
        <p:origin x="486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gs" Target="tags/tag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9ACE91-96EA-4495-BA13-44CA1395CF77}" type="datetimeFigureOut">
              <a:rPr lang="zh-CN" altLang="en-US" smtClean="0"/>
              <a:t>2021/6/7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037BA2-8C0A-4455-8AAA-7F610C054B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6915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037BA2-8C0A-4455-8AAA-7F610C054BA5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96452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037BA2-8C0A-4455-8AAA-7F610C054BA5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45054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037BA2-8C0A-4455-8AAA-7F610C054BA5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55490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037BA2-8C0A-4455-8AAA-7F610C054BA5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79779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037BA2-8C0A-4455-8AAA-7F610C054BA5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51162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037BA2-8C0A-4455-8AAA-7F610C054BA5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53660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037BA2-8C0A-4455-8AAA-7F610C054BA5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9252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037BA2-8C0A-4455-8AAA-7F610C054BA5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40929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037BA2-8C0A-4455-8AAA-7F610C054BA5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42672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037BA2-8C0A-4455-8AAA-7F610C054BA5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00393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037BA2-8C0A-4455-8AAA-7F610C054BA5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74710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037BA2-8C0A-4455-8AAA-7F610C054BA5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49287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037BA2-8C0A-4455-8AAA-7F610C054BA5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2306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037BA2-8C0A-4455-8AAA-7F610C054BA5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12886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hangye/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8779-6271-4AF0-842B-711B53DA69BA}" type="datetimeFigureOut">
              <a:rPr lang="zh-CN" altLang="en-US" smtClean="0"/>
              <a:t>2021/6/7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01C2D-6494-48CE-A525-48394699693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KSO_CT2"/>
          <p:cNvSpPr>
            <a:spLocks noGrp="1"/>
          </p:cNvSpPr>
          <p:nvPr>
            <p:ph type="subTitle" idx="1" hasCustomPrompt="1"/>
          </p:nvPr>
        </p:nvSpPr>
        <p:spPr>
          <a:xfrm>
            <a:off x="3321170" y="3943325"/>
            <a:ext cx="5572662" cy="467211"/>
          </a:xfrm>
          <a:noFill/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rgbClr val="807352"/>
                </a:solidFill>
                <a:effectLst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/>
              <a:t>单击此处添加您的副标题</a:t>
            </a:r>
          </a:p>
        </p:txBody>
      </p:sp>
      <p:sp>
        <p:nvSpPr>
          <p:cNvPr id="7" name="KSO_CT1"/>
          <p:cNvSpPr>
            <a:spLocks noGrp="1"/>
          </p:cNvSpPr>
          <p:nvPr>
            <p:ph type="title" hasCustomPrompt="1"/>
          </p:nvPr>
        </p:nvSpPr>
        <p:spPr>
          <a:xfrm>
            <a:off x="3321170" y="2030959"/>
            <a:ext cx="5572663" cy="1720077"/>
          </a:xfrm>
        </p:spPr>
        <p:txBody>
          <a:bodyPr>
            <a:noAutofit/>
          </a:bodyPr>
          <a:lstStyle>
            <a:lvl1pPr algn="ctr">
              <a:defRPr sz="4000" baseline="0">
                <a:solidFill>
                  <a:schemeClr val="tx2"/>
                </a:solidFill>
                <a:effectLst/>
                <a:latin typeface="+mj-lt"/>
              </a:defRPr>
            </a:lvl1pPr>
          </a:lstStyle>
          <a:p>
            <a:r>
              <a:rPr lang="zh-CN" altLang="en-US" dirty="0"/>
              <a:t>单击此处</a:t>
            </a:r>
            <a:br>
              <a:rPr lang="en-US" altLang="zh-CN" dirty="0"/>
            </a:br>
            <a:r>
              <a:rPr lang="zh-CN" altLang="en-US" dirty="0"/>
              <a:t>添加您的标题文字</a:t>
            </a:r>
          </a:p>
        </p:txBody>
      </p:sp>
      <p:sp>
        <p:nvSpPr>
          <p:cNvPr id="9" name="图文框 8"/>
          <p:cNvSpPr/>
          <p:nvPr/>
        </p:nvSpPr>
        <p:spPr>
          <a:xfrm>
            <a:off x="3200400" y="1881552"/>
            <a:ext cx="5823877" cy="2926080"/>
          </a:xfrm>
          <a:prstGeom prst="frame">
            <a:avLst>
              <a:gd name="adj1" fmla="val 42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3224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6600">
        <p:blinds dir="vert"/>
      </p:transition>
    </mc:Choice>
    <mc:Fallback xmlns="">
      <p:transition spd="slow" advTm="6600">
        <p:blinds dir="vert"/>
      </p:transition>
    </mc:Fallback>
  </mc:AlternateContent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4967">
          <p15:clr>
            <a:srgbClr val="FBAE40"/>
          </p15:clr>
        </p15:guide>
        <p15:guide id="3" orient="horz" pos="2160">
          <p15:clr>
            <a:srgbClr val="FBAE40"/>
          </p15:clr>
        </p15:guide>
        <p15:guide id="4" pos="6623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246192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 noChangeAspect="1"/>
          </p:cNvSpPr>
          <p:nvPr>
            <p:ph type="pic" idx="1"/>
          </p:nvPr>
        </p:nvSpPr>
        <p:spPr>
          <a:xfrm>
            <a:off x="5442833" y="987429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1246192" y="2057401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8779-6271-4AF0-842B-711B53DA69BA}" type="datetimeFigureOut">
              <a:rPr lang="zh-CN" altLang="en-US" smtClean="0"/>
              <a:t>2021/6/7</a:t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01C2D-6494-48CE-A525-4839469969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5389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6600">
        <p:blinds dir="vert"/>
      </p:transition>
    </mc:Choice>
    <mc:Fallback xmlns="">
      <p:transition spd="slow" advTm="6600">
        <p:blinds dir="vert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8779-6271-4AF0-842B-711B53DA69BA}" type="datetimeFigureOut">
              <a:rPr lang="zh-CN" altLang="en-US" smtClean="0"/>
              <a:t>2021/6/7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01C2D-6494-48CE-A525-4839469969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7754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6600">
        <p:blinds dir="vert"/>
      </p:transition>
    </mc:Choice>
    <mc:Fallback xmlns="">
      <p:transition spd="slow" advTm="6600">
        <p:blinds dir="vert"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orient="vert"/>
          </p:nvPr>
        </p:nvSpPr>
        <p:spPr>
          <a:xfrm>
            <a:off x="10171290" y="365127"/>
            <a:ext cx="1182511" cy="581183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2113842" y="365127"/>
            <a:ext cx="7933269" cy="581183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8779-6271-4AF0-842B-711B53DA69BA}" type="datetimeFigureOut">
              <a:rPr lang="zh-CN" altLang="en-US" smtClean="0"/>
              <a:t>2021/6/7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01C2D-6494-48CE-A525-4839469969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89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6600">
        <p:blinds dir="vert"/>
      </p:transition>
    </mc:Choice>
    <mc:Fallback xmlns="">
      <p:transition spd="slow" advTm="6600">
        <p:blinds dir="vert"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2021/6/7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98734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2021/6/7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69930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67681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8779-6271-4AF0-842B-711B53DA69BA}" type="datetimeFigureOut">
              <a:rPr lang="zh-CN" altLang="en-US" smtClean="0"/>
              <a:t>2021/6/7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01C2D-6494-48CE-A525-4839469969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7266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6600">
        <p:blinds dir="vert"/>
      </p:transition>
    </mc:Choice>
    <mc:Fallback xmlns="">
      <p:transition spd="slow" advTm="6600">
        <p:blinds dir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ST1"/>
          <p:cNvSpPr>
            <a:spLocks noGrp="1"/>
          </p:cNvSpPr>
          <p:nvPr>
            <p:ph type="title" hasCustomPrompt="1"/>
          </p:nvPr>
        </p:nvSpPr>
        <p:spPr>
          <a:xfrm>
            <a:off x="3366052" y="2464108"/>
            <a:ext cx="5446644" cy="1235075"/>
          </a:xfrm>
          <a:ln w="57150">
            <a:solidFill>
              <a:schemeClr val="bg1"/>
            </a:solidFill>
          </a:ln>
        </p:spPr>
        <p:txBody>
          <a:bodyPr anchor="ctr">
            <a:normAutofit/>
          </a:bodyPr>
          <a:lstStyle>
            <a:lvl1pPr algn="ctr">
              <a:defRPr sz="4000">
                <a:solidFill>
                  <a:schemeClr val="bg1"/>
                </a:solidFill>
                <a:effectLst/>
              </a:defRPr>
            </a:lvl1pPr>
          </a:lstStyle>
          <a:p>
            <a:r>
              <a:rPr lang="zh-CN" altLang="en-US" dirty="0"/>
              <a:t>此处添加您的标题</a:t>
            </a:r>
            <a:endParaRPr lang="en-US" dirty="0"/>
          </a:p>
        </p:txBody>
      </p:sp>
      <p:sp>
        <p:nvSpPr>
          <p:cNvPr id="3" name="KSO_ST2"/>
          <p:cNvSpPr>
            <a:spLocks noGrp="1"/>
          </p:cNvSpPr>
          <p:nvPr>
            <p:ph type="body" idx="1" hasCustomPrompt="1"/>
          </p:nvPr>
        </p:nvSpPr>
        <p:spPr>
          <a:xfrm>
            <a:off x="3371849" y="4108757"/>
            <a:ext cx="5440847" cy="453718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单击此处添加您的副标题</a:t>
            </a:r>
            <a:endParaRPr lang="en-US" altLang="zh-CN" dirty="0"/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8779-6271-4AF0-842B-711B53DA69BA}" type="datetimeFigureOut">
              <a:rPr lang="zh-CN" altLang="en-US" smtClean="0"/>
              <a:t>2021/6/7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01C2D-6494-48CE-A525-4839469969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9332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6600">
        <p:blinds dir="vert"/>
      </p:transition>
    </mc:Choice>
    <mc:Fallback xmlns="">
      <p:transition spd="slow" advTm="6600">
        <p:blinds dir="vert"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sz="half" idx="1"/>
          </p:nvPr>
        </p:nvSpPr>
        <p:spPr>
          <a:xfrm>
            <a:off x="558801" y="1423990"/>
            <a:ext cx="5080000" cy="49323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4" name="KSO_BC2"/>
          <p:cNvSpPr>
            <a:spLocks noGrp="1"/>
          </p:cNvSpPr>
          <p:nvPr>
            <p:ph sz="half" idx="2"/>
          </p:nvPr>
        </p:nvSpPr>
        <p:spPr>
          <a:xfrm>
            <a:off x="6520745" y="1423990"/>
            <a:ext cx="5094116" cy="49323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8779-6271-4AF0-842B-711B53DA69BA}" type="datetimeFigureOut">
              <a:rPr lang="zh-CN" altLang="en-US" smtClean="0"/>
              <a:t>2021/6/7</a:t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01C2D-6494-48CE-A525-4839469969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9126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6600">
        <p:blinds dir="vert"/>
      </p:transition>
    </mc:Choice>
    <mc:Fallback xmlns="">
      <p:transition spd="slow" advTm="6600">
        <p:blinds dir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099435" y="546361"/>
            <a:ext cx="9312101" cy="71702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9435" y="13763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35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KSO_BC1"/>
          <p:cNvSpPr>
            <a:spLocks noGrp="1"/>
          </p:cNvSpPr>
          <p:nvPr>
            <p:ph sz="half" idx="2"/>
          </p:nvPr>
        </p:nvSpPr>
        <p:spPr>
          <a:xfrm>
            <a:off x="1099435" y="22002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31849" y="13763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35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KSO_BC2"/>
          <p:cNvSpPr>
            <a:spLocks noGrp="1"/>
          </p:cNvSpPr>
          <p:nvPr>
            <p:ph sz="quarter" idx="4"/>
          </p:nvPr>
        </p:nvSpPr>
        <p:spPr>
          <a:xfrm>
            <a:off x="6431849" y="22002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7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8779-6271-4AF0-842B-711B53DA69BA}" type="datetimeFigureOut">
              <a:rPr lang="zh-CN" altLang="en-US" smtClean="0"/>
              <a:t>2021/6/7</a:t>
            </a:fld>
            <a:endParaRPr lang="zh-CN" altLang="en-US"/>
          </a:p>
        </p:txBody>
      </p:sp>
      <p:sp>
        <p:nvSpPr>
          <p:cNvPr id="8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01C2D-6494-48CE-A525-4839469969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8681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6600">
        <p:blinds dir="vert"/>
      </p:transition>
    </mc:Choice>
    <mc:Fallback xmlns="">
      <p:transition spd="slow" advTm="6600">
        <p:blinds dir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099435" y="546361"/>
            <a:ext cx="9312101" cy="71702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9435" y="13763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35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KSO_BC1"/>
          <p:cNvSpPr>
            <a:spLocks noGrp="1"/>
          </p:cNvSpPr>
          <p:nvPr>
            <p:ph sz="half" idx="2"/>
          </p:nvPr>
        </p:nvSpPr>
        <p:spPr>
          <a:xfrm>
            <a:off x="1099435" y="22002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31849" y="13763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35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KSO_BC2"/>
          <p:cNvSpPr>
            <a:spLocks noGrp="1"/>
          </p:cNvSpPr>
          <p:nvPr>
            <p:ph sz="quarter" idx="4"/>
          </p:nvPr>
        </p:nvSpPr>
        <p:spPr>
          <a:xfrm>
            <a:off x="6431849" y="22002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7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8779-6271-4AF0-842B-711B53DA69BA}" type="datetimeFigureOut">
              <a:rPr lang="zh-CN" altLang="en-US" smtClean="0"/>
              <a:t>2021/6/7</a:t>
            </a:fld>
            <a:endParaRPr lang="zh-CN" altLang="en-US"/>
          </a:p>
        </p:txBody>
      </p:sp>
      <p:sp>
        <p:nvSpPr>
          <p:cNvPr id="8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01C2D-6494-48CE-A525-48394699693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703512" y="6725449"/>
            <a:ext cx="1440159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http://www.1ppt.com/hangye/</a:t>
            </a:r>
          </a:p>
        </p:txBody>
      </p:sp>
    </p:spTree>
    <p:extLst>
      <p:ext uri="{BB962C8B-B14F-4D97-AF65-F5344CB8AC3E}">
        <p14:creationId xmlns:p14="http://schemas.microsoft.com/office/powerpoint/2010/main" val="1266419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6600">
        <p:blinds dir="vert"/>
      </p:transition>
    </mc:Choice>
    <mc:Fallback xmlns="">
      <p:transition spd="slow" advTm="6600">
        <p:blinds dir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8779-6271-4AF0-842B-711B53DA69BA}" type="datetimeFigureOut">
              <a:rPr lang="zh-CN" altLang="en-US" smtClean="0"/>
              <a:t>2021/6/7</a:t>
            </a:fld>
            <a:endParaRPr lang="zh-CN" altLang="en-US"/>
          </a:p>
        </p:txBody>
      </p:sp>
      <p:sp>
        <p:nvSpPr>
          <p:cNvPr id="4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01C2D-6494-48CE-A525-4839469969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1911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6600">
        <p:blinds dir="vert"/>
      </p:transition>
    </mc:Choice>
    <mc:Fallback xmlns="">
      <p:transition spd="slow" advTm="6600">
        <p:blinds dir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8779-6271-4AF0-842B-711B53DA69BA}" type="datetimeFigureOut">
              <a:rPr lang="zh-CN" altLang="en-US" smtClean="0"/>
              <a:t>2021/6/7</a:t>
            </a:fld>
            <a:endParaRPr lang="zh-CN" altLang="en-US"/>
          </a:p>
        </p:txBody>
      </p:sp>
      <p:sp>
        <p:nvSpPr>
          <p:cNvPr id="3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01C2D-6494-48CE-A525-4839469969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3215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6600">
        <p:blinds dir="vert"/>
      </p:transition>
    </mc:Choice>
    <mc:Fallback xmlns="">
      <p:transition spd="slow" advTm="6600">
        <p:blinds dir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144590" y="533403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>
          <a:xfrm>
            <a:off x="5487989" y="1063630"/>
            <a:ext cx="6172200" cy="4873625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1144590" y="2133603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8779-6271-4AF0-842B-711B53DA69BA}" type="datetimeFigureOut">
              <a:rPr lang="zh-CN" altLang="en-US" smtClean="0"/>
              <a:t>2021/6/7</a:t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01C2D-6494-48CE-A525-4839469969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2553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6600">
        <p:blinds dir="vert"/>
      </p:transition>
    </mc:Choice>
    <mc:Fallback xmlns="">
      <p:transition spd="slow" advTm="6600">
        <p:blinds dir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715991" y="376039"/>
            <a:ext cx="10739887" cy="6995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4" name="KSO_FD"/>
          <p:cNvSpPr>
            <a:spLocks noGrp="1"/>
          </p:cNvSpPr>
          <p:nvPr>
            <p:ph type="dt" sz="half" idx="2"/>
          </p:nvPr>
        </p:nvSpPr>
        <p:spPr>
          <a:xfrm>
            <a:off x="838200" y="635635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D0CE79-49FB-443D-BEF8-6B709DE8FD0C}" type="datetimeFigureOut">
              <a:rPr lang="zh-CN" altLang="en-US" smtClean="0"/>
              <a:t>2021/6/7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3"/>
          </p:nvPr>
        </p:nvSpPr>
        <p:spPr>
          <a:xfrm>
            <a:off x="4038600" y="635635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4"/>
          </p:nvPr>
        </p:nvSpPr>
        <p:spPr>
          <a:xfrm>
            <a:off x="8610600" y="635635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906490-237C-474C-BA2E-D98840BC1F8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KSO_BC1"/>
          <p:cNvSpPr>
            <a:spLocks noGrp="1"/>
          </p:cNvSpPr>
          <p:nvPr>
            <p:ph type="body" idx="1"/>
          </p:nvPr>
        </p:nvSpPr>
        <p:spPr>
          <a:xfrm>
            <a:off x="715992" y="1344974"/>
            <a:ext cx="10739887" cy="4925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</p:txBody>
      </p:sp>
    </p:spTree>
    <p:extLst>
      <p:ext uri="{BB962C8B-B14F-4D97-AF65-F5344CB8AC3E}">
        <p14:creationId xmlns:p14="http://schemas.microsoft.com/office/powerpoint/2010/main" val="50159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6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</p:sldLayoutIdLst>
  <mc:AlternateContent xmlns:mc="http://schemas.openxmlformats.org/markup-compatibility/2006" xmlns:p14="http://schemas.microsoft.com/office/powerpoint/2010/main">
    <mc:Choice Requires="p14">
      <p:transition spd="slow" p14:dur="1600" advTm="6600">
        <p:blinds dir="vert"/>
      </p:transition>
    </mc:Choice>
    <mc:Fallback xmlns="">
      <p:transition spd="slow" advTm="6600">
        <p:blinds dir="vert"/>
      </p:transition>
    </mc:Fallback>
  </mc:AlternateConten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1" i="0" kern="1200" baseline="0">
          <a:solidFill>
            <a:schemeClr val="accent1">
              <a:lumMod val="75000"/>
            </a:schemeClr>
          </a:solidFill>
          <a:effectLst/>
          <a:latin typeface="+mj-ea"/>
          <a:ea typeface="+mj-ea"/>
          <a:cs typeface="+mj-cs"/>
        </a:defRPr>
      </a:lvl1pPr>
    </p:titleStyle>
    <p:bodyStyle>
      <a:lvl1pPr marL="267891" indent="-267891" algn="just" defTabSz="685800" rtl="0" eaLnBrk="1" latinLnBrk="0" hangingPunct="1">
        <a:lnSpc>
          <a:spcPct val="110000"/>
        </a:lnSpc>
        <a:spcBef>
          <a:spcPts val="1800"/>
        </a:spcBef>
        <a:spcAft>
          <a:spcPts val="0"/>
        </a:spcAft>
        <a:buClr>
          <a:schemeClr val="accent1"/>
        </a:buClr>
        <a:buSzPct val="80000"/>
        <a:buFont typeface="Wingdings" panose="05000000000000000000" pitchFamily="2" charset="2"/>
        <a:buChar char="l"/>
        <a:defRPr sz="2400" kern="1200" baseline="0">
          <a:solidFill>
            <a:schemeClr val="accent2">
              <a:lumMod val="75000"/>
            </a:schemeClr>
          </a:solidFill>
          <a:latin typeface="+mj-ea"/>
          <a:ea typeface="+mj-ea"/>
          <a:cs typeface="+mn-cs"/>
        </a:defRPr>
      </a:lvl1pPr>
      <a:lvl2pPr marL="267891" indent="-267891" algn="just" defTabSz="685800" rtl="0" eaLnBrk="1" latinLnBrk="0" hangingPunct="1">
        <a:lnSpc>
          <a:spcPct val="130000"/>
        </a:lnSpc>
        <a:spcBef>
          <a:spcPts val="0"/>
        </a:spcBef>
        <a:spcAft>
          <a:spcPts val="450"/>
        </a:spcAft>
        <a:buClr>
          <a:schemeClr val="accent2">
            <a:lumMod val="60000"/>
            <a:lumOff val="40000"/>
          </a:schemeClr>
        </a:buClr>
        <a:buFont typeface="幼圆" panose="02010509060101010101" pitchFamily="49" charset="-122"/>
        <a:buChar char=" "/>
        <a:defRPr sz="1800" kern="1200" baseline="0">
          <a:solidFill>
            <a:schemeClr val="tx1"/>
          </a:solidFill>
          <a:latin typeface="+mn-ea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7719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.xml"/><Relationship Id="rId3" Type="http://schemas.openxmlformats.org/officeDocument/2006/relationships/tags" Target="../tags/tag4.xml"/><Relationship Id="rId7" Type="http://schemas.openxmlformats.org/officeDocument/2006/relationships/slideLayout" Target="../slideLayouts/slideLayout8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5" Type="http://schemas.openxmlformats.org/officeDocument/2006/relationships/tags" Target="../tags/tag6.xml"/><Relationship Id="rId10" Type="http://schemas.openxmlformats.org/officeDocument/2006/relationships/image" Target="../media/image3.png"/><Relationship Id="rId4" Type="http://schemas.openxmlformats.org/officeDocument/2006/relationships/tags" Target="../tags/tag5.xml"/><Relationship Id="rId9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tags" Target="../tags/tag33.xml"/><Relationship Id="rId7" Type="http://schemas.openxmlformats.org/officeDocument/2006/relationships/image" Target="../media/image6.png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8.xml"/><Relationship Id="rId4" Type="http://schemas.openxmlformats.org/officeDocument/2006/relationships/tags" Target="../tags/tag34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tags" Target="../tags/tag37.xml"/><Relationship Id="rId7" Type="http://schemas.openxmlformats.org/officeDocument/2006/relationships/image" Target="../media/image6.png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8.xml"/><Relationship Id="rId4" Type="http://schemas.openxmlformats.org/officeDocument/2006/relationships/tags" Target="../tags/tag3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39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tags" Target="../tags/tag42.xml"/><Relationship Id="rId7" Type="http://schemas.openxmlformats.org/officeDocument/2006/relationships/image" Target="../media/image6.png"/><Relationship Id="rId12" Type="http://schemas.openxmlformats.org/officeDocument/2006/relationships/image" Target="../media/image13.png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6" Type="http://schemas.openxmlformats.org/officeDocument/2006/relationships/notesSlide" Target="../notesSlides/notesSlide13.xml"/><Relationship Id="rId11" Type="http://schemas.openxmlformats.org/officeDocument/2006/relationships/image" Target="../media/image12.png"/><Relationship Id="rId5" Type="http://schemas.openxmlformats.org/officeDocument/2006/relationships/slideLayout" Target="../slideLayouts/slideLayout8.xml"/><Relationship Id="rId10" Type="http://schemas.openxmlformats.org/officeDocument/2006/relationships/image" Target="../media/image11.png"/><Relationship Id="rId4" Type="http://schemas.openxmlformats.org/officeDocument/2006/relationships/tags" Target="../tags/tag43.xml"/><Relationship Id="rId9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tags" Target="../tags/tag51.xml"/><Relationship Id="rId3" Type="http://schemas.openxmlformats.org/officeDocument/2006/relationships/tags" Target="../tags/tag46.xml"/><Relationship Id="rId7" Type="http://schemas.openxmlformats.org/officeDocument/2006/relationships/tags" Target="../tags/tag50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6" Type="http://schemas.openxmlformats.org/officeDocument/2006/relationships/tags" Target="../tags/tag49.xml"/><Relationship Id="rId11" Type="http://schemas.openxmlformats.org/officeDocument/2006/relationships/image" Target="../media/image2.png"/><Relationship Id="rId5" Type="http://schemas.openxmlformats.org/officeDocument/2006/relationships/tags" Target="../tags/tag48.xml"/><Relationship Id="rId10" Type="http://schemas.openxmlformats.org/officeDocument/2006/relationships/notesSlide" Target="../notesSlides/notesSlide14.xml"/><Relationship Id="rId4" Type="http://schemas.openxmlformats.org/officeDocument/2006/relationships/tags" Target="../tags/tag47.xml"/><Relationship Id="rId9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ags" Target="../tags/tag10.xml"/><Relationship Id="rId7" Type="http://schemas.openxmlformats.org/officeDocument/2006/relationships/image" Target="../media/image4.png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8.xml"/><Relationship Id="rId4" Type="http://schemas.openxmlformats.org/officeDocument/2006/relationships/tags" Target="../tags/tag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1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tags" Target="../tags/tag15.xml"/><Relationship Id="rId7" Type="http://schemas.openxmlformats.org/officeDocument/2006/relationships/image" Target="../media/image6.png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8.xml"/><Relationship Id="rId4" Type="http://schemas.openxmlformats.org/officeDocument/2006/relationships/tags" Target="../tags/tag1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17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tags" Target="../tags/tag20.xml"/><Relationship Id="rId7" Type="http://schemas.openxmlformats.org/officeDocument/2006/relationships/image" Target="../media/image6.png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8.xml"/><Relationship Id="rId4" Type="http://schemas.openxmlformats.org/officeDocument/2006/relationships/tags" Target="../tags/tag21.xml"/><Relationship Id="rId9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tags" Target="../tags/tag24.xml"/><Relationship Id="rId7" Type="http://schemas.openxmlformats.org/officeDocument/2006/relationships/image" Target="../media/image6.png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8.xml"/><Relationship Id="rId4" Type="http://schemas.openxmlformats.org/officeDocument/2006/relationships/tags" Target="../tags/tag25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tags" Target="../tags/tag28.xml"/><Relationship Id="rId7" Type="http://schemas.openxmlformats.org/officeDocument/2006/relationships/image" Target="../media/image6.png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8.xml"/><Relationship Id="rId4" Type="http://schemas.openxmlformats.org/officeDocument/2006/relationships/tags" Target="../tags/tag29.xml"/><Relationship Id="rId9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30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A_文本框 8"/>
          <p:cNvSpPr txBox="1"/>
          <p:nvPr>
            <p:custDataLst>
              <p:tags r:id="rId2"/>
            </p:custDataLst>
          </p:nvPr>
        </p:nvSpPr>
        <p:spPr>
          <a:xfrm>
            <a:off x="4084377" y="2780928"/>
            <a:ext cx="666881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6000" dirty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Jump Cat Finance</a:t>
            </a:r>
            <a:endParaRPr lang="zh-CN" altLang="en-US" sz="6000" dirty="0">
              <a:solidFill>
                <a:schemeClr val="bg1">
                  <a:lumMod val="8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35" name="PA_矩形 12"/>
          <p:cNvSpPr/>
          <p:nvPr>
            <p:custDataLst>
              <p:tags r:id="rId3"/>
            </p:custDataLst>
          </p:nvPr>
        </p:nvSpPr>
        <p:spPr>
          <a:xfrm>
            <a:off x="4348018" y="4208894"/>
            <a:ext cx="5974512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decentralized prediction project</a:t>
            </a:r>
          </a:p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focus on real-time prediction </a:t>
            </a:r>
          </a:p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in the field of sports and e-sports competition</a:t>
            </a:r>
          </a:p>
          <a:p>
            <a:endParaRPr lang="en-US" altLang="zh-CN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altLang="zh-CN" sz="14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4430417" y="4012615"/>
            <a:ext cx="5543625" cy="45719"/>
            <a:chOff x="3182554" y="3904019"/>
            <a:chExt cx="5543625" cy="45719"/>
          </a:xfrm>
        </p:grpSpPr>
        <p:sp>
          <p:nvSpPr>
            <p:cNvPr id="34" name="PA_矩形 11"/>
            <p:cNvSpPr/>
            <p:nvPr>
              <p:custDataLst>
                <p:tags r:id="rId4"/>
              </p:custDataLst>
            </p:nvPr>
          </p:nvSpPr>
          <p:spPr>
            <a:xfrm>
              <a:off x="5030429" y="3904019"/>
              <a:ext cx="1847875" cy="45719"/>
            </a:xfrm>
            <a:prstGeom prst="rect">
              <a:avLst/>
            </a:prstGeom>
            <a:solidFill>
              <a:srgbClr val="52CBCE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37" name="PA_矩形 11"/>
            <p:cNvSpPr/>
            <p:nvPr>
              <p:custDataLst>
                <p:tags r:id="rId5"/>
              </p:custDataLst>
            </p:nvPr>
          </p:nvSpPr>
          <p:spPr>
            <a:xfrm>
              <a:off x="6878304" y="3904019"/>
              <a:ext cx="1847875" cy="45719"/>
            </a:xfrm>
            <a:prstGeom prst="rect">
              <a:avLst/>
            </a:prstGeom>
            <a:solidFill>
              <a:srgbClr val="585B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38" name="PA_矩形 11"/>
            <p:cNvSpPr/>
            <p:nvPr>
              <p:custDataLst>
                <p:tags r:id="rId6"/>
              </p:custDataLst>
            </p:nvPr>
          </p:nvSpPr>
          <p:spPr>
            <a:xfrm>
              <a:off x="3182554" y="3904019"/>
              <a:ext cx="1847875" cy="45719"/>
            </a:xfrm>
            <a:prstGeom prst="rect">
              <a:avLst/>
            </a:prstGeom>
            <a:solidFill>
              <a:srgbClr val="00BC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</p:grpSp>
      <p:pic>
        <p:nvPicPr>
          <p:cNvPr id="17" name="图片 16" descr="图片包含 就坐, 黑色, 建筑物, 户外&#10;&#10;已生成高可信度的说明"/>
          <p:cNvPicPr>
            <a:picLocks noChangeAspect="1"/>
          </p:cNvPicPr>
          <p:nvPr/>
        </p:nvPicPr>
        <p:blipFill rotWithShape="1"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24680" y="116632"/>
            <a:ext cx="5974513" cy="6465124"/>
          </a:xfrm>
          <a:prstGeom prst="rect">
            <a:avLst/>
          </a:prstGeom>
        </p:spPr>
      </p:pic>
      <p:pic>
        <p:nvPicPr>
          <p:cNvPr id="18" name="图片 17" descr="图片包含 就坐, 黑色, 建筑物, 户外&#10;&#10;已生成高可信度的说明"/>
          <p:cNvPicPr>
            <a:picLocks noChangeAspect="1"/>
          </p:cNvPicPr>
          <p:nvPr/>
        </p:nvPicPr>
        <p:blipFill rotWithShape="1"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10310355" y="3933838"/>
            <a:ext cx="1849735" cy="208242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258811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Tm="6600">
        <p14:vortex dir="r"/>
      </p:transition>
    </mc:Choice>
    <mc:Fallback xmlns="">
      <p:transition spd="slow" advTm="66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1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" presetClass="entr" presetSubtype="2" decel="10000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build="p"/>
      <p:bldP spid="3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63352" y="-315635"/>
            <a:ext cx="11928647" cy="7173635"/>
            <a:chOff x="263352" y="-315635"/>
            <a:chExt cx="11928647" cy="7173635"/>
          </a:xfrm>
        </p:grpSpPr>
        <p:pic>
          <p:nvPicPr>
            <p:cNvPr id="28" name="图片 27" descr="图片包含 就坐, 黑色, 建筑物, 户外&#10;&#10;已生成高可信度的说明"/>
            <p:cNvPicPr>
              <a:picLocks noChangeAspect="1"/>
            </p:cNvPicPr>
            <p:nvPr/>
          </p:nvPicPr>
          <p:blipFill rotWithShape="1"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5300000">
              <a:off x="392931" y="-390354"/>
              <a:ext cx="1819802" cy="1969240"/>
            </a:xfrm>
            <a:prstGeom prst="rect">
              <a:avLst/>
            </a:prstGeom>
          </p:spPr>
        </p:pic>
        <p:sp>
          <p:nvSpPr>
            <p:cNvPr id="3" name="文本框 2"/>
            <p:cNvSpPr txBox="1"/>
            <p:nvPr/>
          </p:nvSpPr>
          <p:spPr>
            <a:xfrm>
              <a:off x="1023757" y="332656"/>
              <a:ext cx="88517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>
                      <a:lumMod val="85000"/>
                    </a:schemeClr>
                  </a:solidFill>
                  <a:cs typeface="+mn-ea"/>
                  <a:sym typeface="+mn-lt"/>
                </a:rPr>
                <a:t>Dao</a:t>
              </a:r>
              <a:endParaRPr lang="zh-CN" altLang="en-US" sz="2800" dirty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endParaRPr>
            </a:p>
          </p:txBody>
        </p:sp>
        <p:grpSp>
          <p:nvGrpSpPr>
            <p:cNvPr id="41" name="组合 40"/>
            <p:cNvGrpSpPr/>
            <p:nvPr/>
          </p:nvGrpSpPr>
          <p:grpSpPr>
            <a:xfrm rot="10800000" flipV="1">
              <a:off x="263352" y="984158"/>
              <a:ext cx="11745783" cy="45719"/>
              <a:chOff x="3182554" y="3904019"/>
              <a:chExt cx="5543625" cy="45719"/>
            </a:xfrm>
          </p:grpSpPr>
          <p:sp>
            <p:nvSpPr>
              <p:cNvPr id="42" name="PA_矩形 11"/>
              <p:cNvSpPr/>
              <p:nvPr>
                <p:custDataLst>
                  <p:tags r:id="rId2"/>
                </p:custDataLst>
              </p:nvPr>
            </p:nvSpPr>
            <p:spPr>
              <a:xfrm>
                <a:off x="5030429" y="3904019"/>
                <a:ext cx="1847875" cy="45719"/>
              </a:xfrm>
              <a:prstGeom prst="rect">
                <a:avLst/>
              </a:prstGeom>
              <a:solidFill>
                <a:srgbClr val="52CBCE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43" name="PA_矩形 11"/>
              <p:cNvSpPr/>
              <p:nvPr>
                <p:custDataLst>
                  <p:tags r:id="rId3"/>
                </p:custDataLst>
              </p:nvPr>
            </p:nvSpPr>
            <p:spPr>
              <a:xfrm>
                <a:off x="6878304" y="3904019"/>
                <a:ext cx="1847875" cy="45719"/>
              </a:xfrm>
              <a:prstGeom prst="rect">
                <a:avLst/>
              </a:prstGeom>
              <a:solidFill>
                <a:srgbClr val="585BA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44" name="PA_矩形 11"/>
              <p:cNvSpPr/>
              <p:nvPr>
                <p:custDataLst>
                  <p:tags r:id="rId4"/>
                </p:custDataLst>
              </p:nvPr>
            </p:nvSpPr>
            <p:spPr>
              <a:xfrm>
                <a:off x="3182554" y="3904019"/>
                <a:ext cx="1847875" cy="45719"/>
              </a:xfrm>
              <a:prstGeom prst="rect">
                <a:avLst/>
              </a:prstGeom>
              <a:solidFill>
                <a:srgbClr val="00BCE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</p:grpSp>
        <p:pic>
          <p:nvPicPr>
            <p:cNvPr id="29" name="图片 28" descr="图片包含 就坐, 黑色, 建筑物, 户外&#10;&#10;已生成高可信度的说明"/>
            <p:cNvPicPr>
              <a:picLocks noChangeAspect="1"/>
            </p:cNvPicPr>
            <p:nvPr/>
          </p:nvPicPr>
          <p:blipFill rotWithShape="1">
            <a:blip r:embed="rId8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flipH="1">
              <a:off x="9739942" y="1484784"/>
              <a:ext cx="2452057" cy="5373216"/>
            </a:xfrm>
            <a:prstGeom prst="rect">
              <a:avLst/>
            </a:prstGeom>
          </p:spPr>
        </p:pic>
      </p:grpSp>
      <p:sp>
        <p:nvSpPr>
          <p:cNvPr id="67" name="椭圆 1"/>
          <p:cNvSpPr>
            <a:spLocks noChangeArrowheads="1"/>
          </p:cNvSpPr>
          <p:nvPr/>
        </p:nvSpPr>
        <p:spPr bwMode="auto">
          <a:xfrm>
            <a:off x="6337300" y="2057400"/>
            <a:ext cx="4383088" cy="4383088"/>
          </a:xfrm>
          <a:prstGeom prst="ellipse">
            <a:avLst/>
          </a:prstGeom>
          <a:noFill/>
          <a:ln w="38100">
            <a:solidFill>
              <a:srgbClr val="37BBE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bg1">
                  <a:lumMod val="8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 useBgFill="1">
        <p:nvSpPr>
          <p:cNvPr id="68" name="椭圆 2"/>
          <p:cNvSpPr>
            <a:spLocks noChangeArrowheads="1"/>
          </p:cNvSpPr>
          <p:nvPr/>
        </p:nvSpPr>
        <p:spPr bwMode="auto">
          <a:xfrm>
            <a:off x="5534025" y="3667125"/>
            <a:ext cx="1608138" cy="1608138"/>
          </a:xfrm>
          <a:prstGeom prst="ellipse">
            <a:avLst/>
          </a:prstGeom>
          <a:ln w="9525">
            <a:solidFill>
              <a:srgbClr val="37BBED"/>
            </a:solidFill>
            <a:round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bg1">
                  <a:lumMod val="8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 useBgFill="1">
        <p:nvSpPr>
          <p:cNvPr id="69" name="椭圆 11"/>
          <p:cNvSpPr>
            <a:spLocks noChangeArrowheads="1"/>
          </p:cNvSpPr>
          <p:nvPr/>
        </p:nvSpPr>
        <p:spPr bwMode="auto">
          <a:xfrm>
            <a:off x="8181975" y="1254125"/>
            <a:ext cx="1608138" cy="1608138"/>
          </a:xfrm>
          <a:prstGeom prst="ellipse">
            <a:avLst/>
          </a:prstGeom>
          <a:ln w="9525">
            <a:solidFill>
              <a:srgbClr val="37BBED"/>
            </a:solidFill>
            <a:round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bg1">
                  <a:lumMod val="8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 useBgFill="1">
        <p:nvSpPr>
          <p:cNvPr id="70" name="椭圆 12"/>
          <p:cNvSpPr>
            <a:spLocks noChangeArrowheads="1"/>
          </p:cNvSpPr>
          <p:nvPr/>
        </p:nvSpPr>
        <p:spPr bwMode="auto">
          <a:xfrm>
            <a:off x="9112250" y="4786313"/>
            <a:ext cx="1608138" cy="1608137"/>
          </a:xfrm>
          <a:prstGeom prst="ellipse">
            <a:avLst/>
          </a:prstGeom>
          <a:ln w="9525">
            <a:solidFill>
              <a:srgbClr val="37BBED"/>
            </a:solidFill>
            <a:round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bg1">
                  <a:lumMod val="8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1" name="Freeform 116"/>
          <p:cNvSpPr>
            <a:spLocks noEditPoints="1"/>
          </p:cNvSpPr>
          <p:nvPr/>
        </p:nvSpPr>
        <p:spPr bwMode="auto">
          <a:xfrm>
            <a:off x="5895975" y="4249738"/>
            <a:ext cx="884238" cy="512762"/>
          </a:xfrm>
          <a:custGeom>
            <a:avLst/>
            <a:gdLst>
              <a:gd name="T0" fmla="*/ 2147483646 w 272"/>
              <a:gd name="T1" fmla="*/ 2147483646 h 158"/>
              <a:gd name="T2" fmla="*/ 2147483646 w 272"/>
              <a:gd name="T3" fmla="*/ 2147483646 h 158"/>
              <a:gd name="T4" fmla="*/ 2147483646 w 272"/>
              <a:gd name="T5" fmla="*/ 2147483646 h 158"/>
              <a:gd name="T6" fmla="*/ 2147483646 w 272"/>
              <a:gd name="T7" fmla="*/ 2147483646 h 158"/>
              <a:gd name="T8" fmla="*/ 2147483646 w 272"/>
              <a:gd name="T9" fmla="*/ 2147483646 h 158"/>
              <a:gd name="T10" fmla="*/ 2147483646 w 272"/>
              <a:gd name="T11" fmla="*/ 2147483646 h 158"/>
              <a:gd name="T12" fmla="*/ 2147483646 w 272"/>
              <a:gd name="T13" fmla="*/ 2147483646 h 158"/>
              <a:gd name="T14" fmla="*/ 2147483646 w 272"/>
              <a:gd name="T15" fmla="*/ 2147483646 h 158"/>
              <a:gd name="T16" fmla="*/ 2147483646 w 272"/>
              <a:gd name="T17" fmla="*/ 2147483646 h 158"/>
              <a:gd name="T18" fmla="*/ 2147483646 w 272"/>
              <a:gd name="T19" fmla="*/ 2147483646 h 158"/>
              <a:gd name="T20" fmla="*/ 2147483646 w 272"/>
              <a:gd name="T21" fmla="*/ 2147483646 h 158"/>
              <a:gd name="T22" fmla="*/ 2147483646 w 272"/>
              <a:gd name="T23" fmla="*/ 2147483646 h 158"/>
              <a:gd name="T24" fmla="*/ 2147483646 w 272"/>
              <a:gd name="T25" fmla="*/ 2147483646 h 158"/>
              <a:gd name="T26" fmla="*/ 2147483646 w 272"/>
              <a:gd name="T27" fmla="*/ 2147483646 h 158"/>
              <a:gd name="T28" fmla="*/ 2147483646 w 272"/>
              <a:gd name="T29" fmla="*/ 2147483646 h 158"/>
              <a:gd name="T30" fmla="*/ 2147483646 w 272"/>
              <a:gd name="T31" fmla="*/ 2147483646 h 158"/>
              <a:gd name="T32" fmla="*/ 2147483646 w 272"/>
              <a:gd name="T33" fmla="*/ 2147483646 h 158"/>
              <a:gd name="T34" fmla="*/ 2147483646 w 272"/>
              <a:gd name="T35" fmla="*/ 2147483646 h 158"/>
              <a:gd name="T36" fmla="*/ 2147483646 w 272"/>
              <a:gd name="T37" fmla="*/ 2147483646 h 158"/>
              <a:gd name="T38" fmla="*/ 2147483646 w 272"/>
              <a:gd name="T39" fmla="*/ 2147483646 h 158"/>
              <a:gd name="T40" fmla="*/ 2147483646 w 272"/>
              <a:gd name="T41" fmla="*/ 2147483646 h 158"/>
              <a:gd name="T42" fmla="*/ 2147483646 w 272"/>
              <a:gd name="T43" fmla="*/ 2147483646 h 158"/>
              <a:gd name="T44" fmla="*/ 2147483646 w 272"/>
              <a:gd name="T45" fmla="*/ 2147483646 h 158"/>
              <a:gd name="T46" fmla="*/ 2147483646 w 272"/>
              <a:gd name="T47" fmla="*/ 2147483646 h 158"/>
              <a:gd name="T48" fmla="*/ 2147483646 w 272"/>
              <a:gd name="T49" fmla="*/ 2147483646 h 158"/>
              <a:gd name="T50" fmla="*/ 2147483646 w 272"/>
              <a:gd name="T51" fmla="*/ 2147483646 h 158"/>
              <a:gd name="T52" fmla="*/ 2147483646 w 272"/>
              <a:gd name="T53" fmla="*/ 2147483646 h 158"/>
              <a:gd name="T54" fmla="*/ 2147483646 w 272"/>
              <a:gd name="T55" fmla="*/ 2147483646 h 158"/>
              <a:gd name="T56" fmla="*/ 2147483646 w 272"/>
              <a:gd name="T57" fmla="*/ 2147483646 h 158"/>
              <a:gd name="T58" fmla="*/ 2147483646 w 272"/>
              <a:gd name="T59" fmla="*/ 2147483646 h 158"/>
              <a:gd name="T60" fmla="*/ 2147483646 w 272"/>
              <a:gd name="T61" fmla="*/ 2147483646 h 158"/>
              <a:gd name="T62" fmla="*/ 2147483646 w 272"/>
              <a:gd name="T63" fmla="*/ 2147483646 h 158"/>
              <a:gd name="T64" fmla="*/ 2147483646 w 272"/>
              <a:gd name="T65" fmla="*/ 2147483646 h 158"/>
              <a:gd name="T66" fmla="*/ 2147483646 w 272"/>
              <a:gd name="T67" fmla="*/ 2147483646 h 158"/>
              <a:gd name="T68" fmla="*/ 2147483646 w 272"/>
              <a:gd name="T69" fmla="*/ 2147483646 h 158"/>
              <a:gd name="T70" fmla="*/ 2147483646 w 272"/>
              <a:gd name="T71" fmla="*/ 2147483646 h 158"/>
              <a:gd name="T72" fmla="*/ 2147483646 w 272"/>
              <a:gd name="T73" fmla="*/ 2147483646 h 158"/>
              <a:gd name="T74" fmla="*/ 2147483646 w 272"/>
              <a:gd name="T75" fmla="*/ 2147483646 h 158"/>
              <a:gd name="T76" fmla="*/ 2147483646 w 272"/>
              <a:gd name="T77" fmla="*/ 2147483646 h 158"/>
              <a:gd name="T78" fmla="*/ 2147483646 w 272"/>
              <a:gd name="T79" fmla="*/ 0 h 158"/>
              <a:gd name="T80" fmla="*/ 2147483646 w 272"/>
              <a:gd name="T81" fmla="*/ 2147483646 h 158"/>
              <a:gd name="T82" fmla="*/ 2147483646 w 272"/>
              <a:gd name="T83" fmla="*/ 2147483646 h 158"/>
              <a:gd name="T84" fmla="*/ 2147483646 w 272"/>
              <a:gd name="T85" fmla="*/ 2147483646 h 158"/>
              <a:gd name="T86" fmla="*/ 2147483646 w 272"/>
              <a:gd name="T87" fmla="*/ 2147483646 h 158"/>
              <a:gd name="T88" fmla="*/ 2147483646 w 272"/>
              <a:gd name="T89" fmla="*/ 2147483646 h 158"/>
              <a:gd name="T90" fmla="*/ 2147483646 w 272"/>
              <a:gd name="T91" fmla="*/ 2147483646 h 158"/>
              <a:gd name="T92" fmla="*/ 2147483646 w 272"/>
              <a:gd name="T93" fmla="*/ 2147483646 h 158"/>
              <a:gd name="T94" fmla="*/ 2147483646 w 272"/>
              <a:gd name="T95" fmla="*/ 2147483646 h 158"/>
              <a:gd name="T96" fmla="*/ 2147483646 w 272"/>
              <a:gd name="T97" fmla="*/ 2147483646 h 158"/>
              <a:gd name="T98" fmla="*/ 2147483646 w 272"/>
              <a:gd name="T99" fmla="*/ 2147483646 h 158"/>
              <a:gd name="T100" fmla="*/ 2147483646 w 272"/>
              <a:gd name="T101" fmla="*/ 2147483646 h 158"/>
              <a:gd name="T102" fmla="*/ 2147483646 w 272"/>
              <a:gd name="T103" fmla="*/ 2147483646 h 158"/>
              <a:gd name="T104" fmla="*/ 2147483646 w 272"/>
              <a:gd name="T105" fmla="*/ 2147483646 h 158"/>
              <a:gd name="T106" fmla="*/ 2147483646 w 272"/>
              <a:gd name="T107" fmla="*/ 2147483646 h 158"/>
              <a:gd name="T108" fmla="*/ 2147483646 w 272"/>
              <a:gd name="T109" fmla="*/ 2147483646 h 158"/>
              <a:gd name="T110" fmla="*/ 2147483646 w 272"/>
              <a:gd name="T111" fmla="*/ 2147483646 h 158"/>
              <a:gd name="T112" fmla="*/ 2147483646 w 272"/>
              <a:gd name="T113" fmla="*/ 2147483646 h 158"/>
              <a:gd name="T114" fmla="*/ 2147483646 w 272"/>
              <a:gd name="T115" fmla="*/ 2147483646 h 158"/>
              <a:gd name="T116" fmla="*/ 2147483646 w 272"/>
              <a:gd name="T117" fmla="*/ 2147483646 h 158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272" h="158">
                <a:moveTo>
                  <a:pt x="238" y="36"/>
                </a:moveTo>
                <a:lnTo>
                  <a:pt x="238" y="36"/>
                </a:lnTo>
                <a:lnTo>
                  <a:pt x="246" y="40"/>
                </a:lnTo>
                <a:lnTo>
                  <a:pt x="252" y="44"/>
                </a:lnTo>
                <a:lnTo>
                  <a:pt x="258" y="50"/>
                </a:lnTo>
                <a:lnTo>
                  <a:pt x="262" y="58"/>
                </a:lnTo>
                <a:lnTo>
                  <a:pt x="266" y="66"/>
                </a:lnTo>
                <a:lnTo>
                  <a:pt x="270" y="76"/>
                </a:lnTo>
                <a:lnTo>
                  <a:pt x="272" y="86"/>
                </a:lnTo>
                <a:lnTo>
                  <a:pt x="272" y="96"/>
                </a:lnTo>
                <a:lnTo>
                  <a:pt x="272" y="110"/>
                </a:lnTo>
                <a:lnTo>
                  <a:pt x="268" y="122"/>
                </a:lnTo>
                <a:lnTo>
                  <a:pt x="242" y="126"/>
                </a:lnTo>
                <a:lnTo>
                  <a:pt x="214" y="126"/>
                </a:lnTo>
                <a:lnTo>
                  <a:pt x="214" y="120"/>
                </a:lnTo>
                <a:lnTo>
                  <a:pt x="212" y="100"/>
                </a:lnTo>
                <a:lnTo>
                  <a:pt x="216" y="102"/>
                </a:lnTo>
                <a:lnTo>
                  <a:pt x="220" y="104"/>
                </a:lnTo>
                <a:lnTo>
                  <a:pt x="220" y="108"/>
                </a:lnTo>
                <a:lnTo>
                  <a:pt x="226" y="108"/>
                </a:lnTo>
                <a:lnTo>
                  <a:pt x="226" y="104"/>
                </a:lnTo>
                <a:lnTo>
                  <a:pt x="232" y="102"/>
                </a:lnTo>
                <a:lnTo>
                  <a:pt x="234" y="100"/>
                </a:lnTo>
                <a:lnTo>
                  <a:pt x="238" y="96"/>
                </a:lnTo>
                <a:lnTo>
                  <a:pt x="238" y="90"/>
                </a:lnTo>
                <a:lnTo>
                  <a:pt x="236" y="84"/>
                </a:lnTo>
                <a:lnTo>
                  <a:pt x="234" y="80"/>
                </a:lnTo>
                <a:lnTo>
                  <a:pt x="228" y="74"/>
                </a:lnTo>
                <a:lnTo>
                  <a:pt x="222" y="70"/>
                </a:lnTo>
                <a:lnTo>
                  <a:pt x="220" y="66"/>
                </a:lnTo>
                <a:lnTo>
                  <a:pt x="222" y="64"/>
                </a:lnTo>
                <a:lnTo>
                  <a:pt x="224" y="64"/>
                </a:lnTo>
                <a:lnTo>
                  <a:pt x="224" y="68"/>
                </a:lnTo>
                <a:lnTo>
                  <a:pt x="224" y="70"/>
                </a:lnTo>
                <a:lnTo>
                  <a:pt x="236" y="70"/>
                </a:lnTo>
                <a:lnTo>
                  <a:pt x="236" y="68"/>
                </a:lnTo>
                <a:lnTo>
                  <a:pt x="236" y="64"/>
                </a:lnTo>
                <a:lnTo>
                  <a:pt x="234" y="60"/>
                </a:lnTo>
                <a:lnTo>
                  <a:pt x="230" y="58"/>
                </a:lnTo>
                <a:lnTo>
                  <a:pt x="226" y="56"/>
                </a:lnTo>
                <a:lnTo>
                  <a:pt x="226" y="54"/>
                </a:lnTo>
                <a:lnTo>
                  <a:pt x="220" y="54"/>
                </a:lnTo>
                <a:lnTo>
                  <a:pt x="220" y="56"/>
                </a:lnTo>
                <a:lnTo>
                  <a:pt x="216" y="58"/>
                </a:lnTo>
                <a:lnTo>
                  <a:pt x="212" y="60"/>
                </a:lnTo>
                <a:lnTo>
                  <a:pt x="210" y="64"/>
                </a:lnTo>
                <a:lnTo>
                  <a:pt x="208" y="68"/>
                </a:lnTo>
                <a:lnTo>
                  <a:pt x="210" y="74"/>
                </a:lnTo>
                <a:lnTo>
                  <a:pt x="214" y="80"/>
                </a:lnTo>
                <a:lnTo>
                  <a:pt x="220" y="84"/>
                </a:lnTo>
                <a:lnTo>
                  <a:pt x="224" y="88"/>
                </a:lnTo>
                <a:lnTo>
                  <a:pt x="224" y="94"/>
                </a:lnTo>
                <a:lnTo>
                  <a:pt x="224" y="96"/>
                </a:lnTo>
                <a:lnTo>
                  <a:pt x="222" y="96"/>
                </a:lnTo>
                <a:lnTo>
                  <a:pt x="220" y="96"/>
                </a:lnTo>
                <a:lnTo>
                  <a:pt x="220" y="90"/>
                </a:lnTo>
                <a:lnTo>
                  <a:pt x="220" y="86"/>
                </a:lnTo>
                <a:lnTo>
                  <a:pt x="210" y="86"/>
                </a:lnTo>
                <a:lnTo>
                  <a:pt x="202" y="68"/>
                </a:lnTo>
                <a:lnTo>
                  <a:pt x="196" y="58"/>
                </a:lnTo>
                <a:lnTo>
                  <a:pt x="190" y="50"/>
                </a:lnTo>
                <a:lnTo>
                  <a:pt x="196" y="42"/>
                </a:lnTo>
                <a:lnTo>
                  <a:pt x="206" y="36"/>
                </a:lnTo>
                <a:lnTo>
                  <a:pt x="206" y="28"/>
                </a:lnTo>
                <a:lnTo>
                  <a:pt x="208" y="28"/>
                </a:lnTo>
                <a:lnTo>
                  <a:pt x="198" y="6"/>
                </a:lnTo>
                <a:lnTo>
                  <a:pt x="212" y="2"/>
                </a:lnTo>
                <a:lnTo>
                  <a:pt x="214" y="10"/>
                </a:lnTo>
                <a:lnTo>
                  <a:pt x="218" y="2"/>
                </a:lnTo>
                <a:lnTo>
                  <a:pt x="230" y="4"/>
                </a:lnTo>
                <a:lnTo>
                  <a:pt x="228" y="12"/>
                </a:lnTo>
                <a:lnTo>
                  <a:pt x="236" y="2"/>
                </a:lnTo>
                <a:lnTo>
                  <a:pt x="246" y="8"/>
                </a:lnTo>
                <a:lnTo>
                  <a:pt x="236" y="28"/>
                </a:lnTo>
                <a:lnTo>
                  <a:pt x="238" y="28"/>
                </a:lnTo>
                <a:lnTo>
                  <a:pt x="238" y="36"/>
                </a:lnTo>
                <a:close/>
                <a:moveTo>
                  <a:pt x="64" y="36"/>
                </a:moveTo>
                <a:lnTo>
                  <a:pt x="64" y="36"/>
                </a:lnTo>
                <a:lnTo>
                  <a:pt x="76" y="42"/>
                </a:lnTo>
                <a:lnTo>
                  <a:pt x="84" y="52"/>
                </a:lnTo>
                <a:lnTo>
                  <a:pt x="74" y="66"/>
                </a:lnTo>
                <a:lnTo>
                  <a:pt x="68" y="84"/>
                </a:lnTo>
                <a:lnTo>
                  <a:pt x="62" y="102"/>
                </a:lnTo>
                <a:lnTo>
                  <a:pt x="62" y="120"/>
                </a:lnTo>
                <a:lnTo>
                  <a:pt x="62" y="126"/>
                </a:lnTo>
                <a:lnTo>
                  <a:pt x="34" y="126"/>
                </a:lnTo>
                <a:lnTo>
                  <a:pt x="4" y="122"/>
                </a:lnTo>
                <a:lnTo>
                  <a:pt x="2" y="110"/>
                </a:lnTo>
                <a:lnTo>
                  <a:pt x="0" y="96"/>
                </a:lnTo>
                <a:lnTo>
                  <a:pt x="0" y="86"/>
                </a:lnTo>
                <a:lnTo>
                  <a:pt x="2" y="76"/>
                </a:lnTo>
                <a:lnTo>
                  <a:pt x="10" y="60"/>
                </a:lnTo>
                <a:lnTo>
                  <a:pt x="20" y="46"/>
                </a:lnTo>
                <a:lnTo>
                  <a:pt x="26" y="40"/>
                </a:lnTo>
                <a:lnTo>
                  <a:pt x="32" y="36"/>
                </a:lnTo>
                <a:lnTo>
                  <a:pt x="32" y="28"/>
                </a:lnTo>
                <a:lnTo>
                  <a:pt x="34" y="28"/>
                </a:lnTo>
                <a:lnTo>
                  <a:pt x="24" y="6"/>
                </a:lnTo>
                <a:lnTo>
                  <a:pt x="38" y="2"/>
                </a:lnTo>
                <a:lnTo>
                  <a:pt x="40" y="10"/>
                </a:lnTo>
                <a:lnTo>
                  <a:pt x="44" y="2"/>
                </a:lnTo>
                <a:lnTo>
                  <a:pt x="56" y="4"/>
                </a:lnTo>
                <a:lnTo>
                  <a:pt x="54" y="12"/>
                </a:lnTo>
                <a:lnTo>
                  <a:pt x="62" y="2"/>
                </a:lnTo>
                <a:lnTo>
                  <a:pt x="72" y="8"/>
                </a:lnTo>
                <a:lnTo>
                  <a:pt x="64" y="28"/>
                </a:lnTo>
                <a:lnTo>
                  <a:pt x="64" y="36"/>
                </a:lnTo>
                <a:close/>
                <a:moveTo>
                  <a:pt x="62" y="70"/>
                </a:moveTo>
                <a:lnTo>
                  <a:pt x="62" y="70"/>
                </a:lnTo>
                <a:lnTo>
                  <a:pt x="62" y="68"/>
                </a:lnTo>
                <a:lnTo>
                  <a:pt x="62" y="64"/>
                </a:lnTo>
                <a:lnTo>
                  <a:pt x="60" y="60"/>
                </a:lnTo>
                <a:lnTo>
                  <a:pt x="56" y="58"/>
                </a:lnTo>
                <a:lnTo>
                  <a:pt x="52" y="56"/>
                </a:lnTo>
                <a:lnTo>
                  <a:pt x="52" y="54"/>
                </a:lnTo>
                <a:lnTo>
                  <a:pt x="46" y="54"/>
                </a:lnTo>
                <a:lnTo>
                  <a:pt x="46" y="56"/>
                </a:lnTo>
                <a:lnTo>
                  <a:pt x="42" y="58"/>
                </a:lnTo>
                <a:lnTo>
                  <a:pt x="38" y="60"/>
                </a:lnTo>
                <a:lnTo>
                  <a:pt x="36" y="64"/>
                </a:lnTo>
                <a:lnTo>
                  <a:pt x="36" y="68"/>
                </a:lnTo>
                <a:lnTo>
                  <a:pt x="36" y="74"/>
                </a:lnTo>
                <a:lnTo>
                  <a:pt x="40" y="80"/>
                </a:lnTo>
                <a:lnTo>
                  <a:pt x="48" y="84"/>
                </a:lnTo>
                <a:lnTo>
                  <a:pt x="50" y="88"/>
                </a:lnTo>
                <a:lnTo>
                  <a:pt x="52" y="94"/>
                </a:lnTo>
                <a:lnTo>
                  <a:pt x="50" y="96"/>
                </a:lnTo>
                <a:lnTo>
                  <a:pt x="48" y="96"/>
                </a:lnTo>
                <a:lnTo>
                  <a:pt x="46" y="90"/>
                </a:lnTo>
                <a:lnTo>
                  <a:pt x="46" y="86"/>
                </a:lnTo>
                <a:lnTo>
                  <a:pt x="36" y="86"/>
                </a:lnTo>
                <a:lnTo>
                  <a:pt x="36" y="90"/>
                </a:lnTo>
                <a:lnTo>
                  <a:pt x="36" y="96"/>
                </a:lnTo>
                <a:lnTo>
                  <a:pt x="38" y="100"/>
                </a:lnTo>
                <a:lnTo>
                  <a:pt x="42" y="102"/>
                </a:lnTo>
                <a:lnTo>
                  <a:pt x="46" y="104"/>
                </a:lnTo>
                <a:lnTo>
                  <a:pt x="46" y="108"/>
                </a:lnTo>
                <a:lnTo>
                  <a:pt x="52" y="108"/>
                </a:lnTo>
                <a:lnTo>
                  <a:pt x="52" y="104"/>
                </a:lnTo>
                <a:lnTo>
                  <a:pt x="58" y="102"/>
                </a:lnTo>
                <a:lnTo>
                  <a:pt x="62" y="100"/>
                </a:lnTo>
                <a:lnTo>
                  <a:pt x="64" y="96"/>
                </a:lnTo>
                <a:lnTo>
                  <a:pt x="64" y="90"/>
                </a:lnTo>
                <a:lnTo>
                  <a:pt x="64" y="84"/>
                </a:lnTo>
                <a:lnTo>
                  <a:pt x="60" y="80"/>
                </a:lnTo>
                <a:lnTo>
                  <a:pt x="54" y="74"/>
                </a:lnTo>
                <a:lnTo>
                  <a:pt x="48" y="70"/>
                </a:lnTo>
                <a:lnTo>
                  <a:pt x="48" y="66"/>
                </a:lnTo>
                <a:lnTo>
                  <a:pt x="48" y="64"/>
                </a:lnTo>
                <a:lnTo>
                  <a:pt x="50" y="64"/>
                </a:lnTo>
                <a:lnTo>
                  <a:pt x="52" y="68"/>
                </a:lnTo>
                <a:lnTo>
                  <a:pt x="52" y="70"/>
                </a:lnTo>
                <a:lnTo>
                  <a:pt x="62" y="70"/>
                </a:lnTo>
                <a:close/>
                <a:moveTo>
                  <a:pt x="156" y="42"/>
                </a:moveTo>
                <a:lnTo>
                  <a:pt x="156" y="34"/>
                </a:lnTo>
                <a:lnTo>
                  <a:pt x="168" y="6"/>
                </a:lnTo>
                <a:lnTo>
                  <a:pt x="154" y="0"/>
                </a:lnTo>
                <a:lnTo>
                  <a:pt x="144" y="14"/>
                </a:lnTo>
                <a:lnTo>
                  <a:pt x="146" y="2"/>
                </a:lnTo>
                <a:lnTo>
                  <a:pt x="132" y="0"/>
                </a:lnTo>
                <a:lnTo>
                  <a:pt x="126" y="10"/>
                </a:lnTo>
                <a:lnTo>
                  <a:pt x="122" y="2"/>
                </a:lnTo>
                <a:lnTo>
                  <a:pt x="106" y="6"/>
                </a:lnTo>
                <a:lnTo>
                  <a:pt x="118" y="34"/>
                </a:lnTo>
                <a:lnTo>
                  <a:pt x="116" y="34"/>
                </a:lnTo>
                <a:lnTo>
                  <a:pt x="116" y="44"/>
                </a:lnTo>
                <a:lnTo>
                  <a:pt x="106" y="50"/>
                </a:lnTo>
                <a:lnTo>
                  <a:pt x="100" y="56"/>
                </a:lnTo>
                <a:lnTo>
                  <a:pt x="92" y="64"/>
                </a:lnTo>
                <a:lnTo>
                  <a:pt x="86" y="74"/>
                </a:lnTo>
                <a:lnTo>
                  <a:pt x="82" y="84"/>
                </a:lnTo>
                <a:lnTo>
                  <a:pt x="78" y="96"/>
                </a:lnTo>
                <a:lnTo>
                  <a:pt x="76" y="108"/>
                </a:lnTo>
                <a:lnTo>
                  <a:pt x="76" y="120"/>
                </a:lnTo>
                <a:lnTo>
                  <a:pt x="76" y="138"/>
                </a:lnTo>
                <a:lnTo>
                  <a:pt x="80" y="152"/>
                </a:lnTo>
                <a:lnTo>
                  <a:pt x="110" y="158"/>
                </a:lnTo>
                <a:lnTo>
                  <a:pt x="138" y="158"/>
                </a:lnTo>
                <a:lnTo>
                  <a:pt x="166" y="158"/>
                </a:lnTo>
                <a:lnTo>
                  <a:pt x="196" y="152"/>
                </a:lnTo>
                <a:lnTo>
                  <a:pt x="200" y="138"/>
                </a:lnTo>
                <a:lnTo>
                  <a:pt x="200" y="120"/>
                </a:lnTo>
                <a:lnTo>
                  <a:pt x="200" y="106"/>
                </a:lnTo>
                <a:lnTo>
                  <a:pt x="198" y="94"/>
                </a:lnTo>
                <a:lnTo>
                  <a:pt x="194" y="82"/>
                </a:lnTo>
                <a:lnTo>
                  <a:pt x="188" y="72"/>
                </a:lnTo>
                <a:lnTo>
                  <a:pt x="182" y="62"/>
                </a:lnTo>
                <a:lnTo>
                  <a:pt x="174" y="54"/>
                </a:lnTo>
                <a:lnTo>
                  <a:pt x="166" y="48"/>
                </a:lnTo>
                <a:lnTo>
                  <a:pt x="156" y="42"/>
                </a:lnTo>
                <a:close/>
                <a:moveTo>
                  <a:pt x="154" y="88"/>
                </a:moveTo>
                <a:lnTo>
                  <a:pt x="140" y="88"/>
                </a:lnTo>
                <a:lnTo>
                  <a:pt x="140" y="86"/>
                </a:lnTo>
                <a:lnTo>
                  <a:pt x="140" y="80"/>
                </a:lnTo>
                <a:lnTo>
                  <a:pt x="138" y="78"/>
                </a:lnTo>
                <a:lnTo>
                  <a:pt x="136" y="80"/>
                </a:lnTo>
                <a:lnTo>
                  <a:pt x="134" y="84"/>
                </a:lnTo>
                <a:lnTo>
                  <a:pt x="136" y="88"/>
                </a:lnTo>
                <a:lnTo>
                  <a:pt x="144" y="94"/>
                </a:lnTo>
                <a:lnTo>
                  <a:pt x="152" y="98"/>
                </a:lnTo>
                <a:lnTo>
                  <a:pt x="156" y="104"/>
                </a:lnTo>
                <a:lnTo>
                  <a:pt x="156" y="112"/>
                </a:lnTo>
                <a:lnTo>
                  <a:pt x="156" y="118"/>
                </a:lnTo>
                <a:lnTo>
                  <a:pt x="152" y="124"/>
                </a:lnTo>
                <a:lnTo>
                  <a:pt x="148" y="128"/>
                </a:lnTo>
                <a:lnTo>
                  <a:pt x="142" y="130"/>
                </a:lnTo>
                <a:lnTo>
                  <a:pt x="142" y="136"/>
                </a:lnTo>
                <a:lnTo>
                  <a:pt x="134" y="136"/>
                </a:lnTo>
                <a:lnTo>
                  <a:pt x="134" y="130"/>
                </a:lnTo>
                <a:lnTo>
                  <a:pt x="128" y="128"/>
                </a:lnTo>
                <a:lnTo>
                  <a:pt x="124" y="126"/>
                </a:lnTo>
                <a:lnTo>
                  <a:pt x="120" y="120"/>
                </a:lnTo>
                <a:lnTo>
                  <a:pt x="120" y="112"/>
                </a:lnTo>
                <a:lnTo>
                  <a:pt x="120" y="108"/>
                </a:lnTo>
                <a:lnTo>
                  <a:pt x="134" y="108"/>
                </a:lnTo>
                <a:lnTo>
                  <a:pt x="134" y="112"/>
                </a:lnTo>
                <a:lnTo>
                  <a:pt x="134" y="120"/>
                </a:lnTo>
                <a:lnTo>
                  <a:pt x="138" y="120"/>
                </a:lnTo>
                <a:lnTo>
                  <a:pt x="140" y="120"/>
                </a:lnTo>
                <a:lnTo>
                  <a:pt x="140" y="116"/>
                </a:lnTo>
                <a:lnTo>
                  <a:pt x="140" y="110"/>
                </a:lnTo>
                <a:lnTo>
                  <a:pt x="134" y="106"/>
                </a:lnTo>
                <a:lnTo>
                  <a:pt x="126" y="98"/>
                </a:lnTo>
                <a:lnTo>
                  <a:pt x="122" y="94"/>
                </a:lnTo>
                <a:lnTo>
                  <a:pt x="120" y="86"/>
                </a:lnTo>
                <a:lnTo>
                  <a:pt x="120" y="80"/>
                </a:lnTo>
                <a:lnTo>
                  <a:pt x="124" y="74"/>
                </a:lnTo>
                <a:lnTo>
                  <a:pt x="128" y="72"/>
                </a:lnTo>
                <a:lnTo>
                  <a:pt x="134" y="70"/>
                </a:lnTo>
                <a:lnTo>
                  <a:pt x="134" y="66"/>
                </a:lnTo>
                <a:lnTo>
                  <a:pt x="142" y="66"/>
                </a:lnTo>
                <a:lnTo>
                  <a:pt x="142" y="70"/>
                </a:lnTo>
                <a:lnTo>
                  <a:pt x="148" y="72"/>
                </a:lnTo>
                <a:lnTo>
                  <a:pt x="152" y="74"/>
                </a:lnTo>
                <a:lnTo>
                  <a:pt x="154" y="80"/>
                </a:lnTo>
                <a:lnTo>
                  <a:pt x="154" y="84"/>
                </a:lnTo>
                <a:lnTo>
                  <a:pt x="154" y="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solidFill>
                <a:schemeClr val="bg1">
                  <a:lumMod val="8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72" name="Freeform 206"/>
          <p:cNvSpPr>
            <a:spLocks noEditPoints="1"/>
          </p:cNvSpPr>
          <p:nvPr/>
        </p:nvSpPr>
        <p:spPr bwMode="auto">
          <a:xfrm>
            <a:off x="9590088" y="5289550"/>
            <a:ext cx="654050" cy="601663"/>
          </a:xfrm>
          <a:custGeom>
            <a:avLst/>
            <a:gdLst>
              <a:gd name="T0" fmla="*/ 2147483646 w 228"/>
              <a:gd name="T1" fmla="*/ 2147483646 h 210"/>
              <a:gd name="T2" fmla="*/ 2147483646 w 228"/>
              <a:gd name="T3" fmla="*/ 2147483646 h 210"/>
              <a:gd name="T4" fmla="*/ 2147483646 w 228"/>
              <a:gd name="T5" fmla="*/ 2147483646 h 210"/>
              <a:gd name="T6" fmla="*/ 2147483646 w 228"/>
              <a:gd name="T7" fmla="*/ 2147483646 h 210"/>
              <a:gd name="T8" fmla="*/ 2147483646 w 228"/>
              <a:gd name="T9" fmla="*/ 2147483646 h 210"/>
              <a:gd name="T10" fmla="*/ 2147483646 w 228"/>
              <a:gd name="T11" fmla="*/ 2147483646 h 210"/>
              <a:gd name="T12" fmla="*/ 2147483646 w 228"/>
              <a:gd name="T13" fmla="*/ 2147483646 h 210"/>
              <a:gd name="T14" fmla="*/ 2147483646 w 228"/>
              <a:gd name="T15" fmla="*/ 2147483646 h 210"/>
              <a:gd name="T16" fmla="*/ 2147483646 w 228"/>
              <a:gd name="T17" fmla="*/ 2147483646 h 210"/>
              <a:gd name="T18" fmla="*/ 2147483646 w 228"/>
              <a:gd name="T19" fmla="*/ 2147483646 h 210"/>
              <a:gd name="T20" fmla="*/ 2147483646 w 228"/>
              <a:gd name="T21" fmla="*/ 2147483646 h 210"/>
              <a:gd name="T22" fmla="*/ 2147483646 w 228"/>
              <a:gd name="T23" fmla="*/ 2147483646 h 210"/>
              <a:gd name="T24" fmla="*/ 2147483646 w 228"/>
              <a:gd name="T25" fmla="*/ 2147483646 h 210"/>
              <a:gd name="T26" fmla="*/ 2147483646 w 228"/>
              <a:gd name="T27" fmla="*/ 2147483646 h 210"/>
              <a:gd name="T28" fmla="*/ 2147483646 w 228"/>
              <a:gd name="T29" fmla="*/ 2147483646 h 210"/>
              <a:gd name="T30" fmla="*/ 2147483646 w 228"/>
              <a:gd name="T31" fmla="*/ 2147483646 h 210"/>
              <a:gd name="T32" fmla="*/ 2147483646 w 228"/>
              <a:gd name="T33" fmla="*/ 2147483646 h 210"/>
              <a:gd name="T34" fmla="*/ 2147483646 w 228"/>
              <a:gd name="T35" fmla="*/ 2147483646 h 210"/>
              <a:gd name="T36" fmla="*/ 2147483646 w 228"/>
              <a:gd name="T37" fmla="*/ 2147483646 h 210"/>
              <a:gd name="T38" fmla="*/ 2147483646 w 228"/>
              <a:gd name="T39" fmla="*/ 2147483646 h 210"/>
              <a:gd name="T40" fmla="*/ 2147483646 w 228"/>
              <a:gd name="T41" fmla="*/ 2147483646 h 210"/>
              <a:gd name="T42" fmla="*/ 2147483646 w 228"/>
              <a:gd name="T43" fmla="*/ 2147483646 h 210"/>
              <a:gd name="T44" fmla="*/ 2147483646 w 228"/>
              <a:gd name="T45" fmla="*/ 2147483646 h 210"/>
              <a:gd name="T46" fmla="*/ 2147483646 w 228"/>
              <a:gd name="T47" fmla="*/ 2147483646 h 210"/>
              <a:gd name="T48" fmla="*/ 2147483646 w 228"/>
              <a:gd name="T49" fmla="*/ 2147483646 h 210"/>
              <a:gd name="T50" fmla="*/ 2147483646 w 228"/>
              <a:gd name="T51" fmla="*/ 2147483646 h 210"/>
              <a:gd name="T52" fmla="*/ 2147483646 w 228"/>
              <a:gd name="T53" fmla="*/ 2147483646 h 210"/>
              <a:gd name="T54" fmla="*/ 2147483646 w 228"/>
              <a:gd name="T55" fmla="*/ 2147483646 h 210"/>
              <a:gd name="T56" fmla="*/ 2147483646 w 228"/>
              <a:gd name="T57" fmla="*/ 2147483646 h 210"/>
              <a:gd name="T58" fmla="*/ 2147483646 w 228"/>
              <a:gd name="T59" fmla="*/ 2147483646 h 210"/>
              <a:gd name="T60" fmla="*/ 0 w 228"/>
              <a:gd name="T61" fmla="*/ 2147483646 h 210"/>
              <a:gd name="T62" fmla="*/ 2147483646 w 228"/>
              <a:gd name="T63" fmla="*/ 2147483646 h 210"/>
              <a:gd name="T64" fmla="*/ 2147483646 w 228"/>
              <a:gd name="T65" fmla="*/ 2147483646 h 210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0" t="0" r="r" b="b"/>
            <a:pathLst>
              <a:path w="228" h="210">
                <a:moveTo>
                  <a:pt x="212" y="126"/>
                </a:moveTo>
                <a:lnTo>
                  <a:pt x="212" y="194"/>
                </a:lnTo>
                <a:lnTo>
                  <a:pt x="210" y="200"/>
                </a:lnTo>
                <a:lnTo>
                  <a:pt x="206" y="204"/>
                </a:lnTo>
                <a:lnTo>
                  <a:pt x="202" y="208"/>
                </a:lnTo>
                <a:lnTo>
                  <a:pt x="196" y="210"/>
                </a:lnTo>
                <a:lnTo>
                  <a:pt x="36" y="210"/>
                </a:lnTo>
                <a:lnTo>
                  <a:pt x="30" y="208"/>
                </a:lnTo>
                <a:lnTo>
                  <a:pt x="24" y="204"/>
                </a:lnTo>
                <a:lnTo>
                  <a:pt x="22" y="200"/>
                </a:lnTo>
                <a:lnTo>
                  <a:pt x="20" y="194"/>
                </a:lnTo>
                <a:lnTo>
                  <a:pt x="20" y="126"/>
                </a:lnTo>
                <a:lnTo>
                  <a:pt x="92" y="126"/>
                </a:lnTo>
                <a:lnTo>
                  <a:pt x="92" y="136"/>
                </a:lnTo>
                <a:lnTo>
                  <a:pt x="106" y="136"/>
                </a:lnTo>
                <a:lnTo>
                  <a:pt x="106" y="154"/>
                </a:lnTo>
                <a:lnTo>
                  <a:pt x="126" y="154"/>
                </a:lnTo>
                <a:lnTo>
                  <a:pt x="126" y="136"/>
                </a:lnTo>
                <a:lnTo>
                  <a:pt x="140" y="136"/>
                </a:lnTo>
                <a:lnTo>
                  <a:pt x="140" y="126"/>
                </a:lnTo>
                <a:lnTo>
                  <a:pt x="210" y="126"/>
                </a:lnTo>
                <a:lnTo>
                  <a:pt x="212" y="126"/>
                </a:lnTo>
                <a:close/>
                <a:moveTo>
                  <a:pt x="62" y="24"/>
                </a:moveTo>
                <a:lnTo>
                  <a:pt x="62" y="24"/>
                </a:lnTo>
                <a:lnTo>
                  <a:pt x="70" y="18"/>
                </a:lnTo>
                <a:lnTo>
                  <a:pt x="78" y="10"/>
                </a:lnTo>
                <a:lnTo>
                  <a:pt x="88" y="6"/>
                </a:lnTo>
                <a:lnTo>
                  <a:pt x="100" y="2"/>
                </a:lnTo>
                <a:lnTo>
                  <a:pt x="112" y="0"/>
                </a:lnTo>
                <a:lnTo>
                  <a:pt x="124" y="2"/>
                </a:lnTo>
                <a:lnTo>
                  <a:pt x="136" y="4"/>
                </a:lnTo>
                <a:lnTo>
                  <a:pt x="148" y="8"/>
                </a:lnTo>
                <a:lnTo>
                  <a:pt x="158" y="16"/>
                </a:lnTo>
                <a:lnTo>
                  <a:pt x="168" y="24"/>
                </a:lnTo>
                <a:lnTo>
                  <a:pt x="160" y="30"/>
                </a:lnTo>
                <a:lnTo>
                  <a:pt x="146" y="30"/>
                </a:lnTo>
                <a:lnTo>
                  <a:pt x="138" y="26"/>
                </a:lnTo>
                <a:lnTo>
                  <a:pt x="130" y="22"/>
                </a:lnTo>
                <a:lnTo>
                  <a:pt x="122" y="20"/>
                </a:lnTo>
                <a:lnTo>
                  <a:pt x="112" y="20"/>
                </a:lnTo>
                <a:lnTo>
                  <a:pt x="96" y="24"/>
                </a:lnTo>
                <a:lnTo>
                  <a:pt x="90" y="26"/>
                </a:lnTo>
                <a:lnTo>
                  <a:pt x="84" y="30"/>
                </a:lnTo>
                <a:lnTo>
                  <a:pt x="70" y="30"/>
                </a:lnTo>
                <a:lnTo>
                  <a:pt x="62" y="24"/>
                </a:lnTo>
                <a:close/>
                <a:moveTo>
                  <a:pt x="18" y="36"/>
                </a:moveTo>
                <a:lnTo>
                  <a:pt x="210" y="36"/>
                </a:lnTo>
                <a:lnTo>
                  <a:pt x="218" y="38"/>
                </a:lnTo>
                <a:lnTo>
                  <a:pt x="222" y="42"/>
                </a:lnTo>
                <a:lnTo>
                  <a:pt x="226" y="48"/>
                </a:lnTo>
                <a:lnTo>
                  <a:pt x="228" y="54"/>
                </a:lnTo>
                <a:lnTo>
                  <a:pt x="228" y="94"/>
                </a:lnTo>
                <a:lnTo>
                  <a:pt x="226" y="100"/>
                </a:lnTo>
                <a:lnTo>
                  <a:pt x="222" y="106"/>
                </a:lnTo>
                <a:lnTo>
                  <a:pt x="218" y="110"/>
                </a:lnTo>
                <a:lnTo>
                  <a:pt x="210" y="112"/>
                </a:lnTo>
                <a:lnTo>
                  <a:pt x="18" y="112"/>
                </a:lnTo>
                <a:lnTo>
                  <a:pt x="12" y="110"/>
                </a:lnTo>
                <a:lnTo>
                  <a:pt x="6" y="106"/>
                </a:lnTo>
                <a:lnTo>
                  <a:pt x="2" y="100"/>
                </a:lnTo>
                <a:lnTo>
                  <a:pt x="0" y="94"/>
                </a:lnTo>
                <a:lnTo>
                  <a:pt x="0" y="54"/>
                </a:lnTo>
                <a:lnTo>
                  <a:pt x="2" y="48"/>
                </a:lnTo>
                <a:lnTo>
                  <a:pt x="6" y="42"/>
                </a:lnTo>
                <a:lnTo>
                  <a:pt x="12" y="38"/>
                </a:lnTo>
                <a:lnTo>
                  <a:pt x="18" y="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solidFill>
                <a:schemeClr val="bg1">
                  <a:lumMod val="8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73" name="Freeform 201"/>
          <p:cNvSpPr>
            <a:spLocks noEditPoints="1"/>
          </p:cNvSpPr>
          <p:nvPr/>
        </p:nvSpPr>
        <p:spPr bwMode="auto">
          <a:xfrm>
            <a:off x="8591550" y="1719263"/>
            <a:ext cx="733425" cy="612775"/>
          </a:xfrm>
          <a:custGeom>
            <a:avLst/>
            <a:gdLst>
              <a:gd name="T0" fmla="*/ 2147483646 w 222"/>
              <a:gd name="T1" fmla="*/ 2147483646 h 186"/>
              <a:gd name="T2" fmla="*/ 2147483646 w 222"/>
              <a:gd name="T3" fmla="*/ 2147483646 h 186"/>
              <a:gd name="T4" fmla="*/ 2147483646 w 222"/>
              <a:gd name="T5" fmla="*/ 2147483646 h 186"/>
              <a:gd name="T6" fmla="*/ 2147483646 w 222"/>
              <a:gd name="T7" fmla="*/ 2147483646 h 186"/>
              <a:gd name="T8" fmla="*/ 2147483646 w 222"/>
              <a:gd name="T9" fmla="*/ 2147483646 h 186"/>
              <a:gd name="T10" fmla="*/ 2147483646 w 222"/>
              <a:gd name="T11" fmla="*/ 2147483646 h 186"/>
              <a:gd name="T12" fmla="*/ 2147483646 w 222"/>
              <a:gd name="T13" fmla="*/ 0 h 186"/>
              <a:gd name="T14" fmla="*/ 2147483646 w 222"/>
              <a:gd name="T15" fmla="*/ 2147483646 h 186"/>
              <a:gd name="T16" fmla="*/ 2147483646 w 222"/>
              <a:gd name="T17" fmla="*/ 2147483646 h 186"/>
              <a:gd name="T18" fmla="*/ 2147483646 w 222"/>
              <a:gd name="T19" fmla="*/ 2147483646 h 186"/>
              <a:gd name="T20" fmla="*/ 2147483646 w 222"/>
              <a:gd name="T21" fmla="*/ 2147483646 h 186"/>
              <a:gd name="T22" fmla="*/ 2147483646 w 222"/>
              <a:gd name="T23" fmla="*/ 2147483646 h 186"/>
              <a:gd name="T24" fmla="*/ 2147483646 w 222"/>
              <a:gd name="T25" fmla="*/ 2147483646 h 186"/>
              <a:gd name="T26" fmla="*/ 2147483646 w 222"/>
              <a:gd name="T27" fmla="*/ 2147483646 h 186"/>
              <a:gd name="T28" fmla="*/ 2147483646 w 222"/>
              <a:gd name="T29" fmla="*/ 2147483646 h 186"/>
              <a:gd name="T30" fmla="*/ 2147483646 w 222"/>
              <a:gd name="T31" fmla="*/ 2147483646 h 186"/>
              <a:gd name="T32" fmla="*/ 2147483646 w 222"/>
              <a:gd name="T33" fmla="*/ 2147483646 h 186"/>
              <a:gd name="T34" fmla="*/ 2147483646 w 222"/>
              <a:gd name="T35" fmla="*/ 2147483646 h 186"/>
              <a:gd name="T36" fmla="*/ 2147483646 w 222"/>
              <a:gd name="T37" fmla="*/ 2147483646 h 186"/>
              <a:gd name="T38" fmla="*/ 2147483646 w 222"/>
              <a:gd name="T39" fmla="*/ 2147483646 h 186"/>
              <a:gd name="T40" fmla="*/ 2147483646 w 222"/>
              <a:gd name="T41" fmla="*/ 2147483646 h 186"/>
              <a:gd name="T42" fmla="*/ 2147483646 w 222"/>
              <a:gd name="T43" fmla="*/ 2147483646 h 186"/>
              <a:gd name="T44" fmla="*/ 2147483646 w 222"/>
              <a:gd name="T45" fmla="*/ 2147483646 h 186"/>
              <a:gd name="T46" fmla="*/ 2147483646 w 222"/>
              <a:gd name="T47" fmla="*/ 2147483646 h 186"/>
              <a:gd name="T48" fmla="*/ 2147483646 w 222"/>
              <a:gd name="T49" fmla="*/ 2147483646 h 186"/>
              <a:gd name="T50" fmla="*/ 2147483646 w 222"/>
              <a:gd name="T51" fmla="*/ 2147483646 h 186"/>
              <a:gd name="T52" fmla="*/ 2147483646 w 222"/>
              <a:gd name="T53" fmla="*/ 2147483646 h 186"/>
              <a:gd name="T54" fmla="*/ 2147483646 w 222"/>
              <a:gd name="T55" fmla="*/ 2147483646 h 186"/>
              <a:gd name="T56" fmla="*/ 2147483646 w 222"/>
              <a:gd name="T57" fmla="*/ 2147483646 h 186"/>
              <a:gd name="T58" fmla="*/ 2147483646 w 222"/>
              <a:gd name="T59" fmla="*/ 2147483646 h 186"/>
              <a:gd name="T60" fmla="*/ 2147483646 w 222"/>
              <a:gd name="T61" fmla="*/ 2147483646 h 186"/>
              <a:gd name="T62" fmla="*/ 2147483646 w 222"/>
              <a:gd name="T63" fmla="*/ 2147483646 h 186"/>
              <a:gd name="T64" fmla="*/ 2147483646 w 222"/>
              <a:gd name="T65" fmla="*/ 2147483646 h 186"/>
              <a:gd name="T66" fmla="*/ 2147483646 w 222"/>
              <a:gd name="T67" fmla="*/ 2147483646 h 186"/>
              <a:gd name="T68" fmla="*/ 2147483646 w 222"/>
              <a:gd name="T69" fmla="*/ 2147483646 h 186"/>
              <a:gd name="T70" fmla="*/ 2147483646 w 222"/>
              <a:gd name="T71" fmla="*/ 2147483646 h 186"/>
              <a:gd name="T72" fmla="*/ 2147483646 w 222"/>
              <a:gd name="T73" fmla="*/ 2147483646 h 186"/>
              <a:gd name="T74" fmla="*/ 2147483646 w 222"/>
              <a:gd name="T75" fmla="*/ 2147483646 h 186"/>
              <a:gd name="T76" fmla="*/ 2147483646 w 222"/>
              <a:gd name="T77" fmla="*/ 2147483646 h 186"/>
              <a:gd name="T78" fmla="*/ 2147483646 w 222"/>
              <a:gd name="T79" fmla="*/ 2147483646 h 186"/>
              <a:gd name="T80" fmla="*/ 2147483646 w 222"/>
              <a:gd name="T81" fmla="*/ 2147483646 h 186"/>
              <a:gd name="T82" fmla="*/ 2147483646 w 222"/>
              <a:gd name="T83" fmla="*/ 2147483646 h 186"/>
              <a:gd name="T84" fmla="*/ 2147483646 w 222"/>
              <a:gd name="T85" fmla="*/ 2147483646 h 186"/>
              <a:gd name="T86" fmla="*/ 2147483646 w 222"/>
              <a:gd name="T87" fmla="*/ 2147483646 h 186"/>
              <a:gd name="T88" fmla="*/ 2147483646 w 222"/>
              <a:gd name="T89" fmla="*/ 2147483646 h 186"/>
              <a:gd name="T90" fmla="*/ 2147483646 w 222"/>
              <a:gd name="T91" fmla="*/ 2147483646 h 186"/>
              <a:gd name="T92" fmla="*/ 2147483646 w 222"/>
              <a:gd name="T93" fmla="*/ 2147483646 h 186"/>
              <a:gd name="T94" fmla="*/ 0 w 222"/>
              <a:gd name="T95" fmla="*/ 2147483646 h 18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0" t="0" r="r" b="b"/>
            <a:pathLst>
              <a:path w="222" h="186">
                <a:moveTo>
                  <a:pt x="170" y="6"/>
                </a:moveTo>
                <a:lnTo>
                  <a:pt x="194" y="6"/>
                </a:lnTo>
                <a:lnTo>
                  <a:pt x="194" y="40"/>
                </a:lnTo>
                <a:lnTo>
                  <a:pt x="184" y="44"/>
                </a:lnTo>
                <a:lnTo>
                  <a:pt x="170" y="48"/>
                </a:lnTo>
                <a:lnTo>
                  <a:pt x="170" y="6"/>
                </a:lnTo>
                <a:close/>
                <a:moveTo>
                  <a:pt x="194" y="84"/>
                </a:moveTo>
                <a:lnTo>
                  <a:pt x="194" y="186"/>
                </a:lnTo>
                <a:lnTo>
                  <a:pt x="170" y="186"/>
                </a:lnTo>
                <a:lnTo>
                  <a:pt x="170" y="96"/>
                </a:lnTo>
                <a:lnTo>
                  <a:pt x="186" y="78"/>
                </a:lnTo>
                <a:lnTo>
                  <a:pt x="194" y="84"/>
                </a:lnTo>
                <a:close/>
                <a:moveTo>
                  <a:pt x="198" y="0"/>
                </a:moveTo>
                <a:lnTo>
                  <a:pt x="222" y="0"/>
                </a:lnTo>
                <a:lnTo>
                  <a:pt x="222" y="186"/>
                </a:lnTo>
                <a:lnTo>
                  <a:pt x="198" y="186"/>
                </a:lnTo>
                <a:lnTo>
                  <a:pt x="198" y="82"/>
                </a:lnTo>
                <a:lnTo>
                  <a:pt x="202" y="62"/>
                </a:lnTo>
                <a:lnTo>
                  <a:pt x="210" y="36"/>
                </a:lnTo>
                <a:lnTo>
                  <a:pt x="198" y="40"/>
                </a:lnTo>
                <a:lnTo>
                  <a:pt x="198" y="0"/>
                </a:lnTo>
                <a:close/>
                <a:moveTo>
                  <a:pt x="140" y="30"/>
                </a:moveTo>
                <a:lnTo>
                  <a:pt x="164" y="30"/>
                </a:lnTo>
                <a:lnTo>
                  <a:pt x="164" y="48"/>
                </a:lnTo>
                <a:lnTo>
                  <a:pt x="158" y="50"/>
                </a:lnTo>
                <a:lnTo>
                  <a:pt x="164" y="56"/>
                </a:lnTo>
                <a:lnTo>
                  <a:pt x="164" y="68"/>
                </a:lnTo>
                <a:lnTo>
                  <a:pt x="140" y="92"/>
                </a:lnTo>
                <a:lnTo>
                  <a:pt x="140" y="30"/>
                </a:lnTo>
                <a:close/>
                <a:moveTo>
                  <a:pt x="164" y="100"/>
                </a:moveTo>
                <a:lnTo>
                  <a:pt x="164" y="186"/>
                </a:lnTo>
                <a:lnTo>
                  <a:pt x="140" y="186"/>
                </a:lnTo>
                <a:lnTo>
                  <a:pt x="140" y="126"/>
                </a:lnTo>
                <a:lnTo>
                  <a:pt x="164" y="100"/>
                </a:lnTo>
                <a:close/>
                <a:moveTo>
                  <a:pt x="112" y="44"/>
                </a:moveTo>
                <a:lnTo>
                  <a:pt x="136" y="44"/>
                </a:lnTo>
                <a:lnTo>
                  <a:pt x="136" y="98"/>
                </a:lnTo>
                <a:lnTo>
                  <a:pt x="126" y="108"/>
                </a:lnTo>
                <a:lnTo>
                  <a:pt x="122" y="102"/>
                </a:lnTo>
                <a:lnTo>
                  <a:pt x="116" y="94"/>
                </a:lnTo>
                <a:lnTo>
                  <a:pt x="112" y="94"/>
                </a:lnTo>
                <a:lnTo>
                  <a:pt x="112" y="44"/>
                </a:lnTo>
                <a:close/>
                <a:moveTo>
                  <a:pt x="136" y="130"/>
                </a:moveTo>
                <a:lnTo>
                  <a:pt x="136" y="186"/>
                </a:lnTo>
                <a:lnTo>
                  <a:pt x="112" y="186"/>
                </a:lnTo>
                <a:lnTo>
                  <a:pt x="112" y="126"/>
                </a:lnTo>
                <a:lnTo>
                  <a:pt x="116" y="132"/>
                </a:lnTo>
                <a:lnTo>
                  <a:pt x="124" y="142"/>
                </a:lnTo>
                <a:lnTo>
                  <a:pt x="134" y="132"/>
                </a:lnTo>
                <a:lnTo>
                  <a:pt x="136" y="130"/>
                </a:lnTo>
                <a:close/>
                <a:moveTo>
                  <a:pt x="84" y="62"/>
                </a:moveTo>
                <a:lnTo>
                  <a:pt x="108" y="62"/>
                </a:lnTo>
                <a:lnTo>
                  <a:pt x="108" y="98"/>
                </a:lnTo>
                <a:lnTo>
                  <a:pt x="106" y="98"/>
                </a:lnTo>
                <a:lnTo>
                  <a:pt x="84" y="112"/>
                </a:lnTo>
                <a:lnTo>
                  <a:pt x="84" y="62"/>
                </a:lnTo>
                <a:close/>
                <a:moveTo>
                  <a:pt x="108" y="124"/>
                </a:moveTo>
                <a:lnTo>
                  <a:pt x="108" y="186"/>
                </a:lnTo>
                <a:lnTo>
                  <a:pt x="84" y="186"/>
                </a:lnTo>
                <a:lnTo>
                  <a:pt x="84" y="140"/>
                </a:lnTo>
                <a:lnTo>
                  <a:pt x="108" y="124"/>
                </a:lnTo>
                <a:close/>
                <a:moveTo>
                  <a:pt x="56" y="78"/>
                </a:moveTo>
                <a:lnTo>
                  <a:pt x="80" y="78"/>
                </a:lnTo>
                <a:lnTo>
                  <a:pt x="80" y="116"/>
                </a:lnTo>
                <a:lnTo>
                  <a:pt x="64" y="126"/>
                </a:lnTo>
                <a:lnTo>
                  <a:pt x="56" y="118"/>
                </a:lnTo>
                <a:lnTo>
                  <a:pt x="56" y="78"/>
                </a:lnTo>
                <a:close/>
                <a:moveTo>
                  <a:pt x="80" y="142"/>
                </a:moveTo>
                <a:lnTo>
                  <a:pt x="80" y="186"/>
                </a:lnTo>
                <a:lnTo>
                  <a:pt x="56" y="186"/>
                </a:lnTo>
                <a:lnTo>
                  <a:pt x="56" y="150"/>
                </a:lnTo>
                <a:lnTo>
                  <a:pt x="60" y="156"/>
                </a:lnTo>
                <a:lnTo>
                  <a:pt x="68" y="150"/>
                </a:lnTo>
                <a:lnTo>
                  <a:pt x="80" y="142"/>
                </a:lnTo>
                <a:close/>
                <a:moveTo>
                  <a:pt x="28" y="66"/>
                </a:moveTo>
                <a:lnTo>
                  <a:pt x="52" y="66"/>
                </a:lnTo>
                <a:lnTo>
                  <a:pt x="52" y="114"/>
                </a:lnTo>
                <a:lnTo>
                  <a:pt x="50" y="114"/>
                </a:lnTo>
                <a:lnTo>
                  <a:pt x="44" y="108"/>
                </a:lnTo>
                <a:lnTo>
                  <a:pt x="38" y="112"/>
                </a:lnTo>
                <a:lnTo>
                  <a:pt x="28" y="118"/>
                </a:lnTo>
                <a:lnTo>
                  <a:pt x="28" y="66"/>
                </a:lnTo>
                <a:close/>
                <a:moveTo>
                  <a:pt x="52" y="146"/>
                </a:moveTo>
                <a:lnTo>
                  <a:pt x="52" y="186"/>
                </a:lnTo>
                <a:lnTo>
                  <a:pt x="28" y="186"/>
                </a:lnTo>
                <a:lnTo>
                  <a:pt x="28" y="144"/>
                </a:lnTo>
                <a:lnTo>
                  <a:pt x="42" y="136"/>
                </a:lnTo>
                <a:lnTo>
                  <a:pt x="52" y="146"/>
                </a:lnTo>
                <a:close/>
                <a:moveTo>
                  <a:pt x="0" y="88"/>
                </a:moveTo>
                <a:lnTo>
                  <a:pt x="24" y="88"/>
                </a:lnTo>
                <a:lnTo>
                  <a:pt x="24" y="120"/>
                </a:lnTo>
                <a:lnTo>
                  <a:pt x="10" y="128"/>
                </a:lnTo>
                <a:lnTo>
                  <a:pt x="20" y="148"/>
                </a:lnTo>
                <a:lnTo>
                  <a:pt x="24" y="146"/>
                </a:lnTo>
                <a:lnTo>
                  <a:pt x="24" y="186"/>
                </a:lnTo>
                <a:lnTo>
                  <a:pt x="0" y="186"/>
                </a:lnTo>
                <a:lnTo>
                  <a:pt x="0" y="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solidFill>
                <a:schemeClr val="bg1">
                  <a:lumMod val="8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78" name="组合 21"/>
          <p:cNvGrpSpPr>
            <a:grpSpLocks/>
          </p:cNvGrpSpPr>
          <p:nvPr/>
        </p:nvGrpSpPr>
        <p:grpSpPr bwMode="auto">
          <a:xfrm>
            <a:off x="839415" y="1484784"/>
            <a:ext cx="4824537" cy="5400599"/>
            <a:chOff x="0" y="0"/>
            <a:chExt cx="3046360" cy="616646"/>
          </a:xfrm>
        </p:grpSpPr>
        <p:sp>
          <p:nvSpPr>
            <p:cNvPr id="79" name="矩形 13"/>
            <p:cNvSpPr>
              <a:spLocks noChangeArrowheads="1"/>
            </p:cNvSpPr>
            <p:nvPr/>
          </p:nvSpPr>
          <p:spPr bwMode="auto">
            <a:xfrm>
              <a:off x="0" y="102749"/>
              <a:ext cx="3046360" cy="5138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defTabSz="684213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684213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684213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684213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684213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Dao</a:t>
              </a:r>
            </a:p>
            <a:p>
              <a:r>
                <a:rPr lang="en-US" altLang="zh-CN" sz="15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	Important V</a:t>
              </a:r>
              <a:r>
                <a:rPr lang="en-US" altLang="zh-CN" sz="15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erification</a:t>
              </a:r>
            </a:p>
            <a:p>
              <a:endParaRPr lang="en-US" altLang="zh-CN" sz="1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altLang="zh-CN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Developer </a:t>
              </a:r>
              <a:r>
                <a:rPr lang="en-US" altLang="zh-CN" sz="20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F</a:t>
              </a:r>
              <a:r>
                <a:rPr lang="en-US" altLang="zh-CN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oundation</a:t>
              </a:r>
            </a:p>
            <a:p>
              <a:r>
                <a:rPr lang="en-US" altLang="zh-CN" sz="20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	</a:t>
              </a:r>
              <a:r>
                <a:rPr lang="en-US" altLang="zh-CN" sz="15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Develop, V</a:t>
              </a:r>
              <a:r>
                <a:rPr lang="en-US" altLang="zh-CN" sz="15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erification Early stage</a:t>
              </a:r>
            </a:p>
            <a:p>
              <a:endParaRPr lang="en-US" altLang="zh-CN" sz="1500" dirty="0">
                <a:solidFill>
                  <a:srgbClr val="D4D4D4"/>
                </a:solidFill>
                <a:latin typeface="Consolas" panose="020B0609020204030204" pitchFamily="49" charset="0"/>
              </a:endParaRPr>
            </a:p>
            <a:p>
              <a:r>
                <a:rPr lang="en-US" altLang="zh-CN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Board node</a:t>
              </a:r>
            </a:p>
            <a:p>
              <a:r>
                <a:rPr lang="en-US" altLang="zh-CN" sz="20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	</a:t>
              </a:r>
              <a:r>
                <a:rPr lang="en-US" altLang="zh-CN" sz="15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Verification, Share Profit</a:t>
              </a:r>
            </a:p>
            <a:p>
              <a:endParaRPr lang="en-US" altLang="zh-CN" sz="1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altLang="zh-CN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License node</a:t>
              </a:r>
            </a:p>
            <a:p>
              <a:r>
                <a:rPr lang="en-US" altLang="zh-CN" sz="20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	</a:t>
              </a:r>
              <a:r>
                <a:rPr lang="en-US" altLang="zh-CN" sz="15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D</a:t>
              </a:r>
              <a:r>
                <a:rPr lang="en-US" altLang="zh-CN" sz="15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etermined</a:t>
              </a:r>
              <a:r>
                <a:rPr lang="en-US" altLang="zh-CN" sz="15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, Share Profit</a:t>
              </a:r>
              <a:endParaRPr lang="en-US" altLang="zh-CN" sz="1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  <a:p>
              <a:endPara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  <a:p>
              <a:endPara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  <a:p>
              <a:endPara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  <a:p>
              <a:pPr eaLnBrk="1" hangingPunct="1">
                <a:lnSpc>
                  <a:spcPct val="150000"/>
                </a:lnSpc>
              </a:pPr>
              <a:endParaRPr lang="zh-CN" altLang="en-US" sz="2000" dirty="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0" name="文本框 83"/>
            <p:cNvSpPr txBox="1">
              <a:spLocks noChangeArrowheads="1"/>
            </p:cNvSpPr>
            <p:nvPr/>
          </p:nvSpPr>
          <p:spPr bwMode="auto">
            <a:xfrm>
              <a:off x="103604" y="0"/>
              <a:ext cx="832428" cy="2119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defTabSz="512763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512763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512763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512763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512763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51276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51276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51276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51276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000" b="1" dirty="0">
                  <a:solidFill>
                    <a:schemeClr val="bg1">
                      <a:lumMod val="8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Role</a:t>
              </a:r>
            </a:p>
            <a:p>
              <a:pPr eaLnBrk="1" hangingPunct="1"/>
              <a:endParaRPr lang="zh-CN" altLang="en-US" sz="3000" b="1" dirty="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cxnSp>
          <p:nvCxnSpPr>
            <p:cNvPr id="81" name="直接连接符 120"/>
            <p:cNvCxnSpPr>
              <a:cxnSpLocks noChangeShapeType="1"/>
            </p:cNvCxnSpPr>
            <p:nvPr/>
          </p:nvCxnSpPr>
          <p:spPr bwMode="auto">
            <a:xfrm>
              <a:off x="103604" y="45691"/>
              <a:ext cx="0" cy="170228"/>
            </a:xfrm>
            <a:prstGeom prst="line">
              <a:avLst/>
            </a:prstGeom>
            <a:noFill/>
            <a:ln w="9525">
              <a:solidFill>
                <a:srgbClr val="1C2E4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85" name="直接连接符 120"/>
          <p:cNvCxnSpPr>
            <a:cxnSpLocks noChangeShapeType="1"/>
          </p:cNvCxnSpPr>
          <p:nvPr/>
        </p:nvCxnSpPr>
        <p:spPr bwMode="auto">
          <a:xfrm>
            <a:off x="2001063" y="4908329"/>
            <a:ext cx="0" cy="170144"/>
          </a:xfrm>
          <a:prstGeom prst="line">
            <a:avLst/>
          </a:prstGeom>
          <a:noFill/>
          <a:ln w="9525">
            <a:solidFill>
              <a:srgbClr val="2C344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custDataLst>
      <p:tags r:id="rId1"/>
    </p:custDataLst>
    <p:extLst>
      <p:ext uri="{BB962C8B-B14F-4D97-AF65-F5344CB8AC3E}">
        <p14:creationId xmlns:p14="http://schemas.microsoft.com/office/powerpoint/2010/main" val="213603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6600">
        <p:blinds dir="vert"/>
      </p:transition>
    </mc:Choice>
    <mc:Fallback xmlns="">
      <p:transition spd="slow" advTm="660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63352" y="-315635"/>
            <a:ext cx="11928647" cy="7173635"/>
            <a:chOff x="263352" y="-315635"/>
            <a:chExt cx="11928647" cy="7173635"/>
          </a:xfrm>
        </p:grpSpPr>
        <p:pic>
          <p:nvPicPr>
            <p:cNvPr id="28" name="图片 27" descr="图片包含 就坐, 黑色, 建筑物, 户外&#10;&#10;已生成高可信度的说明"/>
            <p:cNvPicPr>
              <a:picLocks noChangeAspect="1"/>
            </p:cNvPicPr>
            <p:nvPr/>
          </p:nvPicPr>
          <p:blipFill rotWithShape="1"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5300000">
              <a:off x="392931" y="-390354"/>
              <a:ext cx="1819802" cy="1969240"/>
            </a:xfrm>
            <a:prstGeom prst="rect">
              <a:avLst/>
            </a:prstGeom>
          </p:spPr>
        </p:pic>
        <p:sp>
          <p:nvSpPr>
            <p:cNvPr id="3" name="文本框 2"/>
            <p:cNvSpPr txBox="1"/>
            <p:nvPr/>
          </p:nvSpPr>
          <p:spPr>
            <a:xfrm>
              <a:off x="871247" y="332656"/>
              <a:ext cx="119019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>
                      <a:lumMod val="85000"/>
                    </a:schemeClr>
                  </a:solidFill>
                  <a:cs typeface="+mn-ea"/>
                  <a:sym typeface="+mn-lt"/>
                </a:rPr>
                <a:t>Token</a:t>
              </a:r>
              <a:endParaRPr lang="zh-CN" altLang="en-US" sz="2800" dirty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endParaRPr>
            </a:p>
          </p:txBody>
        </p:sp>
        <p:grpSp>
          <p:nvGrpSpPr>
            <p:cNvPr id="41" name="组合 40"/>
            <p:cNvGrpSpPr/>
            <p:nvPr/>
          </p:nvGrpSpPr>
          <p:grpSpPr>
            <a:xfrm rot="10800000" flipV="1">
              <a:off x="263352" y="984158"/>
              <a:ext cx="11745783" cy="45719"/>
              <a:chOff x="3182554" y="3904019"/>
              <a:chExt cx="5543625" cy="45719"/>
            </a:xfrm>
          </p:grpSpPr>
          <p:sp>
            <p:nvSpPr>
              <p:cNvPr id="42" name="PA_矩形 11"/>
              <p:cNvSpPr/>
              <p:nvPr>
                <p:custDataLst>
                  <p:tags r:id="rId2"/>
                </p:custDataLst>
              </p:nvPr>
            </p:nvSpPr>
            <p:spPr>
              <a:xfrm>
                <a:off x="5030429" y="3904019"/>
                <a:ext cx="1847875" cy="45719"/>
              </a:xfrm>
              <a:prstGeom prst="rect">
                <a:avLst/>
              </a:prstGeom>
              <a:solidFill>
                <a:srgbClr val="52CBCE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43" name="PA_矩形 11"/>
              <p:cNvSpPr/>
              <p:nvPr>
                <p:custDataLst>
                  <p:tags r:id="rId3"/>
                </p:custDataLst>
              </p:nvPr>
            </p:nvSpPr>
            <p:spPr>
              <a:xfrm>
                <a:off x="6878304" y="3904019"/>
                <a:ext cx="1847875" cy="45719"/>
              </a:xfrm>
              <a:prstGeom prst="rect">
                <a:avLst/>
              </a:prstGeom>
              <a:solidFill>
                <a:srgbClr val="585BA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44" name="PA_矩形 11"/>
              <p:cNvSpPr/>
              <p:nvPr>
                <p:custDataLst>
                  <p:tags r:id="rId4"/>
                </p:custDataLst>
              </p:nvPr>
            </p:nvSpPr>
            <p:spPr>
              <a:xfrm>
                <a:off x="3182554" y="3904019"/>
                <a:ext cx="1847875" cy="45719"/>
              </a:xfrm>
              <a:prstGeom prst="rect">
                <a:avLst/>
              </a:prstGeom>
              <a:solidFill>
                <a:srgbClr val="00BCE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</p:grpSp>
        <p:pic>
          <p:nvPicPr>
            <p:cNvPr id="29" name="图片 28" descr="图片包含 就坐, 黑色, 建筑物, 户外&#10;&#10;已生成高可信度的说明"/>
            <p:cNvPicPr>
              <a:picLocks noChangeAspect="1"/>
            </p:cNvPicPr>
            <p:nvPr/>
          </p:nvPicPr>
          <p:blipFill rotWithShape="1">
            <a:blip r:embed="rId8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flipH="1">
              <a:off x="9739942" y="1484784"/>
              <a:ext cx="2452057" cy="5373216"/>
            </a:xfrm>
            <a:prstGeom prst="rect">
              <a:avLst/>
            </a:prstGeom>
          </p:spPr>
        </p:pic>
      </p:grpSp>
      <p:grpSp>
        <p:nvGrpSpPr>
          <p:cNvPr id="23" name="组合 2"/>
          <p:cNvGrpSpPr>
            <a:grpSpLocks/>
          </p:cNvGrpSpPr>
          <p:nvPr/>
        </p:nvGrpSpPr>
        <p:grpSpPr bwMode="auto">
          <a:xfrm>
            <a:off x="4811120" y="2708920"/>
            <a:ext cx="2520074" cy="2512514"/>
            <a:chOff x="0" y="0"/>
            <a:chExt cx="3704266" cy="3693405"/>
          </a:xfrm>
        </p:grpSpPr>
        <p:sp>
          <p:nvSpPr>
            <p:cNvPr id="24" name="菱形 1"/>
            <p:cNvSpPr>
              <a:spLocks noChangeArrowheads="1"/>
            </p:cNvSpPr>
            <p:nvPr/>
          </p:nvSpPr>
          <p:spPr bwMode="auto">
            <a:xfrm>
              <a:off x="969264" y="0"/>
              <a:ext cx="1746119" cy="1746119"/>
            </a:xfrm>
            <a:prstGeom prst="diamond">
              <a:avLst/>
            </a:prstGeom>
            <a:noFill/>
            <a:ln w="9525">
              <a:solidFill>
                <a:srgbClr val="37BBED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5" name="菱形 5"/>
            <p:cNvSpPr>
              <a:spLocks noChangeArrowheads="1"/>
            </p:cNvSpPr>
            <p:nvPr/>
          </p:nvSpPr>
          <p:spPr bwMode="auto">
            <a:xfrm>
              <a:off x="0" y="973643"/>
              <a:ext cx="1746119" cy="1746119"/>
            </a:xfrm>
            <a:prstGeom prst="diamond">
              <a:avLst/>
            </a:prstGeom>
            <a:noFill/>
            <a:ln w="9525">
              <a:solidFill>
                <a:srgbClr val="37BBED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6" name="菱形 6"/>
            <p:cNvSpPr>
              <a:spLocks noChangeArrowheads="1"/>
            </p:cNvSpPr>
            <p:nvPr/>
          </p:nvSpPr>
          <p:spPr bwMode="auto">
            <a:xfrm>
              <a:off x="969264" y="1947286"/>
              <a:ext cx="1746119" cy="1746119"/>
            </a:xfrm>
            <a:prstGeom prst="diamond">
              <a:avLst/>
            </a:prstGeom>
            <a:noFill/>
            <a:ln w="9525">
              <a:solidFill>
                <a:srgbClr val="37BBED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7" name="菱形 7"/>
            <p:cNvSpPr>
              <a:spLocks noChangeArrowheads="1"/>
            </p:cNvSpPr>
            <p:nvPr/>
          </p:nvSpPr>
          <p:spPr bwMode="auto">
            <a:xfrm>
              <a:off x="1958147" y="973643"/>
              <a:ext cx="1746119" cy="1746119"/>
            </a:xfrm>
            <a:prstGeom prst="diamond">
              <a:avLst/>
            </a:prstGeom>
            <a:noFill/>
            <a:ln w="9525">
              <a:solidFill>
                <a:srgbClr val="37BBED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45" name="组合 21"/>
          <p:cNvGrpSpPr>
            <a:grpSpLocks/>
          </p:cNvGrpSpPr>
          <p:nvPr/>
        </p:nvGrpSpPr>
        <p:grpSpPr bwMode="auto">
          <a:xfrm>
            <a:off x="4439816" y="1473992"/>
            <a:ext cx="3147015" cy="903758"/>
            <a:chOff x="-213701" y="45691"/>
            <a:chExt cx="3146969" cy="902805"/>
          </a:xfrm>
        </p:grpSpPr>
        <p:sp>
          <p:nvSpPr>
            <p:cNvPr id="48" name="文本框 83"/>
            <p:cNvSpPr txBox="1">
              <a:spLocks noChangeArrowheads="1"/>
            </p:cNvSpPr>
            <p:nvPr/>
          </p:nvSpPr>
          <p:spPr bwMode="auto">
            <a:xfrm>
              <a:off x="-213701" y="395082"/>
              <a:ext cx="3146969" cy="5534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512763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512763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512763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512763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512763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51276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51276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51276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51276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3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Election Board</a:t>
              </a:r>
            </a:p>
          </p:txBody>
        </p:sp>
        <p:cxnSp>
          <p:nvCxnSpPr>
            <p:cNvPr id="49" name="直接连接符 120"/>
            <p:cNvCxnSpPr>
              <a:cxnSpLocks noChangeShapeType="1"/>
            </p:cNvCxnSpPr>
            <p:nvPr/>
          </p:nvCxnSpPr>
          <p:spPr bwMode="auto">
            <a:xfrm>
              <a:off x="103604" y="45691"/>
              <a:ext cx="0" cy="170228"/>
            </a:xfrm>
            <a:prstGeom prst="line">
              <a:avLst/>
            </a:prstGeom>
            <a:noFill/>
            <a:ln w="9525">
              <a:solidFill>
                <a:srgbClr val="1C2E4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6" name="文本框 83">
            <a:extLst>
              <a:ext uri="{FF2B5EF4-FFF2-40B4-BE49-F238E27FC236}">
                <a16:creationId xmlns:a16="http://schemas.microsoft.com/office/drawing/2014/main" id="{7EBB0A46-7861-431D-83AB-99C6415DE8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438" y="3643662"/>
            <a:ext cx="1242648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512763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512763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512763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512763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512763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51276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51276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51276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51276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Stake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DA5675A7-939C-4062-A95F-27434E26A433}"/>
              </a:ext>
            </a:extLst>
          </p:cNvPr>
          <p:cNvSpPr txBox="1"/>
          <p:nvPr/>
        </p:nvSpPr>
        <p:spPr>
          <a:xfrm>
            <a:off x="983432" y="3667090"/>
            <a:ext cx="3685819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License Auction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66A70E1C-FF54-4A00-AB5A-8C9E03E63E08}"/>
              </a:ext>
            </a:extLst>
          </p:cNvPr>
          <p:cNvSpPr txBox="1"/>
          <p:nvPr/>
        </p:nvSpPr>
        <p:spPr>
          <a:xfrm>
            <a:off x="4583832" y="5611306"/>
            <a:ext cx="3685819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Profit Burn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48946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6600">
        <p:blinds dir="vert"/>
      </p:transition>
    </mc:Choice>
    <mc:Fallback xmlns="">
      <p:transition spd="slow" advTm="660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 descr="图片包含 就坐, 黑色, 建筑物, 户外&#10;&#10;已生成高可信度的说明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5300000">
            <a:off x="1598933" y="-439982"/>
            <a:ext cx="6416674" cy="6943596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5303912" y="3574757"/>
            <a:ext cx="16956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Future</a:t>
            </a:r>
            <a:endParaRPr lang="zh-CN" altLang="en-US" sz="3600" b="1" dirty="0">
              <a:solidFill>
                <a:schemeClr val="bg1">
                  <a:lumMod val="8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519936" y="1556792"/>
            <a:ext cx="1050288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500" dirty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4</a:t>
            </a:r>
            <a:endParaRPr lang="zh-CN" altLang="en-US" sz="11500" dirty="0">
              <a:solidFill>
                <a:schemeClr val="bg1">
                  <a:lumMod val="85000"/>
                </a:schemeClr>
              </a:solidFill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60103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6600">
        <p:blinds dir="vert"/>
      </p:transition>
    </mc:Choice>
    <mc:Fallback xmlns="">
      <p:transition spd="slow" advTm="660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63352" y="-315635"/>
            <a:ext cx="11928647" cy="7173635"/>
            <a:chOff x="263352" y="-315635"/>
            <a:chExt cx="11928647" cy="7173635"/>
          </a:xfrm>
        </p:grpSpPr>
        <p:pic>
          <p:nvPicPr>
            <p:cNvPr id="28" name="图片 27" descr="图片包含 就坐, 黑色, 建筑物, 户外&#10;&#10;已生成高可信度的说明"/>
            <p:cNvPicPr>
              <a:picLocks noChangeAspect="1"/>
            </p:cNvPicPr>
            <p:nvPr/>
          </p:nvPicPr>
          <p:blipFill rotWithShape="1"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5300000">
              <a:off x="392931" y="-390354"/>
              <a:ext cx="1819802" cy="1969240"/>
            </a:xfrm>
            <a:prstGeom prst="rect">
              <a:avLst/>
            </a:prstGeom>
          </p:spPr>
        </p:pic>
        <p:sp>
          <p:nvSpPr>
            <p:cNvPr id="3" name="文本框 2"/>
            <p:cNvSpPr txBox="1"/>
            <p:nvPr/>
          </p:nvSpPr>
          <p:spPr>
            <a:xfrm>
              <a:off x="476332" y="332656"/>
              <a:ext cx="13579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>
                  <a:solidFill>
                    <a:schemeClr val="bg1">
                      <a:lumMod val="85000"/>
                    </a:schemeClr>
                  </a:solidFill>
                  <a:cs typeface="+mn-ea"/>
                  <a:sym typeface="+mn-lt"/>
                </a:rPr>
                <a:t>Future</a:t>
              </a:r>
              <a:endParaRPr lang="zh-CN" altLang="en-US" sz="2800" b="1" dirty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endParaRPr>
            </a:p>
          </p:txBody>
        </p:sp>
        <p:grpSp>
          <p:nvGrpSpPr>
            <p:cNvPr id="41" name="组合 40"/>
            <p:cNvGrpSpPr/>
            <p:nvPr/>
          </p:nvGrpSpPr>
          <p:grpSpPr>
            <a:xfrm rot="10800000" flipV="1">
              <a:off x="263352" y="984158"/>
              <a:ext cx="11745783" cy="45719"/>
              <a:chOff x="3182554" y="3904019"/>
              <a:chExt cx="5543625" cy="45719"/>
            </a:xfrm>
          </p:grpSpPr>
          <p:sp>
            <p:nvSpPr>
              <p:cNvPr id="42" name="PA_矩形 11"/>
              <p:cNvSpPr/>
              <p:nvPr>
                <p:custDataLst>
                  <p:tags r:id="rId2"/>
                </p:custDataLst>
              </p:nvPr>
            </p:nvSpPr>
            <p:spPr>
              <a:xfrm>
                <a:off x="5030429" y="3904019"/>
                <a:ext cx="1847875" cy="45719"/>
              </a:xfrm>
              <a:prstGeom prst="rect">
                <a:avLst/>
              </a:prstGeom>
              <a:solidFill>
                <a:srgbClr val="52CBCE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43" name="PA_矩形 11"/>
              <p:cNvSpPr/>
              <p:nvPr>
                <p:custDataLst>
                  <p:tags r:id="rId3"/>
                </p:custDataLst>
              </p:nvPr>
            </p:nvSpPr>
            <p:spPr>
              <a:xfrm>
                <a:off x="6878304" y="3904019"/>
                <a:ext cx="1847875" cy="45719"/>
              </a:xfrm>
              <a:prstGeom prst="rect">
                <a:avLst/>
              </a:prstGeom>
              <a:solidFill>
                <a:srgbClr val="585BA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44" name="PA_矩形 11"/>
              <p:cNvSpPr/>
              <p:nvPr>
                <p:custDataLst>
                  <p:tags r:id="rId4"/>
                </p:custDataLst>
              </p:nvPr>
            </p:nvSpPr>
            <p:spPr>
              <a:xfrm>
                <a:off x="3182554" y="3904019"/>
                <a:ext cx="1847875" cy="45719"/>
              </a:xfrm>
              <a:prstGeom prst="rect">
                <a:avLst/>
              </a:prstGeom>
              <a:solidFill>
                <a:srgbClr val="00BCE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</p:grpSp>
        <p:pic>
          <p:nvPicPr>
            <p:cNvPr id="29" name="图片 28" descr="图片包含 就坐, 黑色, 建筑物, 户外&#10;&#10;已生成高可信度的说明"/>
            <p:cNvPicPr>
              <a:picLocks noChangeAspect="1"/>
            </p:cNvPicPr>
            <p:nvPr/>
          </p:nvPicPr>
          <p:blipFill rotWithShape="1">
            <a:blip r:embed="rId8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flipH="1">
              <a:off x="9739942" y="1484784"/>
              <a:ext cx="2452057" cy="5373216"/>
            </a:xfrm>
            <a:prstGeom prst="rect">
              <a:avLst/>
            </a:prstGeom>
          </p:spPr>
        </p:pic>
      </p:grpSp>
      <p:sp>
        <p:nvSpPr>
          <p:cNvPr id="21" name="任意多边形 7"/>
          <p:cNvSpPr/>
          <p:nvPr/>
        </p:nvSpPr>
        <p:spPr>
          <a:xfrm>
            <a:off x="1559496" y="2644905"/>
            <a:ext cx="1371279" cy="1576183"/>
          </a:xfrm>
          <a:custGeom>
            <a:avLst/>
            <a:gdLst>
              <a:gd name="connsiteX0" fmla="*/ 0 w 2008628"/>
              <a:gd name="connsiteY0" fmla="*/ 873753 h 1747506"/>
              <a:gd name="connsiteX1" fmla="*/ 436877 w 2008628"/>
              <a:gd name="connsiteY1" fmla="*/ 0 h 1747506"/>
              <a:gd name="connsiteX2" fmla="*/ 1571752 w 2008628"/>
              <a:gd name="connsiteY2" fmla="*/ 0 h 1747506"/>
              <a:gd name="connsiteX3" fmla="*/ 2008628 w 2008628"/>
              <a:gd name="connsiteY3" fmla="*/ 873753 h 1747506"/>
              <a:gd name="connsiteX4" fmla="*/ 1571752 w 2008628"/>
              <a:gd name="connsiteY4" fmla="*/ 1747506 h 1747506"/>
              <a:gd name="connsiteX5" fmla="*/ 436877 w 2008628"/>
              <a:gd name="connsiteY5" fmla="*/ 1747506 h 1747506"/>
              <a:gd name="connsiteX6" fmla="*/ 0 w 2008628"/>
              <a:gd name="connsiteY6" fmla="*/ 873753 h 1747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08628" h="1747506">
                <a:moveTo>
                  <a:pt x="1004314" y="0"/>
                </a:moveTo>
                <a:lnTo>
                  <a:pt x="2008627" y="380083"/>
                </a:lnTo>
                <a:lnTo>
                  <a:pt x="2008627" y="1367424"/>
                </a:lnTo>
                <a:lnTo>
                  <a:pt x="1004314" y="1747506"/>
                </a:lnTo>
                <a:lnTo>
                  <a:pt x="1" y="1367424"/>
                </a:lnTo>
                <a:lnTo>
                  <a:pt x="1" y="380083"/>
                </a:lnTo>
                <a:lnTo>
                  <a:pt x="1004314" y="0"/>
                </a:lnTo>
                <a:close/>
              </a:path>
            </a:pathLst>
          </a:custGeom>
          <a:solidFill>
            <a:srgbClr val="37BBED">
              <a:alpha val="60000"/>
            </a:srgb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72320" tIns="313011" rIns="272320" bIns="313011" numCol="1" spcCol="1270" anchor="ctr" anchorCtr="0">
            <a:noAutofit/>
          </a:bodyPr>
          <a:lstStyle/>
          <a:p>
            <a:pPr lvl="0" algn="ctr" defTabSz="1600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3600" kern="120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2" name="任意多边形 14"/>
          <p:cNvSpPr/>
          <p:nvPr/>
        </p:nvSpPr>
        <p:spPr>
          <a:xfrm>
            <a:off x="4093530" y="2708919"/>
            <a:ext cx="1371279" cy="1576183"/>
          </a:xfrm>
          <a:custGeom>
            <a:avLst/>
            <a:gdLst>
              <a:gd name="connsiteX0" fmla="*/ 0 w 2008628"/>
              <a:gd name="connsiteY0" fmla="*/ 873753 h 1747506"/>
              <a:gd name="connsiteX1" fmla="*/ 436877 w 2008628"/>
              <a:gd name="connsiteY1" fmla="*/ 0 h 1747506"/>
              <a:gd name="connsiteX2" fmla="*/ 1571752 w 2008628"/>
              <a:gd name="connsiteY2" fmla="*/ 0 h 1747506"/>
              <a:gd name="connsiteX3" fmla="*/ 2008628 w 2008628"/>
              <a:gd name="connsiteY3" fmla="*/ 873753 h 1747506"/>
              <a:gd name="connsiteX4" fmla="*/ 1571752 w 2008628"/>
              <a:gd name="connsiteY4" fmla="*/ 1747506 h 1747506"/>
              <a:gd name="connsiteX5" fmla="*/ 436877 w 2008628"/>
              <a:gd name="connsiteY5" fmla="*/ 1747506 h 1747506"/>
              <a:gd name="connsiteX6" fmla="*/ 0 w 2008628"/>
              <a:gd name="connsiteY6" fmla="*/ 873753 h 1747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08628" h="1747506">
                <a:moveTo>
                  <a:pt x="1004314" y="0"/>
                </a:moveTo>
                <a:lnTo>
                  <a:pt x="2008627" y="380083"/>
                </a:lnTo>
                <a:lnTo>
                  <a:pt x="2008627" y="1367424"/>
                </a:lnTo>
                <a:lnTo>
                  <a:pt x="1004314" y="1747506"/>
                </a:lnTo>
                <a:lnTo>
                  <a:pt x="1" y="1367424"/>
                </a:lnTo>
                <a:lnTo>
                  <a:pt x="1" y="380083"/>
                </a:lnTo>
                <a:lnTo>
                  <a:pt x="1004314" y="0"/>
                </a:lnTo>
                <a:close/>
              </a:path>
            </a:pathLst>
          </a:custGeom>
          <a:solidFill>
            <a:srgbClr val="37BBED">
              <a:alpha val="60000"/>
            </a:srgb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72320" tIns="313011" rIns="272320" bIns="313011" numCol="1" spcCol="1270" anchor="ctr" anchorCtr="0">
            <a:noAutofit/>
          </a:bodyPr>
          <a:lstStyle/>
          <a:p>
            <a:pPr lvl="0" algn="ctr" defTabSz="1600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3600" kern="120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3" name="任意多边形 15"/>
          <p:cNvSpPr/>
          <p:nvPr/>
        </p:nvSpPr>
        <p:spPr>
          <a:xfrm>
            <a:off x="6627564" y="2708919"/>
            <a:ext cx="1371279" cy="1576183"/>
          </a:xfrm>
          <a:custGeom>
            <a:avLst/>
            <a:gdLst>
              <a:gd name="connsiteX0" fmla="*/ 0 w 2008628"/>
              <a:gd name="connsiteY0" fmla="*/ 873753 h 1747506"/>
              <a:gd name="connsiteX1" fmla="*/ 436877 w 2008628"/>
              <a:gd name="connsiteY1" fmla="*/ 0 h 1747506"/>
              <a:gd name="connsiteX2" fmla="*/ 1571752 w 2008628"/>
              <a:gd name="connsiteY2" fmla="*/ 0 h 1747506"/>
              <a:gd name="connsiteX3" fmla="*/ 2008628 w 2008628"/>
              <a:gd name="connsiteY3" fmla="*/ 873753 h 1747506"/>
              <a:gd name="connsiteX4" fmla="*/ 1571752 w 2008628"/>
              <a:gd name="connsiteY4" fmla="*/ 1747506 h 1747506"/>
              <a:gd name="connsiteX5" fmla="*/ 436877 w 2008628"/>
              <a:gd name="connsiteY5" fmla="*/ 1747506 h 1747506"/>
              <a:gd name="connsiteX6" fmla="*/ 0 w 2008628"/>
              <a:gd name="connsiteY6" fmla="*/ 873753 h 1747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08628" h="1747506">
                <a:moveTo>
                  <a:pt x="1004314" y="0"/>
                </a:moveTo>
                <a:lnTo>
                  <a:pt x="2008627" y="380083"/>
                </a:lnTo>
                <a:lnTo>
                  <a:pt x="2008627" y="1367424"/>
                </a:lnTo>
                <a:lnTo>
                  <a:pt x="1004314" y="1747506"/>
                </a:lnTo>
                <a:lnTo>
                  <a:pt x="1" y="1367424"/>
                </a:lnTo>
                <a:lnTo>
                  <a:pt x="1" y="380083"/>
                </a:lnTo>
                <a:lnTo>
                  <a:pt x="1004314" y="0"/>
                </a:lnTo>
                <a:close/>
              </a:path>
            </a:pathLst>
          </a:custGeom>
          <a:solidFill>
            <a:srgbClr val="37BBED">
              <a:alpha val="60000"/>
            </a:srgb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72320" tIns="313011" rIns="272320" bIns="313011" numCol="1" spcCol="1270" anchor="ctr" anchorCtr="0">
            <a:noAutofit/>
          </a:bodyPr>
          <a:lstStyle/>
          <a:p>
            <a:pPr lvl="0" algn="ctr" defTabSz="1600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3600" kern="120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4" name="任意多边形 16"/>
          <p:cNvSpPr/>
          <p:nvPr/>
        </p:nvSpPr>
        <p:spPr>
          <a:xfrm>
            <a:off x="9161597" y="2708919"/>
            <a:ext cx="1371279" cy="1576183"/>
          </a:xfrm>
          <a:custGeom>
            <a:avLst/>
            <a:gdLst>
              <a:gd name="connsiteX0" fmla="*/ 0 w 2008628"/>
              <a:gd name="connsiteY0" fmla="*/ 873753 h 1747506"/>
              <a:gd name="connsiteX1" fmla="*/ 436877 w 2008628"/>
              <a:gd name="connsiteY1" fmla="*/ 0 h 1747506"/>
              <a:gd name="connsiteX2" fmla="*/ 1571752 w 2008628"/>
              <a:gd name="connsiteY2" fmla="*/ 0 h 1747506"/>
              <a:gd name="connsiteX3" fmla="*/ 2008628 w 2008628"/>
              <a:gd name="connsiteY3" fmla="*/ 873753 h 1747506"/>
              <a:gd name="connsiteX4" fmla="*/ 1571752 w 2008628"/>
              <a:gd name="connsiteY4" fmla="*/ 1747506 h 1747506"/>
              <a:gd name="connsiteX5" fmla="*/ 436877 w 2008628"/>
              <a:gd name="connsiteY5" fmla="*/ 1747506 h 1747506"/>
              <a:gd name="connsiteX6" fmla="*/ 0 w 2008628"/>
              <a:gd name="connsiteY6" fmla="*/ 873753 h 1747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08628" h="1747506">
                <a:moveTo>
                  <a:pt x="1004314" y="0"/>
                </a:moveTo>
                <a:lnTo>
                  <a:pt x="2008627" y="380083"/>
                </a:lnTo>
                <a:lnTo>
                  <a:pt x="2008627" y="1367424"/>
                </a:lnTo>
                <a:lnTo>
                  <a:pt x="1004314" y="1747506"/>
                </a:lnTo>
                <a:lnTo>
                  <a:pt x="1" y="1367424"/>
                </a:lnTo>
                <a:lnTo>
                  <a:pt x="1" y="380083"/>
                </a:lnTo>
                <a:lnTo>
                  <a:pt x="1004314" y="0"/>
                </a:lnTo>
                <a:close/>
              </a:path>
            </a:pathLst>
          </a:custGeom>
          <a:solidFill>
            <a:srgbClr val="37BBED">
              <a:alpha val="60000"/>
            </a:srgb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72320" tIns="313011" rIns="272320" bIns="313011" numCol="1" spcCol="1270" anchor="ctr" anchorCtr="0">
            <a:noAutofit/>
          </a:bodyPr>
          <a:lstStyle/>
          <a:p>
            <a:pPr lvl="0" algn="ctr" defTabSz="1600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3600" kern="12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5" name="Freeform 456"/>
          <p:cNvSpPr>
            <a:spLocks/>
          </p:cNvSpPr>
          <p:nvPr/>
        </p:nvSpPr>
        <p:spPr bwMode="auto">
          <a:xfrm>
            <a:off x="3287688" y="3385575"/>
            <a:ext cx="353016" cy="302204"/>
          </a:xfrm>
          <a:custGeom>
            <a:avLst/>
            <a:gdLst>
              <a:gd name="T0" fmla="*/ 35 w 56"/>
              <a:gd name="T1" fmla="*/ 47 h 48"/>
              <a:gd name="T2" fmla="*/ 55 w 56"/>
              <a:gd name="T3" fmla="*/ 27 h 48"/>
              <a:gd name="T4" fmla="*/ 55 w 56"/>
              <a:gd name="T5" fmla="*/ 21 h 48"/>
              <a:gd name="T6" fmla="*/ 35 w 56"/>
              <a:gd name="T7" fmla="*/ 1 h 48"/>
              <a:gd name="T8" fmla="*/ 29 w 56"/>
              <a:gd name="T9" fmla="*/ 1 h 48"/>
              <a:gd name="T10" fmla="*/ 29 w 56"/>
              <a:gd name="T11" fmla="*/ 7 h 48"/>
              <a:gd name="T12" fmla="*/ 42 w 56"/>
              <a:gd name="T13" fmla="*/ 20 h 48"/>
              <a:gd name="T14" fmla="*/ 4 w 56"/>
              <a:gd name="T15" fmla="*/ 20 h 48"/>
              <a:gd name="T16" fmla="*/ 0 w 56"/>
              <a:gd name="T17" fmla="*/ 24 h 48"/>
              <a:gd name="T18" fmla="*/ 4 w 56"/>
              <a:gd name="T19" fmla="*/ 28 h 48"/>
              <a:gd name="T20" fmla="*/ 42 w 56"/>
              <a:gd name="T21" fmla="*/ 28 h 48"/>
              <a:gd name="T22" fmla="*/ 29 w 56"/>
              <a:gd name="T23" fmla="*/ 41 h 48"/>
              <a:gd name="T24" fmla="*/ 28 w 56"/>
              <a:gd name="T25" fmla="*/ 44 h 48"/>
              <a:gd name="T26" fmla="*/ 29 w 56"/>
              <a:gd name="T27" fmla="*/ 47 h 48"/>
              <a:gd name="T28" fmla="*/ 35 w 56"/>
              <a:gd name="T29" fmla="*/ 47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6" h="48">
                <a:moveTo>
                  <a:pt x="35" y="47"/>
                </a:moveTo>
                <a:cubicBezTo>
                  <a:pt x="55" y="27"/>
                  <a:pt x="55" y="27"/>
                  <a:pt x="55" y="27"/>
                </a:cubicBezTo>
                <a:cubicBezTo>
                  <a:pt x="56" y="25"/>
                  <a:pt x="56" y="23"/>
                  <a:pt x="55" y="21"/>
                </a:cubicBezTo>
                <a:cubicBezTo>
                  <a:pt x="35" y="1"/>
                  <a:pt x="35" y="1"/>
                  <a:pt x="35" y="1"/>
                </a:cubicBezTo>
                <a:cubicBezTo>
                  <a:pt x="33" y="0"/>
                  <a:pt x="31" y="0"/>
                  <a:pt x="29" y="1"/>
                </a:cubicBezTo>
                <a:cubicBezTo>
                  <a:pt x="28" y="3"/>
                  <a:pt x="28" y="5"/>
                  <a:pt x="29" y="7"/>
                </a:cubicBezTo>
                <a:cubicBezTo>
                  <a:pt x="42" y="20"/>
                  <a:pt x="42" y="20"/>
                  <a:pt x="42" y="20"/>
                </a:cubicBezTo>
                <a:cubicBezTo>
                  <a:pt x="4" y="20"/>
                  <a:pt x="4" y="20"/>
                  <a:pt x="4" y="20"/>
                </a:cubicBezTo>
                <a:cubicBezTo>
                  <a:pt x="2" y="20"/>
                  <a:pt x="0" y="22"/>
                  <a:pt x="0" y="24"/>
                </a:cubicBezTo>
                <a:cubicBezTo>
                  <a:pt x="0" y="26"/>
                  <a:pt x="2" y="28"/>
                  <a:pt x="4" y="28"/>
                </a:cubicBezTo>
                <a:cubicBezTo>
                  <a:pt x="42" y="28"/>
                  <a:pt x="42" y="28"/>
                  <a:pt x="42" y="28"/>
                </a:cubicBezTo>
                <a:cubicBezTo>
                  <a:pt x="29" y="41"/>
                  <a:pt x="29" y="41"/>
                  <a:pt x="29" y="41"/>
                </a:cubicBezTo>
                <a:cubicBezTo>
                  <a:pt x="28" y="42"/>
                  <a:pt x="28" y="43"/>
                  <a:pt x="28" y="44"/>
                </a:cubicBezTo>
                <a:cubicBezTo>
                  <a:pt x="28" y="45"/>
                  <a:pt x="28" y="46"/>
                  <a:pt x="29" y="47"/>
                </a:cubicBezTo>
                <a:cubicBezTo>
                  <a:pt x="31" y="48"/>
                  <a:pt x="33" y="48"/>
                  <a:pt x="35" y="4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343472" y="4589536"/>
            <a:ext cx="18902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cs typeface="+mn-ea"/>
                <a:sym typeface="+mn-lt"/>
              </a:rPr>
              <a:t>Follow Order</a:t>
            </a:r>
            <a:endParaRPr lang="zh-CN" altLang="en-US" sz="2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3816576" y="4589536"/>
            <a:ext cx="194421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cs typeface="+mn-ea"/>
                <a:sym typeface="+mn-lt"/>
              </a:rPr>
              <a:t>Leverage</a:t>
            </a:r>
            <a:endParaRPr lang="zh-CN" altLang="en-US" sz="2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343692" y="4589536"/>
            <a:ext cx="192727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cs typeface="+mn-ea"/>
                <a:sym typeface="+mn-lt"/>
              </a:rPr>
              <a:t>Lottery</a:t>
            </a:r>
            <a:endParaRPr lang="zh-CN" altLang="en-US" sz="2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8853871" y="4589536"/>
            <a:ext cx="194421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cs typeface="+mn-ea"/>
                <a:sym typeface="+mn-lt"/>
              </a:rPr>
              <a:t>Online games</a:t>
            </a:r>
            <a:endParaRPr lang="zh-CN" altLang="en-US" sz="2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2" name="Freeform 456"/>
          <p:cNvSpPr>
            <a:spLocks/>
          </p:cNvSpPr>
          <p:nvPr/>
        </p:nvSpPr>
        <p:spPr bwMode="auto">
          <a:xfrm>
            <a:off x="5834974" y="3385575"/>
            <a:ext cx="353016" cy="302204"/>
          </a:xfrm>
          <a:custGeom>
            <a:avLst/>
            <a:gdLst>
              <a:gd name="T0" fmla="*/ 35 w 56"/>
              <a:gd name="T1" fmla="*/ 47 h 48"/>
              <a:gd name="T2" fmla="*/ 55 w 56"/>
              <a:gd name="T3" fmla="*/ 27 h 48"/>
              <a:gd name="T4" fmla="*/ 55 w 56"/>
              <a:gd name="T5" fmla="*/ 21 h 48"/>
              <a:gd name="T6" fmla="*/ 35 w 56"/>
              <a:gd name="T7" fmla="*/ 1 h 48"/>
              <a:gd name="T8" fmla="*/ 29 w 56"/>
              <a:gd name="T9" fmla="*/ 1 h 48"/>
              <a:gd name="T10" fmla="*/ 29 w 56"/>
              <a:gd name="T11" fmla="*/ 7 h 48"/>
              <a:gd name="T12" fmla="*/ 42 w 56"/>
              <a:gd name="T13" fmla="*/ 20 h 48"/>
              <a:gd name="T14" fmla="*/ 4 w 56"/>
              <a:gd name="T15" fmla="*/ 20 h 48"/>
              <a:gd name="T16" fmla="*/ 0 w 56"/>
              <a:gd name="T17" fmla="*/ 24 h 48"/>
              <a:gd name="T18" fmla="*/ 4 w 56"/>
              <a:gd name="T19" fmla="*/ 28 h 48"/>
              <a:gd name="T20" fmla="*/ 42 w 56"/>
              <a:gd name="T21" fmla="*/ 28 h 48"/>
              <a:gd name="T22" fmla="*/ 29 w 56"/>
              <a:gd name="T23" fmla="*/ 41 h 48"/>
              <a:gd name="T24" fmla="*/ 28 w 56"/>
              <a:gd name="T25" fmla="*/ 44 h 48"/>
              <a:gd name="T26" fmla="*/ 29 w 56"/>
              <a:gd name="T27" fmla="*/ 47 h 48"/>
              <a:gd name="T28" fmla="*/ 35 w 56"/>
              <a:gd name="T29" fmla="*/ 47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6" h="48">
                <a:moveTo>
                  <a:pt x="35" y="47"/>
                </a:moveTo>
                <a:cubicBezTo>
                  <a:pt x="55" y="27"/>
                  <a:pt x="55" y="27"/>
                  <a:pt x="55" y="27"/>
                </a:cubicBezTo>
                <a:cubicBezTo>
                  <a:pt x="56" y="25"/>
                  <a:pt x="56" y="23"/>
                  <a:pt x="55" y="21"/>
                </a:cubicBezTo>
                <a:cubicBezTo>
                  <a:pt x="35" y="1"/>
                  <a:pt x="35" y="1"/>
                  <a:pt x="35" y="1"/>
                </a:cubicBezTo>
                <a:cubicBezTo>
                  <a:pt x="33" y="0"/>
                  <a:pt x="31" y="0"/>
                  <a:pt x="29" y="1"/>
                </a:cubicBezTo>
                <a:cubicBezTo>
                  <a:pt x="28" y="3"/>
                  <a:pt x="28" y="5"/>
                  <a:pt x="29" y="7"/>
                </a:cubicBezTo>
                <a:cubicBezTo>
                  <a:pt x="42" y="20"/>
                  <a:pt x="42" y="20"/>
                  <a:pt x="42" y="20"/>
                </a:cubicBezTo>
                <a:cubicBezTo>
                  <a:pt x="4" y="20"/>
                  <a:pt x="4" y="20"/>
                  <a:pt x="4" y="20"/>
                </a:cubicBezTo>
                <a:cubicBezTo>
                  <a:pt x="2" y="20"/>
                  <a:pt x="0" y="22"/>
                  <a:pt x="0" y="24"/>
                </a:cubicBezTo>
                <a:cubicBezTo>
                  <a:pt x="0" y="26"/>
                  <a:pt x="2" y="28"/>
                  <a:pt x="4" y="28"/>
                </a:cubicBezTo>
                <a:cubicBezTo>
                  <a:pt x="42" y="28"/>
                  <a:pt x="42" y="28"/>
                  <a:pt x="42" y="28"/>
                </a:cubicBezTo>
                <a:cubicBezTo>
                  <a:pt x="29" y="41"/>
                  <a:pt x="29" y="41"/>
                  <a:pt x="29" y="41"/>
                </a:cubicBezTo>
                <a:cubicBezTo>
                  <a:pt x="28" y="42"/>
                  <a:pt x="28" y="43"/>
                  <a:pt x="28" y="44"/>
                </a:cubicBezTo>
                <a:cubicBezTo>
                  <a:pt x="28" y="45"/>
                  <a:pt x="28" y="46"/>
                  <a:pt x="29" y="47"/>
                </a:cubicBezTo>
                <a:cubicBezTo>
                  <a:pt x="31" y="48"/>
                  <a:pt x="33" y="48"/>
                  <a:pt x="35" y="4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3" name="Freeform 456"/>
          <p:cNvSpPr>
            <a:spLocks/>
          </p:cNvSpPr>
          <p:nvPr/>
        </p:nvSpPr>
        <p:spPr bwMode="auto">
          <a:xfrm>
            <a:off x="8382260" y="3385575"/>
            <a:ext cx="353016" cy="302204"/>
          </a:xfrm>
          <a:custGeom>
            <a:avLst/>
            <a:gdLst>
              <a:gd name="T0" fmla="*/ 35 w 56"/>
              <a:gd name="T1" fmla="*/ 47 h 48"/>
              <a:gd name="T2" fmla="*/ 55 w 56"/>
              <a:gd name="T3" fmla="*/ 27 h 48"/>
              <a:gd name="T4" fmla="*/ 55 w 56"/>
              <a:gd name="T5" fmla="*/ 21 h 48"/>
              <a:gd name="T6" fmla="*/ 35 w 56"/>
              <a:gd name="T7" fmla="*/ 1 h 48"/>
              <a:gd name="T8" fmla="*/ 29 w 56"/>
              <a:gd name="T9" fmla="*/ 1 h 48"/>
              <a:gd name="T10" fmla="*/ 29 w 56"/>
              <a:gd name="T11" fmla="*/ 7 h 48"/>
              <a:gd name="T12" fmla="*/ 42 w 56"/>
              <a:gd name="T13" fmla="*/ 20 h 48"/>
              <a:gd name="T14" fmla="*/ 4 w 56"/>
              <a:gd name="T15" fmla="*/ 20 h 48"/>
              <a:gd name="T16" fmla="*/ 0 w 56"/>
              <a:gd name="T17" fmla="*/ 24 h 48"/>
              <a:gd name="T18" fmla="*/ 4 w 56"/>
              <a:gd name="T19" fmla="*/ 28 h 48"/>
              <a:gd name="T20" fmla="*/ 42 w 56"/>
              <a:gd name="T21" fmla="*/ 28 h 48"/>
              <a:gd name="T22" fmla="*/ 29 w 56"/>
              <a:gd name="T23" fmla="*/ 41 h 48"/>
              <a:gd name="T24" fmla="*/ 28 w 56"/>
              <a:gd name="T25" fmla="*/ 44 h 48"/>
              <a:gd name="T26" fmla="*/ 29 w 56"/>
              <a:gd name="T27" fmla="*/ 47 h 48"/>
              <a:gd name="T28" fmla="*/ 35 w 56"/>
              <a:gd name="T29" fmla="*/ 47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6" h="48">
                <a:moveTo>
                  <a:pt x="35" y="47"/>
                </a:moveTo>
                <a:cubicBezTo>
                  <a:pt x="55" y="27"/>
                  <a:pt x="55" y="27"/>
                  <a:pt x="55" y="27"/>
                </a:cubicBezTo>
                <a:cubicBezTo>
                  <a:pt x="56" y="25"/>
                  <a:pt x="56" y="23"/>
                  <a:pt x="55" y="21"/>
                </a:cubicBezTo>
                <a:cubicBezTo>
                  <a:pt x="35" y="1"/>
                  <a:pt x="35" y="1"/>
                  <a:pt x="35" y="1"/>
                </a:cubicBezTo>
                <a:cubicBezTo>
                  <a:pt x="33" y="0"/>
                  <a:pt x="31" y="0"/>
                  <a:pt x="29" y="1"/>
                </a:cubicBezTo>
                <a:cubicBezTo>
                  <a:pt x="28" y="3"/>
                  <a:pt x="28" y="5"/>
                  <a:pt x="29" y="7"/>
                </a:cubicBezTo>
                <a:cubicBezTo>
                  <a:pt x="42" y="20"/>
                  <a:pt x="42" y="20"/>
                  <a:pt x="42" y="20"/>
                </a:cubicBezTo>
                <a:cubicBezTo>
                  <a:pt x="4" y="20"/>
                  <a:pt x="4" y="20"/>
                  <a:pt x="4" y="20"/>
                </a:cubicBezTo>
                <a:cubicBezTo>
                  <a:pt x="2" y="20"/>
                  <a:pt x="0" y="22"/>
                  <a:pt x="0" y="24"/>
                </a:cubicBezTo>
                <a:cubicBezTo>
                  <a:pt x="0" y="26"/>
                  <a:pt x="2" y="28"/>
                  <a:pt x="4" y="28"/>
                </a:cubicBezTo>
                <a:cubicBezTo>
                  <a:pt x="42" y="28"/>
                  <a:pt x="42" y="28"/>
                  <a:pt x="42" y="28"/>
                </a:cubicBezTo>
                <a:cubicBezTo>
                  <a:pt x="29" y="41"/>
                  <a:pt x="29" y="41"/>
                  <a:pt x="29" y="41"/>
                </a:cubicBezTo>
                <a:cubicBezTo>
                  <a:pt x="28" y="42"/>
                  <a:pt x="28" y="43"/>
                  <a:pt x="28" y="44"/>
                </a:cubicBezTo>
                <a:cubicBezTo>
                  <a:pt x="28" y="45"/>
                  <a:pt x="28" y="46"/>
                  <a:pt x="29" y="47"/>
                </a:cubicBezTo>
                <a:cubicBezTo>
                  <a:pt x="31" y="48"/>
                  <a:pt x="33" y="48"/>
                  <a:pt x="35" y="4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9" name="图片 8" descr="图标&#10;&#10;描述已自动生成">
            <a:extLst>
              <a:ext uri="{FF2B5EF4-FFF2-40B4-BE49-F238E27FC236}">
                <a16:creationId xmlns:a16="http://schemas.microsoft.com/office/drawing/2014/main" id="{7CFB3CAC-8DF3-4BAD-B510-88E14385746C}"/>
              </a:ext>
            </a:extLst>
          </p:cNvPr>
          <p:cNvPicPr>
            <a:picLocks noChangeAspect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4352" y="2996952"/>
            <a:ext cx="1137678" cy="1137678"/>
          </a:xfrm>
          <a:prstGeom prst="rect">
            <a:avLst/>
          </a:prstGeom>
        </p:spPr>
      </p:pic>
      <p:pic>
        <p:nvPicPr>
          <p:cNvPr id="13" name="图片 12" descr="形状&#10;&#10;低可信度描述已自动生成">
            <a:extLst>
              <a:ext uri="{FF2B5EF4-FFF2-40B4-BE49-F238E27FC236}">
                <a16:creationId xmlns:a16="http://schemas.microsoft.com/office/drawing/2014/main" id="{E7729921-E7E9-4DD6-B2BF-F4335CCDC510}"/>
              </a:ext>
            </a:extLst>
          </p:cNvPr>
          <p:cNvPicPr>
            <a:picLocks noChangeAspect="1"/>
          </p:cNvPicPr>
          <p:nvPr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5300" y="3110223"/>
            <a:ext cx="911136" cy="911136"/>
          </a:xfrm>
          <a:prstGeom prst="rect">
            <a:avLst/>
          </a:prstGeom>
        </p:spPr>
      </p:pic>
      <p:pic>
        <p:nvPicPr>
          <p:cNvPr id="15" name="图片 14" descr="形状&#10;&#10;低可信度描述已自动生成">
            <a:extLst>
              <a:ext uri="{FF2B5EF4-FFF2-40B4-BE49-F238E27FC236}">
                <a16:creationId xmlns:a16="http://schemas.microsoft.com/office/drawing/2014/main" id="{1CBB11DE-1AA1-4C91-A935-F09B9F84241B}"/>
              </a:ext>
            </a:extLst>
          </p:cNvPr>
          <p:cNvPicPr>
            <a:picLocks noChangeAspect="1"/>
          </p:cNvPicPr>
          <p:nvPr/>
        </p:nvPicPr>
        <p:blipFill>
          <a:blip r:embed="rId1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9509" y="3034006"/>
            <a:ext cx="1063702" cy="1063702"/>
          </a:xfrm>
          <a:prstGeom prst="rect">
            <a:avLst/>
          </a:prstGeom>
        </p:spPr>
      </p:pic>
      <p:pic>
        <p:nvPicPr>
          <p:cNvPr id="19" name="图片 18" descr="形状&#10;&#10;低可信度描述已自动生成">
            <a:extLst>
              <a:ext uri="{FF2B5EF4-FFF2-40B4-BE49-F238E27FC236}">
                <a16:creationId xmlns:a16="http://schemas.microsoft.com/office/drawing/2014/main" id="{8CB6C4A4-D392-46EC-B8C4-559DC2D0295F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3779" y="3117659"/>
            <a:ext cx="765837" cy="76583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681453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6600">
        <p:blinds dir="vert"/>
      </p:transition>
    </mc:Choice>
    <mc:Fallback xmlns="">
      <p:transition spd="slow" advTm="660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  <p:bldP spid="24" grpId="0" animBg="1"/>
      <p:bldP spid="25" grpId="0" animBg="1"/>
      <p:bldP spid="26" grpId="0"/>
      <p:bldP spid="27" grpId="0"/>
      <p:bldP spid="30" grpId="0"/>
      <p:bldP spid="31" grpId="0"/>
      <p:bldP spid="32" grpId="0" animBg="1"/>
      <p:bldP spid="3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A_文本框 8"/>
          <p:cNvSpPr txBox="1"/>
          <p:nvPr>
            <p:custDataLst>
              <p:tags r:id="rId2"/>
            </p:custDataLst>
          </p:nvPr>
        </p:nvSpPr>
        <p:spPr>
          <a:xfrm>
            <a:off x="6620764" y="1189201"/>
            <a:ext cx="401174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6000" dirty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Thank you</a:t>
            </a:r>
            <a:endParaRPr lang="zh-CN" altLang="en-US" sz="6000" dirty="0">
              <a:solidFill>
                <a:schemeClr val="bg1">
                  <a:lumMod val="8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30" name="PA_矩形 12"/>
          <p:cNvSpPr/>
          <p:nvPr>
            <p:custDataLst>
              <p:tags r:id="rId3"/>
            </p:custDataLst>
          </p:nvPr>
        </p:nvSpPr>
        <p:spPr>
          <a:xfrm>
            <a:off x="5807968" y="4109590"/>
            <a:ext cx="222689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dirty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gaodaowang@163.com</a:t>
            </a:r>
            <a:endParaRPr lang="zh-CN" altLang="en-US" sz="1400" dirty="0">
              <a:solidFill>
                <a:schemeClr val="bg1">
                  <a:lumMod val="8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2" name="PA_矩形 13"/>
          <p:cNvSpPr/>
          <p:nvPr>
            <p:custDataLst>
              <p:tags r:id="rId4"/>
            </p:custDataLst>
          </p:nvPr>
        </p:nvSpPr>
        <p:spPr>
          <a:xfrm>
            <a:off x="5126166" y="4489375"/>
            <a:ext cx="4066178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zh-CN" sz="1400" dirty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https://github.com/qiaoboat/jumpcat_solana</a:t>
            </a:r>
          </a:p>
        </p:txBody>
      </p:sp>
      <p:grpSp>
        <p:nvGrpSpPr>
          <p:cNvPr id="33" name="组合 32"/>
          <p:cNvGrpSpPr/>
          <p:nvPr/>
        </p:nvGrpSpPr>
        <p:grpSpPr>
          <a:xfrm>
            <a:off x="4190666" y="3904019"/>
            <a:ext cx="5543625" cy="45719"/>
            <a:chOff x="3182554" y="3904019"/>
            <a:chExt cx="5543625" cy="45719"/>
          </a:xfrm>
        </p:grpSpPr>
        <p:sp>
          <p:nvSpPr>
            <p:cNvPr id="34" name="PA_矩形 11"/>
            <p:cNvSpPr/>
            <p:nvPr>
              <p:custDataLst>
                <p:tags r:id="rId6"/>
              </p:custDataLst>
            </p:nvPr>
          </p:nvSpPr>
          <p:spPr>
            <a:xfrm>
              <a:off x="5030429" y="3904019"/>
              <a:ext cx="1847875" cy="45719"/>
            </a:xfrm>
            <a:prstGeom prst="rect">
              <a:avLst/>
            </a:prstGeom>
            <a:solidFill>
              <a:srgbClr val="52CBCE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35" name="PA_矩形 11"/>
            <p:cNvSpPr/>
            <p:nvPr>
              <p:custDataLst>
                <p:tags r:id="rId7"/>
              </p:custDataLst>
            </p:nvPr>
          </p:nvSpPr>
          <p:spPr>
            <a:xfrm>
              <a:off x="6878304" y="3904019"/>
              <a:ext cx="1847875" cy="45719"/>
            </a:xfrm>
            <a:prstGeom prst="rect">
              <a:avLst/>
            </a:prstGeom>
            <a:solidFill>
              <a:srgbClr val="585B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36" name="PA_矩形 11"/>
            <p:cNvSpPr/>
            <p:nvPr>
              <p:custDataLst>
                <p:tags r:id="rId8"/>
              </p:custDataLst>
            </p:nvPr>
          </p:nvSpPr>
          <p:spPr>
            <a:xfrm>
              <a:off x="3182554" y="3904019"/>
              <a:ext cx="1847875" cy="45719"/>
            </a:xfrm>
            <a:prstGeom prst="rect">
              <a:avLst/>
            </a:prstGeom>
            <a:solidFill>
              <a:srgbClr val="00BC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</p:grpSp>
      <p:pic>
        <p:nvPicPr>
          <p:cNvPr id="6" name="图片 5" descr="图片包含 就坐, 黑色, 建筑物, 户外&#10;&#10;已生成高可信度的说明"/>
          <p:cNvPicPr>
            <a:picLocks noChangeAspect="1"/>
          </p:cNvPicPr>
          <p:nvPr/>
        </p:nvPicPr>
        <p:blipFill rotWithShape="1"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88640"/>
            <a:ext cx="5974513" cy="6465124"/>
          </a:xfrm>
          <a:prstGeom prst="rect">
            <a:avLst/>
          </a:prstGeom>
        </p:spPr>
      </p:pic>
      <p:sp>
        <p:nvSpPr>
          <p:cNvPr id="10" name="PA_矩形 13">
            <a:extLst>
              <a:ext uri="{FF2B5EF4-FFF2-40B4-BE49-F238E27FC236}">
                <a16:creationId xmlns:a16="http://schemas.microsoft.com/office/drawing/2014/main" id="{203B56DF-98BF-4172-AD83-D5BF583A71E2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5848590" y="4921423"/>
            <a:ext cx="2191626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zh-CN" sz="1400" dirty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https://jumpcat.finance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D896299-7658-4852-925F-8D855705765C}"/>
              </a:ext>
            </a:extLst>
          </p:cNvPr>
          <p:cNvSpPr txBox="1"/>
          <p:nvPr/>
        </p:nvSpPr>
        <p:spPr>
          <a:xfrm>
            <a:off x="5112568" y="3068960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  <a:latin typeface="+mj-lt"/>
              </a:rPr>
              <a:t>Development team is in building</a:t>
            </a:r>
          </a:p>
          <a:p>
            <a:r>
              <a:rPr lang="en-US" altLang="zh-CN" sz="1600" b="0" i="0" dirty="0">
                <a:solidFill>
                  <a:schemeClr val="bg1"/>
                </a:solidFill>
                <a:effectLst/>
                <a:latin typeface="+mj-lt"/>
              </a:rPr>
              <a:t>If you are interested, please contact me : )</a:t>
            </a:r>
            <a:endParaRPr lang="zh-CN" altLang="en-US" sz="1600" dirty="0">
              <a:solidFill>
                <a:schemeClr val="bg1"/>
              </a:solidFill>
              <a:latin typeface="+mj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29271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6600">
        <p:blinds dir="vert"/>
      </p:transition>
    </mc:Choice>
    <mc:Fallback xmlns="">
      <p:transition spd="slow" advTm="660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1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3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3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build="p"/>
      <p:bldP spid="30" grpId="0"/>
      <p:bldP spid="32" grpId="0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图片 27" descr="图片包含 就坐, 黑色, 建筑物, 户外&#10;&#10;已生成高可信度的说明"/>
          <p:cNvPicPr>
            <a:picLocks noChangeAspect="1"/>
          </p:cNvPicPr>
          <p:nvPr/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947"/>
          <a:stretch/>
        </p:blipFill>
        <p:spPr>
          <a:xfrm rot="15699197">
            <a:off x="3241471" y="208967"/>
            <a:ext cx="3763210" cy="4072236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211792" y="3952443"/>
            <a:ext cx="1643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  <a:cs typeface="+mn-ea"/>
                <a:sym typeface="+mn-lt"/>
              </a:rPr>
              <a:t>Introduction</a:t>
            </a:r>
            <a:endParaRPr lang="zh-CN" altLang="en-US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289924" y="3933056"/>
            <a:ext cx="1518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  <a:cs typeface="+mn-ea"/>
                <a:sym typeface="+mn-lt"/>
              </a:rPr>
              <a:t>Technology</a:t>
            </a:r>
            <a:endParaRPr lang="zh-CN" altLang="en-US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387473" y="3937184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  <a:cs typeface="+mn-ea"/>
                <a:sym typeface="+mn-lt"/>
              </a:rPr>
              <a:t>Dao</a:t>
            </a:r>
            <a:endParaRPr lang="zh-CN" altLang="en-US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9912424" y="3952443"/>
            <a:ext cx="938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  <a:cs typeface="+mn-ea"/>
                <a:sym typeface="+mn-lt"/>
              </a:rPr>
              <a:t>Future</a:t>
            </a:r>
            <a:endParaRPr lang="zh-CN" altLang="en-US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419625" y="1864256"/>
            <a:ext cx="3044527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500" b="1" dirty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CONTENT</a:t>
            </a:r>
            <a:endParaRPr lang="zh-CN" altLang="en-US" sz="4500" b="1" dirty="0">
              <a:solidFill>
                <a:schemeClr val="bg1">
                  <a:lumMod val="8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56337" y="3861048"/>
            <a:ext cx="627095" cy="523220"/>
          </a:xfrm>
          <a:prstGeom prst="rect">
            <a:avLst/>
          </a:prstGeom>
          <a:noFill/>
          <a:ln>
            <a:solidFill>
              <a:srgbClr val="37BBED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01</a:t>
            </a:r>
            <a:endParaRPr lang="zh-CN" altLang="en-US" sz="2800" b="1" dirty="0">
              <a:solidFill>
                <a:schemeClr val="bg1">
                  <a:lumMod val="8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451299" y="3841884"/>
            <a:ext cx="627095" cy="523220"/>
          </a:xfrm>
          <a:prstGeom prst="rect">
            <a:avLst/>
          </a:prstGeom>
          <a:noFill/>
          <a:ln>
            <a:solidFill>
              <a:srgbClr val="37BBED"/>
            </a:solidFill>
          </a:ln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4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z="2800" b="1" dirty="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02</a:t>
            </a:r>
            <a:endParaRPr lang="zh-CN" altLang="en-US" sz="2800" b="1" dirty="0">
              <a:solidFill>
                <a:schemeClr val="bg1">
                  <a:lumMod val="8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549025" y="3841884"/>
            <a:ext cx="627095" cy="523220"/>
          </a:xfrm>
          <a:prstGeom prst="rect">
            <a:avLst/>
          </a:prstGeom>
          <a:noFill/>
          <a:ln>
            <a:solidFill>
              <a:srgbClr val="37BBED"/>
            </a:solidFill>
          </a:ln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4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z="2800" b="1" dirty="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03</a:t>
            </a:r>
            <a:endParaRPr lang="zh-CN" altLang="en-US" sz="2800" b="1" dirty="0">
              <a:solidFill>
                <a:schemeClr val="bg1">
                  <a:lumMod val="8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8976320" y="3861048"/>
            <a:ext cx="627095" cy="523220"/>
          </a:xfrm>
          <a:prstGeom prst="rect">
            <a:avLst/>
          </a:prstGeom>
          <a:noFill/>
          <a:ln>
            <a:solidFill>
              <a:srgbClr val="37BBED"/>
            </a:solidFill>
          </a:ln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4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z="2800" b="1" dirty="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04</a:t>
            </a:r>
            <a:endParaRPr lang="zh-CN" altLang="en-US" sz="2800" b="1" dirty="0">
              <a:solidFill>
                <a:schemeClr val="bg1">
                  <a:lumMod val="8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41" name="组合 40"/>
          <p:cNvGrpSpPr/>
          <p:nvPr/>
        </p:nvGrpSpPr>
        <p:grpSpPr>
          <a:xfrm rot="10800000" flipV="1">
            <a:off x="263352" y="3318349"/>
            <a:ext cx="11745783" cy="45719"/>
            <a:chOff x="3182554" y="3904019"/>
            <a:chExt cx="5543625" cy="45719"/>
          </a:xfrm>
        </p:grpSpPr>
        <p:sp>
          <p:nvSpPr>
            <p:cNvPr id="42" name="PA_矩形 11"/>
            <p:cNvSpPr/>
            <p:nvPr>
              <p:custDataLst>
                <p:tags r:id="rId2"/>
              </p:custDataLst>
            </p:nvPr>
          </p:nvSpPr>
          <p:spPr>
            <a:xfrm>
              <a:off x="5030429" y="3904019"/>
              <a:ext cx="1847875" cy="45719"/>
            </a:xfrm>
            <a:prstGeom prst="rect">
              <a:avLst/>
            </a:prstGeom>
            <a:solidFill>
              <a:srgbClr val="52CBCE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43" name="PA_矩形 11"/>
            <p:cNvSpPr/>
            <p:nvPr>
              <p:custDataLst>
                <p:tags r:id="rId3"/>
              </p:custDataLst>
            </p:nvPr>
          </p:nvSpPr>
          <p:spPr>
            <a:xfrm>
              <a:off x="6878304" y="3904019"/>
              <a:ext cx="1847875" cy="45719"/>
            </a:xfrm>
            <a:prstGeom prst="rect">
              <a:avLst/>
            </a:prstGeom>
            <a:solidFill>
              <a:srgbClr val="585B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44" name="PA_矩形 11"/>
            <p:cNvSpPr/>
            <p:nvPr>
              <p:custDataLst>
                <p:tags r:id="rId4"/>
              </p:custDataLst>
            </p:nvPr>
          </p:nvSpPr>
          <p:spPr>
            <a:xfrm>
              <a:off x="3182554" y="3904019"/>
              <a:ext cx="1847875" cy="45719"/>
            </a:xfrm>
            <a:prstGeom prst="rect">
              <a:avLst/>
            </a:prstGeom>
            <a:solidFill>
              <a:srgbClr val="00BC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</p:grpSp>
      <p:pic>
        <p:nvPicPr>
          <p:cNvPr id="29" name="图片 28" descr="图片包含 就坐, 黑色, 建筑物, 户外&#10;&#10;已生成高可信度的说明"/>
          <p:cNvPicPr>
            <a:picLocks noChangeAspect="1"/>
          </p:cNvPicPr>
          <p:nvPr/>
        </p:nvPicPr>
        <p:blipFill rotWithShape="1"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10613795" y="4865485"/>
            <a:ext cx="1341132" cy="150983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7490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6600">
        <p:blinds dir="vert"/>
      </p:transition>
    </mc:Choice>
    <mc:Fallback xmlns="">
      <p:transition spd="slow" advTm="660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 animBg="1"/>
      <p:bldP spid="12" grpId="0" animBg="1"/>
      <p:bldP spid="13" grpId="0" animBg="1"/>
      <p:bldP spid="1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 descr="图片包含 就坐, 黑色, 建筑物, 户外&#10;&#10;已生成高可信度的说明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5300000">
            <a:off x="1598933" y="-439982"/>
            <a:ext cx="6416674" cy="6943596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4479880" y="3280070"/>
            <a:ext cx="31014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  <a:cs typeface="+mn-ea"/>
                <a:sym typeface="+mn-lt"/>
              </a:rPr>
              <a:t>Introduction</a:t>
            </a:r>
            <a:endParaRPr lang="zh-CN" altLang="en-US" sz="3600" b="1" dirty="0">
              <a:solidFill>
                <a:schemeClr val="bg1">
                  <a:lumMod val="8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477760" y="1556792"/>
            <a:ext cx="1050288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500" dirty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1</a:t>
            </a:r>
            <a:endParaRPr lang="zh-CN" altLang="en-US" sz="11500" dirty="0">
              <a:solidFill>
                <a:schemeClr val="bg1">
                  <a:lumMod val="85000"/>
                </a:schemeClr>
              </a:solidFill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24889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6600">
        <p:blinds dir="vert"/>
      </p:transition>
    </mc:Choice>
    <mc:Fallback xmlns="">
      <p:transition spd="slow" advTm="660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39953" y="-315635"/>
            <a:ext cx="11952046" cy="7173635"/>
            <a:chOff x="239953" y="-315635"/>
            <a:chExt cx="11952046" cy="7173635"/>
          </a:xfrm>
        </p:grpSpPr>
        <p:pic>
          <p:nvPicPr>
            <p:cNvPr id="28" name="图片 27" descr="图片包含 就坐, 黑色, 建筑物, 户外&#10;&#10;已生成高可信度的说明"/>
            <p:cNvPicPr>
              <a:picLocks noChangeAspect="1"/>
            </p:cNvPicPr>
            <p:nvPr/>
          </p:nvPicPr>
          <p:blipFill rotWithShape="1"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5300000">
              <a:off x="392931" y="-390354"/>
              <a:ext cx="1819802" cy="1969240"/>
            </a:xfrm>
            <a:prstGeom prst="rect">
              <a:avLst/>
            </a:prstGeom>
          </p:spPr>
        </p:pic>
        <p:sp>
          <p:nvSpPr>
            <p:cNvPr id="3" name="文本框 2"/>
            <p:cNvSpPr txBox="1"/>
            <p:nvPr/>
          </p:nvSpPr>
          <p:spPr>
            <a:xfrm>
              <a:off x="239953" y="332656"/>
              <a:ext cx="245278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schemeClr val="bg1"/>
                  </a:solidFill>
                  <a:cs typeface="+mn-ea"/>
                  <a:sym typeface="+mn-lt"/>
                </a:rPr>
                <a:t>Introduction</a:t>
              </a:r>
              <a:endParaRPr lang="zh-CN" altLang="en-US" sz="2800" dirty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endParaRPr>
            </a:p>
          </p:txBody>
        </p:sp>
        <p:grpSp>
          <p:nvGrpSpPr>
            <p:cNvPr id="41" name="组合 40"/>
            <p:cNvGrpSpPr/>
            <p:nvPr/>
          </p:nvGrpSpPr>
          <p:grpSpPr>
            <a:xfrm rot="10800000" flipV="1">
              <a:off x="263352" y="984158"/>
              <a:ext cx="11745783" cy="45719"/>
              <a:chOff x="3182554" y="3904019"/>
              <a:chExt cx="5543625" cy="45719"/>
            </a:xfrm>
          </p:grpSpPr>
          <p:sp>
            <p:nvSpPr>
              <p:cNvPr id="42" name="PA_矩形 11"/>
              <p:cNvSpPr/>
              <p:nvPr>
                <p:custDataLst>
                  <p:tags r:id="rId2"/>
                </p:custDataLst>
              </p:nvPr>
            </p:nvSpPr>
            <p:spPr>
              <a:xfrm>
                <a:off x="5030429" y="3904019"/>
                <a:ext cx="1847875" cy="45719"/>
              </a:xfrm>
              <a:prstGeom prst="rect">
                <a:avLst/>
              </a:prstGeom>
              <a:solidFill>
                <a:srgbClr val="52CBCE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43" name="PA_矩形 11"/>
              <p:cNvSpPr/>
              <p:nvPr>
                <p:custDataLst>
                  <p:tags r:id="rId3"/>
                </p:custDataLst>
              </p:nvPr>
            </p:nvSpPr>
            <p:spPr>
              <a:xfrm>
                <a:off x="6878304" y="3904019"/>
                <a:ext cx="1847875" cy="45719"/>
              </a:xfrm>
              <a:prstGeom prst="rect">
                <a:avLst/>
              </a:prstGeom>
              <a:solidFill>
                <a:srgbClr val="585BA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44" name="PA_矩形 11"/>
              <p:cNvSpPr/>
              <p:nvPr>
                <p:custDataLst>
                  <p:tags r:id="rId4"/>
                </p:custDataLst>
              </p:nvPr>
            </p:nvSpPr>
            <p:spPr>
              <a:xfrm>
                <a:off x="3182554" y="3904019"/>
                <a:ext cx="1847875" cy="45719"/>
              </a:xfrm>
              <a:prstGeom prst="rect">
                <a:avLst/>
              </a:prstGeom>
              <a:solidFill>
                <a:srgbClr val="00BCE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</p:grpSp>
        <p:pic>
          <p:nvPicPr>
            <p:cNvPr id="29" name="图片 28" descr="图片包含 就坐, 黑色, 建筑物, 户外&#10;&#10;已生成高可信度的说明"/>
            <p:cNvPicPr>
              <a:picLocks noChangeAspect="1"/>
            </p:cNvPicPr>
            <p:nvPr/>
          </p:nvPicPr>
          <p:blipFill rotWithShape="1">
            <a:blip r:embed="rId8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flipH="1">
              <a:off x="9739942" y="1484784"/>
              <a:ext cx="2452057" cy="5373216"/>
            </a:xfrm>
            <a:prstGeom prst="rect">
              <a:avLst/>
            </a:prstGeom>
          </p:spPr>
        </p:pic>
      </p:grpSp>
      <p:sp>
        <p:nvSpPr>
          <p:cNvPr id="65" name="Rectangle 33"/>
          <p:cNvSpPr/>
          <p:nvPr/>
        </p:nvSpPr>
        <p:spPr>
          <a:xfrm>
            <a:off x="1127448" y="1783844"/>
            <a:ext cx="10369152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Jump Cat Finance is a decentralized solution for prediction finance </a:t>
            </a:r>
          </a:p>
          <a:p>
            <a:endParaRPr lang="en-US" altLang="zh-CN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Unlike other projects, it focuses more on real time odds calculation</a:t>
            </a:r>
          </a:p>
          <a:p>
            <a:endParaRPr lang="en-US" altLang="zh-CN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Oracle result is determined by the creation node, and at the same time, the board node and Dao governance are used for hierarchical verification</a:t>
            </a:r>
          </a:p>
          <a:p>
            <a:endParaRPr lang="en-US" altLang="zh-CN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Based on these new designs, users can trade real time for the prediction results, and maximize profits through real time judgments on the competition situation</a:t>
            </a:r>
          </a:p>
          <a:p>
            <a:endParaRPr lang="en-US" altLang="zh-CN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At the same time, this kind of real time prediction judgment, will also optimize the viewing experience and bring a different feeling</a:t>
            </a:r>
          </a:p>
          <a:p>
            <a:pPr algn="ctr"/>
            <a:endParaRPr lang="en-US" sz="2000" dirty="0">
              <a:solidFill>
                <a:schemeClr val="bg1">
                  <a:lumMod val="85000"/>
                </a:schemeClr>
              </a:solidFill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38276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6600">
        <p:blinds dir="vert"/>
      </p:transition>
    </mc:Choice>
    <mc:Fallback xmlns="">
      <p:transition spd="slow" advTm="660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 descr="图片包含 就坐, 黑色, 建筑物, 户外&#10;&#10;已生成高可信度的说明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5300000">
            <a:off x="1598933" y="-439982"/>
            <a:ext cx="6416674" cy="6943596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4479880" y="3280070"/>
            <a:ext cx="28466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Technology</a:t>
            </a:r>
            <a:endParaRPr lang="zh-CN" altLang="en-US" sz="3600" b="1" dirty="0">
              <a:solidFill>
                <a:schemeClr val="bg1">
                  <a:lumMod val="8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447928" y="1556792"/>
            <a:ext cx="1050288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500" dirty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2</a:t>
            </a:r>
            <a:endParaRPr lang="zh-CN" altLang="en-US" sz="11500" dirty="0">
              <a:solidFill>
                <a:schemeClr val="bg1">
                  <a:lumMod val="8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53794" y="6597352"/>
            <a:ext cx="1440159" cy="123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</a:rPr>
              <a:t>模板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</a:rPr>
              <a:t>http://www.1ppt.com/hangye/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90465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6600">
        <p:blinds dir="vert"/>
      </p:transition>
    </mc:Choice>
    <mc:Fallback xmlns="">
      <p:transition spd="slow" advTm="660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63352" y="-315635"/>
            <a:ext cx="11928647" cy="7173635"/>
            <a:chOff x="263352" y="-315635"/>
            <a:chExt cx="11928647" cy="7173635"/>
          </a:xfrm>
        </p:grpSpPr>
        <p:pic>
          <p:nvPicPr>
            <p:cNvPr id="28" name="图片 27" descr="图片包含 就坐, 黑色, 建筑物, 户外&#10;&#10;已生成高可信度的说明"/>
            <p:cNvPicPr>
              <a:picLocks noChangeAspect="1"/>
            </p:cNvPicPr>
            <p:nvPr/>
          </p:nvPicPr>
          <p:blipFill rotWithShape="1"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5300000">
              <a:off x="392931" y="-390354"/>
              <a:ext cx="1819802" cy="1969240"/>
            </a:xfrm>
            <a:prstGeom prst="rect">
              <a:avLst/>
            </a:prstGeom>
          </p:spPr>
        </p:pic>
        <p:sp>
          <p:nvSpPr>
            <p:cNvPr id="3" name="文本框 2"/>
            <p:cNvSpPr txBox="1"/>
            <p:nvPr/>
          </p:nvSpPr>
          <p:spPr>
            <a:xfrm>
              <a:off x="392913" y="332656"/>
              <a:ext cx="214687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>
                      <a:lumMod val="85000"/>
                    </a:schemeClr>
                  </a:solidFill>
                  <a:cs typeface="+mn-ea"/>
                  <a:sym typeface="+mn-lt"/>
                </a:rPr>
                <a:t>Technology</a:t>
              </a:r>
              <a:endParaRPr lang="zh-CN" altLang="en-US" sz="2800" dirty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endParaRPr>
            </a:p>
          </p:txBody>
        </p:sp>
        <p:grpSp>
          <p:nvGrpSpPr>
            <p:cNvPr id="41" name="组合 40"/>
            <p:cNvGrpSpPr/>
            <p:nvPr/>
          </p:nvGrpSpPr>
          <p:grpSpPr>
            <a:xfrm rot="10800000" flipV="1">
              <a:off x="263352" y="984158"/>
              <a:ext cx="11745783" cy="45719"/>
              <a:chOff x="3182554" y="3904019"/>
              <a:chExt cx="5543625" cy="45719"/>
            </a:xfrm>
          </p:grpSpPr>
          <p:sp>
            <p:nvSpPr>
              <p:cNvPr id="42" name="PA_矩形 11"/>
              <p:cNvSpPr/>
              <p:nvPr>
                <p:custDataLst>
                  <p:tags r:id="rId2"/>
                </p:custDataLst>
              </p:nvPr>
            </p:nvSpPr>
            <p:spPr>
              <a:xfrm>
                <a:off x="5030429" y="3904019"/>
                <a:ext cx="1847875" cy="45719"/>
              </a:xfrm>
              <a:prstGeom prst="rect">
                <a:avLst/>
              </a:prstGeom>
              <a:solidFill>
                <a:srgbClr val="52CBCE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43" name="PA_矩形 11"/>
              <p:cNvSpPr/>
              <p:nvPr>
                <p:custDataLst>
                  <p:tags r:id="rId3"/>
                </p:custDataLst>
              </p:nvPr>
            </p:nvSpPr>
            <p:spPr>
              <a:xfrm>
                <a:off x="6878304" y="3904019"/>
                <a:ext cx="1847875" cy="45719"/>
              </a:xfrm>
              <a:prstGeom prst="rect">
                <a:avLst/>
              </a:prstGeom>
              <a:solidFill>
                <a:srgbClr val="585BA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44" name="PA_矩形 11"/>
              <p:cNvSpPr/>
              <p:nvPr>
                <p:custDataLst>
                  <p:tags r:id="rId4"/>
                </p:custDataLst>
              </p:nvPr>
            </p:nvSpPr>
            <p:spPr>
              <a:xfrm>
                <a:off x="3182554" y="3904019"/>
                <a:ext cx="1847875" cy="45719"/>
              </a:xfrm>
              <a:prstGeom prst="rect">
                <a:avLst/>
              </a:prstGeom>
              <a:solidFill>
                <a:srgbClr val="00BCE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</p:grpSp>
        <p:pic>
          <p:nvPicPr>
            <p:cNvPr id="29" name="图片 28" descr="图片包含 就坐, 黑色, 建筑物, 户外&#10;&#10;已生成高可信度的说明"/>
            <p:cNvPicPr>
              <a:picLocks noChangeAspect="1"/>
            </p:cNvPicPr>
            <p:nvPr/>
          </p:nvPicPr>
          <p:blipFill rotWithShape="1">
            <a:blip r:embed="rId8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flipH="1">
              <a:off x="9739942" y="1484784"/>
              <a:ext cx="2452057" cy="5373216"/>
            </a:xfrm>
            <a:prstGeom prst="rect">
              <a:avLst/>
            </a:prstGeom>
          </p:spPr>
        </p:pic>
      </p:grpSp>
      <p:cxnSp>
        <p:nvCxnSpPr>
          <p:cNvPr id="46" name="直接连接符 7"/>
          <p:cNvCxnSpPr>
            <a:cxnSpLocks noChangeShapeType="1"/>
          </p:cNvCxnSpPr>
          <p:nvPr/>
        </p:nvCxnSpPr>
        <p:spPr bwMode="auto">
          <a:xfrm>
            <a:off x="5447928" y="2043087"/>
            <a:ext cx="0" cy="3186113"/>
          </a:xfrm>
          <a:prstGeom prst="line">
            <a:avLst/>
          </a:prstGeom>
          <a:noFill/>
          <a:ln w="57150">
            <a:solidFill>
              <a:srgbClr val="37BBE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47" name="组合 17"/>
          <p:cNvGrpSpPr>
            <a:grpSpLocks/>
          </p:cNvGrpSpPr>
          <p:nvPr/>
        </p:nvGrpSpPr>
        <p:grpSpPr bwMode="auto">
          <a:xfrm>
            <a:off x="407448" y="2023741"/>
            <a:ext cx="5855133" cy="2994368"/>
            <a:chOff x="-36082" y="112178"/>
            <a:chExt cx="3046360" cy="673185"/>
          </a:xfrm>
        </p:grpSpPr>
        <p:sp>
          <p:nvSpPr>
            <p:cNvPr id="48" name="矩形 13"/>
            <p:cNvSpPr>
              <a:spLocks noChangeArrowheads="1"/>
            </p:cNvSpPr>
            <p:nvPr/>
          </p:nvSpPr>
          <p:spPr bwMode="auto">
            <a:xfrm>
              <a:off x="-36082" y="360559"/>
              <a:ext cx="3046360" cy="4248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684213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684213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684213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684213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684213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</a:pPr>
              <a:r>
                <a:rPr lang="en-US" altLang="zh-CN" sz="2000" dirty="0">
                  <a:solidFill>
                    <a:schemeClr val="bg1">
                      <a:lumMod val="8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High TPS and Speed</a:t>
              </a:r>
            </a:p>
            <a:p>
              <a:pPr eaLnBrk="1" hangingPunct="1">
                <a:lnSpc>
                  <a:spcPct val="150000"/>
                </a:lnSpc>
              </a:pPr>
              <a:r>
                <a:rPr lang="en-US" altLang="zh-CN" sz="2000" dirty="0">
                  <a:solidFill>
                    <a:schemeClr val="bg1">
                      <a:lumMod val="8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Security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20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L</a:t>
              </a:r>
              <a:r>
                <a:rPr lang="en-US" altLang="zh-CN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ow Transaction </a:t>
              </a:r>
              <a:r>
                <a:rPr lang="en-US" altLang="zh-CN" sz="20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C</a:t>
              </a:r>
              <a:r>
                <a:rPr lang="en-US" altLang="zh-CN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ost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Community Culture</a:t>
              </a:r>
            </a:p>
          </p:txBody>
        </p:sp>
        <p:sp>
          <p:nvSpPr>
            <p:cNvPr id="66" name="文本框 83"/>
            <p:cNvSpPr txBox="1">
              <a:spLocks noChangeArrowheads="1"/>
            </p:cNvSpPr>
            <p:nvPr/>
          </p:nvSpPr>
          <p:spPr bwMode="auto">
            <a:xfrm>
              <a:off x="103604" y="139643"/>
              <a:ext cx="1423013" cy="1751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512763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512763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512763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512763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512763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51276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51276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51276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51276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000" b="1" dirty="0">
                  <a:solidFill>
                    <a:schemeClr val="bg1">
                      <a:lumMod val="8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Why</a:t>
              </a:r>
              <a:r>
                <a:rPr lang="en-US" altLang="zh-CN" sz="2000" b="1" dirty="0">
                  <a:solidFill>
                    <a:schemeClr val="bg1">
                      <a:lumMod val="8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 </a:t>
              </a:r>
              <a:r>
                <a:rPr lang="en-US" altLang="zh-CN" sz="3000" b="1" dirty="0">
                  <a:solidFill>
                    <a:schemeClr val="bg1">
                      <a:lumMod val="8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Solana ?</a:t>
              </a:r>
              <a:endParaRPr lang="zh-CN" altLang="en-US" sz="3000" b="1" dirty="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cxnSp>
          <p:nvCxnSpPr>
            <p:cNvPr id="67" name="直接连接符 120"/>
            <p:cNvCxnSpPr>
              <a:cxnSpLocks noChangeShapeType="1"/>
            </p:cNvCxnSpPr>
            <p:nvPr/>
          </p:nvCxnSpPr>
          <p:spPr bwMode="auto">
            <a:xfrm>
              <a:off x="38806" y="112178"/>
              <a:ext cx="0" cy="170228"/>
            </a:xfrm>
            <a:prstGeom prst="line">
              <a:avLst/>
            </a:prstGeom>
            <a:noFill/>
            <a:ln w="9525">
              <a:solidFill>
                <a:srgbClr val="007BC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pic>
        <p:nvPicPr>
          <p:cNvPr id="4098" name="Picture 2" descr="Solana的极速新篇章">
            <a:extLst>
              <a:ext uri="{FF2B5EF4-FFF2-40B4-BE49-F238E27FC236}">
                <a16:creationId xmlns:a16="http://schemas.microsoft.com/office/drawing/2014/main" id="{F4652353-B5E5-46CF-B5C7-A9283F8C40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7968" y="1988840"/>
            <a:ext cx="6050885" cy="3291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421228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6600">
        <p:blinds dir="vert"/>
      </p:transition>
    </mc:Choice>
    <mc:Fallback xmlns="">
      <p:transition spd="slow" advTm="660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63352" y="-315635"/>
            <a:ext cx="11928647" cy="7173635"/>
            <a:chOff x="263352" y="-315635"/>
            <a:chExt cx="11928647" cy="7173635"/>
          </a:xfrm>
        </p:grpSpPr>
        <p:pic>
          <p:nvPicPr>
            <p:cNvPr id="28" name="图片 27" descr="图片包含 就坐, 黑色, 建筑物, 户外&#10;&#10;已生成高可信度的说明"/>
            <p:cNvPicPr>
              <a:picLocks noChangeAspect="1"/>
            </p:cNvPicPr>
            <p:nvPr/>
          </p:nvPicPr>
          <p:blipFill rotWithShape="1"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5300000">
              <a:off x="392931" y="-390354"/>
              <a:ext cx="1819802" cy="1969240"/>
            </a:xfrm>
            <a:prstGeom prst="rect">
              <a:avLst/>
            </a:prstGeom>
          </p:spPr>
        </p:pic>
        <p:sp>
          <p:nvSpPr>
            <p:cNvPr id="3" name="文本框 2"/>
            <p:cNvSpPr txBox="1"/>
            <p:nvPr/>
          </p:nvSpPr>
          <p:spPr>
            <a:xfrm>
              <a:off x="392912" y="332656"/>
              <a:ext cx="214687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>
                      <a:lumMod val="85000"/>
                    </a:schemeClr>
                  </a:solidFill>
                  <a:cs typeface="+mn-ea"/>
                  <a:sym typeface="+mn-lt"/>
                </a:rPr>
                <a:t>Technology</a:t>
              </a:r>
              <a:endParaRPr lang="zh-CN" altLang="en-US" sz="2800" dirty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endParaRPr>
            </a:p>
          </p:txBody>
        </p:sp>
        <p:grpSp>
          <p:nvGrpSpPr>
            <p:cNvPr id="41" name="组合 40"/>
            <p:cNvGrpSpPr/>
            <p:nvPr/>
          </p:nvGrpSpPr>
          <p:grpSpPr>
            <a:xfrm rot="10800000" flipV="1">
              <a:off x="263352" y="984158"/>
              <a:ext cx="11745783" cy="45719"/>
              <a:chOff x="3182554" y="3904019"/>
              <a:chExt cx="5543625" cy="45719"/>
            </a:xfrm>
          </p:grpSpPr>
          <p:sp>
            <p:nvSpPr>
              <p:cNvPr id="42" name="PA_矩形 11"/>
              <p:cNvSpPr/>
              <p:nvPr>
                <p:custDataLst>
                  <p:tags r:id="rId2"/>
                </p:custDataLst>
              </p:nvPr>
            </p:nvSpPr>
            <p:spPr>
              <a:xfrm>
                <a:off x="5030429" y="3904019"/>
                <a:ext cx="1847875" cy="45719"/>
              </a:xfrm>
              <a:prstGeom prst="rect">
                <a:avLst/>
              </a:prstGeom>
              <a:solidFill>
                <a:srgbClr val="52CBCE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43" name="PA_矩形 11"/>
              <p:cNvSpPr/>
              <p:nvPr>
                <p:custDataLst>
                  <p:tags r:id="rId3"/>
                </p:custDataLst>
              </p:nvPr>
            </p:nvSpPr>
            <p:spPr>
              <a:xfrm>
                <a:off x="6878304" y="3904019"/>
                <a:ext cx="1847875" cy="45719"/>
              </a:xfrm>
              <a:prstGeom prst="rect">
                <a:avLst/>
              </a:prstGeom>
              <a:solidFill>
                <a:srgbClr val="585BA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44" name="PA_矩形 11"/>
              <p:cNvSpPr/>
              <p:nvPr>
                <p:custDataLst>
                  <p:tags r:id="rId4"/>
                </p:custDataLst>
              </p:nvPr>
            </p:nvSpPr>
            <p:spPr>
              <a:xfrm>
                <a:off x="3182554" y="3904019"/>
                <a:ext cx="1847875" cy="45719"/>
              </a:xfrm>
              <a:prstGeom prst="rect">
                <a:avLst/>
              </a:prstGeom>
              <a:solidFill>
                <a:srgbClr val="00BCE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</p:grpSp>
        <p:pic>
          <p:nvPicPr>
            <p:cNvPr id="29" name="图片 28" descr="图片包含 就坐, 黑色, 建筑物, 户外&#10;&#10;已生成高可信度的说明"/>
            <p:cNvPicPr>
              <a:picLocks noChangeAspect="1"/>
            </p:cNvPicPr>
            <p:nvPr/>
          </p:nvPicPr>
          <p:blipFill rotWithShape="1">
            <a:blip r:embed="rId8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flipH="1">
              <a:off x="9739942" y="1484784"/>
              <a:ext cx="2452057" cy="5373216"/>
            </a:xfrm>
            <a:prstGeom prst="rect">
              <a:avLst/>
            </a:prstGeom>
          </p:spPr>
        </p:pic>
      </p:grpSp>
      <p:sp>
        <p:nvSpPr>
          <p:cNvPr id="24" name="文本框 23">
            <a:extLst>
              <a:ext uri="{FF2B5EF4-FFF2-40B4-BE49-F238E27FC236}">
                <a16:creationId xmlns:a16="http://schemas.microsoft.com/office/drawing/2014/main" id="{FE72BAA9-18F3-4073-9724-BB5B7EF46207}"/>
              </a:ext>
            </a:extLst>
          </p:cNvPr>
          <p:cNvSpPr txBox="1"/>
          <p:nvPr/>
        </p:nvSpPr>
        <p:spPr>
          <a:xfrm>
            <a:off x="392912" y="1752782"/>
            <a:ext cx="1131971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Algorithm can automatically settle the real time odds</a:t>
            </a:r>
          </a:p>
          <a:p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Users can update their judgment of the situation in real time such as AMM swap </a:t>
            </a:r>
          </a:p>
          <a:p>
            <a:endParaRPr lang="en-US" altLang="zh-CN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altLang="zh-CN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Buy at a low price, sell at a high price, and get an extra profit compared to the 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traditional prediction market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98939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6600">
        <p:blinds dir="vert"/>
      </p:transition>
    </mc:Choice>
    <mc:Fallback xmlns="">
      <p:transition spd="slow" advTm="6600">
        <p:blinds dir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63352" y="-315635"/>
            <a:ext cx="11928647" cy="7173635"/>
            <a:chOff x="263352" y="-315635"/>
            <a:chExt cx="11928647" cy="7173635"/>
          </a:xfrm>
        </p:grpSpPr>
        <p:pic>
          <p:nvPicPr>
            <p:cNvPr id="28" name="图片 27" descr="图片包含 就坐, 黑色, 建筑物, 户外&#10;&#10;已生成高可信度的说明"/>
            <p:cNvPicPr>
              <a:picLocks noChangeAspect="1"/>
            </p:cNvPicPr>
            <p:nvPr/>
          </p:nvPicPr>
          <p:blipFill rotWithShape="1"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5300000">
              <a:off x="392931" y="-390354"/>
              <a:ext cx="1819802" cy="1969240"/>
            </a:xfrm>
            <a:prstGeom prst="rect">
              <a:avLst/>
            </a:prstGeom>
          </p:spPr>
        </p:pic>
        <p:sp>
          <p:nvSpPr>
            <p:cNvPr id="3" name="文本框 2"/>
            <p:cNvSpPr txBox="1"/>
            <p:nvPr/>
          </p:nvSpPr>
          <p:spPr>
            <a:xfrm>
              <a:off x="392911" y="332656"/>
              <a:ext cx="214687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>
                      <a:lumMod val="85000"/>
                    </a:schemeClr>
                  </a:solidFill>
                  <a:cs typeface="+mn-ea"/>
                  <a:sym typeface="+mn-lt"/>
                </a:rPr>
                <a:t>Technology</a:t>
              </a:r>
              <a:endParaRPr lang="zh-CN" altLang="en-US" sz="2800" dirty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endParaRPr>
            </a:p>
          </p:txBody>
        </p:sp>
        <p:grpSp>
          <p:nvGrpSpPr>
            <p:cNvPr id="41" name="组合 40"/>
            <p:cNvGrpSpPr/>
            <p:nvPr/>
          </p:nvGrpSpPr>
          <p:grpSpPr>
            <a:xfrm rot="10800000" flipV="1">
              <a:off x="263352" y="984158"/>
              <a:ext cx="11745783" cy="45719"/>
              <a:chOff x="3182554" y="3904019"/>
              <a:chExt cx="5543625" cy="45719"/>
            </a:xfrm>
          </p:grpSpPr>
          <p:sp>
            <p:nvSpPr>
              <p:cNvPr id="42" name="PA_矩形 11"/>
              <p:cNvSpPr/>
              <p:nvPr>
                <p:custDataLst>
                  <p:tags r:id="rId2"/>
                </p:custDataLst>
              </p:nvPr>
            </p:nvSpPr>
            <p:spPr>
              <a:xfrm>
                <a:off x="5030429" y="3904019"/>
                <a:ext cx="1847875" cy="45719"/>
              </a:xfrm>
              <a:prstGeom prst="rect">
                <a:avLst/>
              </a:prstGeom>
              <a:solidFill>
                <a:srgbClr val="52CBCE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43" name="PA_矩形 11"/>
              <p:cNvSpPr/>
              <p:nvPr>
                <p:custDataLst>
                  <p:tags r:id="rId3"/>
                </p:custDataLst>
              </p:nvPr>
            </p:nvSpPr>
            <p:spPr>
              <a:xfrm>
                <a:off x="6878304" y="3904019"/>
                <a:ext cx="1847875" cy="45719"/>
              </a:xfrm>
              <a:prstGeom prst="rect">
                <a:avLst/>
              </a:prstGeom>
              <a:solidFill>
                <a:srgbClr val="585BA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44" name="PA_矩形 11"/>
              <p:cNvSpPr/>
              <p:nvPr>
                <p:custDataLst>
                  <p:tags r:id="rId4"/>
                </p:custDataLst>
              </p:nvPr>
            </p:nvSpPr>
            <p:spPr>
              <a:xfrm>
                <a:off x="3182554" y="3904019"/>
                <a:ext cx="1847875" cy="45719"/>
              </a:xfrm>
              <a:prstGeom prst="rect">
                <a:avLst/>
              </a:prstGeom>
              <a:solidFill>
                <a:srgbClr val="00BCE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</p:grpSp>
        <p:pic>
          <p:nvPicPr>
            <p:cNvPr id="29" name="图片 28" descr="图片包含 就坐, 黑色, 建筑物, 户外&#10;&#10;已生成高可信度的说明"/>
            <p:cNvPicPr>
              <a:picLocks noChangeAspect="1"/>
            </p:cNvPicPr>
            <p:nvPr/>
          </p:nvPicPr>
          <p:blipFill rotWithShape="1">
            <a:blip r:embed="rId8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flipH="1">
              <a:off x="9739942" y="1484784"/>
              <a:ext cx="2452057" cy="5373216"/>
            </a:xfrm>
            <a:prstGeom prst="rect">
              <a:avLst/>
            </a:prstGeom>
          </p:spPr>
        </p:pic>
      </p:grpSp>
      <p:sp>
        <p:nvSpPr>
          <p:cNvPr id="20" name="文本框 19">
            <a:extLst>
              <a:ext uri="{FF2B5EF4-FFF2-40B4-BE49-F238E27FC236}">
                <a16:creationId xmlns:a16="http://schemas.microsoft.com/office/drawing/2014/main" id="{CF82E3BA-9644-4E7C-8AF7-11EF2E572F7A}"/>
              </a:ext>
            </a:extLst>
          </p:cNvPr>
          <p:cNvSpPr txBox="1"/>
          <p:nvPr/>
        </p:nvSpPr>
        <p:spPr>
          <a:xfrm>
            <a:off x="847180" y="1573933"/>
            <a:ext cx="60960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000" b="1" dirty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Tradition Odds</a:t>
            </a:r>
          </a:p>
          <a:p>
            <a:endParaRPr lang="zh-CN" altLang="en-US" sz="3000" b="1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3519A22-BCD6-4026-9EFA-C17F0E749375}"/>
              </a:ext>
            </a:extLst>
          </p:cNvPr>
          <p:cNvSpPr txBox="1"/>
          <p:nvPr/>
        </p:nvSpPr>
        <p:spPr>
          <a:xfrm>
            <a:off x="839416" y="2782421"/>
            <a:ext cx="60960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Before Match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solidFill>
                <a:schemeClr val="bg1">
                  <a:lumMod val="85000"/>
                </a:schemeClr>
              </a:solidFill>
              <a:cs typeface="+mn-ea"/>
              <a:sym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solidFill>
                <a:schemeClr val="bg1">
                  <a:lumMod val="85000"/>
                </a:schemeClr>
              </a:solidFill>
              <a:cs typeface="+mn-ea"/>
              <a:sym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Based on pre-competition 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solidFill>
                <a:schemeClr val="bg1">
                  <a:lumMod val="85000"/>
                </a:schemeClr>
              </a:solidFill>
              <a:cs typeface="+mn-ea"/>
              <a:sym typeface="+mn-lt"/>
            </a:endParaRPr>
          </a:p>
          <a:p>
            <a:endParaRPr lang="en-US" altLang="zh-CN" dirty="0">
              <a:solidFill>
                <a:schemeClr val="bg1">
                  <a:lumMod val="85000"/>
                </a:schemeClr>
              </a:solidFill>
              <a:cs typeface="+mn-ea"/>
              <a:sym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Dynamic switching is not </a:t>
            </a:r>
            <a:r>
              <a:rPr lang="en-US" altLang="zh-CN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allowed in match</a:t>
            </a: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solidFill>
                <a:schemeClr val="bg1">
                  <a:lumMod val="85000"/>
                </a:schemeClr>
              </a:solidFill>
              <a:cs typeface="+mn-ea"/>
              <a:sym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solidFill>
                <a:schemeClr val="bg1">
                  <a:lumMod val="8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493C7168-6546-4BF1-B2BF-8C14BBF91F09}"/>
              </a:ext>
            </a:extLst>
          </p:cNvPr>
          <p:cNvSpPr txBox="1"/>
          <p:nvPr/>
        </p:nvSpPr>
        <p:spPr>
          <a:xfrm>
            <a:off x="6672064" y="1594773"/>
            <a:ext cx="451662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000" b="1" dirty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Realtime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CN" sz="3000" b="1" dirty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Odds</a:t>
            </a:r>
          </a:p>
          <a:p>
            <a:endParaRPr lang="zh-CN" altLang="en-US" dirty="0"/>
          </a:p>
        </p:txBody>
      </p:sp>
      <p:pic>
        <p:nvPicPr>
          <p:cNvPr id="7" name="图片 6" descr="卡通人物&#10;&#10;描述已自动生成">
            <a:extLst>
              <a:ext uri="{FF2B5EF4-FFF2-40B4-BE49-F238E27FC236}">
                <a16:creationId xmlns:a16="http://schemas.microsoft.com/office/drawing/2014/main" id="{08182CAF-F211-4040-ADF8-B5315F30206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5346" y="5449880"/>
            <a:ext cx="1480624" cy="1319990"/>
          </a:xfrm>
          <a:prstGeom prst="rect">
            <a:avLst/>
          </a:prstGeom>
        </p:spPr>
      </p:pic>
      <p:sp>
        <p:nvSpPr>
          <p:cNvPr id="38" name="文本框 37">
            <a:extLst>
              <a:ext uri="{FF2B5EF4-FFF2-40B4-BE49-F238E27FC236}">
                <a16:creationId xmlns:a16="http://schemas.microsoft.com/office/drawing/2014/main" id="{AAD8144E-1A21-41D0-BA7B-1B6B50FEE2B7}"/>
              </a:ext>
            </a:extLst>
          </p:cNvPr>
          <p:cNvSpPr txBox="1"/>
          <p:nvPr/>
        </p:nvSpPr>
        <p:spPr>
          <a:xfrm>
            <a:off x="6437346" y="2826486"/>
            <a:ext cx="60960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Compatible with the traditional odds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solidFill>
                <a:schemeClr val="bg1">
                  <a:lumMod val="85000"/>
                </a:schemeClr>
              </a:solidFill>
              <a:cs typeface="+mn-ea"/>
              <a:sym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solidFill>
                <a:schemeClr val="bg1">
                  <a:lumMod val="85000"/>
                </a:schemeClr>
              </a:solidFill>
              <a:cs typeface="+mn-ea"/>
              <a:sym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Based on real-time situation of the game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solidFill>
                <a:schemeClr val="bg1">
                  <a:lumMod val="85000"/>
                </a:schemeClr>
              </a:solidFill>
              <a:cs typeface="+mn-ea"/>
              <a:sym typeface="+mn-lt"/>
            </a:endParaRPr>
          </a:p>
          <a:p>
            <a:endParaRPr lang="en-US" altLang="zh-CN" dirty="0">
              <a:solidFill>
                <a:schemeClr val="bg1">
                  <a:lumMod val="85000"/>
                </a:schemeClr>
              </a:solidFill>
              <a:cs typeface="+mn-ea"/>
              <a:sym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Dynamic switching like jumping cat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solidFill>
                <a:schemeClr val="bg1">
                  <a:lumMod val="85000"/>
                </a:schemeClr>
              </a:solidFill>
              <a:cs typeface="+mn-ea"/>
              <a:sym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solidFill>
                <a:schemeClr val="bg1">
                  <a:lumMod val="85000"/>
                </a:schemeClr>
              </a:solidFill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96547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6600">
        <p:blinds dir="vert"/>
      </p:transition>
    </mc:Choice>
    <mc:Fallback xmlns="">
      <p:transition spd="slow" advTm="6600">
        <p:blinds dir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 descr="图片包含 就坐, 黑色, 建筑物, 户外&#10;&#10;已生成高可信度的说明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5300000">
            <a:off x="1598933" y="-439982"/>
            <a:ext cx="6416674" cy="6943596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5264815" y="3717032"/>
            <a:ext cx="11192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Dao</a:t>
            </a:r>
            <a:endParaRPr lang="zh-CN" altLang="en-US" sz="3600" b="1" dirty="0">
              <a:solidFill>
                <a:schemeClr val="bg1">
                  <a:lumMod val="8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333744" y="1556792"/>
            <a:ext cx="1050288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500" dirty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3</a:t>
            </a:r>
            <a:endParaRPr lang="zh-CN" altLang="en-US" sz="11500" dirty="0">
              <a:solidFill>
                <a:schemeClr val="bg1">
                  <a:lumMod val="85000"/>
                </a:schemeClr>
              </a:solidFill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68051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6600">
        <p:blinds dir="vert"/>
      </p:transition>
    </mc:Choice>
    <mc:Fallback xmlns="">
      <p:transition spd="slow" advTm="660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9|0.9|0.7|0.5|0.7|0.8|0.6|0.8|0.8|0.9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9|0.9|0.7|0.5|0.7|0.8|0.6|0.8|0.8|0.9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9|0.9|0.7|0.5|0.7|0.8|0.6|0.8|0.8|0.9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9|0.9|0.7|0.5|0.7|0.8|0.6|0.8|0.8|0.9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9|0.9|0.7|0.5|0.7|0.8|0.6|0.8|0.8|0.9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9|0.9|0.7|0.5|0.7|0.8|0.6|0.8|0.8|0.9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9|0.9|0.7|0.5|0.7|0.8|0.6|0.8|0.8|0.9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9|0.9|0.7|0.5|0.7|0.8|0.6|0.8|0.8|0.9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9|0.9|0.7|0.5|0.7|0.8|0.6|0.8|0.8|0.9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9|0.9|0.7|0.5|0.7|0.8|0.6|0.8|0.8|0.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9|0.9|0.7|0.5|0.7|0.8|0.6|0.8|0.8|0.9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2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9|0.9|0.7|0.5|0.7|0.8|0.6|0.8|0.8|0.9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heme/theme1.xml><?xml version="1.0" encoding="utf-8"?>
<a:theme xmlns:a="http://schemas.openxmlformats.org/drawingml/2006/main" name="第一PPT，www.1ppt.com">
  <a:themeElements>
    <a:clrScheme name="自定义 657">
      <a:dk1>
        <a:srgbClr val="5F5F5F"/>
      </a:dk1>
      <a:lt1>
        <a:srgbClr val="FFFFFF"/>
      </a:lt1>
      <a:dk2>
        <a:srgbClr val="FFFFFF"/>
      </a:dk2>
      <a:lt2>
        <a:srgbClr val="5F5F5F"/>
      </a:lt2>
      <a:accent1>
        <a:srgbClr val="67B58C"/>
      </a:accent1>
      <a:accent2>
        <a:srgbClr val="9DB670"/>
      </a:accent2>
      <a:accent3>
        <a:srgbClr val="4AAED2"/>
      </a:accent3>
      <a:accent4>
        <a:srgbClr val="6494B4"/>
      </a:accent4>
      <a:accent5>
        <a:srgbClr val="FFC000"/>
      </a:accent5>
      <a:accent6>
        <a:srgbClr val="FF3737"/>
      </a:accent6>
      <a:hlink>
        <a:srgbClr val="55C4F8"/>
      </a:hlink>
      <a:folHlink>
        <a:srgbClr val="C6EBFC"/>
      </a:folHlink>
    </a:clrScheme>
    <a:fontScheme name="4x1x00fv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anose="020B0604020202020204" pitchFamily="34" charset="0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A000120150822A06KPBG</Template>
  <TotalTime>332</TotalTime>
  <Words>339</Words>
  <Application>Microsoft Office PowerPoint</Application>
  <PresentationFormat>宽屏</PresentationFormat>
  <Paragraphs>111</Paragraphs>
  <Slides>14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14</vt:i4>
      </vt:variant>
    </vt:vector>
  </HeadingPairs>
  <TitlesOfParts>
    <vt:vector size="23" baseType="lpstr">
      <vt:lpstr>等线</vt:lpstr>
      <vt:lpstr>微软雅黑</vt:lpstr>
      <vt:lpstr>幼圆</vt:lpstr>
      <vt:lpstr>Arial</vt:lpstr>
      <vt:lpstr>Calibri</vt:lpstr>
      <vt:lpstr>Consolas</vt:lpstr>
      <vt:lpstr>Wingdings</vt:lpstr>
      <vt:lpstr>第一PPT，www.1ppt.com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第一PPT</Manager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互联网大数据</dc:title>
  <dc:creator>第一PPT</dc:creator>
  <cp:keywords>www.1ppt.com</cp:keywords>
  <dc:description>www.1ppt.com</dc:description>
  <cp:lastModifiedBy>wang chu</cp:lastModifiedBy>
  <cp:revision>85</cp:revision>
  <dcterms:created xsi:type="dcterms:W3CDTF">2017-02-20T09:50:07Z</dcterms:created>
  <dcterms:modified xsi:type="dcterms:W3CDTF">2021-06-07T05:45:53Z</dcterms:modified>
</cp:coreProperties>
</file>