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13" r:id="rId4"/>
    <p:sldId id="314" r:id="rId5"/>
    <p:sldId id="280" r:id="rId6"/>
    <p:sldId id="281" r:id="rId7"/>
    <p:sldId id="284" r:id="rId9"/>
    <p:sldId id="283" r:id="rId10"/>
    <p:sldId id="285" r:id="rId11"/>
    <p:sldId id="286" r:id="rId12"/>
    <p:sldId id="287" r:id="rId13"/>
    <p:sldId id="282" r:id="rId14"/>
    <p:sldId id="299" r:id="rId15"/>
    <p:sldId id="288" r:id="rId16"/>
    <p:sldId id="290" r:id="rId17"/>
    <p:sldId id="291" r:id="rId18"/>
    <p:sldId id="292" r:id="rId19"/>
    <p:sldId id="293" r:id="rId20"/>
    <p:sldId id="309" r:id="rId21"/>
    <p:sldId id="294" r:id="rId22"/>
    <p:sldId id="295" r:id="rId23"/>
    <p:sldId id="300" r:id="rId24"/>
    <p:sldId id="302" r:id="rId25"/>
    <p:sldId id="301" r:id="rId26"/>
    <p:sldId id="296" r:id="rId27"/>
    <p:sldId id="304" r:id="rId28"/>
    <p:sldId id="305" r:id="rId29"/>
    <p:sldId id="306" r:id="rId30"/>
    <p:sldId id="307" r:id="rId31"/>
    <p:sldId id="310" r:id="rId32"/>
    <p:sldId id="308" r:id="rId33"/>
    <p:sldId id="311" r:id="rId34"/>
    <p:sldId id="312"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A0471C-32A0-4624-9467-104FAF22D523}">
          <p14:sldIdLst>
            <p14:sldId id="256"/>
            <p14:sldId id="313"/>
            <p14:sldId id="314"/>
            <p14:sldId id="280"/>
            <p14:sldId id="281"/>
            <p14:sldId id="284"/>
            <p14:sldId id="283"/>
            <p14:sldId id="285"/>
            <p14:sldId id="286"/>
            <p14:sldId id="287"/>
            <p14:sldId id="282"/>
            <p14:sldId id="299"/>
            <p14:sldId id="288"/>
            <p14:sldId id="290"/>
            <p14:sldId id="291"/>
            <p14:sldId id="292"/>
            <p14:sldId id="293"/>
          </p14:sldIdLst>
        </p14:section>
        <p14:section name="Greedy algorithm" id="{F618FEA9-11AE-4AB2-A552-3623343A2B4D}">
          <p14:sldIdLst>
            <p14:sldId id="309"/>
            <p14:sldId id="294"/>
            <p14:sldId id="295"/>
            <p14:sldId id="300"/>
            <p14:sldId id="302"/>
            <p14:sldId id="301"/>
            <p14:sldId id="296"/>
            <p14:sldId id="304"/>
            <p14:sldId id="305"/>
            <p14:sldId id="306"/>
            <p14:sldId id="307"/>
            <p14:sldId id="310"/>
            <p14:sldId id="308"/>
            <p14:sldId id="311"/>
            <p14:sldId id="312"/>
            <p14:sldId id="2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o Chen" initials="Q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3158" autoAdjust="0"/>
  </p:normalViewPr>
  <p:slideViewPr>
    <p:cSldViewPr snapToGrid="0">
      <p:cViewPr varScale="1">
        <p:scale>
          <a:sx n="95" d="100"/>
          <a:sy n="95" d="100"/>
        </p:scale>
        <p:origin x="11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5-26T02:56:51"/>
    </inkml:context>
    <inkml:brush xml:id="br0">
      <inkml:brushProperty name="width" value="0.05" units="cm"/>
      <inkml:brushProperty name="height" value="0.05" units="cm"/>
      <inkml:brushProperty name="color" value="#000000"/>
    </inkml:brush>
  </inkml:definitions>
  <inkml:trace contextRef="#ctx0" brushRef="#br0">26 23 168,'-26'-23'-15,"10"2538"0,16-2509 10,4061 0 0,8 26-4199,0 0 2,6-2369 0,0 2 0,-1 0 0,1 0 1,0 0 15,49 0 0,0-11-44,11 0 0,-1 0 0,0 0 4,35 0 0,0 14 154,691 0 0,-8 122-163,0 0-30,61-159 0,0 28-153,-326 0 0,-7-75-79,0 0-3,-93 2 0,0-5 84,1 0 0,-5 208 65,0 0 3,-49-8 0,0 10 53,1 0 0,3-97-18,0 0-31,617 1792 0,0 28-576,-1176 0 0,2-100-455,0 0-8,-198-364 0,0 3-32,-1010 0 0,3-39-2243,0 0-6,-80-5966 0,0 1 104,7886 0 0</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5-26T02:56:52"/>
    </inkml:context>
    <inkml:brush xml:id="br0">
      <inkml:brushProperty name="width" value="0.05" units="cm"/>
      <inkml:brushProperty name="height" value="0.05" units="cm"/>
      <inkml:brushProperty name="color" value="#000000"/>
    </inkml:brush>
  </inkml:definitions>
  <inkml:trace contextRef="#ctx0" brushRef="#br0">9 155 496,'-9'-155'-7,"9"2952"0,0-2790 0,-2648 0 0,0 0-1,0 0 0,0 1 0,0 1 0,-1 0 0,-1 1 1,0 0 0,-1-1 0,0 0 0,1 0 0,0 0-1,0 0 0,0 1 0,0 0 0,-1 0 0,0 0 1,0 0 0,0-1 0,0 0 0,1 0 0,0 0-1,0 0 0,1 1 0,0 0-1,-1 0 0,0 0 1,0 0 0,0-1 0,0 0 0,1 0 0,0 0-1,0 0 0,0 1 0,0 0 0,-1 0 0,0 1 1,0 0 0,-1-1 0,0 0 0,1 0 0,0 0-1,0 0 0,0 1 0,0 0 0,-1 0 0,0 0 1,0 0 0,0-1 0,0 0 0,1 0 0,0 0-1,0 0 0,1 1 0,0 0-1,-1 0 0,-1 0 1,0 0 1,0-1 0,0 0 0,1 0 0,0 0-1,0 0 0,0 1 0,0 0 0,-1 0 0,0 0 1,0 0 0,0-1 0,0 0 0,1 0 0,0 0-1,0 0 0,0 1 0,0-1 0,-1 0 0,1 1 1,0 0 0,-1-1 0,0 0 0,1 0 0,0 0-1,0 0 0,0 1 0,0 9 14,947 0 0,13 26 1075,0 0 52,69 0 0,0-60-92,-2149 0 0,0-1-1,0 0 1,0 1 0,0 1-2,-1 0 0,1 0 1,0 0 0,0-1 0,0 23 13,1 0 0,-18-9-11,0 0-19,-15 2 0,0 0 0,-1 0 0,0-1 1,0 0 0,1 0 0,0 0-1,0 0 0,0 1 0,0 0 1,-1 0 0,0-1 0,0 0 0,1 0 0,0 0-1,-1 0 0,0 1 1,-1 0 0,0-1 1,0 0 7,2 0 0,0-8-4,-11 0 0,1 0-1,0 0-1,0 1 0,0 0-1,-1 0 0,1 0 1,0 0-1,1-1 0,0 0-1,1 0 0,0 0-1,0 0 3,-4 1 0,0 20-9,-21 0 0,-16 8 19,0 0 0,1 1 0,0 0-1,-1 0 0,0-1 1,0 0-1,0 0 0,0 0 0,-1 0 0,-1-1 1,0 0 0,0-1 0,0 0 0,1 0 0,11-18-1,0 0-8,11 6 0,0 196-268,-814 0 0,-196 271 1471,0 0-11,12-927 0,0 1 1,0 0 0,-1 0 1,0 0 0,-1-1 0,0 1 1,0 0 0,-1-1 1,0 0 1,1-1 0,0-1 0,0 0 0,0-1 0,0 0 0,1 1 0,0 1-1,-1 0 0,-1 1 0,0 0 0,-1 0 0,0 0 1,1 0 0,1-1-1,0 0-1,1 0 0,0 0-1,0 0 0,0 1 1,0 0 0,-1-1 0,0 0 1,0 0 0,0-1 0,0 0 0,1 1 0,0 0-1,-1 0 0,0 1 0,0 0 0,-1 0 0,0 0 1,1 0 0,0-2-1,0 0-1,-12-5566 0,0 1 7,4047 0 0,0-2 258,0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4844E-26AF-4FD8-B9A9-BC9E770D509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CFDFE-1979-49C0-8692-D95CF2DDDAD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Recursive </a:t>
            </a:r>
            <a:r>
              <a:rPr lang="zh-CN" altLang="en-US" dirty="0"/>
              <a:t>和 </a:t>
            </a:r>
            <a:r>
              <a:rPr lang="en-US" altLang="zh-CN" dirty="0"/>
              <a:t>Top-down DP </a:t>
            </a:r>
            <a:r>
              <a:rPr lang="zh-CN" altLang="en-US" dirty="0"/>
              <a:t>代码比较</a:t>
            </a:r>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t>
            </a:r>
            <a:r>
              <a:rPr lang="zh-CN" altLang="en-US" dirty="0"/>
              <a:t>原问题所有活动的集合</a:t>
            </a:r>
            <a:endParaRPr lang="en-US" altLang="zh-CN" dirty="0"/>
          </a:p>
          <a:p>
            <a:r>
              <a:rPr lang="en-US" altLang="zh-CN" dirty="0"/>
              <a:t>C(</a:t>
            </a:r>
            <a:r>
              <a:rPr lang="en-US" altLang="zh-CN" dirty="0" err="1"/>
              <a:t>a_m</a:t>
            </a:r>
            <a:r>
              <a:rPr lang="en-US" altLang="zh-CN" dirty="0"/>
              <a:t>)</a:t>
            </a:r>
            <a:r>
              <a:rPr lang="zh-CN" altLang="en-US" dirty="0"/>
              <a:t>： 与</a:t>
            </a:r>
            <a:r>
              <a:rPr lang="en-US" altLang="zh-CN" dirty="0" err="1"/>
              <a:t>a_m</a:t>
            </a:r>
            <a:r>
              <a:rPr lang="zh-CN" altLang="en-US" dirty="0"/>
              <a:t>重叠（包括本身）的活动子集</a:t>
            </a:r>
            <a:endParaRPr lang="en-US" altLang="zh-CN" dirty="0"/>
          </a:p>
          <a:p>
            <a:endParaRPr lang="en-US" dirty="0"/>
          </a:p>
          <a:p>
            <a:r>
              <a:rPr lang="zh-CN" altLang="en-US" dirty="0"/>
              <a:t>用*表示最优解</a:t>
            </a:r>
            <a:endParaRPr lang="en-US" dirty="0"/>
          </a:p>
          <a:p>
            <a:r>
              <a:rPr lang="en-US" dirty="0"/>
              <a:t>X = compose( greedy result, X*_</a:t>
            </a:r>
            <a:r>
              <a:rPr lang="en-US" dirty="0" err="1"/>
              <a:t>sub_prob</a:t>
            </a:r>
            <a:r>
              <a:rPr lang="en-US" dirty="0"/>
              <a:t>)</a:t>
            </a:r>
            <a:endParaRPr lang="en-US" dirty="0"/>
          </a:p>
          <a:p>
            <a:r>
              <a:rPr lang="zh-CN" altLang="en-US" dirty="0"/>
              <a:t>假设 </a:t>
            </a:r>
            <a:r>
              <a:rPr lang="en-US" altLang="zh-CN" dirty="0"/>
              <a:t>X’* better than X,</a:t>
            </a:r>
            <a:endParaRPr lang="en-US" dirty="0"/>
          </a:p>
          <a:p>
            <a:r>
              <a:rPr lang="en-US" dirty="0"/>
              <a:t>X’* = </a:t>
            </a:r>
            <a:r>
              <a:rPr lang="en-US" altLang="zh-CN" dirty="0"/>
              <a:t>decompose to: greed result’, X’*_</a:t>
            </a:r>
            <a:r>
              <a:rPr lang="en-US" altLang="zh-CN" dirty="0" err="1"/>
              <a:t>sub_prob</a:t>
            </a:r>
            <a:endParaRPr lang="en-US" altLang="zh-CN" dirty="0"/>
          </a:p>
          <a:p>
            <a:endParaRPr lang="en-US" dirty="0"/>
          </a:p>
          <a:p>
            <a:r>
              <a:rPr lang="en-US" dirty="0"/>
              <a:t>X’*_</a:t>
            </a:r>
            <a:r>
              <a:rPr lang="en-US" dirty="0" err="1"/>
              <a:t>sub_prob</a:t>
            </a:r>
            <a:r>
              <a:rPr lang="en-US" dirty="0"/>
              <a:t> better than X*_</a:t>
            </a:r>
            <a:r>
              <a:rPr lang="en-US" dirty="0" err="1"/>
              <a:t>sub_prob</a:t>
            </a:r>
            <a:r>
              <a:rPr lang="en-US" dirty="0"/>
              <a:t> </a:t>
            </a:r>
            <a:endParaRPr lang="en-US" dirty="0"/>
          </a:p>
          <a:p>
            <a:r>
              <a:rPr lang="zh-CN" altLang="en-US" dirty="0"/>
              <a:t>矛盾！</a:t>
            </a:r>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t>
            </a:r>
            <a:r>
              <a:rPr lang="zh-CN" altLang="en-US" dirty="0"/>
              <a:t>原问题所有活动的集合</a:t>
            </a:r>
            <a:endParaRPr lang="en-US" altLang="zh-CN" dirty="0"/>
          </a:p>
          <a:p>
            <a:r>
              <a:rPr lang="en-US" altLang="zh-CN" dirty="0"/>
              <a:t>C(</a:t>
            </a:r>
            <a:r>
              <a:rPr lang="en-US" altLang="zh-CN" dirty="0" err="1"/>
              <a:t>a_m</a:t>
            </a:r>
            <a:r>
              <a:rPr lang="en-US" altLang="zh-CN" dirty="0"/>
              <a:t>)</a:t>
            </a:r>
            <a:r>
              <a:rPr lang="zh-CN" altLang="en-US" dirty="0"/>
              <a:t>： 与</a:t>
            </a:r>
            <a:r>
              <a:rPr lang="en-US" altLang="zh-CN" dirty="0" err="1"/>
              <a:t>a_m</a:t>
            </a:r>
            <a:r>
              <a:rPr lang="zh-CN" altLang="en-US" dirty="0"/>
              <a:t>重叠（包括本身）的活动子集</a:t>
            </a:r>
            <a:endParaRPr lang="en-US" altLang="zh-CN" dirty="0"/>
          </a:p>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673AA6-DF60-478B-99AE-FB4A81458173}"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A43896-94AD-4D63-A056-EE1601B741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73AA6-DF60-478B-99AE-FB4A8145817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A43896-94AD-4D63-A056-EE1601B741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673AA6-DF60-478B-99AE-FB4A81458173}"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A43896-94AD-4D63-A056-EE1601B74172}"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leetcode-cn.com/problems/coin-lcci/"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etcode-cn.com/problems/climbing-stairs/"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eetcode-cn.com/problems/word-break/" TargetMode="Externa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hyperlink" Target="https://leetcode-cn.com/problems/unique-paths/" TargetMode="Externa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leetcode-cn.com/problems/minimum-path-sum/"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hyperlink" Target="https://leetcode-cn.com/problems/edit-distance/"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hyperlink" Target="https://leetcode-cn.com/problems/longest-common-subsequence/solution/"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hyperlink" Target="https://leetcode-cn.com/problems/wildcard-match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customXml" Target="../ink/ink2.xml"/><Relationship Id="rId5" Type="http://schemas.openxmlformats.org/officeDocument/2006/relationships/image" Target="../media/image8.png"/><Relationship Id="rId4" Type="http://schemas.openxmlformats.org/officeDocument/2006/relationships/customXml" Target="../ink/ink1.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36240" y="2174240"/>
            <a:ext cx="6319520" cy="2676525"/>
          </a:xfrm>
          <a:prstGeom prst="rect">
            <a:avLst/>
          </a:prstGeom>
          <a:noFill/>
        </p:spPr>
        <p:txBody>
          <a:bodyPr wrap="square" rtlCol="0">
            <a:spAutoFit/>
          </a:bodyPr>
          <a:lstStyle/>
          <a:p>
            <a:pPr algn="ctr"/>
            <a:r>
              <a:rPr lang="zh-CN" altLang="en-US" sz="4800" dirty="0"/>
              <a:t>动态规划与贪心算法 </a:t>
            </a:r>
            <a:r>
              <a:rPr lang="en-US" altLang="zh-CN" sz="4800" dirty="0"/>
              <a:t>Review</a:t>
            </a:r>
            <a:endParaRPr lang="en-US" altLang="zh-CN" sz="4800" dirty="0"/>
          </a:p>
          <a:p>
            <a:pPr algn="ctr"/>
            <a:endParaRPr lang="en-US" altLang="zh-CN" sz="4800" dirty="0"/>
          </a:p>
          <a:p>
            <a:pPr algn="r"/>
            <a:r>
              <a:rPr lang="en-US" altLang="zh-CN" sz="2400" dirty="0"/>
              <a:t>Qiao 2020/06/27</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单序列：换零钱</a:t>
            </a:r>
            <a:endParaRPr lang="en-US" dirty="0"/>
          </a:p>
        </p:txBody>
      </p:sp>
      <p:sp>
        <p:nvSpPr>
          <p:cNvPr id="6" name="Content Placeholder 5"/>
          <p:cNvSpPr>
            <a:spLocks noGrp="1"/>
          </p:cNvSpPr>
          <p:nvPr>
            <p:ph idx="1"/>
          </p:nvPr>
        </p:nvSpPr>
        <p:spPr/>
        <p:txBody>
          <a:bodyPr/>
          <a:lstStyle/>
          <a:p>
            <a:r>
              <a:rPr lang="en-US" dirty="0">
                <a:hlinkClick r:id="rId1"/>
              </a:rPr>
              <a:t>https://leetcode-cn.com/problems/coin-lcci/</a:t>
            </a:r>
            <a:endParaRPr lang="en-US" dirty="0"/>
          </a:p>
          <a:p>
            <a:r>
              <a:rPr lang="zh-CN" altLang="en-US" b="0" i="0" dirty="0">
                <a:solidFill>
                  <a:srgbClr val="333333"/>
                </a:solidFill>
                <a:effectLst/>
                <a:latin typeface="Helvetica Neue"/>
              </a:rPr>
              <a:t>硬币。给定数量不限的硬币，币值为</a:t>
            </a:r>
            <a:r>
              <a:rPr lang="en-US" altLang="zh-CN" b="0" i="0" dirty="0">
                <a:solidFill>
                  <a:srgbClr val="333333"/>
                </a:solidFill>
                <a:effectLst/>
                <a:latin typeface="Helvetica Neue"/>
              </a:rPr>
              <a:t>25</a:t>
            </a:r>
            <a:r>
              <a:rPr lang="zh-CN" altLang="en-US" b="0" i="0" dirty="0">
                <a:solidFill>
                  <a:srgbClr val="333333"/>
                </a:solidFill>
                <a:effectLst/>
                <a:latin typeface="Helvetica Neue"/>
              </a:rPr>
              <a:t>分、</a:t>
            </a:r>
            <a:r>
              <a:rPr lang="en-US" altLang="zh-CN" b="0" i="0" dirty="0">
                <a:solidFill>
                  <a:srgbClr val="333333"/>
                </a:solidFill>
                <a:effectLst/>
                <a:latin typeface="Helvetica Neue"/>
              </a:rPr>
              <a:t>10</a:t>
            </a:r>
            <a:r>
              <a:rPr lang="zh-CN" altLang="en-US" b="0" i="0" dirty="0">
                <a:solidFill>
                  <a:srgbClr val="333333"/>
                </a:solidFill>
                <a:effectLst/>
                <a:latin typeface="Helvetica Neue"/>
              </a:rPr>
              <a:t>分、</a:t>
            </a:r>
            <a:r>
              <a:rPr lang="en-US" altLang="zh-CN" b="0" i="0" dirty="0">
                <a:solidFill>
                  <a:srgbClr val="333333"/>
                </a:solidFill>
                <a:effectLst/>
                <a:latin typeface="Helvetica Neue"/>
              </a:rPr>
              <a:t>5</a:t>
            </a:r>
            <a:r>
              <a:rPr lang="zh-CN" altLang="en-US" b="0" i="0" dirty="0">
                <a:solidFill>
                  <a:srgbClr val="333333"/>
                </a:solidFill>
                <a:effectLst/>
                <a:latin typeface="Helvetica Neue"/>
              </a:rPr>
              <a:t>分和</a:t>
            </a:r>
            <a:r>
              <a:rPr lang="en-US" altLang="zh-CN" b="0" i="0" dirty="0">
                <a:solidFill>
                  <a:srgbClr val="333333"/>
                </a:solidFill>
                <a:effectLst/>
                <a:latin typeface="Helvetica Neue"/>
              </a:rPr>
              <a:t>1</a:t>
            </a:r>
            <a:r>
              <a:rPr lang="zh-CN" altLang="en-US" b="0" i="0" dirty="0">
                <a:solidFill>
                  <a:srgbClr val="333333"/>
                </a:solidFill>
                <a:effectLst/>
                <a:latin typeface="Helvetica Neue"/>
              </a:rPr>
              <a:t>分，编写代码计算</a:t>
            </a:r>
            <a:r>
              <a:rPr lang="en-US" altLang="zh-CN" b="0" i="0" dirty="0">
                <a:solidFill>
                  <a:srgbClr val="333333"/>
                </a:solidFill>
                <a:effectLst/>
                <a:latin typeface="Helvetica Neue"/>
              </a:rPr>
              <a:t>n</a:t>
            </a:r>
            <a:r>
              <a:rPr lang="zh-CN" altLang="en-US" b="0" i="0" dirty="0">
                <a:solidFill>
                  <a:srgbClr val="333333"/>
                </a:solidFill>
                <a:effectLst/>
                <a:latin typeface="Helvetica Neue"/>
              </a:rPr>
              <a:t>分有几种表示法。</a:t>
            </a:r>
            <a:endParaRPr lang="en-US" dirty="0"/>
          </a:p>
        </p:txBody>
      </p:sp>
      <p:sp>
        <p:nvSpPr>
          <p:cNvPr id="7" name="TextBox 6"/>
          <p:cNvSpPr txBox="1"/>
          <p:nvPr/>
        </p:nvSpPr>
        <p:spPr>
          <a:xfrm>
            <a:off x="1036320" y="3407750"/>
            <a:ext cx="6094324" cy="1200329"/>
          </a:xfrm>
          <a:prstGeom prst="rect">
            <a:avLst/>
          </a:prstGeom>
          <a:noFill/>
        </p:spPr>
        <p:txBody>
          <a:bodyPr wrap="square">
            <a:spAutoFit/>
          </a:bodyPr>
          <a:lstStyle/>
          <a:p>
            <a:r>
              <a:rPr lang="en-US" altLang="zh-CN" dirty="0"/>
              <a:t>1. f(n): </a:t>
            </a:r>
            <a:r>
              <a:rPr lang="zh-CN" altLang="en-US" dirty="0"/>
              <a:t>拼凑成</a:t>
            </a:r>
            <a:r>
              <a:rPr lang="en-US" altLang="zh-CN" dirty="0"/>
              <a:t>n</a:t>
            </a:r>
            <a:r>
              <a:rPr lang="zh-CN" altLang="en-US" dirty="0"/>
              <a:t>分的表示方法数目；</a:t>
            </a:r>
            <a:endParaRPr lang="en-US" altLang="zh-CN" dirty="0"/>
          </a:p>
          <a:p>
            <a:r>
              <a:rPr lang="en-US" altLang="zh-CN" dirty="0"/>
              <a:t>2. f(n) = f(n-25) + f(n-10) + f(n-5) + f(n-1) | </a:t>
            </a:r>
            <a:r>
              <a:rPr lang="zh-CN" altLang="en-US" dirty="0"/>
              <a:t>边界条件满足</a:t>
            </a:r>
            <a:endParaRPr lang="en-US" altLang="zh-CN" dirty="0"/>
          </a:p>
          <a:p>
            <a:r>
              <a:rPr lang="en-US" altLang="zh-CN" dirty="0"/>
              <a:t>3. f(0) = 1,</a:t>
            </a:r>
            <a:r>
              <a:rPr lang="zh-CN" altLang="en-US" dirty="0"/>
              <a:t> </a:t>
            </a:r>
            <a:r>
              <a:rPr lang="en-US" altLang="zh-CN" dirty="0"/>
              <a:t>f(1),…,f(</a:t>
            </a:r>
            <a:r>
              <a:rPr lang="en-US" altLang="zh-CN" dirty="0" err="1"/>
              <a:t>i</a:t>
            </a:r>
            <a:r>
              <a:rPr lang="en-US" altLang="zh-CN" dirty="0"/>
              <a:t>) = None</a:t>
            </a:r>
            <a:endParaRPr lang="en-US" altLang="zh-CN" dirty="0"/>
          </a:p>
          <a:p>
            <a:r>
              <a:rPr lang="en-US" altLang="zh-CN" dirty="0"/>
              <a:t>4. f(1) = f(1-1), f(2) = f(2-1), … , f(16) = f(6) + f(11) + f(15),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单序列：爬楼梯</a:t>
            </a:r>
            <a:endParaRPr lang="en-US" dirty="0"/>
          </a:p>
        </p:txBody>
      </p:sp>
      <p:sp>
        <p:nvSpPr>
          <p:cNvPr id="6" name="Content Placeholder 5"/>
          <p:cNvSpPr>
            <a:spLocks noGrp="1"/>
          </p:cNvSpPr>
          <p:nvPr>
            <p:ph idx="1"/>
          </p:nvPr>
        </p:nvSpPr>
        <p:spPr/>
        <p:txBody>
          <a:bodyPr/>
          <a:lstStyle/>
          <a:p>
            <a:r>
              <a:rPr lang="en-US" dirty="0">
                <a:hlinkClick r:id="rId1"/>
              </a:rPr>
              <a:t>https://leetcode-cn.com/problems/climbing-stairs/</a:t>
            </a:r>
            <a:endParaRPr lang="en-US" dirty="0"/>
          </a:p>
          <a:p>
            <a:pPr algn="l"/>
            <a:r>
              <a:rPr lang="zh-CN" altLang="en-US" b="0" i="0" dirty="0">
                <a:solidFill>
                  <a:srgbClr val="333333"/>
                </a:solidFill>
                <a:effectLst/>
                <a:latin typeface="Helvetica Neue"/>
              </a:rPr>
              <a:t>假设你正在爬楼梯。需要 </a:t>
            </a:r>
            <a:r>
              <a:rPr lang="en-US" altLang="zh-CN" b="0" i="1" dirty="0">
                <a:solidFill>
                  <a:srgbClr val="333333"/>
                </a:solidFill>
                <a:effectLst/>
                <a:latin typeface="Helvetica Neue"/>
              </a:rPr>
              <a:t>n</a:t>
            </a:r>
            <a:r>
              <a:rPr lang="zh-CN" altLang="en-US" b="0" i="0" dirty="0">
                <a:solidFill>
                  <a:srgbClr val="333333"/>
                </a:solidFill>
                <a:effectLst/>
                <a:latin typeface="Helvetica Neue"/>
              </a:rPr>
              <a:t> 阶你才能到达楼顶。</a:t>
            </a:r>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每次你可以爬 </a:t>
            </a:r>
            <a:r>
              <a:rPr lang="en-US" altLang="zh-CN" b="0" i="0" dirty="0">
                <a:solidFill>
                  <a:srgbClr val="333333"/>
                </a:solidFill>
                <a:effectLst/>
                <a:latin typeface="Helvetica Neue"/>
              </a:rPr>
              <a:t>1 </a:t>
            </a:r>
            <a:r>
              <a:rPr lang="zh-CN" altLang="en-US" b="0" i="0" dirty="0">
                <a:solidFill>
                  <a:srgbClr val="333333"/>
                </a:solidFill>
                <a:effectLst/>
                <a:latin typeface="Helvetica Neue"/>
              </a:rPr>
              <a:t>或 </a:t>
            </a:r>
            <a:r>
              <a:rPr lang="en-US" altLang="zh-CN" b="0" i="0" dirty="0">
                <a:solidFill>
                  <a:srgbClr val="333333"/>
                </a:solidFill>
                <a:effectLst/>
                <a:latin typeface="Helvetica Neue"/>
              </a:rPr>
              <a:t>2 </a:t>
            </a:r>
            <a:r>
              <a:rPr lang="zh-CN" altLang="en-US" b="0" i="0" dirty="0">
                <a:solidFill>
                  <a:srgbClr val="333333"/>
                </a:solidFill>
                <a:effectLst/>
                <a:latin typeface="Helvetica Neue"/>
              </a:rPr>
              <a:t>个台阶。你有多少种不同的方法可以爬到楼顶呢？</a:t>
            </a:r>
            <a:endParaRPr lang="zh-CN" altLang="en-US" b="0" i="0" dirty="0">
              <a:solidFill>
                <a:srgbClr val="333333"/>
              </a:solidFill>
              <a:effectLst/>
              <a:latin typeface="Helvetica Neue"/>
            </a:endParaRPr>
          </a:p>
          <a:p>
            <a:pPr algn="l"/>
            <a:r>
              <a:rPr lang="zh-CN" altLang="en-US" b="1" i="0" dirty="0">
                <a:solidFill>
                  <a:srgbClr val="333333"/>
                </a:solidFill>
                <a:effectLst/>
                <a:latin typeface="Helvetica Neue"/>
              </a:rPr>
              <a:t>注意：</a:t>
            </a:r>
            <a:r>
              <a:rPr lang="zh-CN" altLang="en-US" b="0" i="0" dirty="0">
                <a:solidFill>
                  <a:srgbClr val="333333"/>
                </a:solidFill>
                <a:effectLst/>
                <a:latin typeface="Helvetica Neue"/>
              </a:rPr>
              <a:t>给定 </a:t>
            </a:r>
            <a:r>
              <a:rPr lang="en-US" altLang="zh-CN" b="0" i="1" dirty="0">
                <a:solidFill>
                  <a:srgbClr val="333333"/>
                </a:solidFill>
                <a:effectLst/>
                <a:latin typeface="Helvetica Neue"/>
              </a:rPr>
              <a:t>n</a:t>
            </a:r>
            <a:r>
              <a:rPr lang="zh-CN" altLang="en-US" b="0" i="0" dirty="0">
                <a:solidFill>
                  <a:srgbClr val="333333"/>
                </a:solidFill>
                <a:effectLst/>
                <a:latin typeface="Helvetica Neue"/>
              </a:rPr>
              <a:t> 是一个正整数。</a:t>
            </a:r>
            <a:endParaRPr lang="zh-CN" altLang="en-US" b="0" i="0" dirty="0">
              <a:solidFill>
                <a:srgbClr val="333333"/>
              </a:solidFill>
              <a:effectLst/>
              <a:latin typeface="Helvetica Neue"/>
            </a:endParaRPr>
          </a:p>
          <a:p>
            <a:endParaRPr lang="en-US" dirty="0"/>
          </a:p>
        </p:txBody>
      </p:sp>
      <p:sp>
        <p:nvSpPr>
          <p:cNvPr id="7" name="TextBox 6"/>
          <p:cNvSpPr txBox="1"/>
          <p:nvPr/>
        </p:nvSpPr>
        <p:spPr>
          <a:xfrm>
            <a:off x="1097280" y="4010651"/>
            <a:ext cx="6094324" cy="1200329"/>
          </a:xfrm>
          <a:prstGeom prst="rect">
            <a:avLst/>
          </a:prstGeom>
          <a:noFill/>
        </p:spPr>
        <p:txBody>
          <a:bodyPr wrap="square">
            <a:spAutoFit/>
          </a:bodyPr>
          <a:lstStyle/>
          <a:p>
            <a:r>
              <a:rPr lang="en-US" altLang="zh-CN" dirty="0"/>
              <a:t>1. f(n): </a:t>
            </a:r>
            <a:r>
              <a:rPr lang="zh-CN" altLang="en-US" dirty="0"/>
              <a:t>到</a:t>
            </a:r>
            <a:r>
              <a:rPr lang="en-US" altLang="zh-CN" dirty="0"/>
              <a:t>n</a:t>
            </a:r>
            <a:r>
              <a:rPr lang="zh-CN" altLang="en-US" dirty="0"/>
              <a:t>阶有几种走法；</a:t>
            </a:r>
            <a:endParaRPr lang="en-US" altLang="zh-CN" dirty="0"/>
          </a:p>
          <a:p>
            <a:r>
              <a:rPr lang="en-US" altLang="zh-CN" dirty="0"/>
              <a:t>2. f(n) = f(n-1) + f(n-2) | </a:t>
            </a:r>
            <a:r>
              <a:rPr lang="zh-CN" altLang="en-US" dirty="0"/>
              <a:t>边界条件满足</a:t>
            </a:r>
            <a:endParaRPr lang="en-US" altLang="zh-CN" dirty="0"/>
          </a:p>
          <a:p>
            <a:r>
              <a:rPr lang="en-US" altLang="zh-CN" dirty="0"/>
              <a:t>3. f(0) = 1</a:t>
            </a:r>
            <a:endParaRPr lang="en-US" altLang="zh-CN" dirty="0"/>
          </a:p>
          <a:p>
            <a:r>
              <a:rPr lang="en-US" altLang="zh-CN" dirty="0"/>
              <a:t>4. f(1) = f(1-1), f(2) = f(2-1) + f(2-2), … , f(16) = f(15) + f(14)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单序列：单词拆分</a:t>
            </a:r>
            <a:endParaRPr lang="en-US" dirty="0"/>
          </a:p>
        </p:txBody>
      </p:sp>
      <p:pic>
        <p:nvPicPr>
          <p:cNvPr id="5" name="Content Placeholder 4"/>
          <p:cNvPicPr>
            <a:picLocks noGrp="1" noChangeAspect="1"/>
          </p:cNvPicPr>
          <p:nvPr>
            <p:ph idx="1"/>
          </p:nvPr>
        </p:nvPicPr>
        <p:blipFill>
          <a:blip r:embed="rId1"/>
          <a:stretch>
            <a:fillRect/>
          </a:stretch>
        </p:blipFill>
        <p:spPr>
          <a:xfrm>
            <a:off x="393073" y="2358731"/>
            <a:ext cx="6321425" cy="4022725"/>
          </a:xfrm>
        </p:spPr>
      </p:pic>
      <p:sp>
        <p:nvSpPr>
          <p:cNvPr id="7" name="TextBox 6"/>
          <p:cNvSpPr txBox="1"/>
          <p:nvPr/>
        </p:nvSpPr>
        <p:spPr>
          <a:xfrm>
            <a:off x="620174" y="1918645"/>
            <a:ext cx="6094324" cy="369332"/>
          </a:xfrm>
          <a:prstGeom prst="rect">
            <a:avLst/>
          </a:prstGeom>
          <a:noFill/>
        </p:spPr>
        <p:txBody>
          <a:bodyPr wrap="square">
            <a:spAutoFit/>
          </a:bodyPr>
          <a:lstStyle/>
          <a:p>
            <a:r>
              <a:rPr lang="en-US" dirty="0">
                <a:hlinkClick r:id="rId2"/>
              </a:rPr>
              <a:t>https://leetcode-cn.com/problems/word-break/</a:t>
            </a:r>
            <a:endParaRPr lang="en-US" dirty="0"/>
          </a:p>
        </p:txBody>
      </p:sp>
      <p:sp>
        <p:nvSpPr>
          <p:cNvPr id="6" name="TextBox 5"/>
          <p:cNvSpPr txBox="1"/>
          <p:nvPr/>
        </p:nvSpPr>
        <p:spPr>
          <a:xfrm>
            <a:off x="5348088" y="3169764"/>
            <a:ext cx="6708162" cy="1200329"/>
          </a:xfrm>
          <a:prstGeom prst="rect">
            <a:avLst/>
          </a:prstGeom>
          <a:noFill/>
        </p:spPr>
        <p:txBody>
          <a:bodyPr wrap="square">
            <a:spAutoFit/>
          </a:bodyPr>
          <a:lstStyle/>
          <a:p>
            <a:r>
              <a:rPr lang="en-US" altLang="zh-CN" dirty="0"/>
              <a:t>1. f(n): </a:t>
            </a:r>
            <a:r>
              <a:rPr lang="zh-CN" altLang="en-US" dirty="0"/>
              <a:t>前</a:t>
            </a:r>
            <a:r>
              <a:rPr lang="en-US" altLang="zh-CN" dirty="0"/>
              <a:t>n</a:t>
            </a:r>
            <a:r>
              <a:rPr lang="zh-CN" altLang="en-US" dirty="0"/>
              <a:t>个字符能否用词典词拆分；</a:t>
            </a:r>
            <a:endParaRPr lang="en-US" altLang="zh-CN" dirty="0"/>
          </a:p>
          <a:p>
            <a:r>
              <a:rPr lang="en-US" altLang="zh-CN" dirty="0"/>
              <a:t>2. f(n) = False | OR{f(n-k)|if s[</a:t>
            </a:r>
            <a:r>
              <a:rPr lang="en-US" altLang="zh-CN" dirty="0" err="1"/>
              <a:t>n-k:n</a:t>
            </a:r>
            <a:r>
              <a:rPr lang="en-US" altLang="zh-CN" dirty="0"/>
              <a:t>] in </a:t>
            </a:r>
            <a:r>
              <a:rPr lang="en-US" altLang="zh-CN" dirty="0" err="1"/>
              <a:t>wordDict</a:t>
            </a:r>
            <a:r>
              <a:rPr lang="en-US" altLang="zh-CN" dirty="0"/>
              <a:t>, 1 &lt;= k &lt;= </a:t>
            </a:r>
            <a:r>
              <a:rPr lang="en-US" altLang="zh-CN" dirty="0" err="1"/>
              <a:t>max_w_len</a:t>
            </a:r>
            <a:r>
              <a:rPr lang="en-US" altLang="zh-CN" dirty="0"/>
              <a:t> }</a:t>
            </a:r>
            <a:endParaRPr lang="en-US" altLang="zh-CN" dirty="0"/>
          </a:p>
          <a:p>
            <a:r>
              <a:rPr lang="en-US" altLang="zh-CN" dirty="0"/>
              <a:t>3. f(0) = True</a:t>
            </a:r>
            <a:endParaRPr lang="en-US" altLang="zh-CN" dirty="0"/>
          </a:p>
          <a:p>
            <a:r>
              <a:rPr lang="en-US" altLang="zh-CN" dirty="0"/>
              <a:t>4. f(1) = False | OR{f(0)|if s[0] in </a:t>
            </a:r>
            <a:r>
              <a:rPr lang="en-US" altLang="zh-CN" dirty="0" err="1"/>
              <a:t>wordDict</a:t>
            </a:r>
            <a:r>
              <a:rPr lang="en-US" altLang="zh-CN"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二维坐标型：不同路径总数</a:t>
            </a:r>
            <a:endParaRPr lang="en-US" dirty="0"/>
          </a:p>
        </p:txBody>
      </p:sp>
      <p:pic>
        <p:nvPicPr>
          <p:cNvPr id="5" name="Picture 4"/>
          <p:cNvPicPr>
            <a:picLocks noChangeAspect="1"/>
          </p:cNvPicPr>
          <p:nvPr/>
        </p:nvPicPr>
        <p:blipFill rotWithShape="1">
          <a:blip r:embed="rId1"/>
          <a:srcRect t="10651" b="12883"/>
          <a:stretch>
            <a:fillRect/>
          </a:stretch>
        </p:blipFill>
        <p:spPr>
          <a:xfrm>
            <a:off x="150726" y="1906025"/>
            <a:ext cx="5664675" cy="5266342"/>
          </a:xfrm>
          <a:prstGeom prst="rect">
            <a:avLst/>
          </a:prstGeom>
        </p:spPr>
      </p:pic>
      <p:sp>
        <p:nvSpPr>
          <p:cNvPr id="6" name="TextBox 5"/>
          <p:cNvSpPr txBox="1"/>
          <p:nvPr/>
        </p:nvSpPr>
        <p:spPr>
          <a:xfrm>
            <a:off x="6096000" y="3066106"/>
            <a:ext cx="5945274" cy="1754326"/>
          </a:xfrm>
          <a:prstGeom prst="rect">
            <a:avLst/>
          </a:prstGeom>
          <a:noFill/>
        </p:spPr>
        <p:txBody>
          <a:bodyPr wrap="square">
            <a:spAutoFit/>
          </a:bodyPr>
          <a:lstStyle/>
          <a:p>
            <a:r>
              <a:rPr lang="en-US" altLang="zh-CN" dirty="0"/>
              <a:t>1. f(m,</a:t>
            </a:r>
            <a:r>
              <a:rPr lang="zh-CN" altLang="en-US" dirty="0"/>
              <a:t> </a:t>
            </a:r>
            <a:r>
              <a:rPr lang="en-US" altLang="zh-CN" dirty="0"/>
              <a:t>n): </a:t>
            </a:r>
            <a:r>
              <a:rPr lang="zh-CN" altLang="en-US" dirty="0"/>
              <a:t>到达坐标</a:t>
            </a:r>
            <a:r>
              <a:rPr lang="en-US" altLang="zh-CN" dirty="0"/>
              <a:t>(</a:t>
            </a:r>
            <a:r>
              <a:rPr lang="en-US" altLang="zh-CN" dirty="0" err="1"/>
              <a:t>m,n</a:t>
            </a:r>
            <a:r>
              <a:rPr lang="en-US" altLang="zh-CN" dirty="0"/>
              <a:t>)</a:t>
            </a:r>
            <a:r>
              <a:rPr lang="zh-CN" altLang="en-US" dirty="0"/>
              <a:t>走法数目；</a:t>
            </a:r>
            <a:endParaRPr lang="en-US" altLang="zh-CN" dirty="0"/>
          </a:p>
          <a:p>
            <a:r>
              <a:rPr lang="en-US" altLang="zh-CN" dirty="0"/>
              <a:t>2. f(m, n) = f(m-1, n) + f(m, n-1) | </a:t>
            </a:r>
            <a:r>
              <a:rPr lang="zh-CN" altLang="en-US" dirty="0"/>
              <a:t>边界条件满足</a:t>
            </a:r>
            <a:endParaRPr lang="en-US" altLang="zh-CN" dirty="0"/>
          </a:p>
          <a:p>
            <a:r>
              <a:rPr lang="en-US" altLang="zh-CN" dirty="0"/>
              <a:t>3. f(0, 0) = 1</a:t>
            </a:r>
            <a:endParaRPr lang="en-US" altLang="zh-CN" dirty="0"/>
          </a:p>
          <a:p>
            <a:r>
              <a:rPr lang="en-US" altLang="zh-CN" dirty="0"/>
              <a:t>4. f(</a:t>
            </a:r>
            <a:r>
              <a:rPr lang="en-US" altLang="zh-CN" dirty="0" err="1"/>
              <a:t>i</a:t>
            </a:r>
            <a:r>
              <a:rPr lang="en-US" altLang="zh-CN" dirty="0"/>
              <a:t>, 0) = f(i-1,0)</a:t>
            </a:r>
            <a:endParaRPr lang="en-US" altLang="zh-CN" dirty="0"/>
          </a:p>
          <a:p>
            <a:r>
              <a:rPr lang="en-US" dirty="0"/>
              <a:t>     f(0, j) = f(0, j-1)</a:t>
            </a:r>
            <a:endParaRPr lang="en-US" dirty="0"/>
          </a:p>
          <a:p>
            <a:r>
              <a:rPr lang="en-US" dirty="0"/>
              <a:t>	…</a:t>
            </a:r>
            <a:endParaRPr lang="en-US" dirty="0"/>
          </a:p>
        </p:txBody>
      </p:sp>
      <p:sp>
        <p:nvSpPr>
          <p:cNvPr id="8" name="TextBox 7"/>
          <p:cNvSpPr txBox="1"/>
          <p:nvPr/>
        </p:nvSpPr>
        <p:spPr>
          <a:xfrm>
            <a:off x="150726" y="248942"/>
            <a:ext cx="6097712" cy="369332"/>
          </a:xfrm>
          <a:prstGeom prst="rect">
            <a:avLst/>
          </a:prstGeom>
          <a:noFill/>
        </p:spPr>
        <p:txBody>
          <a:bodyPr wrap="square">
            <a:spAutoFit/>
          </a:bodyPr>
          <a:lstStyle/>
          <a:p>
            <a:r>
              <a:rPr lang="en-US" dirty="0">
                <a:hlinkClick r:id="rId2"/>
              </a:rPr>
              <a:t>https://leetcode-cn.com/problems/unique-paths/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二维坐标型：最小路径和</a:t>
            </a:r>
            <a:endParaRPr lang="en-US" dirty="0"/>
          </a:p>
        </p:txBody>
      </p:sp>
      <p:sp>
        <p:nvSpPr>
          <p:cNvPr id="3" name="Content Placeholder 2"/>
          <p:cNvSpPr>
            <a:spLocks noGrp="1"/>
          </p:cNvSpPr>
          <p:nvPr>
            <p:ph idx="1"/>
          </p:nvPr>
        </p:nvSpPr>
        <p:spPr/>
        <p:txBody>
          <a:bodyPr/>
          <a:lstStyle/>
          <a:p>
            <a:r>
              <a:rPr lang="en-US" dirty="0">
                <a:hlinkClick r:id="rId1"/>
              </a:rPr>
              <a:t>https://leetcode-cn.com/problems/minimum-path-sum/</a:t>
            </a:r>
            <a:endParaRPr lang="en-US" dirty="0"/>
          </a:p>
        </p:txBody>
      </p:sp>
      <p:pic>
        <p:nvPicPr>
          <p:cNvPr id="5" name="Picture 4"/>
          <p:cNvPicPr>
            <a:picLocks noChangeAspect="1"/>
          </p:cNvPicPr>
          <p:nvPr/>
        </p:nvPicPr>
        <p:blipFill>
          <a:blip r:embed="rId2"/>
          <a:stretch>
            <a:fillRect/>
          </a:stretch>
        </p:blipFill>
        <p:spPr>
          <a:xfrm>
            <a:off x="1097280" y="2344844"/>
            <a:ext cx="6105525" cy="3448050"/>
          </a:xfrm>
          <a:prstGeom prst="rect">
            <a:avLst/>
          </a:prstGeom>
        </p:spPr>
      </p:pic>
      <p:sp>
        <p:nvSpPr>
          <p:cNvPr id="6" name="TextBox 5"/>
          <p:cNvSpPr txBox="1"/>
          <p:nvPr/>
        </p:nvSpPr>
        <p:spPr>
          <a:xfrm>
            <a:off x="5816814" y="3525965"/>
            <a:ext cx="6254908" cy="1754326"/>
          </a:xfrm>
          <a:prstGeom prst="rect">
            <a:avLst/>
          </a:prstGeom>
          <a:noFill/>
        </p:spPr>
        <p:txBody>
          <a:bodyPr wrap="square">
            <a:spAutoFit/>
          </a:bodyPr>
          <a:lstStyle/>
          <a:p>
            <a:r>
              <a:rPr lang="en-US" altLang="zh-CN" dirty="0"/>
              <a:t>1. f(m,</a:t>
            </a:r>
            <a:r>
              <a:rPr lang="zh-CN" altLang="en-US" dirty="0"/>
              <a:t> </a:t>
            </a:r>
            <a:r>
              <a:rPr lang="en-US" altLang="zh-CN" dirty="0"/>
              <a:t>n): </a:t>
            </a:r>
            <a:r>
              <a:rPr lang="zh-CN" altLang="en-US" dirty="0"/>
              <a:t>到达坐标</a:t>
            </a:r>
            <a:r>
              <a:rPr lang="en-US" altLang="zh-CN" dirty="0"/>
              <a:t>(</a:t>
            </a:r>
            <a:r>
              <a:rPr lang="en-US" altLang="zh-CN" dirty="0" err="1"/>
              <a:t>m,n</a:t>
            </a:r>
            <a:r>
              <a:rPr lang="en-US" altLang="zh-CN" dirty="0"/>
              <a:t>)</a:t>
            </a:r>
            <a:r>
              <a:rPr lang="zh-CN" altLang="en-US" dirty="0"/>
              <a:t>路径上的最小和</a:t>
            </a:r>
            <a:endParaRPr lang="en-US" altLang="zh-CN" dirty="0"/>
          </a:p>
          <a:p>
            <a:r>
              <a:rPr lang="en-US" altLang="zh-CN" dirty="0"/>
              <a:t>2. f(m, n) = min{f(m-1, n), f(m, n-1)} + grid[</a:t>
            </a:r>
            <a:r>
              <a:rPr lang="en-US" altLang="zh-CN" dirty="0" err="1"/>
              <a:t>m,n</a:t>
            </a:r>
            <a:r>
              <a:rPr lang="en-US" altLang="zh-CN" dirty="0"/>
              <a:t>] | </a:t>
            </a:r>
            <a:r>
              <a:rPr lang="zh-CN" altLang="en-US" dirty="0"/>
              <a:t>边界条件满足</a:t>
            </a:r>
            <a:endParaRPr lang="en-US" altLang="zh-CN" dirty="0"/>
          </a:p>
          <a:p>
            <a:r>
              <a:rPr lang="en-US" altLang="zh-CN" dirty="0"/>
              <a:t>3. f(0, 0) = grid[0][0]</a:t>
            </a:r>
            <a:endParaRPr lang="en-US" altLang="zh-CN" dirty="0"/>
          </a:p>
          <a:p>
            <a:r>
              <a:rPr lang="en-US" altLang="zh-CN" dirty="0"/>
              <a:t>4. f(</a:t>
            </a:r>
            <a:r>
              <a:rPr lang="en-US" altLang="zh-CN" dirty="0" err="1"/>
              <a:t>i</a:t>
            </a:r>
            <a:r>
              <a:rPr lang="en-US" altLang="zh-CN" dirty="0"/>
              <a:t>, 0) = f(i-1,0) + grid[</a:t>
            </a:r>
            <a:r>
              <a:rPr lang="en-US" altLang="zh-CN" dirty="0" err="1"/>
              <a:t>i</a:t>
            </a:r>
            <a:r>
              <a:rPr lang="en-US" altLang="zh-CN" dirty="0"/>
              <a:t>][0]</a:t>
            </a:r>
            <a:endParaRPr lang="en-US" altLang="zh-CN" dirty="0"/>
          </a:p>
          <a:p>
            <a:r>
              <a:rPr lang="en-US" dirty="0"/>
              <a:t>     f(0, j) = f(0, j-1) + grid[0][j]</a:t>
            </a:r>
            <a:endParaRPr lang="en-US" dirty="0"/>
          </a:p>
          <a:p>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双序列：编辑距离</a:t>
            </a:r>
            <a:endParaRPr lang="en-US" dirty="0"/>
          </a:p>
        </p:txBody>
      </p:sp>
      <p:sp>
        <p:nvSpPr>
          <p:cNvPr id="3" name="Content Placeholder 2"/>
          <p:cNvSpPr>
            <a:spLocks noGrp="1"/>
          </p:cNvSpPr>
          <p:nvPr>
            <p:ph idx="1"/>
          </p:nvPr>
        </p:nvSpPr>
        <p:spPr/>
        <p:txBody>
          <a:bodyPr/>
          <a:lstStyle/>
          <a:p>
            <a:r>
              <a:rPr lang="en-US" dirty="0">
                <a:hlinkClick r:id="rId1"/>
              </a:rPr>
              <a:t>https://leetcode-cn.com/problems/edit-distance/</a:t>
            </a:r>
            <a:endParaRPr lang="en-US" dirty="0"/>
          </a:p>
        </p:txBody>
      </p:sp>
      <p:pic>
        <p:nvPicPr>
          <p:cNvPr id="5" name="Picture 4"/>
          <p:cNvPicPr>
            <a:picLocks noChangeAspect="1"/>
          </p:cNvPicPr>
          <p:nvPr/>
        </p:nvPicPr>
        <p:blipFill>
          <a:blip r:embed="rId2"/>
          <a:stretch>
            <a:fillRect/>
          </a:stretch>
        </p:blipFill>
        <p:spPr>
          <a:xfrm>
            <a:off x="719191" y="2231141"/>
            <a:ext cx="4409754" cy="4441709"/>
          </a:xfrm>
          <a:prstGeom prst="rect">
            <a:avLst/>
          </a:prstGeom>
        </p:spPr>
      </p:pic>
      <p:sp>
        <p:nvSpPr>
          <p:cNvPr id="6" name="TextBox 5"/>
          <p:cNvSpPr txBox="1"/>
          <p:nvPr/>
        </p:nvSpPr>
        <p:spPr>
          <a:xfrm>
            <a:off x="4764101" y="2841143"/>
            <a:ext cx="7246078" cy="2031325"/>
          </a:xfrm>
          <a:prstGeom prst="rect">
            <a:avLst/>
          </a:prstGeom>
          <a:noFill/>
        </p:spPr>
        <p:txBody>
          <a:bodyPr wrap="square">
            <a:spAutoFit/>
          </a:bodyPr>
          <a:lstStyle/>
          <a:p>
            <a:r>
              <a:rPr lang="en-US" altLang="zh-CN" dirty="0"/>
              <a:t>1. f[n][m]: </a:t>
            </a:r>
            <a:r>
              <a:rPr lang="zh-CN" altLang="en-US" dirty="0"/>
              <a:t>将</a:t>
            </a:r>
            <a:r>
              <a:rPr lang="en-US" altLang="zh-CN" dirty="0"/>
              <a:t>word1</a:t>
            </a:r>
            <a:r>
              <a:rPr lang="zh-CN" altLang="en-US" dirty="0"/>
              <a:t>的前</a:t>
            </a:r>
            <a:r>
              <a:rPr lang="en-US" altLang="zh-CN" dirty="0"/>
              <a:t>n</a:t>
            </a:r>
            <a:r>
              <a:rPr lang="zh-CN" altLang="en-US" dirty="0"/>
              <a:t>个字符转换成</a:t>
            </a:r>
            <a:r>
              <a:rPr lang="en-US" altLang="zh-CN" dirty="0"/>
              <a:t>word2</a:t>
            </a:r>
            <a:r>
              <a:rPr lang="zh-CN" altLang="en-US" dirty="0"/>
              <a:t>前</a:t>
            </a:r>
            <a:r>
              <a:rPr lang="en-US" altLang="zh-CN" dirty="0"/>
              <a:t>m</a:t>
            </a:r>
            <a:r>
              <a:rPr lang="zh-CN" altLang="en-US" dirty="0"/>
              <a:t>个字符的最小操作数；</a:t>
            </a:r>
            <a:endParaRPr lang="en-US" altLang="zh-CN" dirty="0"/>
          </a:p>
          <a:p>
            <a:r>
              <a:rPr lang="en-US" altLang="zh-CN" dirty="0"/>
              <a:t>2.                             f[n-1][m-1]         if word1[n-1] == word2[m-1]</a:t>
            </a:r>
            <a:endParaRPr lang="en-US" altLang="zh-CN" dirty="0"/>
          </a:p>
          <a:p>
            <a:r>
              <a:rPr lang="en-US" altLang="zh-CN" dirty="0"/>
              <a:t>     f[n][m] = min {  f[n-1][m-1] + 1  if </a:t>
            </a:r>
            <a:r>
              <a:rPr lang="zh-CN" altLang="en-US" dirty="0"/>
              <a:t>替换操作</a:t>
            </a:r>
            <a:endParaRPr lang="en-US" altLang="zh-CN" dirty="0"/>
          </a:p>
          <a:p>
            <a:r>
              <a:rPr lang="en-US" altLang="zh-CN" dirty="0"/>
              <a:t>                                 f[n-1][m]  + 1    if  </a:t>
            </a:r>
            <a:r>
              <a:rPr lang="zh-CN" altLang="en-US" dirty="0"/>
              <a:t>删除操作</a:t>
            </a:r>
            <a:endParaRPr lang="en-US" altLang="zh-CN" dirty="0"/>
          </a:p>
          <a:p>
            <a:r>
              <a:rPr lang="en-US" altLang="zh-CN" dirty="0"/>
              <a:t>                                 f[n][m-1]  + 1    if  </a:t>
            </a:r>
            <a:r>
              <a:rPr lang="zh-CN" altLang="en-US" dirty="0"/>
              <a:t>插入操作</a:t>
            </a:r>
            <a:endParaRPr lang="en-US" altLang="zh-CN" dirty="0"/>
          </a:p>
          <a:p>
            <a:r>
              <a:rPr lang="en-US" altLang="zh-CN" dirty="0"/>
              <a:t>3. f[0][j] = j, f[</a:t>
            </a:r>
            <a:r>
              <a:rPr lang="en-US" altLang="zh-CN" dirty="0" err="1"/>
              <a:t>i</a:t>
            </a:r>
            <a:r>
              <a:rPr lang="en-US" altLang="zh-CN" dirty="0"/>
              <a:t>][0] = </a:t>
            </a:r>
            <a:r>
              <a:rPr lang="en-US" altLang="zh-CN" dirty="0" err="1"/>
              <a:t>i</a:t>
            </a:r>
            <a:r>
              <a:rPr lang="en-US" altLang="zh-CN" dirty="0"/>
              <a:t> </a:t>
            </a:r>
            <a:endParaRPr lang="en-US" altLang="zh-CN" dirty="0"/>
          </a:p>
          <a:p>
            <a:r>
              <a:rPr lang="en-US" altLang="zh-CN" dirty="0"/>
              <a:t>4. f[1][1], f[1][2] … f[2][1], f[2][2], … f[N][M]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双序列：</a:t>
            </a:r>
            <a:r>
              <a:rPr lang="en-US" altLang="zh-CN" dirty="0"/>
              <a:t>LCS</a:t>
            </a:r>
            <a:endParaRPr lang="en-US" dirty="0"/>
          </a:p>
        </p:txBody>
      </p:sp>
      <p:sp>
        <p:nvSpPr>
          <p:cNvPr id="3" name="Content Placeholder 2"/>
          <p:cNvSpPr>
            <a:spLocks noGrp="1"/>
          </p:cNvSpPr>
          <p:nvPr>
            <p:ph idx="1"/>
          </p:nvPr>
        </p:nvSpPr>
        <p:spPr/>
        <p:txBody>
          <a:bodyPr/>
          <a:lstStyle/>
          <a:p>
            <a:r>
              <a:rPr lang="en-US" dirty="0">
                <a:hlinkClick r:id="rId1"/>
              </a:rPr>
              <a:t>https://leetcode-cn.com/problems/longest-common-subsequence/solution/</a:t>
            </a:r>
            <a:endParaRPr lang="en-US" dirty="0"/>
          </a:p>
        </p:txBody>
      </p:sp>
      <p:pic>
        <p:nvPicPr>
          <p:cNvPr id="5" name="Picture 4"/>
          <p:cNvPicPr>
            <a:picLocks noChangeAspect="1"/>
          </p:cNvPicPr>
          <p:nvPr/>
        </p:nvPicPr>
        <p:blipFill>
          <a:blip r:embed="rId2"/>
          <a:stretch>
            <a:fillRect/>
          </a:stretch>
        </p:blipFill>
        <p:spPr>
          <a:xfrm>
            <a:off x="539501" y="2329130"/>
            <a:ext cx="8667750" cy="3905250"/>
          </a:xfrm>
          <a:prstGeom prst="rect">
            <a:avLst/>
          </a:prstGeom>
        </p:spPr>
      </p:pic>
      <p:sp>
        <p:nvSpPr>
          <p:cNvPr id="6" name="TextBox 5"/>
          <p:cNvSpPr txBox="1"/>
          <p:nvPr/>
        </p:nvSpPr>
        <p:spPr>
          <a:xfrm>
            <a:off x="4287691" y="3429000"/>
            <a:ext cx="7246078" cy="2031325"/>
          </a:xfrm>
          <a:prstGeom prst="rect">
            <a:avLst/>
          </a:prstGeom>
          <a:noFill/>
        </p:spPr>
        <p:txBody>
          <a:bodyPr wrap="square">
            <a:spAutoFit/>
          </a:bodyPr>
          <a:lstStyle/>
          <a:p>
            <a:r>
              <a:rPr lang="en-US" altLang="zh-CN" dirty="0"/>
              <a:t>1. f[n][m]: text1</a:t>
            </a:r>
            <a:r>
              <a:rPr lang="zh-CN" altLang="en-US" dirty="0"/>
              <a:t>前</a:t>
            </a:r>
            <a:r>
              <a:rPr lang="en-US" altLang="zh-CN" dirty="0"/>
              <a:t>n</a:t>
            </a:r>
            <a:r>
              <a:rPr lang="zh-CN" altLang="en-US" dirty="0"/>
              <a:t>个字符和</a:t>
            </a:r>
            <a:r>
              <a:rPr lang="en-US" altLang="zh-CN" dirty="0"/>
              <a:t>text2</a:t>
            </a:r>
            <a:r>
              <a:rPr lang="zh-CN" altLang="en-US" dirty="0"/>
              <a:t>前</a:t>
            </a:r>
            <a:r>
              <a:rPr lang="en-US" altLang="zh-CN" dirty="0"/>
              <a:t>m</a:t>
            </a:r>
            <a:r>
              <a:rPr lang="zh-CN" altLang="en-US" dirty="0"/>
              <a:t>个字符的最长公共子序列长度</a:t>
            </a:r>
            <a:endParaRPr lang="en-US" altLang="zh-CN" dirty="0"/>
          </a:p>
          <a:p>
            <a:r>
              <a:rPr lang="en-US" altLang="zh-CN" dirty="0"/>
              <a:t>2.                             f[n-1][m-1]  + 1        if text1[n-1] == text1[m-1]</a:t>
            </a:r>
            <a:endParaRPr lang="en-US" altLang="zh-CN" dirty="0"/>
          </a:p>
          <a:p>
            <a:r>
              <a:rPr lang="en-US" altLang="zh-CN" dirty="0"/>
              <a:t>    f[n][m] = max {  f[n-1][m]                  </a:t>
            </a:r>
            <a:endParaRPr lang="en-US" altLang="zh-CN" dirty="0"/>
          </a:p>
          <a:p>
            <a:r>
              <a:rPr lang="en-US" altLang="zh-CN" dirty="0"/>
              <a:t>                                 f[n][m-1]</a:t>
            </a:r>
            <a:endParaRPr lang="en-US" altLang="zh-CN" dirty="0"/>
          </a:p>
          <a:p>
            <a:r>
              <a:rPr lang="en-US" altLang="zh-CN" dirty="0"/>
              <a:t>		                                                                                       </a:t>
            </a:r>
            <a:endParaRPr lang="en-US" altLang="zh-CN" dirty="0"/>
          </a:p>
          <a:p>
            <a:r>
              <a:rPr lang="en-US" altLang="zh-CN" dirty="0"/>
              <a:t>3. f[0][0] = 0</a:t>
            </a:r>
            <a:endParaRPr lang="en-US" altLang="zh-CN" dirty="0"/>
          </a:p>
          <a:p>
            <a:r>
              <a:rPr lang="en-US" altLang="zh-CN" dirty="0"/>
              <a:t>4. f[0][1], … f[0][M], … f[1][0], ..f[1][M].. f[N][M]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双序列：通配符匹配</a:t>
            </a:r>
            <a:endParaRPr lang="en-US" dirty="0"/>
          </a:p>
        </p:txBody>
      </p:sp>
      <p:sp>
        <p:nvSpPr>
          <p:cNvPr id="3" name="Content Placeholder 2"/>
          <p:cNvSpPr>
            <a:spLocks noGrp="1"/>
          </p:cNvSpPr>
          <p:nvPr>
            <p:ph idx="1"/>
          </p:nvPr>
        </p:nvSpPr>
        <p:spPr/>
        <p:txBody>
          <a:bodyPr/>
          <a:lstStyle/>
          <a:p>
            <a:r>
              <a:rPr lang="en-US" dirty="0">
                <a:hlinkClick r:id="rId1"/>
              </a:rPr>
              <a:t>https://leetcode-cn.com/problems/wildcard-matching/</a:t>
            </a:r>
            <a:endParaRPr lang="en-US" dirty="0"/>
          </a:p>
        </p:txBody>
      </p:sp>
      <p:pic>
        <p:nvPicPr>
          <p:cNvPr id="5" name="Picture 4"/>
          <p:cNvPicPr>
            <a:picLocks noChangeAspect="1"/>
          </p:cNvPicPr>
          <p:nvPr/>
        </p:nvPicPr>
        <p:blipFill>
          <a:blip r:embed="rId2"/>
          <a:stretch>
            <a:fillRect/>
          </a:stretch>
        </p:blipFill>
        <p:spPr>
          <a:xfrm>
            <a:off x="6984661" y="200025"/>
            <a:ext cx="4962525" cy="6457950"/>
          </a:xfrm>
          <a:prstGeom prst="rect">
            <a:avLst/>
          </a:prstGeom>
        </p:spPr>
      </p:pic>
      <p:sp>
        <p:nvSpPr>
          <p:cNvPr id="6" name="TextBox 5"/>
          <p:cNvSpPr txBox="1"/>
          <p:nvPr/>
        </p:nvSpPr>
        <p:spPr>
          <a:xfrm>
            <a:off x="130629" y="3089316"/>
            <a:ext cx="7246078" cy="2308324"/>
          </a:xfrm>
          <a:prstGeom prst="rect">
            <a:avLst/>
          </a:prstGeom>
          <a:noFill/>
        </p:spPr>
        <p:txBody>
          <a:bodyPr wrap="square">
            <a:spAutoFit/>
          </a:bodyPr>
          <a:lstStyle/>
          <a:p>
            <a:r>
              <a:rPr lang="en-US" altLang="zh-CN" dirty="0"/>
              <a:t>1. f[n][m]: s</a:t>
            </a:r>
            <a:r>
              <a:rPr lang="zh-CN" altLang="en-US" dirty="0"/>
              <a:t>的前</a:t>
            </a:r>
            <a:r>
              <a:rPr lang="en-US" altLang="zh-CN" dirty="0"/>
              <a:t>n</a:t>
            </a:r>
            <a:r>
              <a:rPr lang="zh-CN" altLang="en-US" dirty="0"/>
              <a:t>个字符能否被</a:t>
            </a:r>
            <a:r>
              <a:rPr lang="en-US" altLang="zh-CN" dirty="0"/>
              <a:t>p</a:t>
            </a:r>
            <a:r>
              <a:rPr lang="zh-CN" altLang="en-US" dirty="0"/>
              <a:t>的前</a:t>
            </a:r>
            <a:r>
              <a:rPr lang="en-US" altLang="zh-CN" dirty="0"/>
              <a:t>m</a:t>
            </a:r>
            <a:r>
              <a:rPr lang="zh-CN" altLang="en-US" dirty="0"/>
              <a:t>个字符匹配；</a:t>
            </a:r>
            <a:endParaRPr lang="en-US" altLang="zh-CN" dirty="0"/>
          </a:p>
          <a:p>
            <a:r>
              <a:rPr lang="en-US" altLang="zh-CN" dirty="0"/>
              <a:t>2.                                f[n-1][m-1]         if s[n-1] == p[m-1] or p[m-1] == ?</a:t>
            </a:r>
            <a:endParaRPr lang="en-US" altLang="zh-CN" dirty="0"/>
          </a:p>
          <a:p>
            <a:r>
              <a:rPr lang="en-US" altLang="zh-CN" dirty="0"/>
              <a:t>f[n][m] = False OR { f[n-1][m-1]         if p[m-1] == *, </a:t>
            </a:r>
            <a:r>
              <a:rPr lang="zh-CN" altLang="en-US" dirty="0"/>
              <a:t>且仅用于匹配</a:t>
            </a:r>
            <a:r>
              <a:rPr lang="en-US" altLang="zh-CN" dirty="0"/>
              <a:t>s[n-1]</a:t>
            </a:r>
            <a:endParaRPr lang="en-US" altLang="zh-CN" dirty="0"/>
          </a:p>
          <a:p>
            <a:r>
              <a:rPr lang="en-US" altLang="zh-CN" dirty="0"/>
              <a:t>                                   f[n-1][m]             if p[m-1] == *, </a:t>
            </a:r>
            <a:r>
              <a:rPr lang="zh-CN" altLang="en-US" dirty="0"/>
              <a:t>匹配多个字符</a:t>
            </a:r>
            <a:endParaRPr lang="en-US" altLang="zh-CN" dirty="0"/>
          </a:p>
          <a:p>
            <a:r>
              <a:rPr lang="en-US" altLang="zh-CN" dirty="0"/>
              <a:t>                                   f[n][m-1]             if p[m-1]== *,  </a:t>
            </a:r>
            <a:r>
              <a:rPr lang="zh-CN" altLang="en-US" dirty="0"/>
              <a:t>且仅用于匹配空字符</a:t>
            </a:r>
            <a:endParaRPr lang="en-US" altLang="zh-CN" dirty="0"/>
          </a:p>
          <a:p>
            <a:endParaRPr lang="en-US" altLang="zh-CN" dirty="0"/>
          </a:p>
          <a:p>
            <a:r>
              <a:rPr lang="en-US" altLang="zh-CN" dirty="0"/>
              <a:t>3. f[0][0] = True,  f[</a:t>
            </a:r>
            <a:r>
              <a:rPr lang="en-US" altLang="zh-CN" dirty="0" err="1"/>
              <a:t>i</a:t>
            </a:r>
            <a:r>
              <a:rPr lang="en-US" altLang="zh-CN" dirty="0"/>
              <a:t>][0] = False, f[0][j] = True if p </a:t>
            </a:r>
            <a:r>
              <a:rPr lang="zh-CN" altLang="en-US" dirty="0"/>
              <a:t>全为</a:t>
            </a:r>
            <a:r>
              <a:rPr lang="en-US" altLang="zh-CN" dirty="0"/>
              <a:t>*</a:t>
            </a:r>
            <a:r>
              <a:rPr lang="zh-CN" altLang="en-US" dirty="0"/>
              <a:t> 否则为 </a:t>
            </a:r>
            <a:r>
              <a:rPr lang="en-US" altLang="zh-CN" dirty="0"/>
              <a:t>False</a:t>
            </a:r>
            <a:endParaRPr lang="en-US" altLang="zh-CN" dirty="0"/>
          </a:p>
          <a:p>
            <a:r>
              <a:rPr lang="en-US" altLang="zh-CN" dirty="0"/>
              <a:t>4. f[1][1], f[1][2] … f[2][1], f[2][2], … f[N][M]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贪心算法</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贪心算法：</a:t>
            </a:r>
            <a:endParaRPr lang="en-US" dirty="0"/>
          </a:p>
        </p:txBody>
      </p:sp>
      <p:sp>
        <p:nvSpPr>
          <p:cNvPr id="3" name="Content Placeholder 2"/>
          <p:cNvSpPr>
            <a:spLocks noGrp="1"/>
          </p:cNvSpPr>
          <p:nvPr>
            <p:ph idx="1"/>
          </p:nvPr>
        </p:nvSpPr>
        <p:spPr/>
        <p:txBody>
          <a:bodyPr/>
          <a:lstStyle/>
          <a:p>
            <a:r>
              <a:rPr lang="zh-CN" altLang="en-US" dirty="0"/>
              <a:t>特点：</a:t>
            </a:r>
            <a:endParaRPr lang="en-US" altLang="zh-CN" dirty="0"/>
          </a:p>
          <a:p>
            <a:r>
              <a:rPr lang="zh-CN" altLang="en-US" dirty="0"/>
              <a:t>逐步从局部最优逼近全局最优</a:t>
            </a:r>
            <a:endParaRPr lang="en-US" altLang="zh-CN" dirty="0"/>
          </a:p>
          <a:p>
            <a:endParaRPr lang="en-US" altLang="zh-CN" dirty="0"/>
          </a:p>
          <a:p>
            <a:r>
              <a:rPr lang="zh-CN" altLang="en-US" dirty="0"/>
              <a:t>要素：</a:t>
            </a:r>
            <a:endParaRPr lang="en-US" altLang="zh-CN" dirty="0"/>
          </a:p>
          <a:p>
            <a:r>
              <a:rPr lang="zh-CN" altLang="en-US" dirty="0"/>
              <a:t>贪心属性</a:t>
            </a:r>
            <a:r>
              <a:rPr lang="en-US" altLang="zh-CN" dirty="0"/>
              <a:t>(Greedy</a:t>
            </a:r>
            <a:r>
              <a:rPr lang="zh-CN" altLang="en-US" dirty="0"/>
              <a:t> </a:t>
            </a:r>
            <a:r>
              <a:rPr lang="en-US" altLang="zh-CN" dirty="0"/>
              <a:t>property)</a:t>
            </a:r>
            <a:endParaRPr lang="en-US" altLang="zh-CN" dirty="0"/>
          </a:p>
          <a:p>
            <a:r>
              <a:rPr lang="zh-CN" altLang="en-US" dirty="0"/>
              <a:t>最优子问题</a:t>
            </a:r>
            <a:r>
              <a:rPr lang="en-US" altLang="zh-CN" dirty="0"/>
              <a:t>(Optimal substructure)</a:t>
            </a:r>
            <a:endParaRPr lang="en-US" altLang="zh-CN" dirty="0"/>
          </a:p>
          <a:p>
            <a:endParaRPr lang="en-US" dirty="0"/>
          </a:p>
          <a:p>
            <a:r>
              <a:rPr lang="zh-CN" altLang="en-US" dirty="0"/>
              <a:t>证明正确性！</a:t>
            </a:r>
            <a:endParaRPr lang="en-US" altLang="zh-C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内容提要</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动态规划算法要点</a:t>
            </a:r>
            <a:endParaRPr lang="en-US" altLang="zh-CN" dirty="0"/>
          </a:p>
          <a:p>
            <a:r>
              <a:rPr lang="en-US" altLang="zh-CN" dirty="0"/>
              <a:t>2. </a:t>
            </a:r>
            <a:r>
              <a:rPr lang="zh-CN" altLang="en-US" dirty="0"/>
              <a:t>动态规划算法的求解框架和实例</a:t>
            </a:r>
            <a:endParaRPr lang="en-US" altLang="zh-CN" dirty="0"/>
          </a:p>
          <a:p>
            <a:r>
              <a:rPr lang="en-US" altLang="zh-CN" dirty="0"/>
              <a:t>3. </a:t>
            </a:r>
            <a:r>
              <a:rPr lang="zh-CN" altLang="en-US" dirty="0"/>
              <a:t>贪心算法要点</a:t>
            </a:r>
            <a:endParaRPr lang="en-US" altLang="zh-CN" dirty="0"/>
          </a:p>
          <a:p>
            <a:r>
              <a:rPr lang="en-US" altLang="zh-CN" dirty="0"/>
              <a:t>4. </a:t>
            </a:r>
            <a:r>
              <a:rPr lang="zh-CN" altLang="en-US" dirty="0"/>
              <a:t>以活动选择问题和霍夫曼编码为例介绍贪心算法的工作及正确性的证明</a:t>
            </a:r>
            <a:endParaRPr lang="en-US" altLang="zh-CN" dirty="0"/>
          </a:p>
          <a:p>
            <a:r>
              <a:rPr lang="en-US" altLang="zh-CN" dirty="0"/>
              <a:t>5. </a:t>
            </a:r>
            <a:r>
              <a:rPr lang="zh-CN" altLang="en-US" dirty="0"/>
              <a:t>小结</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a:t>
            </a:r>
            <a:r>
              <a:rPr lang="en-US" altLang="zh-CN" dirty="0"/>
              <a:t>1</a:t>
            </a:r>
            <a:r>
              <a:rPr lang="zh-CN" altLang="en-US" dirty="0"/>
              <a:t>：活动选择问题</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ele attr="{01C1EFDC-CD7F-4E9D-92E4-789859E21091}"/>
                  </a:ext>
                </a:extLst>
              </p:cNvPr>
              <p:cNvSpPr>
                <a:spLocks noGrp="1"/>
              </p:cNvSpPr>
              <p:nvPr>
                <p:ph idx="1"/>
              </p:nvPr>
            </p:nvSpPr>
            <p:spPr/>
            <p:txBody>
              <a:bodyPr/>
              <a:lstStyle/>
              <a:p>
                <a:r>
                  <a:rPr lang="zh-CN" altLang="en-US" dirty="0"/>
                  <a:t>活动集合：</a:t>
                </a:r>
                <a:endParaRPr lang="en-US" altLang="zh-CN" dirty="0"/>
              </a:p>
              <a:p>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𝑎</m:t>
                        </m:r>
                      </m:e>
                      <m:sub>
                        <m:r>
                          <a:rPr lang="zh-CN" altLang="en-US" i="1" dirty="0" smtClean="0">
                            <a:latin typeface="Cambria Math" panose="02040503050406030204" pitchFamily="18" charset="0"/>
                          </a:rPr>
                          <m:t>𝑖</m:t>
                        </m:r>
                      </m:sub>
                    </m:sSub>
                  </m:oMath>
                </a14:m>
                <a:r>
                  <a:rPr lang="zh-CN" altLang="en-US" dirty="0"/>
                  <a:t>的起止时间： </a:t>
                </a:r>
                <a14:m>
                  <m:oMath xmlns:m="http://schemas.openxmlformats.org/officeDocument/2006/math">
                    <m:d>
                      <m:dPr>
                        <m:begChr m:val="["/>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oMath>
                </a14:m>
                <a:endParaRPr lang="en-US" altLang="zh-CN" dirty="0"/>
              </a:p>
              <a:p>
                <a:r>
                  <a:rPr lang="zh-CN" altLang="en-US" dirty="0"/>
                  <a:t>目标：找到</a:t>
                </a:r>
                <a:r>
                  <a:rPr lang="en-US" altLang="zh-CN" dirty="0"/>
                  <a:t>S</a:t>
                </a:r>
                <a:r>
                  <a:rPr lang="zh-CN" altLang="en-US" dirty="0"/>
                  <a:t>的最大子集，它包含最多互不重叠的活动。</a:t>
                </a:r>
                <a:endParaRPr lang="en-US" altLang="zh-CN"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242" t="-212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ele attr="{1AAAAFF6-A1A4-48BE-90B7-DE087C4E8392}"/>
                  </a:ext>
                </a:extLst>
              </p:cNvPr>
              <p:cNvSpPr txBox="1"/>
              <p:nvPr/>
            </p:nvSpPr>
            <p:spPr>
              <a:xfrm>
                <a:off x="2622620" y="1845734"/>
                <a:ext cx="1715021" cy="311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S</m:t>
                      </m:r>
                      <m:r>
                        <a:rPr lang="en-US" i="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e>
                      </m:d>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2622620" y="1845734"/>
                <a:ext cx="1715021" cy="311304"/>
              </a:xfrm>
              <a:prstGeom prst="rect">
                <a:avLst/>
              </a:prstGeom>
              <a:blipFill rotWithShape="1">
                <a:blip r:embed="rId2"/>
                <a:stretch>
                  <a:fillRect l="-2482" b="-9804"/>
                </a:stretch>
              </a:blipFill>
            </p:spPr>
            <p:txBody>
              <a:bodyPr/>
              <a:lstStyle/>
              <a:p>
                <a:r>
                  <a:rPr lang="en-US">
                    <a:noFill/>
                  </a:rPr>
                  <a:t> </a:t>
                </a:r>
                <a:endParaRPr lang="en-US">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a:t>
            </a:r>
            <a:r>
              <a:rPr lang="en-US" altLang="zh-CN" dirty="0"/>
              <a:t>1</a:t>
            </a:r>
            <a:r>
              <a:rPr lang="zh-CN" altLang="en-US" dirty="0"/>
              <a:t>：活动选择问题</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ele attr="{01C1EFDC-CD7F-4E9D-92E4-789859E21091}"/>
                  </a:ext>
                </a:extLst>
              </p:cNvPr>
              <p:cNvSpPr>
                <a:spLocks noGrp="1"/>
              </p:cNvSpPr>
              <p:nvPr>
                <p:ph idx="1"/>
              </p:nvPr>
            </p:nvSpPr>
            <p:spPr/>
            <p:txBody>
              <a:bodyPr>
                <a:normAutofit fontScale="92500" lnSpcReduction="20000"/>
              </a:bodyPr>
              <a:lstStyle/>
              <a:p>
                <a:r>
                  <a:rPr lang="zh-CN" altLang="en-US" dirty="0"/>
                  <a:t>活动集合：</a:t>
                </a:r>
                <a:endParaRPr lang="en-US" altLang="zh-CN" dirty="0"/>
              </a:p>
              <a:p>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𝑎</m:t>
                        </m:r>
                      </m:e>
                      <m:sub>
                        <m:r>
                          <a:rPr lang="zh-CN" altLang="en-US" i="1" dirty="0" smtClean="0">
                            <a:latin typeface="Cambria Math" panose="02040503050406030204" pitchFamily="18" charset="0"/>
                          </a:rPr>
                          <m:t>𝑖</m:t>
                        </m:r>
                      </m:sub>
                    </m:sSub>
                  </m:oMath>
                </a14:m>
                <a:r>
                  <a:rPr lang="zh-CN" altLang="en-US" dirty="0"/>
                  <a:t>的起止时间： </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oMath>
                </a14:m>
                <a:endParaRPr lang="en-US" altLang="zh-CN" dirty="0"/>
              </a:p>
              <a:p>
                <a:r>
                  <a:rPr lang="zh-CN" altLang="en-US" dirty="0"/>
                  <a:t>目标：找到</a:t>
                </a:r>
                <a:r>
                  <a:rPr lang="en-US" altLang="zh-CN" dirty="0"/>
                  <a:t>S</a:t>
                </a:r>
                <a:r>
                  <a:rPr lang="zh-CN" altLang="en-US" dirty="0"/>
                  <a:t>的最大子集，它包含最多互不重叠的活动。</a:t>
                </a:r>
                <a:endParaRPr lang="en-US" altLang="zh-CN" dirty="0"/>
              </a:p>
              <a:p>
                <a:endParaRPr lang="en-US" altLang="zh-CN" dirty="0"/>
              </a:p>
              <a:p>
                <a:r>
                  <a:rPr lang="zh-CN" altLang="en-US" dirty="0"/>
                  <a:t>假设已将事件按照结束时间排序：</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𝑓</m:t>
                        </m:r>
                      </m:e>
                      <m:sub>
                        <m:r>
                          <a:rPr lang="en-US" altLang="zh-CN" i="0" dirty="0">
                            <a:latin typeface="Cambria Math" panose="02040503050406030204" pitchFamily="18" charset="0"/>
                          </a:rPr>
                          <m:t>1</m:t>
                        </m:r>
                      </m:sub>
                    </m:sSub>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0" dirty="0">
                            <a:latin typeface="Cambria Math" panose="02040503050406030204" pitchFamily="18" charset="0"/>
                          </a:rPr>
                          <m:t>2</m:t>
                        </m:r>
                      </m:sub>
                    </m:sSub>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0" dirty="0">
                            <a:latin typeface="Cambria Math" panose="02040503050406030204" pitchFamily="18" charset="0"/>
                          </a:rPr>
                          <m:t>3</m:t>
                        </m:r>
                      </m:sub>
                    </m:sSub>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𝑛</m:t>
                        </m:r>
                      </m:sub>
                    </m:sSub>
                  </m:oMath>
                </a14:m>
                <a:endParaRPr lang="en-US" altLang="zh-CN" dirty="0"/>
              </a:p>
              <a:p>
                <a:endParaRPr lang="en-US" altLang="zh-CN" dirty="0"/>
              </a:p>
              <a:p>
                <a:r>
                  <a:rPr lang="zh-CN" altLang="en-US" dirty="0"/>
                  <a:t>贪心算法：</a:t>
                </a:r>
                <a:endParaRPr lang="en-US" altLang="zh-CN" dirty="0"/>
              </a:p>
              <a:p>
                <a:r>
                  <a:rPr lang="en-US" altLang="zh-CN" dirty="0"/>
                  <a:t>- </a:t>
                </a:r>
                <a:r>
                  <a:rPr lang="zh-CN" altLang="en-US" dirty="0"/>
                  <a:t>每一次选择</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𝑚</m:t>
                        </m:r>
                      </m:sub>
                    </m:sSub>
                    <m:r>
                      <a:rPr lang="en-US" altLang="zh-CN" i="0"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i="0" dirty="0">
                            <a:latin typeface="Cambria Math" panose="02040503050406030204" pitchFamily="18" charset="0"/>
                          </a:rPr>
                          <m:t>arg</m:t>
                        </m:r>
                      </m:fName>
                      <m:e>
                        <m:limLow>
                          <m:limLowPr>
                            <m:ctrlPr>
                              <a:rPr lang="en-US" altLang="zh-CN" i="1" dirty="0">
                                <a:latin typeface="Cambria Math" panose="02040503050406030204" pitchFamily="18" charset="0"/>
                              </a:rPr>
                            </m:ctrlPr>
                          </m:limLowPr>
                          <m:e>
                            <m:r>
                              <m:rPr>
                                <m:sty m:val="p"/>
                              </m:rPr>
                              <a:rPr lang="en-US" altLang="zh-CN" i="0" dirty="0">
                                <a:latin typeface="Cambria Math" panose="02040503050406030204" pitchFamily="18" charset="0"/>
                              </a:rPr>
                              <m:t>min</m:t>
                            </m:r>
                          </m:e>
                          <m:li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sub>
                            </m:sSub>
                          </m:lim>
                        </m:limLow>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e>
                        </m:d>
                      </m:e>
                    </m:func>
                  </m:oMath>
                </a14:m>
                <a:r>
                  <a:rPr lang="zh-CN" altLang="en-US" dirty="0"/>
                  <a:t>，</a:t>
                </a:r>
                <a:endParaRPr lang="en-US" altLang="zh-CN" dirty="0"/>
              </a:p>
              <a:p>
                <a:r>
                  <a:rPr lang="en-US" altLang="zh-CN" dirty="0"/>
                  <a:t>- </a:t>
                </a:r>
                <a:r>
                  <a:rPr lang="zh-CN" altLang="en-US" dirty="0"/>
                  <a:t>新的子问题活动集合为： </a:t>
                </a:r>
                <a14:m>
                  <m:oMath xmlns:m="http://schemas.openxmlformats.org/officeDocument/2006/math">
                    <m:sSup>
                      <m:sSupPr>
                        <m:ctrlPr>
                          <a:rPr lang="zh-CN" altLang="en-US" i="1" smtClean="0">
                            <a:latin typeface="Cambria Math" panose="02040503050406030204" pitchFamily="18" charset="0"/>
                          </a:rPr>
                        </m:ctrlPr>
                      </m:sSupPr>
                      <m:e>
                        <m:r>
                          <a:rPr lang="en-US" altLang="zh-CN" b="0" i="1" smtClean="0">
                            <a:latin typeface="Cambria Math" panose="02040503050406030204" pitchFamily="18" charset="0"/>
                          </a:rPr>
                          <m:t>𝑆</m:t>
                        </m:r>
                      </m:e>
                      <m:sup>
                        <m:r>
                          <a:rPr lang="zh-CN" altLang="en-US" i="1" smtClean="0">
                            <a:latin typeface="Cambria Math" panose="02040503050406030204" pitchFamily="18" charset="0"/>
                          </a:rPr>
                          <m:t>′</m:t>
                        </m:r>
                      </m:sup>
                    </m:sSup>
                  </m:oMath>
                </a14:m>
                <a:r>
                  <a:rPr lang="zh-CN" altLang="en-US" dirty="0"/>
                  <a:t> （除去</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𝑚</m:t>
                        </m:r>
                      </m:sub>
                    </m:sSub>
                  </m:oMath>
                </a14:m>
                <a:r>
                  <a:rPr lang="zh-CN" altLang="en-US" dirty="0"/>
                  <a:t>及与其有重叠的活动）</a:t>
                </a:r>
                <a:endParaRPr lang="en-US" altLang="zh-CN" dirty="0"/>
              </a:p>
              <a:p>
                <a:r>
                  <a:rPr lang="en-US" altLang="zh-CN" dirty="0"/>
                  <a:t>- </a:t>
                </a:r>
                <a:r>
                  <a:rPr lang="zh-CN" altLang="en-US" dirty="0"/>
                  <a:t>直到余下的集合为空集</a:t>
                </a:r>
                <a:endParaRPr lang="en-US" altLang="zh-CN"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545" t="-31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ele attr="{1AAAAFF6-A1A4-48BE-90B7-DE087C4E8392}"/>
                  </a:ext>
                </a:extLst>
              </p:cNvPr>
              <p:cNvSpPr txBox="1"/>
              <p:nvPr/>
            </p:nvSpPr>
            <p:spPr>
              <a:xfrm>
                <a:off x="2622620" y="1845734"/>
                <a:ext cx="1727524" cy="311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e>
                      </m:d>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2622620" y="1845734"/>
                <a:ext cx="1727524" cy="311304"/>
              </a:xfrm>
              <a:prstGeom prst="rect">
                <a:avLst/>
              </a:prstGeom>
              <a:blipFill rotWithShape="1">
                <a:blip r:embed="rId2"/>
                <a:stretch>
                  <a:fillRect l="-2465" b="-9804"/>
                </a:stretch>
              </a:blipFill>
            </p:spPr>
            <p:txBody>
              <a:bodyPr/>
              <a:lstStyle/>
              <a:p>
                <a:r>
                  <a:rPr lang="en-US">
                    <a:noFill/>
                  </a:rPr>
                  <a:t> </a:t>
                </a:r>
                <a:endParaRPr lang="en-US">
                  <a:noFill/>
                </a:endParaRPr>
              </a:p>
            </p:txBody>
          </p:sp>
        </mc:Fallback>
      </mc:AlternateContent>
      <p:pic>
        <p:nvPicPr>
          <p:cNvPr id="5" name="Picture 4"/>
          <p:cNvPicPr>
            <a:picLocks noChangeAspect="1"/>
          </p:cNvPicPr>
          <p:nvPr/>
        </p:nvPicPr>
        <p:blipFill>
          <a:blip r:embed="rId3"/>
          <a:stretch>
            <a:fillRect/>
          </a:stretch>
        </p:blipFill>
        <p:spPr>
          <a:xfrm>
            <a:off x="7589488" y="3100387"/>
            <a:ext cx="3705225" cy="6572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a:t>
            </a:r>
            <a:r>
              <a:rPr lang="en-US" altLang="zh-CN" dirty="0"/>
              <a:t>1</a:t>
            </a:r>
            <a:r>
              <a:rPr lang="zh-CN" altLang="en-US" dirty="0"/>
              <a:t>：活动选择问题</a:t>
            </a:r>
            <a:endParaRPr lang="en-US" dirty="0"/>
          </a:p>
        </p:txBody>
      </p:sp>
      <p:pic>
        <p:nvPicPr>
          <p:cNvPr id="5" name="Content Placeholder 4"/>
          <p:cNvPicPr>
            <a:picLocks noGrp="1" noChangeAspect="1"/>
          </p:cNvPicPr>
          <p:nvPr>
            <p:ph idx="1"/>
          </p:nvPr>
        </p:nvPicPr>
        <p:blipFill>
          <a:blip r:embed="rId1"/>
          <a:stretch>
            <a:fillRect/>
          </a:stretch>
        </p:blipFill>
        <p:spPr>
          <a:xfrm>
            <a:off x="1097280" y="1739872"/>
            <a:ext cx="4411226" cy="4475344"/>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a:t>
            </a:r>
            <a:r>
              <a:rPr lang="en-US" altLang="zh-CN" dirty="0"/>
              <a:t>2</a:t>
            </a:r>
            <a:r>
              <a:rPr lang="zh-CN" altLang="en-US" dirty="0"/>
              <a:t>：霍夫曼编码，背景：定长编码与变长编码</a:t>
            </a:r>
            <a:endParaRPr lang="en-US" dirty="0"/>
          </a:p>
        </p:txBody>
      </p:sp>
      <p:pic>
        <p:nvPicPr>
          <p:cNvPr id="5" name="Content Placeholder 4"/>
          <p:cNvPicPr>
            <a:picLocks noGrp="1" noChangeAspect="1"/>
          </p:cNvPicPr>
          <p:nvPr>
            <p:ph idx="1"/>
          </p:nvPr>
        </p:nvPicPr>
        <p:blipFill>
          <a:blip r:embed="rId1"/>
          <a:stretch>
            <a:fillRect/>
          </a:stretch>
        </p:blipFill>
        <p:spPr>
          <a:xfrm>
            <a:off x="1425051" y="1910129"/>
            <a:ext cx="5724525" cy="2628900"/>
          </a:xfrm>
        </p:spPr>
      </p:pic>
      <p:pic>
        <p:nvPicPr>
          <p:cNvPr id="7" name="Picture 6"/>
          <p:cNvPicPr>
            <a:picLocks noChangeAspect="1"/>
          </p:cNvPicPr>
          <p:nvPr/>
        </p:nvPicPr>
        <p:blipFill>
          <a:blip r:embed="rId2"/>
          <a:stretch>
            <a:fillRect/>
          </a:stretch>
        </p:blipFill>
        <p:spPr>
          <a:xfrm>
            <a:off x="1731159" y="4557146"/>
            <a:ext cx="4248150" cy="847725"/>
          </a:xfrm>
          <a:prstGeom prst="rect">
            <a:avLst/>
          </a:prstGeom>
        </p:spPr>
      </p:pic>
      <p:pic>
        <p:nvPicPr>
          <p:cNvPr id="11" name="Picture 10"/>
          <p:cNvPicPr>
            <a:picLocks noChangeAspect="1"/>
          </p:cNvPicPr>
          <p:nvPr/>
        </p:nvPicPr>
        <p:blipFill>
          <a:blip r:embed="rId3"/>
          <a:stretch>
            <a:fillRect/>
          </a:stretch>
        </p:blipFill>
        <p:spPr>
          <a:xfrm>
            <a:off x="5979309" y="5039078"/>
            <a:ext cx="6406961" cy="347746"/>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ele attr="{E0462C64-E9A3-4595-9246-C661D43EA6B0}"/>
                  </a:ext>
                </a:extLst>
              </p:cNvPr>
              <p:cNvSpPr txBox="1"/>
              <p:nvPr/>
            </p:nvSpPr>
            <p:spPr>
              <a:xfrm>
                <a:off x="6096000" y="4691324"/>
                <a:ext cx="57833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r>
                            <a:rPr lang="en-US">
                              <a:latin typeface="Cambria Math" panose="02040503050406030204" pitchFamily="18" charset="0"/>
                            </a:rPr>
                            <m:t>45</m:t>
                          </m:r>
                          <m:r>
                            <a:rPr lang="en-US" i="0">
                              <a:latin typeface="Cambria Math" panose="02040503050406030204" pitchFamily="18" charset="0"/>
                            </a:rPr>
                            <m:t>+13+12+16+9+5</m:t>
                          </m:r>
                        </m:e>
                      </m:d>
                      <m:r>
                        <a:rPr lang="en-US" i="0">
                          <a:latin typeface="Cambria Math" panose="02040503050406030204" pitchFamily="18" charset="0"/>
                        </a:rPr>
                        <m:t>×3×1000=300,000</m:t>
                      </m:r>
                      <m:r>
                        <a:rPr lang="en-US" b="0" i="0" smtClean="0">
                          <a:latin typeface="Cambria Math" panose="02040503050406030204" pitchFamily="18" charset="0"/>
                        </a:rPr>
                        <m:t> </m:t>
                      </m:r>
                      <m:r>
                        <a:rPr lang="en-US" i="1">
                          <a:latin typeface="Cambria Math" panose="02040503050406030204" pitchFamily="18" charset="0"/>
                        </a:rPr>
                        <m:t>𝑏</m:t>
                      </m:r>
                      <m:r>
                        <a:rPr lang="en-US" i="0">
                          <a:latin typeface="Cambria Math" panose="02040503050406030204" pitchFamily="18" charset="0"/>
                        </a:rPr>
                        <m:t>ⅈ</m:t>
                      </m:r>
                      <m:r>
                        <a:rPr lang="en-US" i="1">
                          <a:latin typeface="Cambria Math" panose="02040503050406030204" pitchFamily="18" charset="0"/>
                        </a:rPr>
                        <m:t>𝑡𝑠</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096000" y="4691324"/>
                <a:ext cx="5783378"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p:pic>
        <p:nvPicPr>
          <p:cNvPr id="14" name="Picture 13"/>
          <p:cNvPicPr>
            <a:picLocks noChangeAspect="1"/>
          </p:cNvPicPr>
          <p:nvPr/>
        </p:nvPicPr>
        <p:blipFill>
          <a:blip r:embed="rId5"/>
          <a:stretch>
            <a:fillRect/>
          </a:stretch>
        </p:blipFill>
        <p:spPr>
          <a:xfrm>
            <a:off x="7554529" y="3977054"/>
            <a:ext cx="2066925" cy="561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a:t>
            </a:r>
            <a:r>
              <a:rPr lang="en-US" altLang="zh-CN" dirty="0"/>
              <a:t>2</a:t>
            </a:r>
            <a:r>
              <a:rPr lang="zh-CN" altLang="en-US" dirty="0"/>
              <a:t>：霍夫曼编码</a:t>
            </a:r>
            <a:endParaRPr lang="en-US" dirty="0"/>
          </a:p>
        </p:txBody>
      </p:sp>
      <p:sp>
        <p:nvSpPr>
          <p:cNvPr id="3" name="Content Placeholder 2"/>
          <p:cNvSpPr>
            <a:spLocks noGrp="1"/>
          </p:cNvSpPr>
          <p:nvPr>
            <p:ph idx="1"/>
          </p:nvPr>
        </p:nvSpPr>
        <p:spPr/>
        <p:txBody>
          <a:bodyPr/>
          <a:lstStyle/>
          <a:p>
            <a:r>
              <a:rPr lang="zh-CN" altLang="en-US" dirty="0"/>
              <a:t>最优编码，</a:t>
            </a:r>
            <a:r>
              <a:rPr lang="en-US" altLang="zh-CN" dirty="0"/>
              <a:t>full binary tree (</a:t>
            </a:r>
            <a:r>
              <a:rPr lang="zh-CN" altLang="en-US" dirty="0"/>
              <a:t>非叶子节点都有两个孩子节点</a:t>
            </a:r>
            <a:r>
              <a:rPr lang="en-US" altLang="zh-CN" dirty="0"/>
              <a:t>)</a:t>
            </a:r>
            <a:r>
              <a:rPr lang="zh-CN" altLang="en-US" dirty="0"/>
              <a:t>： 代价最小</a:t>
            </a:r>
            <a:endParaRPr lang="en-US" altLang="zh-CN" dirty="0"/>
          </a:p>
          <a:p>
            <a:endParaRPr lang="en-US" altLang="zh-CN" dirty="0"/>
          </a:p>
          <a:p>
            <a:endParaRPr lang="en-US" altLang="zh-CN" dirty="0"/>
          </a:p>
          <a:p>
            <a:r>
              <a:rPr lang="zh-CN" altLang="en-US" dirty="0"/>
              <a:t>霍夫曼编码是一种可以实现最优编码的贪心算法</a:t>
            </a:r>
            <a:endParaRPr lang="en-US" dirty="0"/>
          </a:p>
        </p:txBody>
      </p:sp>
      <p:pic>
        <p:nvPicPr>
          <p:cNvPr id="4" name="Picture 3"/>
          <p:cNvPicPr>
            <a:picLocks noChangeAspect="1"/>
          </p:cNvPicPr>
          <p:nvPr/>
        </p:nvPicPr>
        <p:blipFill>
          <a:blip r:embed="rId1"/>
          <a:stretch>
            <a:fillRect/>
          </a:stretch>
        </p:blipFill>
        <p:spPr>
          <a:xfrm>
            <a:off x="1264261" y="2248738"/>
            <a:ext cx="2066925" cy="561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a:t>
            </a:r>
            <a:r>
              <a:rPr lang="en-US" altLang="zh-CN" dirty="0"/>
              <a:t>2</a:t>
            </a:r>
            <a:r>
              <a:rPr lang="zh-CN" altLang="en-US" dirty="0"/>
              <a:t>：霍夫曼编码</a:t>
            </a:r>
            <a:endParaRPr lang="en-US" dirty="0"/>
          </a:p>
        </p:txBody>
      </p:sp>
      <p:sp>
        <p:nvSpPr>
          <p:cNvPr id="3" name="Content Placeholder 2"/>
          <p:cNvSpPr>
            <a:spLocks noGrp="1"/>
          </p:cNvSpPr>
          <p:nvPr>
            <p:ph idx="1"/>
          </p:nvPr>
        </p:nvSpPr>
        <p:spPr/>
        <p:txBody>
          <a:bodyPr/>
          <a:lstStyle/>
          <a:p>
            <a:r>
              <a:rPr lang="zh-CN" altLang="en-US" dirty="0"/>
              <a:t>贪心算法：</a:t>
            </a:r>
            <a:endParaRPr lang="en-US" altLang="zh-CN" dirty="0"/>
          </a:p>
          <a:p>
            <a:r>
              <a:rPr lang="zh-CN" altLang="en-US" dirty="0"/>
              <a:t>初始化：用每个字符构建一棵单节点树，存储在</a:t>
            </a:r>
            <a:r>
              <a:rPr lang="en-US" altLang="zh-CN" dirty="0"/>
              <a:t>Q</a:t>
            </a:r>
            <a:r>
              <a:rPr lang="zh-CN" altLang="en-US" dirty="0"/>
              <a:t>中</a:t>
            </a:r>
            <a:endParaRPr lang="en-US" altLang="zh-CN" dirty="0"/>
          </a:p>
          <a:p>
            <a:r>
              <a:rPr lang="en-US" altLang="zh-CN" dirty="0"/>
              <a:t>1.</a:t>
            </a:r>
            <a:r>
              <a:rPr lang="zh-CN" altLang="en-US" dirty="0"/>
              <a:t>从</a:t>
            </a:r>
            <a:r>
              <a:rPr lang="en-US" altLang="zh-CN" dirty="0"/>
              <a:t>Q</a:t>
            </a:r>
            <a:r>
              <a:rPr lang="zh-CN" altLang="en-US" dirty="0"/>
              <a:t>中取出</a:t>
            </a:r>
            <a:r>
              <a:rPr lang="en-US" altLang="zh-CN" dirty="0" err="1"/>
              <a:t>freq</a:t>
            </a:r>
            <a:r>
              <a:rPr lang="zh-CN" altLang="en-US" dirty="0"/>
              <a:t>最小的两棵树，创建一个父节点视这两棵树为左右孩子，存入</a:t>
            </a:r>
            <a:r>
              <a:rPr lang="en-US" altLang="zh-CN" dirty="0"/>
              <a:t>Q</a:t>
            </a:r>
            <a:r>
              <a:rPr lang="zh-CN" altLang="en-US" dirty="0"/>
              <a:t>。</a:t>
            </a:r>
            <a:r>
              <a:rPr lang="en-US" altLang="zh-CN" dirty="0"/>
              <a:t>(Q</a:t>
            </a:r>
            <a:r>
              <a:rPr lang="zh-CN" altLang="en-US" dirty="0"/>
              <a:t>中减少一棵树</a:t>
            </a:r>
            <a:r>
              <a:rPr lang="en-US" altLang="zh-CN" dirty="0"/>
              <a:t>)</a:t>
            </a:r>
            <a:endParaRPr lang="en-US" altLang="zh-CN" dirty="0"/>
          </a:p>
          <a:p>
            <a:r>
              <a:rPr lang="en-US" dirty="0"/>
              <a:t>2</a:t>
            </a:r>
            <a:r>
              <a:rPr lang="en-US" altLang="zh-CN" dirty="0"/>
              <a:t>. </a:t>
            </a:r>
            <a:r>
              <a:rPr lang="zh-CN" altLang="en-US" dirty="0"/>
              <a:t>若</a:t>
            </a:r>
            <a:r>
              <a:rPr lang="en-US" altLang="zh-CN" dirty="0"/>
              <a:t>Q</a:t>
            </a:r>
            <a:r>
              <a:rPr lang="zh-CN" altLang="en-US" dirty="0"/>
              <a:t>中只有最后一棵树，返回结果，否则继续</a:t>
            </a:r>
            <a:r>
              <a:rPr lang="en-US" altLang="zh-CN" dirty="0"/>
              <a:t>1 </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a:t>
            </a:r>
            <a:r>
              <a:rPr lang="en-US" altLang="zh-CN" dirty="0"/>
              <a:t>2</a:t>
            </a:r>
            <a:r>
              <a:rPr lang="zh-CN" altLang="en-US" dirty="0"/>
              <a:t>：霍夫曼编码</a:t>
            </a:r>
            <a:endParaRPr lang="en-US" dirty="0"/>
          </a:p>
        </p:txBody>
      </p:sp>
      <p:pic>
        <p:nvPicPr>
          <p:cNvPr id="5" name="Content Placeholder 4"/>
          <p:cNvPicPr>
            <a:picLocks noGrp="1" noChangeAspect="1"/>
          </p:cNvPicPr>
          <p:nvPr>
            <p:ph idx="1"/>
          </p:nvPr>
        </p:nvPicPr>
        <p:blipFill>
          <a:blip r:embed="rId1"/>
          <a:stretch>
            <a:fillRect/>
          </a:stretch>
        </p:blipFill>
        <p:spPr>
          <a:xfrm>
            <a:off x="1097280" y="1946746"/>
            <a:ext cx="6034087" cy="40227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证明？</a:t>
            </a:r>
            <a:endParaRPr lang="en-US" dirty="0"/>
          </a:p>
        </p:txBody>
      </p:sp>
      <p:sp>
        <p:nvSpPr>
          <p:cNvPr id="4" name="Text Placeholder 3"/>
          <p:cNvSpPr>
            <a:spLocks noGrp="1"/>
          </p:cNvSpPr>
          <p:nvPr>
            <p:ph type="body" idx="1"/>
          </p:nvPr>
        </p:nvSpPr>
        <p:spPr/>
        <p:txBody>
          <a:bodyPr/>
          <a:lstStyle/>
          <a:p>
            <a:r>
              <a:rPr lang="zh-CN" altLang="en-US" dirty="0"/>
              <a:t>例</a:t>
            </a:r>
            <a:r>
              <a:rPr lang="en-US" altLang="zh-CN" dirty="0"/>
              <a:t>1</a:t>
            </a:r>
            <a:r>
              <a:rPr lang="zh-CN" altLang="en-US" dirty="0"/>
              <a:t>：活动选择</a:t>
            </a:r>
            <a:endParaRPr lang="en-US" dirty="0"/>
          </a:p>
        </p:txBody>
      </p:sp>
      <mc:AlternateContent xmlns:mc="http://schemas.openxmlformats.org/markup-compatibility/2006">
        <mc:Choice xmlns:a14="http://schemas.microsoft.com/office/drawing/2010/main" Requires="a14">
          <p:sp>
            <p:nvSpPr>
              <p:cNvPr id="5" name="Content Placeholder 4">
                <a:extLst>
                  <a:ext uri="{FF2B5EF4-FFF2-40B4-BE49-F238E27FC236}">
                    <ele attr="{1CEC60EC-8C26-418F-958F-97774824D7B5}"/>
                  </a:ext>
                </a:extLst>
              </p:cNvPr>
              <p:cNvSpPr>
                <a:spLocks noGrp="1"/>
              </p:cNvSpPr>
              <p:nvPr>
                <p:ph sz="half" idx="2"/>
              </p:nvPr>
            </p:nvSpPr>
            <p:spPr/>
            <p:txBody>
              <a:bodyPr/>
              <a:lstStyle/>
              <a:p>
                <a:r>
                  <a:rPr lang="en-US" altLang="zh-CN" dirty="0"/>
                  <a:t>1.</a:t>
                </a:r>
                <a:r>
                  <a:rPr lang="zh-CN" altLang="en-US" dirty="0"/>
                  <a:t>贪心属性：</a:t>
                </a:r>
                <a:endParaRPr lang="en-US" altLang="zh-CN" dirty="0"/>
              </a:p>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𝑚</m:t>
                        </m:r>
                      </m:sub>
                    </m:sSub>
                    <m:r>
                      <a:rPr lang="en-US" altLang="zh-CN" i="0"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i="0" dirty="0">
                            <a:latin typeface="Cambria Math" panose="02040503050406030204" pitchFamily="18" charset="0"/>
                          </a:rPr>
                          <m:t>arg</m:t>
                        </m:r>
                      </m:fName>
                      <m:e>
                        <m:limLow>
                          <m:limLowPr>
                            <m:ctrlPr>
                              <a:rPr lang="en-US" altLang="zh-CN" i="1" dirty="0">
                                <a:latin typeface="Cambria Math" panose="02040503050406030204" pitchFamily="18" charset="0"/>
                              </a:rPr>
                            </m:ctrlPr>
                          </m:limLowPr>
                          <m:e>
                            <m:r>
                              <m:rPr>
                                <m:sty m:val="p"/>
                              </m:rPr>
                              <a:rPr lang="en-US" altLang="zh-CN" i="0" dirty="0">
                                <a:latin typeface="Cambria Math" panose="02040503050406030204" pitchFamily="18" charset="0"/>
                              </a:rPr>
                              <m:t>min</m:t>
                            </m:r>
                          </m:e>
                          <m:li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sub>
                            </m:sSub>
                          </m:lim>
                        </m:limLow>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e>
                        </m:d>
                      </m:e>
                    </m:func>
                  </m:oMath>
                </a14:m>
                <a:r>
                  <a:rPr lang="zh-CN" altLang="en-US" dirty="0"/>
                  <a:t>，应当出现在最优解中</a:t>
                </a:r>
                <a:endParaRPr lang="en-US" altLang="zh-CN" dirty="0"/>
              </a:p>
              <a:p>
                <a:r>
                  <a:rPr lang="en-US" altLang="zh-CN" dirty="0"/>
                  <a:t>2.</a:t>
                </a:r>
                <a:r>
                  <a:rPr lang="zh-CN" altLang="en-US" dirty="0"/>
                  <a:t>最优子问题：</a:t>
                </a:r>
                <a:endParaRPr lang="en-US" altLang="zh-CN" dirty="0"/>
              </a:p>
              <a:p>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𝑚</m:t>
                            </m:r>
                          </m:sub>
                        </m:sSub>
                      </m:e>
                    </m:d>
                    <m:r>
                      <a:rPr lang="en-US" altLang="zh-CN" i="0" dirty="0" smtClean="0">
                        <a:latin typeface="Cambria Math" panose="02040503050406030204" pitchFamily="18" charset="0"/>
                      </a:rPr>
                      <m:t>∪</m:t>
                    </m:r>
                    <m:r>
                      <a:rPr lang="en-US" altLang="zh-CN"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r>
                          <a:rPr lang="en-US" altLang="zh-CN" i="0"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𝑚</m:t>
                            </m:r>
                          </m:sub>
                        </m:sSub>
                        <m:r>
                          <a:rPr lang="en-US" altLang="zh-CN" i="1" dirty="0" smtClean="0">
                            <a:latin typeface="Cambria Math" panose="02040503050406030204" pitchFamily="18" charset="0"/>
                          </a:rPr>
                          <m:t>}</m:t>
                        </m:r>
                      </m:e>
                    </m:d>
                    <m:r>
                      <a:rPr lang="en-US" altLang="zh-CN" i="0" dirty="0" smtClean="0">
                        <a:latin typeface="Cambria Math" panose="02040503050406030204" pitchFamily="18" charset="0"/>
                      </a:rPr>
                      <m:t>→</m:t>
                    </m:r>
                    <m:r>
                      <a:rPr lang="en-US" altLang="zh-CN"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e>
                    </m:d>
                  </m:oMath>
                </a14:m>
                <a:endParaRPr lang="en-US" altLang="zh-CN" dirty="0"/>
              </a:p>
              <a:p>
                <a:endParaRPr lang="en-US" altLang="zh-CN" dirty="0"/>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blipFill rotWithShape="1">
                <a:blip r:embed="rId1"/>
                <a:stretch>
                  <a:fillRect l="-1235" t="-2597"/>
                </a:stretch>
              </a:blipFill>
            </p:spPr>
            <p:txBody>
              <a:bodyPr/>
              <a:lstStyle/>
              <a:p>
                <a:r>
                  <a:rPr lang="en-US">
                    <a:noFill/>
                  </a:rPr>
                  <a:t> </a:t>
                </a:r>
                <a:endParaRPr lang="en-US">
                  <a:noFill/>
                </a:endParaRPr>
              </a:p>
            </p:txBody>
          </p:sp>
        </mc:Fallback>
      </mc:AlternateContent>
      <p:sp>
        <p:nvSpPr>
          <p:cNvPr id="6" name="Text Placeholder 5"/>
          <p:cNvSpPr>
            <a:spLocks noGrp="1"/>
          </p:cNvSpPr>
          <p:nvPr>
            <p:ph type="body" sz="quarter" idx="3"/>
          </p:nvPr>
        </p:nvSpPr>
        <p:spPr/>
        <p:txBody>
          <a:bodyPr/>
          <a:lstStyle/>
          <a:p>
            <a:r>
              <a:rPr lang="zh-CN" altLang="en-US" dirty="0"/>
              <a:t>例</a:t>
            </a:r>
            <a:r>
              <a:rPr lang="en-US" altLang="zh-CN" dirty="0"/>
              <a:t>2</a:t>
            </a:r>
            <a:r>
              <a:rPr lang="zh-CN" altLang="en-US" dirty="0"/>
              <a:t>：霍夫曼编码</a:t>
            </a:r>
            <a:endParaRPr lang="en-US" dirty="0"/>
          </a:p>
        </p:txBody>
      </p:sp>
      <mc:AlternateContent xmlns:mc="http://schemas.openxmlformats.org/markup-compatibility/2006">
        <mc:Choice xmlns:a14="http://schemas.microsoft.com/office/drawing/2010/main" Requires="a14">
          <p:sp>
            <p:nvSpPr>
              <p:cNvPr id="7" name="Content Placeholder 6">
                <a:extLst>
                  <a:ext uri="{FF2B5EF4-FFF2-40B4-BE49-F238E27FC236}">
                    <ele attr="{0197C09D-FD2F-4035-B837-49F15706DBFD}"/>
                  </a:ext>
                </a:extLst>
              </p:cNvPr>
              <p:cNvSpPr>
                <a:spLocks noGrp="1"/>
              </p:cNvSpPr>
              <p:nvPr>
                <p:ph sz="quarter" idx="4"/>
              </p:nvPr>
            </p:nvSpPr>
            <p:spPr/>
            <p:txBody>
              <a:bodyPr/>
              <a:lstStyle/>
              <a:p>
                <a:r>
                  <a:rPr lang="en-US" altLang="zh-CN" dirty="0"/>
                  <a:t>1.</a:t>
                </a:r>
                <a:r>
                  <a:rPr lang="zh-CN" altLang="en-US" dirty="0"/>
                  <a:t>贪心属性：</a:t>
                </a:r>
                <a:endParaRPr lang="en-US" altLang="zh-CN" dirty="0"/>
              </a:p>
              <a:p>
                <a:r>
                  <a:rPr lang="zh-CN" altLang="en-US" dirty="0"/>
                  <a:t>合并</a:t>
                </a:r>
                <a:r>
                  <a:rPr lang="en-US" altLang="zh-CN" dirty="0"/>
                  <a:t>Q</a:t>
                </a:r>
                <a:r>
                  <a:rPr lang="zh-CN" altLang="en-US" dirty="0"/>
                  <a:t>中</a:t>
                </a:r>
                <a:r>
                  <a:rPr lang="en-US" altLang="zh-CN" dirty="0" err="1"/>
                  <a:t>freq</a:t>
                </a:r>
                <a:r>
                  <a:rPr lang="zh-CN" altLang="en-US" dirty="0"/>
                  <a:t>最小的两个节点</a:t>
                </a:r>
                <a:r>
                  <a:rPr lang="en-US" altLang="zh-CN" dirty="0"/>
                  <a:t>X, Y</a:t>
                </a:r>
                <a:r>
                  <a:rPr lang="zh-CN" altLang="en-US" dirty="0"/>
                  <a:t>，它们应当出现在最优解中</a:t>
                </a:r>
                <a:endParaRPr lang="en-US" altLang="zh-CN" dirty="0"/>
              </a:p>
              <a:p>
                <a:r>
                  <a:rPr lang="en-US" altLang="zh-CN" dirty="0"/>
                  <a:t>2.</a:t>
                </a:r>
                <a:r>
                  <a:rPr lang="zh-CN" altLang="en-US" dirty="0"/>
                  <a:t>最优子问题：</a:t>
                </a:r>
                <a:endParaRPr lang="en-US" dirty="0"/>
              </a:p>
              <a:p>
                <a14:m>
                  <m:oMath xmlns:m="http://schemas.openxmlformats.org/officeDocument/2006/math">
                    <m:r>
                      <m:rPr>
                        <m:sty m:val="p"/>
                      </m:rPr>
                      <a:rPr lang="en-US" dirty="0">
                        <a:latin typeface="Cambria Math" panose="02040503050406030204" pitchFamily="18" charset="0"/>
                      </a:rPr>
                      <m:t>Δ</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r>
                          <a:rPr lang="en-US" i="1" dirty="0">
                            <a:latin typeface="Cambria Math" panose="02040503050406030204" pitchFamily="18" charset="0"/>
                          </a:rPr>
                          <m:t>𝑡</m:t>
                        </m:r>
                      </m:e>
                    </m:func>
                    <m:r>
                      <a:rPr lang="en-US" dirty="0">
                        <a:latin typeface="Cambria Math" panose="02040503050406030204" pitchFamily="18" charset="0"/>
                      </a:rPr>
                      <m:t>+</m:t>
                    </m:r>
                    <m:r>
                      <a:rPr lang="en-US" i="1" dirty="0" smtClean="0">
                        <a:latin typeface="Cambria Math" panose="02040503050406030204" pitchFamily="18" charset="0"/>
                      </a:rPr>
                      <m:t>𝐵</m:t>
                    </m:r>
                    <m:d>
                      <m:dPr>
                        <m:ctrlPr>
                          <a:rPr lang="en-US" i="1" dirty="0">
                            <a:latin typeface="Cambria Math" panose="02040503050406030204" pitchFamily="18" charset="0"/>
                          </a:rPr>
                        </m:ctrlPr>
                      </m:dPr>
                      <m:e>
                        <m:r>
                          <a:rPr lang="en-US" i="1" dirty="0">
                            <a:latin typeface="Cambria Math" panose="02040503050406030204" pitchFamily="18" charset="0"/>
                          </a:rPr>
                          <m:t>𝐶</m:t>
                        </m:r>
                        <m:r>
                          <a:rPr lang="en-US" i="0"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𝑦</m:t>
                            </m:r>
                          </m:e>
                        </m:d>
                        <m:r>
                          <a:rPr lang="en-US" i="0"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𝑧</m:t>
                            </m:r>
                          </m:e>
                        </m:d>
                      </m:e>
                    </m:d>
                    <m:r>
                      <a:rPr lang="en-US" i="0" dirty="0">
                        <a:latin typeface="Cambria Math" panose="02040503050406030204" pitchFamily="18" charset="0"/>
                      </a:rPr>
                      <m:t>→</m:t>
                    </m:r>
                    <m:r>
                      <a:rPr lang="en-US" i="1" dirty="0">
                        <a:latin typeface="Cambria Math" panose="02040503050406030204" pitchFamily="18" charset="0"/>
                      </a:rPr>
                      <m:t>𝐵</m:t>
                    </m:r>
                    <m:d>
                      <m:dPr>
                        <m:ctrlPr>
                          <a:rPr lang="en-US" i="1" dirty="0">
                            <a:latin typeface="Cambria Math" panose="02040503050406030204" pitchFamily="18" charset="0"/>
                          </a:rPr>
                        </m:ctrlPr>
                      </m:dPr>
                      <m:e>
                        <m:r>
                          <a:rPr lang="en-US" i="1" dirty="0">
                            <a:latin typeface="Cambria Math" panose="02040503050406030204" pitchFamily="18" charset="0"/>
                          </a:rPr>
                          <m:t>𝐶</m:t>
                        </m:r>
                      </m:e>
                    </m:d>
                  </m:oMath>
                </a14:m>
                <a:endParaRPr lang="en-US" dirty="0"/>
              </a:p>
            </p:txBody>
          </p:sp>
        </mc:Choice>
        <mc:Fallback>
          <p:sp>
            <p:nvSpPr>
              <p:cNvPr id="7" name="Content Placeholder 6"/>
              <p:cNvSpPr>
                <a:spLocks noGrp="1" noRot="1" noChangeAspect="1" noMove="1" noResize="1" noEditPoints="1" noAdjustHandles="1" noChangeArrowheads="1" noChangeShapeType="1" noTextEdit="1"/>
              </p:cNvSpPr>
              <p:nvPr>
                <p:ph sz="quarter" idx="4"/>
              </p:nvPr>
            </p:nvSpPr>
            <p:spPr>
              <a:blipFill rotWithShape="1">
                <a:blip r:embed="rId2"/>
                <a:stretch>
                  <a:fillRect l="-3086" t="-2597" r="-2716"/>
                </a:stretch>
              </a:blipFill>
            </p:spPr>
            <p:txBody>
              <a:bodyPr/>
              <a:lstStyle/>
              <a:p>
                <a:r>
                  <a:rPr lang="en-US">
                    <a:noFill/>
                  </a:rPr>
                  <a:t> </a:t>
                </a:r>
                <a:endParaRPr lang="en-US">
                  <a:noFill/>
                </a:endParaRPr>
              </a:p>
            </p:txBody>
          </p:sp>
        </mc:Fallback>
      </mc:AlternateContent>
      <p:pic>
        <p:nvPicPr>
          <p:cNvPr id="8" name="Picture 7"/>
          <p:cNvPicPr>
            <a:picLocks noChangeAspect="1"/>
          </p:cNvPicPr>
          <p:nvPr/>
        </p:nvPicPr>
        <p:blipFill>
          <a:blip r:embed="rId3"/>
          <a:stretch>
            <a:fillRect/>
          </a:stretch>
        </p:blipFill>
        <p:spPr>
          <a:xfrm>
            <a:off x="9755118" y="5683501"/>
            <a:ext cx="2066925" cy="561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a:t>
            </a:r>
            <a:r>
              <a:rPr lang="en-US" altLang="zh-CN" dirty="0"/>
              <a:t>1</a:t>
            </a:r>
            <a:r>
              <a:rPr lang="zh-CN" altLang="en-US" dirty="0"/>
              <a:t>）贪心属性的证明</a:t>
            </a:r>
            <a:r>
              <a:rPr lang="en-US" altLang="zh-CN" dirty="0"/>
              <a:t>:</a:t>
            </a:r>
            <a:r>
              <a:rPr lang="zh-CN" altLang="en-US" dirty="0"/>
              <a:t>贪心决策的结果会出现在最优解中</a:t>
            </a:r>
            <a:endParaRPr lang="en-US" dirty="0"/>
          </a:p>
        </p:txBody>
      </p:sp>
      <p:sp>
        <p:nvSpPr>
          <p:cNvPr id="4" name="Text Placeholder 3"/>
          <p:cNvSpPr>
            <a:spLocks noGrp="1"/>
          </p:cNvSpPr>
          <p:nvPr>
            <p:ph type="body" idx="1"/>
          </p:nvPr>
        </p:nvSpPr>
        <p:spPr/>
        <p:txBody>
          <a:bodyPr/>
          <a:lstStyle/>
          <a:p>
            <a:r>
              <a:rPr lang="zh-CN" altLang="en-US" dirty="0"/>
              <a:t>活动选择</a:t>
            </a:r>
            <a:endParaRPr lang="en-US" dirty="0"/>
          </a:p>
        </p:txBody>
      </p:sp>
      <p:sp>
        <p:nvSpPr>
          <p:cNvPr id="5" name="Content Placeholder 4"/>
          <p:cNvSpPr>
            <a:spLocks noGrp="1"/>
          </p:cNvSpPr>
          <p:nvPr>
            <p:ph sz="half" idx="2"/>
          </p:nvPr>
        </p:nvSpPr>
        <p:spPr/>
        <p:txBody>
          <a:bodyPr>
            <a:normAutofit/>
          </a:bodyPr>
          <a:lstStyle/>
          <a:p>
            <a:r>
              <a:rPr lang="en-US" altLang="zh-CN" dirty="0"/>
              <a:t>1. </a:t>
            </a:r>
            <a:r>
              <a:rPr lang="zh-CN" altLang="en-US" dirty="0"/>
              <a:t>令贪心选择的活动为</a:t>
            </a:r>
            <a:r>
              <a:rPr lang="en-US" altLang="zh-CN" dirty="0"/>
              <a:t>a</a:t>
            </a:r>
            <a:r>
              <a:rPr lang="en-US" altLang="zh-CN" baseline="-25000" dirty="0"/>
              <a:t>m</a:t>
            </a:r>
            <a:r>
              <a:rPr lang="en-US" altLang="zh-CN" dirty="0"/>
              <a:t> </a:t>
            </a:r>
            <a:endParaRPr lang="en-US" altLang="zh-CN" dirty="0"/>
          </a:p>
          <a:p>
            <a:r>
              <a:rPr lang="en-US" altLang="zh-CN" dirty="0"/>
              <a:t>2. </a:t>
            </a:r>
            <a:r>
              <a:rPr lang="zh-CN" altLang="en-US" dirty="0"/>
              <a:t>假设原问题有一个最优解</a:t>
            </a:r>
            <a:r>
              <a:rPr lang="en-US" altLang="zh-CN" dirty="0"/>
              <a:t>A={a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a:t>
            </a:r>
            <a:endParaRPr lang="en-US" altLang="zh-CN" dirty="0"/>
          </a:p>
          <a:p>
            <a:r>
              <a:rPr lang="en-US" altLang="zh-CN" dirty="0"/>
              <a:t>3. </a:t>
            </a:r>
            <a:r>
              <a:rPr lang="zh-CN" altLang="en-US" dirty="0"/>
              <a:t>用</a:t>
            </a:r>
            <a:r>
              <a:rPr lang="en-US" altLang="zh-CN" dirty="0"/>
              <a:t>a</a:t>
            </a:r>
            <a:r>
              <a:rPr lang="en-US" altLang="zh-CN" baseline="-25000" dirty="0"/>
              <a:t>m </a:t>
            </a:r>
            <a:r>
              <a:rPr lang="zh-CN" altLang="en-US" dirty="0"/>
              <a:t>替换</a:t>
            </a:r>
            <a:r>
              <a:rPr lang="en-US" altLang="zh-CN" dirty="0"/>
              <a:t>A</a:t>
            </a:r>
            <a:r>
              <a:rPr lang="zh-CN" altLang="en-US" dirty="0"/>
              <a:t>中的</a:t>
            </a:r>
            <a:r>
              <a:rPr lang="en-US" altLang="zh-CN" dirty="0"/>
              <a:t>a</a:t>
            </a:r>
            <a:r>
              <a:rPr lang="en-US" altLang="zh-CN" baseline="-25000" dirty="0"/>
              <a:t>1</a:t>
            </a:r>
            <a:r>
              <a:rPr lang="en-US" altLang="zh-CN" dirty="0"/>
              <a:t>, </a:t>
            </a:r>
            <a:r>
              <a:rPr lang="zh-CN" altLang="en-US" dirty="0"/>
              <a:t>得到</a:t>
            </a:r>
            <a:r>
              <a:rPr lang="en-US" altLang="zh-CN" dirty="0"/>
              <a:t>A’= {a</a:t>
            </a:r>
            <a:r>
              <a:rPr lang="en-US" altLang="zh-CN" baseline="-25000" dirty="0"/>
              <a:t>m</a:t>
            </a:r>
            <a:r>
              <a:rPr lang="en-US" altLang="zh-CN" dirty="0"/>
              <a:t>, a</a:t>
            </a:r>
            <a:r>
              <a:rPr lang="en-US" altLang="zh-CN" baseline="-25000" dirty="0"/>
              <a:t>2</a:t>
            </a:r>
            <a:r>
              <a:rPr lang="en-US" altLang="zh-CN" dirty="0"/>
              <a:t>, …, a</a:t>
            </a:r>
            <a:r>
              <a:rPr lang="en-US" altLang="zh-CN" baseline="-25000" dirty="0"/>
              <a:t>n</a:t>
            </a:r>
            <a:r>
              <a:rPr lang="en-US" altLang="zh-CN" dirty="0"/>
              <a:t>}</a:t>
            </a:r>
            <a:endParaRPr lang="en-US" altLang="zh-CN" dirty="0"/>
          </a:p>
          <a:p>
            <a:r>
              <a:rPr lang="en-US" altLang="zh-CN" dirty="0"/>
              <a:t>4. </a:t>
            </a:r>
            <a:r>
              <a:rPr lang="zh-CN" altLang="en-US" dirty="0"/>
              <a:t>发出灵魂叩问：</a:t>
            </a:r>
            <a:r>
              <a:rPr lang="en-US" altLang="zh-CN" dirty="0"/>
              <a:t>A’ </a:t>
            </a:r>
            <a:r>
              <a:rPr lang="zh-CN" altLang="en-US" dirty="0"/>
              <a:t>是不是最优解？</a:t>
            </a:r>
            <a:endParaRPr lang="en-US" altLang="zh-CN" dirty="0"/>
          </a:p>
          <a:p>
            <a:r>
              <a:rPr lang="zh-CN" altLang="en-US" dirty="0"/>
              <a:t>答案是是，因为</a:t>
            </a:r>
            <a:r>
              <a:rPr lang="en-US" altLang="zh-CN" dirty="0"/>
              <a:t>f</a:t>
            </a:r>
            <a:r>
              <a:rPr lang="en-US" altLang="zh-CN" baseline="-25000" dirty="0"/>
              <a:t>am</a:t>
            </a:r>
            <a:r>
              <a:rPr lang="en-US" altLang="zh-CN" dirty="0"/>
              <a:t> &lt;= f</a:t>
            </a:r>
            <a:r>
              <a:rPr lang="en-US" altLang="zh-CN" baseline="-25000" dirty="0"/>
              <a:t>a1</a:t>
            </a:r>
            <a:r>
              <a:rPr lang="en-US" altLang="zh-CN" dirty="0"/>
              <a:t>, </a:t>
            </a:r>
            <a:r>
              <a:rPr lang="zh-CN" altLang="en-US" dirty="0"/>
              <a:t>所以</a:t>
            </a:r>
            <a:r>
              <a:rPr lang="en-US" altLang="zh-CN" dirty="0"/>
              <a:t>A’</a:t>
            </a:r>
            <a:r>
              <a:rPr lang="zh-CN" altLang="en-US" dirty="0"/>
              <a:t>中各个活动仍然互不重叠。</a:t>
            </a:r>
            <a:endParaRPr lang="en-US" altLang="zh-CN" dirty="0"/>
          </a:p>
          <a:p>
            <a:r>
              <a:rPr lang="en-US" altLang="zh-CN" dirty="0"/>
              <a:t>a</a:t>
            </a:r>
            <a:r>
              <a:rPr lang="en-US" altLang="zh-CN" baseline="-25000" dirty="0"/>
              <a:t>m </a:t>
            </a:r>
            <a:r>
              <a:rPr lang="zh-CN" altLang="en-US" dirty="0"/>
              <a:t>会现在最优解中</a:t>
            </a:r>
            <a:endParaRPr lang="en-US" altLang="zh-CN" dirty="0"/>
          </a:p>
          <a:p>
            <a:pPr marL="0" indent="0">
              <a:buNone/>
            </a:pPr>
            <a:endParaRPr lang="en-US" altLang="zh-CN" dirty="0"/>
          </a:p>
          <a:p>
            <a:endParaRPr lang="en-US" altLang="zh-CN" dirty="0"/>
          </a:p>
        </p:txBody>
      </p:sp>
      <p:sp>
        <p:nvSpPr>
          <p:cNvPr id="6" name="Text Placeholder 5"/>
          <p:cNvSpPr>
            <a:spLocks noGrp="1"/>
          </p:cNvSpPr>
          <p:nvPr>
            <p:ph type="body" sz="quarter" idx="3"/>
          </p:nvPr>
        </p:nvSpPr>
        <p:spPr/>
        <p:txBody>
          <a:bodyPr/>
          <a:lstStyle/>
          <a:p>
            <a:r>
              <a:rPr lang="zh-CN" altLang="en-US" dirty="0"/>
              <a:t>霍夫曼编码</a:t>
            </a:r>
            <a:endParaRPr lang="en-US" dirty="0"/>
          </a:p>
        </p:txBody>
      </p:sp>
      <p:sp>
        <p:nvSpPr>
          <p:cNvPr id="7" name="Content Placeholder 6"/>
          <p:cNvSpPr>
            <a:spLocks noGrp="1"/>
          </p:cNvSpPr>
          <p:nvPr>
            <p:ph sz="quarter" idx="4"/>
          </p:nvPr>
        </p:nvSpPr>
        <p:spPr/>
        <p:txBody>
          <a:bodyPr>
            <a:normAutofit/>
          </a:bodyPr>
          <a:lstStyle/>
          <a:p>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a:t>
            </a:r>
            <a:r>
              <a:rPr lang="en-US" altLang="zh-CN" dirty="0"/>
              <a:t>1</a:t>
            </a:r>
            <a:r>
              <a:rPr lang="zh-CN" altLang="en-US" dirty="0"/>
              <a:t>）贪心属性的证明</a:t>
            </a:r>
            <a:r>
              <a:rPr lang="en-US" altLang="zh-CN" dirty="0"/>
              <a:t>:</a:t>
            </a:r>
            <a:r>
              <a:rPr lang="zh-CN" altLang="en-US" dirty="0"/>
              <a:t>贪心决策的结果会出现在最优解中</a:t>
            </a:r>
            <a:endParaRPr lang="en-US" dirty="0"/>
          </a:p>
        </p:txBody>
      </p:sp>
      <p:sp>
        <p:nvSpPr>
          <p:cNvPr id="4" name="Text Placeholder 3"/>
          <p:cNvSpPr>
            <a:spLocks noGrp="1"/>
          </p:cNvSpPr>
          <p:nvPr>
            <p:ph type="body" idx="1"/>
          </p:nvPr>
        </p:nvSpPr>
        <p:spPr/>
        <p:txBody>
          <a:bodyPr/>
          <a:lstStyle/>
          <a:p>
            <a:r>
              <a:rPr lang="zh-CN" altLang="en-US" dirty="0"/>
              <a:t>活动选择</a:t>
            </a:r>
            <a:endParaRPr lang="en-US" dirty="0"/>
          </a:p>
        </p:txBody>
      </p:sp>
      <p:sp>
        <p:nvSpPr>
          <p:cNvPr id="6" name="Text Placeholder 5"/>
          <p:cNvSpPr>
            <a:spLocks noGrp="1"/>
          </p:cNvSpPr>
          <p:nvPr>
            <p:ph type="body" sz="quarter" idx="3"/>
          </p:nvPr>
        </p:nvSpPr>
        <p:spPr/>
        <p:txBody>
          <a:bodyPr/>
          <a:lstStyle/>
          <a:p>
            <a:r>
              <a:rPr lang="zh-CN" altLang="en-US" dirty="0"/>
              <a:t>霍夫曼编码</a:t>
            </a:r>
            <a:endParaRPr lang="en-US" dirty="0"/>
          </a:p>
        </p:txBody>
      </p:sp>
      <p:sp>
        <p:nvSpPr>
          <p:cNvPr id="7" name="Content Placeholder 6"/>
          <p:cNvSpPr>
            <a:spLocks noGrp="1"/>
          </p:cNvSpPr>
          <p:nvPr>
            <p:ph sz="quarter" idx="4"/>
          </p:nvPr>
        </p:nvSpPr>
        <p:spPr/>
        <p:txBody>
          <a:bodyPr>
            <a:normAutofit fontScale="85000" lnSpcReduction="20000"/>
          </a:bodyPr>
          <a:lstStyle/>
          <a:p>
            <a:r>
              <a:rPr lang="en-US" altLang="zh-CN" dirty="0"/>
              <a:t>1. </a:t>
            </a:r>
            <a:r>
              <a:rPr lang="zh-CN" altLang="en-US" dirty="0"/>
              <a:t>令贪心选择</a:t>
            </a:r>
            <a:r>
              <a:rPr lang="en-US" altLang="zh-CN" dirty="0" err="1"/>
              <a:t>freq</a:t>
            </a:r>
            <a:r>
              <a:rPr lang="zh-CN" altLang="en-US" dirty="0"/>
              <a:t>最小的两个节点是</a:t>
            </a:r>
            <a:r>
              <a:rPr lang="en-US" altLang="zh-CN" dirty="0"/>
              <a:t>x,</a:t>
            </a:r>
            <a:r>
              <a:rPr lang="zh-CN" altLang="en-US" dirty="0"/>
              <a:t> </a:t>
            </a:r>
            <a:r>
              <a:rPr lang="en-US" altLang="zh-CN" dirty="0"/>
              <a:t>y,</a:t>
            </a:r>
            <a:r>
              <a:rPr lang="zh-CN" altLang="en-US" dirty="0"/>
              <a:t> </a:t>
            </a:r>
            <a:endParaRPr lang="en-US" altLang="zh-CN" dirty="0"/>
          </a:p>
          <a:p>
            <a:r>
              <a:rPr lang="en-US" altLang="zh-CN" dirty="0"/>
              <a:t>2. </a:t>
            </a:r>
            <a:r>
              <a:rPr lang="zh-CN" altLang="en-US" dirty="0"/>
              <a:t>假设原问题有一棵最优的编码树 </a:t>
            </a:r>
            <a:r>
              <a:rPr lang="en-US" altLang="zh-CN" dirty="0"/>
              <a:t>T, </a:t>
            </a:r>
            <a:r>
              <a:rPr lang="zh-CN" altLang="en-US" dirty="0"/>
              <a:t>并且</a:t>
            </a:r>
            <a:r>
              <a:rPr lang="en-US" altLang="zh-CN" dirty="0"/>
              <a:t>a, b</a:t>
            </a:r>
            <a:endParaRPr lang="en-US" altLang="zh-CN" dirty="0"/>
          </a:p>
          <a:p>
            <a:r>
              <a:rPr lang="en-US" altLang="zh-CN" dirty="0"/>
              <a:t> </a:t>
            </a:r>
            <a:r>
              <a:rPr lang="zh-CN" altLang="en-US" dirty="0"/>
              <a:t>是</a:t>
            </a:r>
            <a:r>
              <a:rPr lang="en-US" altLang="zh-CN" dirty="0"/>
              <a:t>T</a:t>
            </a:r>
            <a:r>
              <a:rPr lang="zh-CN" altLang="en-US" dirty="0"/>
              <a:t>中深度最深的两个叶子节点（共享同一个父节点）。</a:t>
            </a:r>
            <a:endParaRPr lang="en-US" altLang="zh-CN" dirty="0"/>
          </a:p>
          <a:p>
            <a:r>
              <a:rPr lang="en-US" altLang="zh-CN" dirty="0"/>
              <a:t>3. </a:t>
            </a:r>
            <a:r>
              <a:rPr lang="zh-CN" altLang="en-US" dirty="0"/>
              <a:t>用</a:t>
            </a:r>
            <a:r>
              <a:rPr lang="en-US" altLang="zh-CN" dirty="0"/>
              <a:t>x </a:t>
            </a:r>
            <a:r>
              <a:rPr lang="zh-CN" altLang="en-US" dirty="0"/>
              <a:t>替换</a:t>
            </a:r>
            <a:r>
              <a:rPr lang="en-US" altLang="zh-CN" dirty="0"/>
              <a:t>a, </a:t>
            </a:r>
            <a:r>
              <a:rPr lang="zh-CN" altLang="en-US" dirty="0"/>
              <a:t>得树</a:t>
            </a:r>
            <a:r>
              <a:rPr lang="en-US" altLang="zh-CN" dirty="0"/>
              <a:t>T’</a:t>
            </a:r>
            <a:endParaRPr lang="en-US" altLang="zh-CN" dirty="0"/>
          </a:p>
          <a:p>
            <a:endParaRPr lang="en-US" altLang="zh-CN" dirty="0"/>
          </a:p>
          <a:p>
            <a:endParaRPr lang="en-US" altLang="zh-CN" dirty="0"/>
          </a:p>
          <a:p>
            <a:r>
              <a:rPr lang="zh-CN" altLang="en-US" dirty="0"/>
              <a:t>     用</a:t>
            </a:r>
            <a:r>
              <a:rPr lang="en-US" altLang="zh-CN" dirty="0"/>
              <a:t>y </a:t>
            </a:r>
            <a:r>
              <a:rPr lang="zh-CN" altLang="en-US" dirty="0"/>
              <a:t>替换</a:t>
            </a:r>
            <a:r>
              <a:rPr lang="en-US" altLang="zh-CN" dirty="0"/>
              <a:t>b, </a:t>
            </a:r>
            <a:r>
              <a:rPr lang="zh-CN" altLang="en-US" dirty="0"/>
              <a:t>得树</a:t>
            </a:r>
            <a:r>
              <a:rPr lang="en-US" altLang="zh-CN" dirty="0"/>
              <a:t>T’’</a:t>
            </a:r>
            <a:r>
              <a:rPr lang="zh-CN" altLang="en-US" dirty="0"/>
              <a:t>，</a:t>
            </a:r>
            <a:r>
              <a:rPr lang="en-US" altLang="zh-CN" dirty="0"/>
              <a:t>B(T’’) &lt;= B(T’) &lt;= B(T)</a:t>
            </a:r>
            <a:endParaRPr lang="en-US" altLang="zh-CN" dirty="0"/>
          </a:p>
          <a:p>
            <a:r>
              <a:rPr lang="en-US" altLang="zh-CN" dirty="0"/>
              <a:t>4. </a:t>
            </a:r>
            <a:r>
              <a:rPr lang="zh-CN" altLang="en-US" dirty="0"/>
              <a:t>因为</a:t>
            </a:r>
            <a:r>
              <a:rPr lang="en-US" altLang="zh-CN" dirty="0"/>
              <a:t>B(T)</a:t>
            </a:r>
            <a:r>
              <a:rPr lang="zh-CN" altLang="en-US" dirty="0"/>
              <a:t>为最优，所以</a:t>
            </a:r>
            <a:r>
              <a:rPr lang="en-US" altLang="zh-CN" dirty="0"/>
              <a:t>B(T’’)</a:t>
            </a:r>
            <a:r>
              <a:rPr lang="zh-CN" altLang="en-US" dirty="0"/>
              <a:t>也只能是最优。 </a:t>
            </a:r>
            <a:r>
              <a:rPr lang="en-US" altLang="zh-CN" dirty="0"/>
              <a:t>x, y </a:t>
            </a:r>
            <a:r>
              <a:rPr lang="zh-CN" altLang="en-US" dirty="0"/>
              <a:t>是会出现在最优解中</a:t>
            </a:r>
            <a:endParaRPr lang="en-US" altLang="zh-CN" dirty="0"/>
          </a:p>
        </p:txBody>
      </p:sp>
      <p:pic>
        <p:nvPicPr>
          <p:cNvPr id="8" name="Picture 7"/>
          <p:cNvPicPr>
            <a:picLocks noChangeAspect="1"/>
          </p:cNvPicPr>
          <p:nvPr/>
        </p:nvPicPr>
        <p:blipFill>
          <a:blip r:embed="rId1"/>
          <a:stretch>
            <a:fillRect/>
          </a:stretch>
        </p:blipFill>
        <p:spPr>
          <a:xfrm>
            <a:off x="8424059" y="3598394"/>
            <a:ext cx="3582401" cy="1145886"/>
          </a:xfrm>
          <a:prstGeom prst="rect">
            <a:avLst/>
          </a:prstGeom>
        </p:spPr>
      </p:pic>
      <p:pic>
        <p:nvPicPr>
          <p:cNvPr id="9" name="Picture 8"/>
          <p:cNvPicPr>
            <a:picLocks noChangeAspect="1"/>
          </p:cNvPicPr>
          <p:nvPr/>
        </p:nvPicPr>
        <p:blipFill>
          <a:blip r:embed="rId2"/>
          <a:stretch>
            <a:fillRect/>
          </a:stretch>
        </p:blipFill>
        <p:spPr>
          <a:xfrm>
            <a:off x="10048234" y="6382748"/>
            <a:ext cx="2066925" cy="561975"/>
          </a:xfrm>
          <a:prstGeom prst="rect">
            <a:avLst/>
          </a:prstGeom>
        </p:spPr>
      </p:pic>
      <p:pic>
        <p:nvPicPr>
          <p:cNvPr id="10" name="Picture 9"/>
          <p:cNvPicPr>
            <a:picLocks noChangeAspect="1"/>
          </p:cNvPicPr>
          <p:nvPr/>
        </p:nvPicPr>
        <p:blipFill>
          <a:blip r:embed="rId3"/>
          <a:stretch>
            <a:fillRect/>
          </a:stretch>
        </p:blipFill>
        <p:spPr>
          <a:xfrm>
            <a:off x="7888829" y="1537608"/>
            <a:ext cx="3710988" cy="854007"/>
          </a:xfrm>
          <a:prstGeom prst="rect">
            <a:avLst/>
          </a:prstGeom>
        </p:spPr>
      </p:pic>
      <p:sp>
        <p:nvSpPr>
          <p:cNvPr id="13" name="Content Placeholder 4"/>
          <p:cNvSpPr>
            <a:spLocks noGrp="1"/>
          </p:cNvSpPr>
          <p:nvPr>
            <p:ph sz="half" idx="2"/>
          </p:nvPr>
        </p:nvSpPr>
        <p:spPr>
          <a:xfrm>
            <a:off x="1097280" y="2582335"/>
            <a:ext cx="4937760" cy="3286760"/>
          </a:xfrm>
        </p:spPr>
        <p:txBody>
          <a:bodyPr>
            <a:normAutofit fontScale="85000" lnSpcReduction="20000"/>
          </a:bodyPr>
          <a:lstStyle/>
          <a:p>
            <a:r>
              <a:rPr lang="en-US" altLang="zh-CN" dirty="0"/>
              <a:t>1. </a:t>
            </a:r>
            <a:r>
              <a:rPr lang="zh-CN" altLang="en-US" dirty="0"/>
              <a:t>令贪心选择的活动为</a:t>
            </a:r>
            <a:r>
              <a:rPr lang="en-US" altLang="zh-CN" dirty="0"/>
              <a:t>a</a:t>
            </a:r>
            <a:r>
              <a:rPr lang="en-US" altLang="zh-CN" baseline="-25000" dirty="0"/>
              <a:t>m</a:t>
            </a:r>
            <a:r>
              <a:rPr lang="en-US" altLang="zh-CN" dirty="0"/>
              <a:t>, </a:t>
            </a:r>
            <a:endParaRPr lang="en-US" altLang="zh-CN" dirty="0"/>
          </a:p>
          <a:p>
            <a:r>
              <a:rPr lang="en-US" altLang="zh-CN" dirty="0"/>
              <a:t>2. </a:t>
            </a:r>
            <a:r>
              <a:rPr lang="zh-CN" altLang="en-US" dirty="0"/>
              <a:t>假设原问题有一个最优解</a:t>
            </a:r>
            <a:r>
              <a:rPr lang="en-US" altLang="zh-CN" dirty="0"/>
              <a:t>A={a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a:t>
            </a:r>
            <a:endParaRPr lang="en-US" altLang="zh-CN" dirty="0"/>
          </a:p>
          <a:p>
            <a:r>
              <a:rPr lang="en-US" altLang="zh-CN" dirty="0"/>
              <a:t>3. </a:t>
            </a:r>
            <a:r>
              <a:rPr lang="zh-CN" altLang="en-US" dirty="0"/>
              <a:t>用</a:t>
            </a:r>
            <a:r>
              <a:rPr lang="en-US" altLang="zh-CN" dirty="0"/>
              <a:t>a</a:t>
            </a:r>
            <a:r>
              <a:rPr lang="en-US" altLang="zh-CN" baseline="-25000" dirty="0"/>
              <a:t>m </a:t>
            </a:r>
            <a:r>
              <a:rPr lang="zh-CN" altLang="en-US" dirty="0"/>
              <a:t>替换</a:t>
            </a:r>
            <a:r>
              <a:rPr lang="en-US" altLang="zh-CN" dirty="0"/>
              <a:t>A</a:t>
            </a:r>
            <a:r>
              <a:rPr lang="zh-CN" altLang="en-US" dirty="0"/>
              <a:t>中的</a:t>
            </a:r>
            <a:r>
              <a:rPr lang="en-US" altLang="zh-CN" dirty="0"/>
              <a:t>a</a:t>
            </a:r>
            <a:r>
              <a:rPr lang="en-US" altLang="zh-CN" baseline="-25000" dirty="0"/>
              <a:t>1</a:t>
            </a:r>
            <a:r>
              <a:rPr lang="en-US" altLang="zh-CN" dirty="0"/>
              <a:t>, </a:t>
            </a:r>
            <a:r>
              <a:rPr lang="zh-CN" altLang="en-US" dirty="0"/>
              <a:t>得到</a:t>
            </a:r>
            <a:r>
              <a:rPr lang="en-US" altLang="zh-CN" dirty="0"/>
              <a:t>A’= {a</a:t>
            </a:r>
            <a:r>
              <a:rPr lang="en-US" altLang="zh-CN" baseline="-25000" dirty="0"/>
              <a:t>m</a:t>
            </a:r>
            <a:r>
              <a:rPr lang="en-US" altLang="zh-CN" dirty="0"/>
              <a:t>, a</a:t>
            </a:r>
            <a:r>
              <a:rPr lang="en-US" altLang="zh-CN" baseline="-25000" dirty="0"/>
              <a:t>2</a:t>
            </a:r>
            <a:r>
              <a:rPr lang="en-US" altLang="zh-CN" dirty="0"/>
              <a:t>, …, a</a:t>
            </a:r>
            <a:r>
              <a:rPr lang="en-US" altLang="zh-CN" baseline="-25000" dirty="0"/>
              <a:t>n</a:t>
            </a:r>
            <a:r>
              <a:rPr lang="en-US" altLang="zh-CN" dirty="0"/>
              <a:t>}</a:t>
            </a:r>
            <a:endParaRPr lang="en-US" altLang="zh-CN" dirty="0"/>
          </a:p>
          <a:p>
            <a:r>
              <a:rPr lang="en-US" altLang="zh-CN" dirty="0"/>
              <a:t>4. </a:t>
            </a:r>
            <a:r>
              <a:rPr lang="zh-CN" altLang="en-US" dirty="0"/>
              <a:t>发出灵魂叩问：</a:t>
            </a:r>
            <a:r>
              <a:rPr lang="en-US" altLang="zh-CN" dirty="0"/>
              <a:t>A’ </a:t>
            </a:r>
            <a:r>
              <a:rPr lang="zh-CN" altLang="en-US" dirty="0"/>
              <a:t>是不是最优解？</a:t>
            </a:r>
            <a:endParaRPr lang="en-US" altLang="zh-CN" dirty="0"/>
          </a:p>
          <a:p>
            <a:r>
              <a:rPr lang="zh-CN" altLang="en-US" dirty="0"/>
              <a:t>答案是是，因为</a:t>
            </a:r>
            <a:r>
              <a:rPr lang="en-US" altLang="zh-CN" dirty="0"/>
              <a:t>f</a:t>
            </a:r>
            <a:r>
              <a:rPr lang="en-US" altLang="zh-CN" baseline="-25000" dirty="0"/>
              <a:t>am</a:t>
            </a:r>
            <a:r>
              <a:rPr lang="en-US" altLang="zh-CN" dirty="0"/>
              <a:t> &lt;= f</a:t>
            </a:r>
            <a:r>
              <a:rPr lang="en-US" altLang="zh-CN" baseline="-25000" dirty="0"/>
              <a:t>a1</a:t>
            </a:r>
            <a:r>
              <a:rPr lang="en-US" altLang="zh-CN" dirty="0"/>
              <a:t>, </a:t>
            </a:r>
            <a:r>
              <a:rPr lang="zh-CN" altLang="en-US" dirty="0"/>
              <a:t>所以</a:t>
            </a:r>
            <a:r>
              <a:rPr lang="en-US" altLang="zh-CN" dirty="0"/>
              <a:t>A’</a:t>
            </a:r>
            <a:r>
              <a:rPr lang="zh-CN" altLang="en-US" dirty="0"/>
              <a:t>中各个活动仍然互不重叠。</a:t>
            </a:r>
            <a:endParaRPr lang="en-US" altLang="zh-CN" dirty="0"/>
          </a:p>
          <a:p>
            <a:r>
              <a:rPr lang="en-US" altLang="zh-CN" dirty="0"/>
              <a:t>a</a:t>
            </a:r>
            <a:r>
              <a:rPr lang="en-US" altLang="zh-CN" baseline="-25000" dirty="0"/>
              <a:t>m </a:t>
            </a:r>
            <a:r>
              <a:rPr lang="zh-CN" altLang="en-US" dirty="0"/>
              <a:t>会现在最优解中</a:t>
            </a:r>
            <a:endParaRPr lang="en-US" altLang="zh-CN" dirty="0"/>
          </a:p>
          <a:p>
            <a:pPr marL="0" indent="0">
              <a:buNone/>
            </a:pPr>
            <a:endParaRPr lang="en-US" altLang="zh-CN" dirty="0"/>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动态规划</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(2)</a:t>
            </a:r>
            <a:r>
              <a:rPr lang="zh-CN" altLang="en-US" dirty="0"/>
              <a:t>证明最优子问题：通过子问题的最优解与贪心决策的结果可以得到原问题最优解</a:t>
            </a:r>
            <a:endParaRPr lang="en-US" dirty="0"/>
          </a:p>
        </p:txBody>
      </p:sp>
      <p:sp>
        <p:nvSpPr>
          <p:cNvPr id="4" name="Text Placeholder 3"/>
          <p:cNvSpPr>
            <a:spLocks noGrp="1"/>
          </p:cNvSpPr>
          <p:nvPr>
            <p:ph type="body" idx="1"/>
          </p:nvPr>
        </p:nvSpPr>
        <p:spPr/>
        <p:txBody>
          <a:bodyPr/>
          <a:lstStyle/>
          <a:p>
            <a:r>
              <a:rPr lang="zh-CN" altLang="en-US" dirty="0"/>
              <a:t>活动选择</a:t>
            </a:r>
            <a:endParaRPr lang="en-US" dirty="0"/>
          </a:p>
        </p:txBody>
      </p:sp>
      <p:sp>
        <p:nvSpPr>
          <p:cNvPr id="6" name="Text Placeholder 5"/>
          <p:cNvSpPr>
            <a:spLocks noGrp="1"/>
          </p:cNvSpPr>
          <p:nvPr>
            <p:ph type="body" sz="quarter" idx="3"/>
          </p:nvPr>
        </p:nvSpPr>
        <p:spPr/>
        <p:txBody>
          <a:bodyPr/>
          <a:lstStyle/>
          <a:p>
            <a:r>
              <a:rPr lang="zh-CN" altLang="en-US" dirty="0"/>
              <a:t>霍夫曼编码</a:t>
            </a:r>
            <a:endParaRPr lang="en-US" dirty="0"/>
          </a:p>
        </p:txBody>
      </p:sp>
      <p:sp>
        <p:nvSpPr>
          <p:cNvPr id="7" name="Content Placeholder 6"/>
          <p:cNvSpPr>
            <a:spLocks noGrp="1"/>
          </p:cNvSpPr>
          <p:nvPr>
            <p:ph sz="quarter" idx="4"/>
          </p:nvPr>
        </p:nvSpPr>
        <p:spPr/>
        <p:txBody>
          <a:bodyPr>
            <a:normAutofit fontScale="70000" lnSpcReduction="20000"/>
          </a:bodyPr>
          <a:lstStyle/>
          <a:p>
            <a:endParaRPr lang="en-US" dirty="0"/>
          </a:p>
        </p:txBody>
      </p:sp>
      <p:sp>
        <p:nvSpPr>
          <p:cNvPr id="9" name="TextBox 8"/>
          <p:cNvSpPr txBox="1"/>
          <p:nvPr/>
        </p:nvSpPr>
        <p:spPr>
          <a:xfrm>
            <a:off x="3878515" y="4414228"/>
            <a:ext cx="2156525" cy="338554"/>
          </a:xfrm>
          <a:prstGeom prst="rect">
            <a:avLst/>
          </a:prstGeom>
          <a:noFill/>
        </p:spPr>
        <p:txBody>
          <a:bodyPr wrap="square">
            <a:spAutoFit/>
          </a:bodyPr>
          <a:lstStyle/>
          <a:p>
            <a:r>
              <a:rPr lang="en-US" altLang="zh-CN" sz="1600" dirty="0"/>
              <a:t>(</a:t>
            </a:r>
            <a:r>
              <a:rPr lang="zh-CN" altLang="en-US" sz="1600" dirty="0"/>
              <a:t>刚证过</a:t>
            </a:r>
            <a:r>
              <a:rPr lang="en-US" altLang="zh-CN" sz="1600" dirty="0"/>
              <a:t>a</a:t>
            </a:r>
            <a:r>
              <a:rPr lang="en-US" altLang="zh-CN" sz="1600" baseline="-25000" dirty="0"/>
              <a:t>m</a:t>
            </a:r>
            <a:r>
              <a:rPr lang="zh-CN" altLang="en-US" sz="1600" dirty="0"/>
              <a:t>在最优解中</a:t>
            </a:r>
            <a:r>
              <a:rPr lang="en-US" altLang="zh-CN" sz="1600" dirty="0"/>
              <a:t>)</a:t>
            </a:r>
            <a:endParaRPr lang="en-US" sz="1600" dirty="0"/>
          </a:p>
        </p:txBody>
      </p:sp>
      <mc:AlternateContent xmlns:mc="http://schemas.openxmlformats.org/markup-compatibility/2006">
        <mc:Choice xmlns:a14="http://schemas.microsoft.com/office/drawing/2010/main" Requires="a14">
          <p:sp>
            <p:nvSpPr>
              <p:cNvPr id="17" name="Content Placeholder 4">
                <a:extLst>
                  <a:ext uri="{FF2B5EF4-FFF2-40B4-BE49-F238E27FC236}">
                    <ele attr="{654F62DD-064A-45D2-8389-0ADE560BEE33}"/>
                  </a:ext>
                </a:extLst>
              </p:cNvPr>
              <p:cNvSpPr>
                <a:spLocks noGrp="1"/>
              </p:cNvSpPr>
              <p:nvPr>
                <p:ph sz="half" idx="2"/>
              </p:nvPr>
            </p:nvSpPr>
            <p:spPr>
              <a:xfrm>
                <a:off x="1097280" y="2582335"/>
                <a:ext cx="4937760" cy="3286760"/>
              </a:xfrm>
            </p:spPr>
            <p:txBody>
              <a:bodyPr>
                <a:normAutofit fontScale="70000" lnSpcReduction="20000"/>
              </a:bodyPr>
              <a:lstStyle/>
              <a:p>
                <a:pPr marL="0" indent="0">
                  <a:buNone/>
                </a:pPr>
                <a:r>
                  <a:rPr lang="en-US" altLang="zh-CN" dirty="0"/>
                  <a:t>1.</a:t>
                </a:r>
                <a14:m>
                  <m:oMath xmlns:m="http://schemas.openxmlformats.org/officeDocument/2006/math">
                    <m:r>
                      <a:rPr lang="zh-CN" altLang="en-US" i="1" dirty="0" smtClean="0">
                        <a:latin typeface="Cambria Math" panose="02040503050406030204" pitchFamily="18" charset="0"/>
                      </a:rPr>
                      <m:t>选</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作为</m:t>
                    </m:r>
                    <m:r>
                      <a:rPr lang="zh-CN" altLang="en-US" i="1" dirty="0">
                        <a:latin typeface="Cambria Math" panose="02040503050406030204" pitchFamily="18" charset="0"/>
                      </a:rPr>
                      <m:t>解集</m:t>
                    </m:r>
                    <m:r>
                      <a:rPr lang="zh-CN" altLang="en-US" i="1" dirty="0" smtClean="0">
                        <a:latin typeface="Cambria Math" panose="02040503050406030204" pitchFamily="18" charset="0"/>
                      </a:rPr>
                      <m:t>中</m:t>
                    </m:r>
                    <m:r>
                      <a:rPr lang="zh-CN" altLang="en-US" i="1" dirty="0">
                        <a:latin typeface="Cambria Math" panose="02040503050406030204" pitchFamily="18" charset="0"/>
                      </a:rPr>
                      <m:t>一个</m:t>
                    </m:r>
                    <m:r>
                      <a:rPr lang="zh-CN" altLang="en-US" i="1" dirty="0" smtClean="0">
                        <a:latin typeface="Cambria Math" panose="02040503050406030204" pitchFamily="18" charset="0"/>
                      </a:rPr>
                      <m:t>元素</m:t>
                    </m:r>
                    <m:r>
                      <a:rPr lang="zh-CN" altLang="en-US" i="1" dirty="0">
                        <a:latin typeface="Cambria Math" panose="02040503050406030204" pitchFamily="18" charset="0"/>
                      </a:rPr>
                      <m:t>、</m:t>
                    </m:r>
                    <m:r>
                      <a:rPr lang="zh-CN" altLang="en-US" i="1" dirty="0" smtClean="0">
                        <a:latin typeface="Cambria Math" panose="02040503050406030204" pitchFamily="18" charset="0"/>
                      </a:rPr>
                      <m:t>子问题</m:t>
                    </m:r>
                    <m:r>
                      <a:rPr lang="zh-CN" altLang="en-US" i="1" dirty="0">
                        <a:latin typeface="Cambria Math" panose="02040503050406030204" pitchFamily="18" charset="0"/>
                      </a:rPr>
                      <m:t>解</m:t>
                    </m:r>
                    <m:r>
                      <a:rPr lang="zh-CN" altLang="en-US" i="1" dirty="0" smtClean="0">
                        <a:latin typeface="Cambria Math" panose="02040503050406030204" pitchFamily="18" charset="0"/>
                      </a:rPr>
                      <m:t>，</m:t>
                    </m:r>
                    <m:r>
                      <a:rPr lang="zh-CN" altLang="en-US" i="1" dirty="0">
                        <a:latin typeface="Cambria Math" panose="02040503050406030204" pitchFamily="18" charset="0"/>
                      </a:rPr>
                      <m:t>和原问题</m:t>
                    </m:r>
                    <m:r>
                      <a:rPr lang="zh-CN" altLang="en-US" i="1" dirty="0" smtClean="0">
                        <a:latin typeface="Cambria Math" panose="02040503050406030204" pitchFamily="18" charset="0"/>
                      </a:rPr>
                      <m:t>解</m:t>
                    </m:r>
                    <m:r>
                      <a:rPr lang="zh-CN" altLang="en-US" i="1" dirty="0">
                        <a:latin typeface="Cambria Math" panose="02040503050406030204" pitchFamily="18" charset="0"/>
                      </a:rPr>
                      <m:t>的关系：</m:t>
                    </m:r>
                    <m:r>
                      <a:rPr lang="en-US" altLang="zh-CN" i="1" dirty="0">
                        <a:latin typeface="Cambria Math" panose="02040503050406030204" pitchFamily="18" charset="0"/>
                      </a:rPr>
                      <m:t> </m:t>
                    </m:r>
                  </m:oMath>
                </a14:m>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0" dirty="0" smtClean="0">
                          <a:latin typeface="Cambria Math" panose="02040503050406030204" pitchFamily="18" charset="0"/>
                        </a:rPr>
                        <m:t>1+</m:t>
                      </m:r>
                      <m:d>
                        <m:dPr>
                          <m:begChr m:val="|"/>
                          <m:endChr m:val="|"/>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m:rPr>
                                  <m:sty m:val="p"/>
                                </m:rPr>
                                <a:rPr lang="en-US" altLang="zh-CN" b="0" i="0" dirty="0" smtClean="0">
                                  <a:latin typeface="Cambria Math" panose="02040503050406030204" pitchFamily="18" charset="0"/>
                                </a:rPr>
                                <m:t>S</m:t>
                              </m:r>
                              <m:r>
                                <a:rPr lang="en-US" altLang="zh-CN" i="0" dirty="0" smtClean="0">
                                  <a:latin typeface="Cambria Math" panose="02040503050406030204" pitchFamily="18" charset="0"/>
                                </a:rPr>
                                <m:t>−</m:t>
                              </m:r>
                              <m:r>
                                <m:rPr>
                                  <m:nor/>
                                </m:rPr>
                                <a:rPr lang="en-US" altLang="zh-CN" b="0" i="0" dirty="0" smtClean="0">
                                  <a:latin typeface="Cambria Math" panose="02040503050406030204" pitchFamily="18" charset="0"/>
                                </a:rPr>
                                <m:t>c</m:t>
                              </m:r>
                              <m:r>
                                <m:rPr>
                                  <m:nor/>
                                </m:rPr>
                                <a:rPr lang="en-US" altLang="zh-CN" b="0" i="0" dirty="0" smtClean="0">
                                  <a:latin typeface="Cambria Math" panose="02040503050406030204" pitchFamily="18" charset="0"/>
                                </a:rPr>
                                <m:t>(</m:t>
                              </m:r>
                              <m:r>
                                <m:rPr>
                                  <m:nor/>
                                </m:rPr>
                                <a:rPr lang="en-US" altLang="zh-CN" dirty="0"/>
                                <m:t>a</m:t>
                              </m:r>
                              <m:r>
                                <a:rPr lang="en-US" altLang="zh-CN" b="0" i="1" dirty="0" smtClean="0">
                                  <a:latin typeface="Cambria Math" panose="02040503050406030204" pitchFamily="18" charset="0"/>
                                </a:rPr>
                                <m:t>)</m:t>
                              </m:r>
                            </m:e>
                          </m:d>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𝐵</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𝑆</m:t>
                              </m:r>
                            </m:e>
                          </m:d>
                        </m:e>
                      </m:d>
                      <m:r>
                        <a:rPr lang="zh-CN" altLang="en-US" i="1" dirty="0">
                          <a:latin typeface="Cambria Math" panose="02040503050406030204" pitchFamily="18" charset="0"/>
                        </a:rPr>
                        <m:t>，</m:t>
                      </m:r>
                      <m:r>
                        <m:rPr>
                          <m:sty m:val="p"/>
                        </m:rPr>
                        <a:rPr lang="en-US" altLang="zh-CN" b="0" i="0" dirty="0" smtClean="0">
                          <a:latin typeface="Cambria Math" panose="02040503050406030204" pitchFamily="18" charset="0"/>
                        </a:rPr>
                        <m:t>c</m:t>
                      </m:r>
                      <m:d>
                        <m:dPr>
                          <m:ctrlPr>
                            <a:rPr lang="en-US" altLang="zh-CN" b="0" i="1" dirty="0" smtClean="0">
                              <a:latin typeface="Cambria Math" panose="02040503050406030204" pitchFamily="18" charset="0"/>
                            </a:rPr>
                          </m:ctrlPr>
                        </m:dPr>
                        <m:e>
                          <m:r>
                            <m:rPr>
                              <m:sty m:val="p"/>
                            </m:rPr>
                            <a:rPr lang="en-US" altLang="zh-CN" b="0" i="0" dirty="0" smtClean="0">
                              <a:latin typeface="Cambria Math" panose="02040503050406030204" pitchFamily="18" charset="0"/>
                            </a:rPr>
                            <m:t>a</m:t>
                          </m:r>
                        </m:e>
                      </m:d>
                      <m:r>
                        <a:rPr lang="zh-CN" altLang="en-US" i="1" dirty="0">
                          <a:latin typeface="Cambria Math" panose="02040503050406030204" pitchFamily="18" charset="0"/>
                        </a:rPr>
                        <m:t>表示</m:t>
                      </m:r>
                      <m:r>
                        <a:rPr lang="zh-CN" altLang="en-US" i="1" dirty="0" smtClean="0">
                          <a:latin typeface="Cambria Math" panose="02040503050406030204" pitchFamily="18" charset="0"/>
                        </a:rPr>
                        <m:t>和</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重叠</m:t>
                      </m:r>
                      <m:r>
                        <a:rPr lang="zh-CN" altLang="en-US" i="1" dirty="0">
                          <a:latin typeface="Cambria Math" panose="02040503050406030204" pitchFamily="18" charset="0"/>
                        </a:rPr>
                        <m:t>的</m:t>
                      </m:r>
                      <m:r>
                        <a:rPr lang="zh-CN" altLang="en-US" i="1" dirty="0" smtClean="0">
                          <a:latin typeface="Cambria Math" panose="02040503050406030204" pitchFamily="18" charset="0"/>
                        </a:rPr>
                        <m:t>活动</m:t>
                      </m:r>
                      <m:r>
                        <a:rPr lang="zh-CN" altLang="en-US" i="1" dirty="0">
                          <a:latin typeface="Cambria Math" panose="02040503050406030204" pitchFamily="18" charset="0"/>
                        </a:rPr>
                        <m:t>集合</m:t>
                      </m:r>
                    </m:oMath>
                  </m:oMathPara>
                </a14:m>
                <a:endParaRPr lang="en-US" altLang="zh-CN" dirty="0"/>
              </a:p>
              <a:p>
                <a:pPr marL="0" indent="0">
                  <a:buNone/>
                </a:pPr>
                <a:r>
                  <a:rPr lang="en-US" altLang="zh-CN" dirty="0"/>
                  <a:t>2. </a:t>
                </a:r>
                <a:r>
                  <a:rPr lang="zh-CN" altLang="en-US" dirty="0"/>
                  <a:t>令贪心后子问题的最优解是</a:t>
                </a:r>
                <a:r>
                  <a:rPr lang="en-US" altLang="zh-CN" dirty="0"/>
                  <a:t>B(S-c(a</a:t>
                </a:r>
                <a:r>
                  <a:rPr lang="en-US" altLang="zh-CN" baseline="-25000" dirty="0"/>
                  <a:t>m</a:t>
                </a:r>
                <a:r>
                  <a:rPr lang="en-US" altLang="zh-CN" dirty="0"/>
                  <a:t>))</a:t>
                </a:r>
                <a:r>
                  <a:rPr lang="zh-CN" altLang="en-US" dirty="0"/>
                  <a:t>*</a:t>
                </a:r>
                <a:r>
                  <a:rPr lang="en-US" altLang="zh-CN" dirty="0"/>
                  <a:t>, </a:t>
                </a:r>
                <a:r>
                  <a:rPr lang="zh-CN" altLang="en-US" dirty="0"/>
                  <a:t>想证明</a:t>
                </a:r>
                <a:r>
                  <a:rPr lang="en-US" altLang="zh-CN" dirty="0"/>
                  <a:t>:</a:t>
                </a:r>
              </a:p>
              <a:p>
                <a:pPr marL="0" indent="0">
                  <a:buNone/>
                </a:pPr>
                <a:r>
                  <a:rPr lang="en-US" altLang="zh-CN" dirty="0"/>
                  <a:t>	|B(S)| = 1 + |B(S-c(a</a:t>
                </a:r>
                <a:r>
                  <a:rPr lang="en-US" altLang="zh-CN" baseline="-25000" dirty="0"/>
                  <a:t>m</a:t>
                </a:r>
                <a:r>
                  <a:rPr lang="en-US" altLang="zh-CN" dirty="0"/>
                  <a:t>))*| </a:t>
                </a:r>
                <a:r>
                  <a:rPr lang="zh-CN" altLang="en-US" dirty="0"/>
                  <a:t>也为最优，</a:t>
                </a:r>
                <a:endParaRPr lang="en-US" altLang="zh-CN" dirty="0"/>
              </a:p>
              <a:p>
                <a:pPr marL="0" indent="0">
                  <a:buNone/>
                </a:pPr>
                <a:r>
                  <a:rPr lang="en-US" altLang="zh-CN" dirty="0"/>
                  <a:t>3. </a:t>
                </a:r>
                <a:r>
                  <a:rPr lang="zh-CN" altLang="en-US" dirty="0"/>
                  <a:t>反证法，假设</a:t>
                </a:r>
                <a:r>
                  <a:rPr lang="en-US" altLang="zh-CN" dirty="0"/>
                  <a:t>B(S)</a:t>
                </a:r>
                <a:r>
                  <a:rPr lang="zh-CN" altLang="en-US" dirty="0"/>
                  <a:t>不是最优解，则存在</a:t>
                </a:r>
                <a:r>
                  <a:rPr lang="en-US" altLang="zh-CN" dirty="0"/>
                  <a:t>B(S)’ </a:t>
                </a:r>
                <a:r>
                  <a:rPr lang="zh-CN" altLang="en-US" dirty="0"/>
                  <a:t>使得</a:t>
                </a:r>
                <a:endParaRPr lang="en-US" altLang="zh-CN" dirty="0"/>
              </a:p>
              <a:p>
                <a:r>
                  <a:rPr lang="en-US" altLang="zh-CN" dirty="0"/>
                  <a:t>|B(S)’| &gt; |B(S)|</a:t>
                </a:r>
                <a:r>
                  <a:rPr lang="zh-CN" altLang="en-US" dirty="0"/>
                  <a:t>，所以</a:t>
                </a:r>
                <a:endParaRPr lang="en-US" altLang="zh-CN" dirty="0"/>
              </a:p>
              <a:p>
                <a:r>
                  <a:rPr lang="en-US" altLang="zh-CN" dirty="0"/>
                  <a:t>|B(S)’|= 1+|B(S- c(a</a:t>
                </a:r>
                <a:r>
                  <a:rPr lang="en-US" altLang="zh-CN" baseline="-25000" dirty="0"/>
                  <a:t>m</a:t>
                </a:r>
                <a:r>
                  <a:rPr lang="en-US" altLang="zh-CN" dirty="0"/>
                  <a:t>))’|  </a:t>
                </a:r>
              </a:p>
              <a:p>
                <a:r>
                  <a:rPr lang="en-US" altLang="zh-CN" dirty="0"/>
                  <a:t>             &gt; |B(s)| = 1+|B(S- c(a</a:t>
                </a:r>
                <a:r>
                  <a:rPr lang="en-US" altLang="zh-CN" baseline="-25000" dirty="0"/>
                  <a:t>m</a:t>
                </a:r>
                <a:r>
                  <a:rPr lang="en-US" altLang="zh-CN" dirty="0"/>
                  <a:t>))</a:t>
                </a:r>
                <a:r>
                  <a:rPr lang="zh-CN" altLang="en-US" dirty="0"/>
                  <a:t>*</a:t>
                </a:r>
                <a:r>
                  <a:rPr lang="en-US" altLang="zh-CN" dirty="0"/>
                  <a:t>| </a:t>
                </a:r>
              </a:p>
              <a:p>
                <a:r>
                  <a:rPr lang="zh-CN" altLang="en-US" dirty="0"/>
                  <a:t>得到</a:t>
                </a:r>
                <a:r>
                  <a:rPr lang="en-US" altLang="zh-CN" dirty="0"/>
                  <a:t>|B(S-c(a</a:t>
                </a:r>
                <a:r>
                  <a:rPr lang="en-US" altLang="zh-CN" baseline="-25000" dirty="0"/>
                  <a:t>m</a:t>
                </a:r>
                <a:r>
                  <a:rPr lang="en-US" altLang="zh-CN" dirty="0"/>
                  <a:t>))</a:t>
                </a:r>
                <a:r>
                  <a:rPr lang="zh-CN" altLang="en-US" dirty="0"/>
                  <a:t>*</a:t>
                </a:r>
                <a:r>
                  <a:rPr lang="en-US" altLang="zh-CN" dirty="0"/>
                  <a:t>| &lt; |B(S-c(a</a:t>
                </a:r>
                <a:r>
                  <a:rPr lang="en-US" altLang="zh-CN" baseline="-25000" dirty="0"/>
                  <a:t>m</a:t>
                </a:r>
                <a:r>
                  <a:rPr lang="en-US" altLang="zh-CN" dirty="0"/>
                  <a:t>))’|, </a:t>
                </a:r>
                <a:r>
                  <a:rPr lang="zh-CN" altLang="en-US" dirty="0"/>
                  <a:t>与前提</a:t>
                </a:r>
                <a:endParaRPr lang="en-US" altLang="zh-CN" dirty="0"/>
              </a:p>
              <a:p>
                <a:r>
                  <a:rPr lang="en-US" altLang="zh-CN" dirty="0"/>
                  <a:t>B(S-c(a</a:t>
                </a:r>
                <a:r>
                  <a:rPr lang="en-US" altLang="zh-CN" baseline="-25000" dirty="0"/>
                  <a:t>m</a:t>
                </a:r>
                <a:r>
                  <a:rPr lang="en-US" altLang="zh-CN" dirty="0"/>
                  <a:t>))</a:t>
                </a:r>
                <a:r>
                  <a:rPr lang="zh-CN" altLang="en-US" dirty="0"/>
                  <a:t>*是子问题最优解矛盾，所以</a:t>
                </a:r>
                <a:r>
                  <a:rPr lang="en-US" altLang="zh-CN" dirty="0"/>
                  <a:t>B(S)</a:t>
                </a:r>
                <a:r>
                  <a:rPr lang="zh-CN" altLang="en-US" dirty="0"/>
                  <a:t>是最优解</a:t>
                </a:r>
                <a:endParaRPr lang="en-US" altLang="zh-CN" dirty="0"/>
              </a:p>
            </p:txBody>
          </p:sp>
        </mc:Choice>
        <mc:Fallback>
          <p:sp>
            <p:nvSpPr>
              <p:cNvPr id="17" name="Content Placeholder 4"/>
              <p:cNvSpPr>
                <a:spLocks noGrp="1" noRot="1" noChangeAspect="1" noMove="1" noResize="1" noEditPoints="1" noAdjustHandles="1" noChangeArrowheads="1" noChangeShapeType="1" noTextEdit="1"/>
              </p:cNvSpPr>
              <p:nvPr>
                <p:ph sz="half" idx="2"/>
              </p:nvPr>
            </p:nvSpPr>
            <p:spPr>
              <a:xfrm>
                <a:off x="1097280" y="2582335"/>
                <a:ext cx="4937760" cy="3286760"/>
              </a:xfrm>
              <a:blipFill rotWithShape="1">
                <a:blip r:embed="rId1"/>
                <a:stretch>
                  <a:fillRect l="-2222" t="-2041"/>
                </a:stretch>
              </a:blipFill>
            </p:spPr>
            <p:txBody>
              <a:bodyPr/>
              <a:lstStyle/>
              <a:p>
                <a:r>
                  <a:rPr lang="en-US">
                    <a:noFill/>
                  </a:rPr>
                  <a:t> </a:t>
                </a:r>
                <a:endParaRPr lang="en-US">
                  <a:noFill/>
                </a:endParaRP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(2)</a:t>
            </a:r>
            <a:r>
              <a:rPr lang="zh-CN" altLang="en-US" dirty="0"/>
              <a:t>证明最优子问题：通过子问题的最优解与贪心决策的结果可以得到原问题最优解</a:t>
            </a:r>
            <a:endParaRPr lang="en-US" dirty="0"/>
          </a:p>
        </p:txBody>
      </p:sp>
      <p:sp>
        <p:nvSpPr>
          <p:cNvPr id="4" name="Text Placeholder 3"/>
          <p:cNvSpPr>
            <a:spLocks noGrp="1"/>
          </p:cNvSpPr>
          <p:nvPr>
            <p:ph type="body" idx="1"/>
          </p:nvPr>
        </p:nvSpPr>
        <p:spPr/>
        <p:txBody>
          <a:bodyPr/>
          <a:lstStyle/>
          <a:p>
            <a:r>
              <a:rPr lang="zh-CN" altLang="en-US" dirty="0"/>
              <a:t>活动选择</a:t>
            </a:r>
            <a:endParaRPr lang="en-US" dirty="0"/>
          </a:p>
        </p:txBody>
      </p:sp>
      <p:sp>
        <p:nvSpPr>
          <p:cNvPr id="6" name="Text Placeholder 5"/>
          <p:cNvSpPr>
            <a:spLocks noGrp="1"/>
          </p:cNvSpPr>
          <p:nvPr>
            <p:ph type="body" sz="quarter" idx="3"/>
          </p:nvPr>
        </p:nvSpPr>
        <p:spPr/>
        <p:txBody>
          <a:bodyPr/>
          <a:lstStyle/>
          <a:p>
            <a:r>
              <a:rPr lang="zh-CN" altLang="en-US" dirty="0"/>
              <a:t>霍夫曼编码</a:t>
            </a:r>
            <a:endParaRPr lang="en-US" dirty="0"/>
          </a:p>
        </p:txBody>
      </p:sp>
      <p:sp>
        <p:nvSpPr>
          <p:cNvPr id="7" name="Content Placeholder 6"/>
          <p:cNvSpPr>
            <a:spLocks noGrp="1"/>
          </p:cNvSpPr>
          <p:nvPr>
            <p:ph sz="quarter" idx="4"/>
          </p:nvPr>
        </p:nvSpPr>
        <p:spPr/>
        <p:txBody>
          <a:bodyPr>
            <a:normAutofit fontScale="62500" lnSpcReduction="20000"/>
          </a:bodyPr>
          <a:lstStyle/>
          <a:p>
            <a:pPr marL="0" indent="0">
              <a:buNone/>
            </a:pPr>
            <a:r>
              <a:rPr lang="en-US" altLang="zh-CN" dirty="0"/>
              <a:t>1.</a:t>
            </a:r>
            <a:r>
              <a:rPr lang="zh-CN" altLang="en-US" dirty="0"/>
              <a:t> 合并</a:t>
            </a:r>
            <a:r>
              <a:rPr lang="en-US" altLang="zh-CN" dirty="0" err="1"/>
              <a:t>freq</a:t>
            </a:r>
            <a:r>
              <a:rPr lang="zh-CN" altLang="en-US" dirty="0"/>
              <a:t>最小节点</a:t>
            </a:r>
            <a:r>
              <a:rPr lang="en-US" altLang="zh-CN" dirty="0" err="1"/>
              <a:t>x,y</a:t>
            </a:r>
            <a:r>
              <a:rPr lang="zh-CN" altLang="en-US" dirty="0"/>
              <a:t>生成</a:t>
            </a:r>
            <a:r>
              <a:rPr lang="en-US" altLang="zh-CN" dirty="0"/>
              <a:t>z</a:t>
            </a:r>
            <a:r>
              <a:rPr lang="zh-CN" altLang="en-US" dirty="0"/>
              <a:t>得到</a:t>
            </a:r>
            <a:r>
              <a:rPr lang="en-US" altLang="zh-CN" dirty="0"/>
              <a:t>cost</a:t>
            </a:r>
            <a:r>
              <a:rPr lang="zh-CN" altLang="en-US" dirty="0"/>
              <a:t>变化关系：</a:t>
            </a:r>
            <a:endParaRPr lang="en-US" altLang="zh-CN" dirty="0"/>
          </a:p>
          <a:p>
            <a:pPr marL="0" indent="0">
              <a:buNone/>
            </a:pPr>
            <a:r>
              <a:rPr lang="en-US" dirty="0"/>
              <a:t>	</a:t>
            </a:r>
            <a:r>
              <a:rPr lang="en-US" altLang="zh-CN" dirty="0"/>
              <a:t>B(T</a:t>
            </a:r>
            <a:r>
              <a:rPr lang="en-US" altLang="zh-CN" baseline="-25000" dirty="0"/>
              <a:t>Q-1</a:t>
            </a:r>
            <a:r>
              <a:rPr lang="en-US" altLang="zh-CN" dirty="0"/>
              <a:t>) + </a:t>
            </a:r>
            <a:r>
              <a:rPr lang="en-US" altLang="zh-CN" dirty="0" err="1"/>
              <a:t>x.freq</a:t>
            </a:r>
            <a:r>
              <a:rPr lang="en-US" altLang="zh-CN" dirty="0"/>
              <a:t> + </a:t>
            </a:r>
            <a:r>
              <a:rPr lang="en-US" altLang="zh-CN" dirty="0" err="1"/>
              <a:t>y.freq</a:t>
            </a:r>
            <a:r>
              <a:rPr lang="en-US" altLang="zh-CN" dirty="0"/>
              <a:t> = </a:t>
            </a:r>
            <a:r>
              <a:rPr lang="en-US" dirty="0"/>
              <a:t>B(T</a:t>
            </a:r>
            <a:r>
              <a:rPr lang="en-US" baseline="-25000" dirty="0"/>
              <a:t>Q</a:t>
            </a:r>
            <a:r>
              <a:rPr lang="en-US" dirty="0"/>
              <a:t>) </a:t>
            </a:r>
            <a:endParaRPr lang="en-US" dirty="0"/>
          </a:p>
          <a:p>
            <a:pPr marL="0" indent="0">
              <a:buNone/>
            </a:pPr>
            <a:r>
              <a:rPr lang="en-US" dirty="0"/>
              <a:t>2. </a:t>
            </a:r>
            <a:r>
              <a:rPr lang="zh-CN" altLang="en-US" dirty="0"/>
              <a:t>对于</a:t>
            </a:r>
            <a:r>
              <a:rPr lang="en-US" altLang="zh-CN" dirty="0"/>
              <a:t>T</a:t>
            </a:r>
            <a:r>
              <a:rPr lang="en-US" altLang="zh-CN" baseline="-25000" dirty="0"/>
              <a:t>Q</a:t>
            </a:r>
            <a:r>
              <a:rPr lang="en-US" altLang="zh-CN" dirty="0"/>
              <a:t>,</a:t>
            </a:r>
            <a:r>
              <a:rPr lang="zh-CN" altLang="en-US" dirty="0"/>
              <a:t> 约定贪心后子问题</a:t>
            </a:r>
            <a:r>
              <a:rPr lang="en-US" altLang="zh-CN" dirty="0"/>
              <a:t>(Q</a:t>
            </a:r>
            <a:r>
              <a:rPr lang="zh-CN" altLang="en-US" dirty="0"/>
              <a:t>中去除</a:t>
            </a:r>
            <a:r>
              <a:rPr lang="en-US" altLang="zh-CN" dirty="0" err="1"/>
              <a:t>x,y</a:t>
            </a:r>
            <a:r>
              <a:rPr lang="zh-CN" altLang="en-US" dirty="0"/>
              <a:t>加入</a:t>
            </a:r>
            <a:r>
              <a:rPr lang="en-US" altLang="zh-CN" dirty="0"/>
              <a:t>z)</a:t>
            </a:r>
            <a:r>
              <a:rPr lang="zh-CN" altLang="en-US" dirty="0"/>
              <a:t>的最优解为</a:t>
            </a:r>
            <a:r>
              <a:rPr lang="en-US" altLang="zh-CN" dirty="0"/>
              <a:t>B(T</a:t>
            </a:r>
            <a:r>
              <a:rPr lang="en-US" altLang="zh-CN" baseline="-25000" dirty="0"/>
              <a:t>Q-1</a:t>
            </a:r>
            <a:r>
              <a:rPr lang="en-US" altLang="zh-CN" dirty="0"/>
              <a:t>)</a:t>
            </a:r>
            <a:r>
              <a:rPr lang="zh-CN" altLang="en-US" dirty="0"/>
              <a:t>*</a:t>
            </a:r>
            <a:endParaRPr lang="en-US" altLang="zh-CN" dirty="0"/>
          </a:p>
          <a:p>
            <a:pPr marL="0" indent="0">
              <a:buNone/>
            </a:pPr>
            <a:r>
              <a:rPr lang="zh-CN" altLang="en-US" dirty="0"/>
              <a:t>想证明：</a:t>
            </a:r>
            <a:r>
              <a:rPr lang="en-US" dirty="0"/>
              <a:t> B(T</a:t>
            </a:r>
            <a:r>
              <a:rPr lang="en-US" baseline="-25000" dirty="0"/>
              <a:t>Q</a:t>
            </a:r>
            <a:r>
              <a:rPr lang="en-US" dirty="0"/>
              <a:t>) = </a:t>
            </a:r>
            <a:r>
              <a:rPr lang="en-US" altLang="zh-CN" dirty="0"/>
              <a:t>B(T</a:t>
            </a:r>
            <a:r>
              <a:rPr lang="en-US" altLang="zh-CN" baseline="-25000" dirty="0"/>
              <a:t>Q-1</a:t>
            </a:r>
            <a:r>
              <a:rPr lang="en-US" altLang="zh-CN" dirty="0"/>
              <a:t>)</a:t>
            </a:r>
            <a:r>
              <a:rPr lang="zh-CN" altLang="en-US" dirty="0"/>
              <a:t>*</a:t>
            </a:r>
            <a:r>
              <a:rPr lang="en-US" altLang="zh-CN" dirty="0"/>
              <a:t> + </a:t>
            </a:r>
            <a:r>
              <a:rPr lang="en-US" altLang="zh-CN" dirty="0" err="1"/>
              <a:t>x.freq</a:t>
            </a:r>
            <a:r>
              <a:rPr lang="en-US" altLang="zh-CN" dirty="0"/>
              <a:t> + </a:t>
            </a:r>
            <a:r>
              <a:rPr lang="en-US" altLang="zh-CN" dirty="0" err="1"/>
              <a:t>y.freq</a:t>
            </a:r>
            <a:r>
              <a:rPr lang="en-US" altLang="zh-CN" dirty="0"/>
              <a:t> </a:t>
            </a:r>
            <a:r>
              <a:rPr lang="zh-CN" altLang="en-US" dirty="0"/>
              <a:t>也为最优，</a:t>
            </a:r>
            <a:endParaRPr lang="en-US" altLang="zh-CN" dirty="0"/>
          </a:p>
          <a:p>
            <a:pPr marL="0" indent="0">
              <a:buNone/>
            </a:pPr>
            <a:r>
              <a:rPr lang="en-US" dirty="0"/>
              <a:t>3. </a:t>
            </a:r>
            <a:r>
              <a:rPr lang="zh-CN" altLang="en-US" dirty="0"/>
              <a:t>反证法，假设</a:t>
            </a:r>
            <a:r>
              <a:rPr lang="en-US" dirty="0"/>
              <a:t>B(T</a:t>
            </a:r>
            <a:r>
              <a:rPr lang="en-US" baseline="-25000" dirty="0"/>
              <a:t>Q</a:t>
            </a:r>
            <a:r>
              <a:rPr lang="en-US" dirty="0"/>
              <a:t>)</a:t>
            </a:r>
            <a:r>
              <a:rPr lang="zh-CN" altLang="en-US" dirty="0"/>
              <a:t>不是最优，则存在</a:t>
            </a:r>
            <a:r>
              <a:rPr lang="en-US" dirty="0"/>
              <a:t>T’</a:t>
            </a:r>
            <a:r>
              <a:rPr lang="en-US" altLang="zh-CN" baseline="-25000" dirty="0"/>
              <a:t>Q</a:t>
            </a:r>
            <a:r>
              <a:rPr lang="en-US" baseline="-25000" dirty="0"/>
              <a:t> </a:t>
            </a:r>
            <a:r>
              <a:rPr lang="zh-CN" altLang="en-US" dirty="0"/>
              <a:t>使得</a:t>
            </a:r>
            <a:endParaRPr lang="en-US" altLang="zh-CN" dirty="0"/>
          </a:p>
          <a:p>
            <a:pPr marL="0" indent="0">
              <a:buNone/>
            </a:pPr>
            <a:r>
              <a:rPr lang="en-US" altLang="zh-CN" dirty="0"/>
              <a:t>	</a:t>
            </a:r>
            <a:r>
              <a:rPr lang="en-US" dirty="0"/>
              <a:t>B(T’</a:t>
            </a:r>
            <a:r>
              <a:rPr lang="en-US" baseline="-25000" dirty="0"/>
              <a:t>Q</a:t>
            </a:r>
            <a:r>
              <a:rPr lang="en-US" dirty="0"/>
              <a:t>) &lt; B(T</a:t>
            </a:r>
            <a:r>
              <a:rPr lang="en-US" baseline="-25000" dirty="0"/>
              <a:t>Q</a:t>
            </a:r>
            <a:r>
              <a:rPr lang="en-US" dirty="0"/>
              <a:t>),</a:t>
            </a:r>
            <a:endParaRPr lang="en-US" dirty="0"/>
          </a:p>
          <a:p>
            <a:pPr marL="0" indent="0">
              <a:buNone/>
            </a:pPr>
            <a:r>
              <a:rPr lang="en-US" dirty="0"/>
              <a:t>	B(T’</a:t>
            </a:r>
            <a:r>
              <a:rPr lang="en-US" baseline="-25000" dirty="0"/>
              <a:t>Q</a:t>
            </a:r>
            <a:r>
              <a:rPr lang="en-US" altLang="zh-CN" baseline="-25000" dirty="0"/>
              <a:t>-1</a:t>
            </a:r>
            <a:r>
              <a:rPr lang="en-US" dirty="0"/>
              <a:t>) = B(T’</a:t>
            </a:r>
            <a:r>
              <a:rPr lang="en-US" baseline="-25000" dirty="0"/>
              <a:t>Q</a:t>
            </a:r>
            <a:r>
              <a:rPr lang="en-US" dirty="0"/>
              <a:t>) </a:t>
            </a:r>
            <a:r>
              <a:rPr lang="en-US" altLang="zh-CN" dirty="0"/>
              <a:t>– </a:t>
            </a:r>
            <a:r>
              <a:rPr lang="en-US" altLang="zh-CN" dirty="0" err="1"/>
              <a:t>x.freq</a:t>
            </a:r>
            <a:r>
              <a:rPr lang="en-US" altLang="zh-CN" dirty="0"/>
              <a:t> – </a:t>
            </a:r>
            <a:r>
              <a:rPr lang="en-US" altLang="zh-CN" dirty="0" err="1"/>
              <a:t>y.freq</a:t>
            </a:r>
            <a:endParaRPr lang="en-US" altLang="zh-CN" dirty="0"/>
          </a:p>
          <a:p>
            <a:pPr marL="0" indent="0">
              <a:buNone/>
            </a:pPr>
            <a:r>
              <a:rPr lang="en-US" altLang="zh-CN" dirty="0"/>
              <a:t>	              &lt; </a:t>
            </a:r>
            <a:r>
              <a:rPr lang="en-US" dirty="0"/>
              <a:t>B(T</a:t>
            </a:r>
            <a:r>
              <a:rPr lang="en-US" baseline="-25000" dirty="0"/>
              <a:t>Q</a:t>
            </a:r>
            <a:r>
              <a:rPr lang="en-US" dirty="0"/>
              <a:t>) – </a:t>
            </a:r>
            <a:r>
              <a:rPr lang="en-US" dirty="0" err="1"/>
              <a:t>x.freq</a:t>
            </a:r>
            <a:r>
              <a:rPr lang="en-US" dirty="0"/>
              <a:t> – </a:t>
            </a:r>
            <a:r>
              <a:rPr lang="en-US" dirty="0" err="1"/>
              <a:t>y.freq</a:t>
            </a:r>
            <a:endParaRPr lang="en-US" dirty="0"/>
          </a:p>
          <a:p>
            <a:pPr marL="0" indent="0">
              <a:buNone/>
            </a:pPr>
            <a:r>
              <a:rPr lang="en-US" dirty="0"/>
              <a:t>                                     = B(T</a:t>
            </a:r>
            <a:r>
              <a:rPr lang="en-US" baseline="-25000" dirty="0"/>
              <a:t>Q-1</a:t>
            </a:r>
            <a:r>
              <a:rPr lang="en-US" dirty="0"/>
              <a:t>)*, </a:t>
            </a:r>
            <a:r>
              <a:rPr lang="zh-CN" altLang="en-US" dirty="0"/>
              <a:t>与前提</a:t>
            </a:r>
            <a:r>
              <a:rPr lang="en-US" dirty="0"/>
              <a:t>B(T</a:t>
            </a:r>
            <a:r>
              <a:rPr lang="en-US" baseline="-25000" dirty="0"/>
              <a:t>Q</a:t>
            </a:r>
            <a:r>
              <a:rPr lang="en-US" altLang="zh-CN" baseline="-25000" dirty="0"/>
              <a:t>-1</a:t>
            </a:r>
            <a:r>
              <a:rPr lang="en-US" dirty="0"/>
              <a:t>)</a:t>
            </a:r>
            <a:r>
              <a:rPr lang="zh-CN" altLang="en-US" dirty="0"/>
              <a:t>*是子问题最优解矛盾，</a:t>
            </a:r>
            <a:endParaRPr lang="en-US" altLang="zh-CN" dirty="0"/>
          </a:p>
          <a:p>
            <a:pPr marL="0" indent="0">
              <a:buNone/>
            </a:pPr>
            <a:r>
              <a:rPr lang="zh-CN" altLang="en-US" dirty="0"/>
              <a:t>所以</a:t>
            </a:r>
            <a:r>
              <a:rPr lang="en-US" dirty="0"/>
              <a:t>B(T</a:t>
            </a:r>
            <a:r>
              <a:rPr lang="en-US" baseline="-25000" dirty="0"/>
              <a:t>Q</a:t>
            </a:r>
            <a:r>
              <a:rPr lang="en-US" dirty="0"/>
              <a:t>)</a:t>
            </a:r>
            <a:r>
              <a:rPr lang="zh-CN" altLang="en-US" dirty="0"/>
              <a:t>是最优解</a:t>
            </a:r>
            <a:endParaRPr lang="en-US" dirty="0"/>
          </a:p>
        </p:txBody>
      </p:sp>
      <p:sp>
        <p:nvSpPr>
          <p:cNvPr id="9" name="TextBox 8"/>
          <p:cNvSpPr txBox="1"/>
          <p:nvPr/>
        </p:nvSpPr>
        <p:spPr>
          <a:xfrm>
            <a:off x="3878515" y="4414228"/>
            <a:ext cx="2156525" cy="338554"/>
          </a:xfrm>
          <a:prstGeom prst="rect">
            <a:avLst/>
          </a:prstGeom>
          <a:noFill/>
        </p:spPr>
        <p:txBody>
          <a:bodyPr wrap="square">
            <a:spAutoFit/>
          </a:bodyPr>
          <a:lstStyle/>
          <a:p>
            <a:r>
              <a:rPr lang="en-US" altLang="zh-CN" sz="1600" dirty="0"/>
              <a:t>(</a:t>
            </a:r>
            <a:r>
              <a:rPr lang="zh-CN" altLang="en-US" sz="1600" dirty="0"/>
              <a:t>刚证过</a:t>
            </a:r>
            <a:r>
              <a:rPr lang="en-US" altLang="zh-CN" sz="1600" dirty="0"/>
              <a:t>a</a:t>
            </a:r>
            <a:r>
              <a:rPr lang="en-US" altLang="zh-CN" sz="1600" baseline="-25000" dirty="0"/>
              <a:t>m</a:t>
            </a:r>
            <a:r>
              <a:rPr lang="zh-CN" altLang="en-US" sz="1600" dirty="0"/>
              <a:t>在最优解中</a:t>
            </a:r>
            <a:r>
              <a:rPr lang="en-US" altLang="zh-CN" sz="1600" dirty="0"/>
              <a:t>)</a:t>
            </a:r>
            <a:endParaRPr lang="en-US" sz="1600" dirty="0"/>
          </a:p>
        </p:txBody>
      </p:sp>
      <p:sp>
        <p:nvSpPr>
          <p:cNvPr id="10" name="TextBox 9"/>
          <p:cNvSpPr txBox="1"/>
          <p:nvPr/>
        </p:nvSpPr>
        <p:spPr>
          <a:xfrm>
            <a:off x="9661518" y="4152618"/>
            <a:ext cx="2156525" cy="861774"/>
          </a:xfrm>
          <a:prstGeom prst="rect">
            <a:avLst/>
          </a:prstGeom>
          <a:noFill/>
        </p:spPr>
        <p:txBody>
          <a:bodyPr wrap="square">
            <a:spAutoFit/>
          </a:bodyPr>
          <a:lstStyle/>
          <a:p>
            <a:r>
              <a:rPr lang="en-US" altLang="zh-CN" sz="1600" dirty="0"/>
              <a:t>(</a:t>
            </a:r>
            <a:r>
              <a:rPr lang="zh-CN" altLang="en-US" sz="1600" dirty="0"/>
              <a:t>刚证过</a:t>
            </a:r>
            <a:r>
              <a:rPr lang="en-US" altLang="zh-CN" sz="1600" dirty="0"/>
              <a:t>x, y</a:t>
            </a:r>
            <a:r>
              <a:rPr lang="zh-CN" altLang="en-US" sz="1600" dirty="0"/>
              <a:t>可在最优解</a:t>
            </a:r>
            <a:r>
              <a:rPr lang="en-US" sz="1800" dirty="0"/>
              <a:t>B(T’</a:t>
            </a:r>
            <a:r>
              <a:rPr lang="en-US" sz="1800" baseline="-25000" dirty="0"/>
              <a:t>Q</a:t>
            </a:r>
            <a:r>
              <a:rPr lang="en-US" sz="1800" dirty="0"/>
              <a:t>)</a:t>
            </a:r>
            <a:r>
              <a:rPr lang="zh-CN" altLang="en-US" sz="1600" dirty="0"/>
              <a:t>中</a:t>
            </a:r>
            <a:r>
              <a:rPr lang="en-US" altLang="zh-CN" sz="1600" dirty="0"/>
              <a:t>, </a:t>
            </a:r>
            <a:r>
              <a:rPr lang="zh-CN" altLang="en-US" sz="1600" dirty="0"/>
              <a:t>那么当合并两者得到</a:t>
            </a:r>
            <a:r>
              <a:rPr lang="en-US" altLang="zh-CN" sz="1600" dirty="0"/>
              <a:t>z</a:t>
            </a:r>
            <a:r>
              <a:rPr lang="zh-CN" altLang="en-US" sz="1600" dirty="0"/>
              <a:t>时，有左式</a:t>
            </a:r>
            <a:r>
              <a:rPr lang="en-US" altLang="zh-CN" sz="1600" dirty="0"/>
              <a:t>) </a:t>
            </a:r>
            <a:endParaRPr lang="en-US" sz="1600" dirty="0"/>
          </a:p>
        </p:txBody>
      </p:sp>
      <p:pic>
        <p:nvPicPr>
          <p:cNvPr id="11" name="Picture 10"/>
          <p:cNvPicPr>
            <a:picLocks noChangeAspect="1"/>
          </p:cNvPicPr>
          <p:nvPr/>
        </p:nvPicPr>
        <p:blipFill>
          <a:blip r:embed="rId1"/>
          <a:stretch>
            <a:fillRect/>
          </a:stretch>
        </p:blipFill>
        <p:spPr>
          <a:xfrm>
            <a:off x="8071650" y="6872400"/>
            <a:ext cx="4256229" cy="3429000"/>
          </a:xfrm>
          <a:prstGeom prst="rect">
            <a:avLst/>
          </a:prstGeom>
        </p:spPr>
      </p:pic>
      <p:pic>
        <p:nvPicPr>
          <p:cNvPr id="16" name="Picture 15"/>
          <p:cNvPicPr>
            <a:picLocks noChangeAspect="1"/>
          </p:cNvPicPr>
          <p:nvPr/>
        </p:nvPicPr>
        <p:blipFill>
          <a:blip r:embed="rId2"/>
          <a:stretch>
            <a:fillRect/>
          </a:stretch>
        </p:blipFill>
        <p:spPr>
          <a:xfrm>
            <a:off x="10122217" y="6324388"/>
            <a:ext cx="2066925" cy="561975"/>
          </a:xfrm>
          <a:prstGeom prst="rect">
            <a:avLst/>
          </a:prstGeom>
        </p:spPr>
      </p:pic>
      <mc:AlternateContent xmlns:mc="http://schemas.openxmlformats.org/markup-compatibility/2006">
        <mc:Choice xmlns:a14="http://schemas.microsoft.com/office/drawing/2010/main" Requires="a14">
          <p:sp>
            <p:nvSpPr>
              <p:cNvPr id="20" name="Content Placeholder 4">
                <a:extLst>
                  <a:ext uri="{FF2B5EF4-FFF2-40B4-BE49-F238E27FC236}">
                    <ele attr="{3F5DF69B-B515-4A95-9A35-3AE65FA2A3B7}"/>
                  </a:ext>
                </a:extLst>
              </p:cNvPr>
              <p:cNvSpPr>
                <a:spLocks noGrp="1"/>
              </p:cNvSpPr>
              <p:nvPr>
                <p:ph sz="half" idx="2"/>
              </p:nvPr>
            </p:nvSpPr>
            <p:spPr>
              <a:xfrm>
                <a:off x="1097280" y="2582335"/>
                <a:ext cx="4937760" cy="3286760"/>
              </a:xfrm>
            </p:spPr>
            <p:txBody>
              <a:bodyPr>
                <a:normAutofit fontScale="62500" lnSpcReduction="20000"/>
              </a:bodyPr>
              <a:lstStyle/>
              <a:p>
                <a:pPr marL="0" indent="0">
                  <a:buNone/>
                </a:pPr>
                <a:r>
                  <a:rPr lang="en-US" altLang="zh-CN" dirty="0"/>
                  <a:t>1.</a:t>
                </a:r>
                <a14:m>
                  <m:oMath xmlns:m="http://schemas.openxmlformats.org/officeDocument/2006/math">
                    <m:r>
                      <a:rPr lang="zh-CN" altLang="en-US" i="1" dirty="0" smtClean="0">
                        <a:latin typeface="Cambria Math" panose="02040503050406030204" pitchFamily="18" charset="0"/>
                      </a:rPr>
                      <m:t>选</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作为</m:t>
                    </m:r>
                    <m:r>
                      <a:rPr lang="zh-CN" altLang="en-US" i="1" dirty="0">
                        <a:latin typeface="Cambria Math" panose="02040503050406030204" pitchFamily="18" charset="0"/>
                      </a:rPr>
                      <m:t>解集</m:t>
                    </m:r>
                    <m:r>
                      <a:rPr lang="zh-CN" altLang="en-US" i="1" dirty="0" smtClean="0">
                        <a:latin typeface="Cambria Math" panose="02040503050406030204" pitchFamily="18" charset="0"/>
                      </a:rPr>
                      <m:t>中</m:t>
                    </m:r>
                    <m:r>
                      <a:rPr lang="zh-CN" altLang="en-US" i="1" dirty="0">
                        <a:latin typeface="Cambria Math" panose="02040503050406030204" pitchFamily="18" charset="0"/>
                      </a:rPr>
                      <m:t>一个</m:t>
                    </m:r>
                    <m:r>
                      <a:rPr lang="zh-CN" altLang="en-US" i="1" dirty="0" smtClean="0">
                        <a:latin typeface="Cambria Math" panose="02040503050406030204" pitchFamily="18" charset="0"/>
                      </a:rPr>
                      <m:t>元素</m:t>
                    </m:r>
                    <m:r>
                      <a:rPr lang="zh-CN" altLang="en-US" i="1" dirty="0">
                        <a:latin typeface="Cambria Math" panose="02040503050406030204" pitchFamily="18" charset="0"/>
                      </a:rPr>
                      <m:t>、</m:t>
                    </m:r>
                    <m:r>
                      <a:rPr lang="zh-CN" altLang="en-US" i="1" dirty="0" smtClean="0">
                        <a:latin typeface="Cambria Math" panose="02040503050406030204" pitchFamily="18" charset="0"/>
                      </a:rPr>
                      <m:t>子问题</m:t>
                    </m:r>
                    <m:r>
                      <a:rPr lang="zh-CN" altLang="en-US" i="1" dirty="0">
                        <a:latin typeface="Cambria Math" panose="02040503050406030204" pitchFamily="18" charset="0"/>
                      </a:rPr>
                      <m:t>解</m:t>
                    </m:r>
                    <m:r>
                      <a:rPr lang="zh-CN" altLang="en-US" i="1" dirty="0" smtClean="0">
                        <a:latin typeface="Cambria Math" panose="02040503050406030204" pitchFamily="18" charset="0"/>
                      </a:rPr>
                      <m:t>，</m:t>
                    </m:r>
                    <m:r>
                      <a:rPr lang="zh-CN" altLang="en-US" i="1" dirty="0">
                        <a:latin typeface="Cambria Math" panose="02040503050406030204" pitchFamily="18" charset="0"/>
                      </a:rPr>
                      <m:t>和原问题</m:t>
                    </m:r>
                    <m:r>
                      <a:rPr lang="zh-CN" altLang="en-US" i="1" dirty="0" smtClean="0">
                        <a:latin typeface="Cambria Math" panose="02040503050406030204" pitchFamily="18" charset="0"/>
                      </a:rPr>
                      <m:t>解</m:t>
                    </m:r>
                    <m:r>
                      <a:rPr lang="zh-CN" altLang="en-US" i="1" dirty="0">
                        <a:latin typeface="Cambria Math" panose="02040503050406030204" pitchFamily="18" charset="0"/>
                      </a:rPr>
                      <m:t>的关系：</m:t>
                    </m:r>
                    <m:r>
                      <a:rPr lang="en-US" altLang="zh-CN" i="1" dirty="0">
                        <a:latin typeface="Cambria Math" panose="02040503050406030204" pitchFamily="18" charset="0"/>
                      </a:rPr>
                      <m:t> </m:t>
                    </m:r>
                  </m:oMath>
                </a14:m>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0" dirty="0" smtClean="0">
                          <a:latin typeface="Cambria Math" panose="02040503050406030204" pitchFamily="18" charset="0"/>
                        </a:rPr>
                        <m:t>1+</m:t>
                      </m:r>
                      <m:d>
                        <m:dPr>
                          <m:begChr m:val="|"/>
                          <m:endChr m:val="|"/>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m:rPr>
                                  <m:sty m:val="p"/>
                                </m:rPr>
                                <a:rPr lang="en-US" altLang="zh-CN" b="0" i="0" dirty="0" smtClean="0">
                                  <a:latin typeface="Cambria Math" panose="02040503050406030204" pitchFamily="18" charset="0"/>
                                </a:rPr>
                                <m:t>S</m:t>
                              </m:r>
                              <m:r>
                                <a:rPr lang="en-US" altLang="zh-CN" i="0" dirty="0" smtClean="0">
                                  <a:latin typeface="Cambria Math" panose="02040503050406030204" pitchFamily="18" charset="0"/>
                                </a:rPr>
                                <m:t>−</m:t>
                              </m:r>
                              <m:r>
                                <m:rPr>
                                  <m:nor/>
                                </m:rPr>
                                <a:rPr lang="en-US" altLang="zh-CN" b="0" i="0" dirty="0" smtClean="0">
                                  <a:latin typeface="Cambria Math" panose="02040503050406030204" pitchFamily="18" charset="0"/>
                                </a:rPr>
                                <m:t>c</m:t>
                              </m:r>
                              <m:r>
                                <m:rPr>
                                  <m:nor/>
                                </m:rPr>
                                <a:rPr lang="en-US" altLang="zh-CN" b="0" i="0" dirty="0" smtClean="0">
                                  <a:latin typeface="Cambria Math" panose="02040503050406030204" pitchFamily="18" charset="0"/>
                                </a:rPr>
                                <m:t>(</m:t>
                              </m:r>
                              <m:r>
                                <m:rPr>
                                  <m:nor/>
                                </m:rPr>
                                <a:rPr lang="en-US" altLang="zh-CN" dirty="0"/>
                                <m:t>a</m:t>
                              </m:r>
                              <m:r>
                                <a:rPr lang="en-US" altLang="zh-CN" b="0" i="1" dirty="0" smtClean="0">
                                  <a:latin typeface="Cambria Math" panose="02040503050406030204" pitchFamily="18" charset="0"/>
                                </a:rPr>
                                <m:t>)</m:t>
                              </m:r>
                            </m:e>
                          </m:d>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𝐵</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𝑆</m:t>
                              </m:r>
                            </m:e>
                          </m:d>
                        </m:e>
                      </m:d>
                      <m:r>
                        <a:rPr lang="zh-CN" altLang="en-US" i="1" dirty="0">
                          <a:latin typeface="Cambria Math" panose="02040503050406030204" pitchFamily="18" charset="0"/>
                        </a:rPr>
                        <m:t>，</m:t>
                      </m:r>
                      <m:r>
                        <m:rPr>
                          <m:sty m:val="p"/>
                        </m:rPr>
                        <a:rPr lang="en-US" altLang="zh-CN" b="0" i="0" dirty="0" smtClean="0">
                          <a:latin typeface="Cambria Math" panose="02040503050406030204" pitchFamily="18" charset="0"/>
                        </a:rPr>
                        <m:t>c</m:t>
                      </m:r>
                      <m:d>
                        <m:dPr>
                          <m:ctrlPr>
                            <a:rPr lang="en-US" altLang="zh-CN" b="0" i="1" dirty="0" smtClean="0">
                              <a:latin typeface="Cambria Math" panose="02040503050406030204" pitchFamily="18" charset="0"/>
                            </a:rPr>
                          </m:ctrlPr>
                        </m:dPr>
                        <m:e>
                          <m:r>
                            <m:rPr>
                              <m:sty m:val="p"/>
                            </m:rPr>
                            <a:rPr lang="en-US" altLang="zh-CN" b="0" i="0" dirty="0" smtClean="0">
                              <a:latin typeface="Cambria Math" panose="02040503050406030204" pitchFamily="18" charset="0"/>
                            </a:rPr>
                            <m:t>a</m:t>
                          </m:r>
                        </m:e>
                      </m:d>
                      <m:r>
                        <a:rPr lang="zh-CN" altLang="en-US" i="1" dirty="0">
                          <a:latin typeface="Cambria Math" panose="02040503050406030204" pitchFamily="18" charset="0"/>
                        </a:rPr>
                        <m:t>表示</m:t>
                      </m:r>
                      <m:r>
                        <a:rPr lang="zh-CN" altLang="en-US" i="1" dirty="0" smtClean="0">
                          <a:latin typeface="Cambria Math" panose="02040503050406030204" pitchFamily="18" charset="0"/>
                        </a:rPr>
                        <m:t>和</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重叠</m:t>
                      </m:r>
                      <m:r>
                        <a:rPr lang="zh-CN" altLang="en-US" i="1" dirty="0">
                          <a:latin typeface="Cambria Math" panose="02040503050406030204" pitchFamily="18" charset="0"/>
                        </a:rPr>
                        <m:t>的</m:t>
                      </m:r>
                      <m:r>
                        <a:rPr lang="zh-CN" altLang="en-US" i="1" dirty="0" smtClean="0">
                          <a:latin typeface="Cambria Math" panose="02040503050406030204" pitchFamily="18" charset="0"/>
                        </a:rPr>
                        <m:t>活动</m:t>
                      </m:r>
                      <m:r>
                        <a:rPr lang="zh-CN" altLang="en-US" i="1" dirty="0">
                          <a:latin typeface="Cambria Math" panose="02040503050406030204" pitchFamily="18" charset="0"/>
                        </a:rPr>
                        <m:t>集合</m:t>
                      </m:r>
                    </m:oMath>
                  </m:oMathPara>
                </a14:m>
                <a:endParaRPr lang="en-US" altLang="zh-CN" dirty="0"/>
              </a:p>
              <a:p>
                <a:pPr marL="0" indent="0">
                  <a:buNone/>
                </a:pPr>
                <a:r>
                  <a:rPr lang="en-US" altLang="zh-CN" dirty="0"/>
                  <a:t>2. </a:t>
                </a:r>
                <a:r>
                  <a:rPr lang="zh-CN" altLang="en-US" dirty="0"/>
                  <a:t>令贪心后子问题的最优解是</a:t>
                </a:r>
                <a:r>
                  <a:rPr lang="en-US" altLang="zh-CN" dirty="0"/>
                  <a:t>B(S-c(a</a:t>
                </a:r>
                <a:r>
                  <a:rPr lang="en-US" altLang="zh-CN" baseline="-25000" dirty="0"/>
                  <a:t>m</a:t>
                </a:r>
                <a:r>
                  <a:rPr lang="en-US" altLang="zh-CN" dirty="0"/>
                  <a:t>))</a:t>
                </a:r>
                <a:r>
                  <a:rPr lang="zh-CN" altLang="en-US" dirty="0"/>
                  <a:t>*</a:t>
                </a:r>
                <a:r>
                  <a:rPr lang="en-US" altLang="zh-CN" dirty="0"/>
                  <a:t>, </a:t>
                </a:r>
                <a:r>
                  <a:rPr lang="zh-CN" altLang="en-US" dirty="0"/>
                  <a:t>想证明</a:t>
                </a:r>
                <a:r>
                  <a:rPr lang="en-US" altLang="zh-CN" dirty="0"/>
                  <a:t>:</a:t>
                </a:r>
              </a:p>
              <a:p>
                <a:pPr marL="0" indent="0">
                  <a:buNone/>
                </a:pPr>
                <a:r>
                  <a:rPr lang="en-US" altLang="zh-CN" dirty="0"/>
                  <a:t>	|B(S)| = 1 + |B(S-c(a</a:t>
                </a:r>
                <a:r>
                  <a:rPr lang="en-US" altLang="zh-CN" baseline="-25000" dirty="0"/>
                  <a:t>m</a:t>
                </a:r>
                <a:r>
                  <a:rPr lang="en-US" altLang="zh-CN" dirty="0"/>
                  <a:t>))*| </a:t>
                </a:r>
                <a:r>
                  <a:rPr lang="zh-CN" altLang="en-US" dirty="0"/>
                  <a:t>也为最优，</a:t>
                </a:r>
                <a:endParaRPr lang="en-US" altLang="zh-CN" dirty="0"/>
              </a:p>
              <a:p>
                <a:pPr marL="0" indent="0">
                  <a:buNone/>
                </a:pPr>
                <a:r>
                  <a:rPr lang="en-US" altLang="zh-CN" dirty="0"/>
                  <a:t>3. </a:t>
                </a:r>
                <a:r>
                  <a:rPr lang="zh-CN" altLang="en-US" dirty="0"/>
                  <a:t>反证法，假设</a:t>
                </a:r>
                <a:r>
                  <a:rPr lang="en-US" altLang="zh-CN" dirty="0"/>
                  <a:t>B(S)</a:t>
                </a:r>
                <a:r>
                  <a:rPr lang="zh-CN" altLang="en-US" dirty="0"/>
                  <a:t>不是最优解，则存在</a:t>
                </a:r>
                <a:r>
                  <a:rPr lang="en-US" altLang="zh-CN" dirty="0"/>
                  <a:t>B(S)’ </a:t>
                </a:r>
                <a:r>
                  <a:rPr lang="zh-CN" altLang="en-US" dirty="0"/>
                  <a:t>使得</a:t>
                </a:r>
                <a:endParaRPr lang="en-US" altLang="zh-CN" dirty="0"/>
              </a:p>
              <a:p>
                <a:r>
                  <a:rPr lang="en-US" altLang="zh-CN" dirty="0"/>
                  <a:t>|B(S)’| &gt; |B(S)|</a:t>
                </a:r>
                <a:r>
                  <a:rPr lang="zh-CN" altLang="en-US" dirty="0"/>
                  <a:t>，所以</a:t>
                </a:r>
                <a:endParaRPr lang="en-US" altLang="zh-CN" dirty="0"/>
              </a:p>
              <a:p>
                <a:r>
                  <a:rPr lang="en-US" altLang="zh-CN" dirty="0"/>
                  <a:t>|B(S)’|= 1+|B(S- c(a</a:t>
                </a:r>
                <a:r>
                  <a:rPr lang="en-US" altLang="zh-CN" baseline="-25000" dirty="0"/>
                  <a:t>m</a:t>
                </a:r>
                <a:r>
                  <a:rPr lang="en-US" altLang="zh-CN" dirty="0"/>
                  <a:t>))’|  </a:t>
                </a:r>
              </a:p>
              <a:p>
                <a:r>
                  <a:rPr lang="en-US" altLang="zh-CN" dirty="0"/>
                  <a:t>             &gt; |B(s)| = 1+|B(S- c(a</a:t>
                </a:r>
                <a:r>
                  <a:rPr lang="en-US" altLang="zh-CN" baseline="-25000" dirty="0"/>
                  <a:t>m</a:t>
                </a:r>
                <a:r>
                  <a:rPr lang="en-US" altLang="zh-CN" dirty="0"/>
                  <a:t>))</a:t>
                </a:r>
                <a:r>
                  <a:rPr lang="zh-CN" altLang="en-US" dirty="0"/>
                  <a:t>*</a:t>
                </a:r>
                <a:r>
                  <a:rPr lang="en-US" altLang="zh-CN" dirty="0"/>
                  <a:t>| </a:t>
                </a:r>
              </a:p>
              <a:p>
                <a:r>
                  <a:rPr lang="zh-CN" altLang="en-US" dirty="0"/>
                  <a:t>得到</a:t>
                </a:r>
                <a:r>
                  <a:rPr lang="en-US" altLang="zh-CN" dirty="0"/>
                  <a:t>|B(S-c(a</a:t>
                </a:r>
                <a:r>
                  <a:rPr lang="en-US" altLang="zh-CN" baseline="-25000" dirty="0"/>
                  <a:t>m</a:t>
                </a:r>
                <a:r>
                  <a:rPr lang="en-US" altLang="zh-CN" dirty="0"/>
                  <a:t>))</a:t>
                </a:r>
                <a:r>
                  <a:rPr lang="zh-CN" altLang="en-US" dirty="0"/>
                  <a:t>*</a:t>
                </a:r>
                <a:r>
                  <a:rPr lang="en-US" altLang="zh-CN" dirty="0"/>
                  <a:t>| &lt; |B(S-c(a</a:t>
                </a:r>
                <a:r>
                  <a:rPr lang="en-US" altLang="zh-CN" baseline="-25000" dirty="0"/>
                  <a:t>m</a:t>
                </a:r>
                <a:r>
                  <a:rPr lang="en-US" altLang="zh-CN" dirty="0"/>
                  <a:t>))’|, </a:t>
                </a:r>
                <a:r>
                  <a:rPr lang="zh-CN" altLang="en-US" dirty="0"/>
                  <a:t>与前提</a:t>
                </a:r>
                <a:endParaRPr lang="en-US" altLang="zh-CN" dirty="0"/>
              </a:p>
              <a:p>
                <a:r>
                  <a:rPr lang="en-US" altLang="zh-CN" dirty="0"/>
                  <a:t>B(S-c(a</a:t>
                </a:r>
                <a:r>
                  <a:rPr lang="en-US" altLang="zh-CN" baseline="-25000" dirty="0"/>
                  <a:t>m</a:t>
                </a:r>
                <a:r>
                  <a:rPr lang="en-US" altLang="zh-CN" dirty="0"/>
                  <a:t>))</a:t>
                </a:r>
                <a:r>
                  <a:rPr lang="zh-CN" altLang="en-US" dirty="0"/>
                  <a:t>*是子问题最优解矛盾，所以</a:t>
                </a:r>
                <a:r>
                  <a:rPr lang="en-US" altLang="zh-CN" dirty="0"/>
                  <a:t>B(S)</a:t>
                </a:r>
                <a:r>
                  <a:rPr lang="zh-CN" altLang="en-US" dirty="0"/>
                  <a:t>是最优解</a:t>
                </a:r>
                <a:endParaRPr lang="en-US" altLang="zh-CN" dirty="0"/>
              </a:p>
            </p:txBody>
          </p:sp>
        </mc:Choice>
        <mc:Fallback>
          <p:sp>
            <p:nvSpPr>
              <p:cNvPr id="20" name="Content Placeholder 4"/>
              <p:cNvSpPr>
                <a:spLocks noGrp="1" noRot="1" noChangeAspect="1" noMove="1" noResize="1" noEditPoints="1" noAdjustHandles="1" noChangeArrowheads="1" noChangeShapeType="1" noTextEdit="1"/>
              </p:cNvSpPr>
              <p:nvPr>
                <p:ph sz="half" idx="2"/>
              </p:nvPr>
            </p:nvSpPr>
            <p:spPr>
              <a:xfrm>
                <a:off x="1097280" y="2582335"/>
                <a:ext cx="4937760" cy="3286760"/>
              </a:xfrm>
              <a:blipFill rotWithShape="1">
                <a:blip r:embed="rId3"/>
                <a:stretch>
                  <a:fillRect l="-1975" t="-1670"/>
                </a:stretch>
              </a:blipFill>
            </p:spPr>
            <p:txBody>
              <a:bodyPr/>
              <a:lstStyle/>
              <a:p>
                <a:r>
                  <a:rPr lang="en-US">
                    <a:noFill/>
                  </a:rPr>
                  <a:t> </a:t>
                </a:r>
                <a:endParaRPr lang="en-US">
                  <a:noFill/>
                </a:endParaRP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dirty="0"/>
              <a:t>小结</a:t>
            </a:r>
            <a:endParaRPr lang="en-US" dirty="0"/>
          </a:p>
        </p:txBody>
      </p:sp>
      <p:sp>
        <p:nvSpPr>
          <p:cNvPr id="8" name="Text Placeholder 7"/>
          <p:cNvSpPr>
            <a:spLocks noGrp="1"/>
          </p:cNvSpPr>
          <p:nvPr>
            <p:ph type="body"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贪心算法与动态规划</a:t>
            </a:r>
            <a:endParaRPr lang="en-US" dirty="0"/>
          </a:p>
        </p:txBody>
      </p:sp>
      <p:sp>
        <p:nvSpPr>
          <p:cNvPr id="3" name="Content Placeholder 2"/>
          <p:cNvSpPr>
            <a:spLocks noGrp="1"/>
          </p:cNvSpPr>
          <p:nvPr>
            <p:ph idx="1"/>
          </p:nvPr>
        </p:nvSpPr>
        <p:spPr/>
        <p:txBody>
          <a:bodyPr/>
          <a:lstStyle/>
          <a:p>
            <a:r>
              <a:rPr lang="en-US" altLang="zh-CN" dirty="0"/>
              <a:t>- </a:t>
            </a:r>
            <a:r>
              <a:rPr lang="zh-CN" altLang="en-US" dirty="0"/>
              <a:t>某些场合贪心法可以简化动态规划计算，</a:t>
            </a:r>
            <a:endParaRPr lang="en-US" altLang="zh-CN" dirty="0"/>
          </a:p>
          <a:p>
            <a:r>
              <a:rPr lang="en-US" altLang="zh-CN" dirty="0"/>
              <a:t>- </a:t>
            </a:r>
            <a:r>
              <a:rPr lang="zh-CN" altLang="en-US" dirty="0"/>
              <a:t>共享最优子问题的特性。</a:t>
            </a:r>
            <a:endParaRPr lang="en-US" altLang="zh-CN" dirty="0"/>
          </a:p>
          <a:p>
            <a:r>
              <a:rPr lang="en-US" altLang="zh-CN" dirty="0"/>
              <a:t>- </a:t>
            </a:r>
            <a:r>
              <a:rPr lang="zh-CN" altLang="en-US" dirty="0"/>
              <a:t>贪心策略未必可以到达最优解</a:t>
            </a:r>
            <a:endParaRPr lang="en-US" altLang="zh-CN" dirty="0"/>
          </a:p>
          <a:p>
            <a:r>
              <a:rPr lang="zh-CN" altLang="en-US" dirty="0"/>
              <a:t>用途：</a:t>
            </a:r>
            <a:endParaRPr lang="en-US" altLang="zh-CN" dirty="0"/>
          </a:p>
          <a:p>
            <a:r>
              <a:rPr lang="en-US" altLang="zh-CN" dirty="0"/>
              <a:t>Decoding: Local maximum, Beam Search, Viterbi …</a:t>
            </a:r>
            <a:endParaRPr lang="en-US" altLang="zh-C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回顾</a:t>
            </a:r>
            <a:r>
              <a:rPr lang="en-US" altLang="zh-CN" dirty="0"/>
              <a:t>Fibonacci</a:t>
            </a:r>
            <a:endParaRPr lang="en-US" dirty="0"/>
          </a:p>
        </p:txBody>
      </p:sp>
      <p:pic>
        <p:nvPicPr>
          <p:cNvPr id="5" name="Content Placeholder 4"/>
          <p:cNvPicPr>
            <a:picLocks noGrp="1" noChangeAspect="1"/>
          </p:cNvPicPr>
          <p:nvPr>
            <p:ph idx="1"/>
          </p:nvPr>
        </p:nvPicPr>
        <p:blipFill>
          <a:blip r:embed="rId1"/>
          <a:stretch>
            <a:fillRect/>
          </a:stretch>
        </p:blipFill>
        <p:spPr>
          <a:xfrm>
            <a:off x="2107075" y="1846263"/>
            <a:ext cx="8038175" cy="4022725"/>
          </a:xfrm>
        </p:spPr>
      </p:pic>
      <p:sp>
        <p:nvSpPr>
          <p:cNvPr id="6" name="TextBox 5"/>
          <p:cNvSpPr txBox="1"/>
          <p:nvPr/>
        </p:nvSpPr>
        <p:spPr>
          <a:xfrm>
            <a:off x="8649825" y="3867150"/>
            <a:ext cx="1581150" cy="769441"/>
          </a:xfrm>
          <a:prstGeom prst="rect">
            <a:avLst/>
          </a:prstGeom>
          <a:noFill/>
        </p:spPr>
        <p:txBody>
          <a:bodyPr wrap="square" rtlCol="0">
            <a:spAutoFit/>
          </a:bodyPr>
          <a:lstStyle/>
          <a:p>
            <a:r>
              <a:rPr lang="zh-CN" altLang="en-US" sz="4400" dirty="0">
                <a:solidFill>
                  <a:srgbClr val="FF0000"/>
                </a:solidFill>
              </a:rPr>
              <a:t>问题？</a:t>
            </a:r>
            <a:endParaRPr lang="en-US" sz="4400" dirty="0">
              <a:solidFill>
                <a:srgbClr val="FF0000"/>
              </a:solidFill>
            </a:endParaRPr>
          </a:p>
        </p:txBody>
      </p:sp>
      <p:sp>
        <p:nvSpPr>
          <p:cNvPr id="10" name="Oval 9"/>
          <p:cNvSpPr/>
          <p:nvPr/>
        </p:nvSpPr>
        <p:spPr>
          <a:xfrm>
            <a:off x="2524650" y="3754800"/>
            <a:ext cx="548640" cy="548640"/>
          </a:xfrm>
          <a:prstGeom prst="ellipse">
            <a:avLst/>
          </a:prstGeom>
          <a:solidFill>
            <a:srgbClr val="FF0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Oval 10"/>
          <p:cNvSpPr/>
          <p:nvPr/>
        </p:nvSpPr>
        <p:spPr>
          <a:xfrm>
            <a:off x="5851842" y="2880360"/>
            <a:ext cx="548640" cy="548640"/>
          </a:xfrm>
          <a:prstGeom prst="ellipse">
            <a:avLst/>
          </a:prstGeom>
          <a:solidFill>
            <a:srgbClr val="FF0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Oval 11"/>
          <p:cNvSpPr/>
          <p:nvPr/>
        </p:nvSpPr>
        <p:spPr>
          <a:xfrm>
            <a:off x="3953400" y="3754800"/>
            <a:ext cx="548640" cy="548640"/>
          </a:xfrm>
          <a:prstGeom prst="ellipse">
            <a:avLst/>
          </a:prstGeom>
          <a:solidFill>
            <a:srgbClr val="FFC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Oval 13"/>
          <p:cNvSpPr/>
          <p:nvPr/>
        </p:nvSpPr>
        <p:spPr>
          <a:xfrm>
            <a:off x="5293677" y="3752940"/>
            <a:ext cx="548640" cy="548640"/>
          </a:xfrm>
          <a:prstGeom prst="ellipse">
            <a:avLst/>
          </a:prstGeom>
          <a:solidFill>
            <a:srgbClr val="FFC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Oval 14"/>
          <p:cNvSpPr/>
          <p:nvPr/>
        </p:nvSpPr>
        <p:spPr>
          <a:xfrm>
            <a:off x="2189515" y="4724400"/>
            <a:ext cx="548640" cy="548640"/>
          </a:xfrm>
          <a:prstGeom prst="ellipse">
            <a:avLst/>
          </a:prstGeom>
          <a:solidFill>
            <a:srgbClr val="FFC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6" name="Oval 15"/>
          <p:cNvSpPr/>
          <p:nvPr/>
        </p:nvSpPr>
        <p:spPr>
          <a:xfrm>
            <a:off x="2915175" y="472440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Oval 16"/>
          <p:cNvSpPr/>
          <p:nvPr/>
        </p:nvSpPr>
        <p:spPr>
          <a:xfrm>
            <a:off x="3581925" y="472440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Oval 17"/>
          <p:cNvSpPr/>
          <p:nvPr/>
        </p:nvSpPr>
        <p:spPr>
          <a:xfrm>
            <a:off x="4985927" y="472440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Oval 18"/>
          <p:cNvSpPr/>
          <p:nvPr/>
        </p:nvSpPr>
        <p:spPr>
          <a:xfrm>
            <a:off x="4299038" y="4714875"/>
            <a:ext cx="548640" cy="548640"/>
          </a:xfrm>
          <a:prstGeom prst="ellipse">
            <a:avLst/>
          </a:prstGeom>
          <a:solidFill>
            <a:srgbClr val="00B0F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Oval 19"/>
          <p:cNvSpPr/>
          <p:nvPr/>
        </p:nvSpPr>
        <p:spPr>
          <a:xfrm>
            <a:off x="5645329" y="4724400"/>
            <a:ext cx="548640" cy="548640"/>
          </a:xfrm>
          <a:prstGeom prst="ellipse">
            <a:avLst/>
          </a:prstGeom>
          <a:solidFill>
            <a:srgbClr val="00B0F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Oval 20"/>
          <p:cNvSpPr/>
          <p:nvPr/>
        </p:nvSpPr>
        <p:spPr>
          <a:xfrm>
            <a:off x="6322528" y="4714875"/>
            <a:ext cx="548640" cy="548640"/>
          </a:xfrm>
          <a:prstGeom prst="ellipse">
            <a:avLst/>
          </a:prstGeom>
          <a:solidFill>
            <a:srgbClr val="00B0F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Oval 21"/>
          <p:cNvSpPr/>
          <p:nvPr/>
        </p:nvSpPr>
        <p:spPr>
          <a:xfrm>
            <a:off x="6631993" y="375294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TextBox 22"/>
          <p:cNvSpPr txBox="1"/>
          <p:nvPr/>
        </p:nvSpPr>
        <p:spPr>
          <a:xfrm>
            <a:off x="5448300" y="5484267"/>
            <a:ext cx="6124268" cy="769441"/>
          </a:xfrm>
          <a:prstGeom prst="rect">
            <a:avLst/>
          </a:prstGeom>
          <a:noFill/>
        </p:spPr>
        <p:txBody>
          <a:bodyPr wrap="square" rtlCol="0">
            <a:spAutoFit/>
          </a:bodyPr>
          <a:lstStyle/>
          <a:p>
            <a:r>
              <a:rPr lang="zh-CN" altLang="en-US" sz="4400" dirty="0">
                <a:solidFill>
                  <a:srgbClr val="FF0000"/>
                </a:solidFill>
              </a:rPr>
              <a:t>大量子问题的重复计算！</a:t>
            </a:r>
            <a:endParaRPr lang="en-US" sz="4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优化：缓存子问题的计算结果</a:t>
            </a:r>
            <a:endParaRPr lang="en-US" dirty="0"/>
          </a:p>
        </p:txBody>
      </p:sp>
      <p:pic>
        <p:nvPicPr>
          <p:cNvPr id="17" name="Content Placeholder 16"/>
          <p:cNvPicPr>
            <a:picLocks noGrp="1" noChangeAspect="1"/>
          </p:cNvPicPr>
          <p:nvPr>
            <p:ph sz="half" idx="1"/>
          </p:nvPr>
        </p:nvPicPr>
        <p:blipFill rotWithShape="1">
          <a:blip r:embed="rId1"/>
          <a:stretch>
            <a:fillRect/>
          </a:stretch>
        </p:blipFill>
        <p:spPr>
          <a:xfrm>
            <a:off x="6610350" y="1976262"/>
            <a:ext cx="4183380" cy="2094864"/>
          </a:xfrm>
          <a:prstGeom prst="rect">
            <a:avLst/>
          </a:prstGeom>
        </p:spPr>
      </p:pic>
      <p:pic>
        <p:nvPicPr>
          <p:cNvPr id="54" name="Picture 53"/>
          <p:cNvPicPr>
            <a:picLocks noChangeAspect="1"/>
          </p:cNvPicPr>
          <p:nvPr/>
        </p:nvPicPr>
        <p:blipFill>
          <a:blip r:embed="rId2"/>
          <a:stretch>
            <a:fillRect/>
          </a:stretch>
        </p:blipFill>
        <p:spPr>
          <a:xfrm>
            <a:off x="1139431" y="4400475"/>
            <a:ext cx="4886325" cy="1619250"/>
          </a:xfrm>
          <a:prstGeom prst="rect">
            <a:avLst/>
          </a:prstGeom>
        </p:spPr>
      </p:pic>
      <p:pic>
        <p:nvPicPr>
          <p:cNvPr id="58" name="Picture 57"/>
          <p:cNvPicPr>
            <a:picLocks noChangeAspect="1"/>
          </p:cNvPicPr>
          <p:nvPr/>
        </p:nvPicPr>
        <p:blipFill>
          <a:blip r:embed="rId3"/>
          <a:stretch>
            <a:fillRect/>
          </a:stretch>
        </p:blipFill>
        <p:spPr>
          <a:xfrm>
            <a:off x="2625331" y="2401674"/>
            <a:ext cx="3171825" cy="1228725"/>
          </a:xfrm>
          <a:prstGeom prst="rect">
            <a:avLst/>
          </a:prstGeom>
        </p:spPr>
      </p:pic>
      <p:pic>
        <p:nvPicPr>
          <p:cNvPr id="6" name="Picture 5"/>
          <p:cNvPicPr>
            <a:picLocks noChangeAspect="1"/>
          </p:cNvPicPr>
          <p:nvPr/>
        </p:nvPicPr>
        <p:blipFill>
          <a:blip r:embed="rId4"/>
          <a:stretch>
            <a:fillRect/>
          </a:stretch>
        </p:blipFill>
        <p:spPr>
          <a:xfrm>
            <a:off x="6700782" y="4164545"/>
            <a:ext cx="4267570" cy="20911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可用动态规划有效求解问题的特征</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最优子问题：当前问题的最优解可通过子问题的最优解得到 （递归定义）</a:t>
            </a:r>
            <a:endParaRPr lang="en-US" altLang="zh-CN" dirty="0"/>
          </a:p>
          <a:p>
            <a:r>
              <a:rPr lang="en-US" altLang="zh-CN" dirty="0"/>
              <a:t>2. </a:t>
            </a:r>
            <a:r>
              <a:rPr lang="zh-CN" altLang="en-US" dirty="0"/>
              <a:t>重复子问题：求解过程中同样的子问题反复出现 （缓存子问题的最优解）</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dirty="0"/>
              <a:t>动态规划的两种计算思路</a:t>
            </a:r>
            <a:endParaRPr lang="en-US" dirty="0"/>
          </a:p>
        </p:txBody>
      </p:sp>
      <p:sp>
        <p:nvSpPr>
          <p:cNvPr id="8" name="Content Placeholder 7"/>
          <p:cNvSpPr>
            <a:spLocks noGrp="1"/>
          </p:cNvSpPr>
          <p:nvPr>
            <p:ph sz="half" idx="1"/>
          </p:nvPr>
        </p:nvSpPr>
        <p:spPr/>
        <p:txBody>
          <a:bodyPr/>
          <a:lstStyle/>
          <a:p>
            <a:r>
              <a:rPr lang="en-US" altLang="zh-CN" dirty="0"/>
              <a:t>Top down: </a:t>
            </a:r>
            <a:r>
              <a:rPr lang="zh-CN" altLang="en-US" dirty="0"/>
              <a:t>递归</a:t>
            </a:r>
            <a:r>
              <a:rPr lang="en-US" altLang="zh-CN" dirty="0"/>
              <a:t>+memo</a:t>
            </a:r>
            <a:endParaRPr lang="en-US" altLang="zh-CN" dirty="0"/>
          </a:p>
          <a:p>
            <a:endParaRPr lang="en-US" dirty="0"/>
          </a:p>
        </p:txBody>
      </p:sp>
      <p:sp>
        <p:nvSpPr>
          <p:cNvPr id="11" name="TextBox 10"/>
          <p:cNvSpPr txBox="1"/>
          <p:nvPr/>
        </p:nvSpPr>
        <p:spPr>
          <a:xfrm>
            <a:off x="1097280" y="4065098"/>
            <a:ext cx="6096000" cy="369332"/>
          </a:xfrm>
          <a:prstGeom prst="rect">
            <a:avLst/>
          </a:prstGeom>
          <a:noFill/>
        </p:spPr>
        <p:txBody>
          <a:bodyPr wrap="square">
            <a:spAutoFit/>
          </a:bodyPr>
          <a:lstStyle/>
          <a:p>
            <a:r>
              <a:rPr lang="en-US" altLang="zh-CN" dirty="0"/>
              <a:t>Bottom up: </a:t>
            </a:r>
            <a:r>
              <a:rPr lang="zh-CN" altLang="en-US" dirty="0"/>
              <a:t>从</a:t>
            </a:r>
            <a:r>
              <a:rPr lang="en-US" altLang="zh-CN" dirty="0"/>
              <a:t>Base case: f(1), f(2) </a:t>
            </a:r>
            <a:r>
              <a:rPr lang="zh-CN" altLang="en-US" dirty="0"/>
              <a:t>开始逐步向</a:t>
            </a:r>
            <a:r>
              <a:rPr lang="en-US" altLang="zh-CN" dirty="0"/>
              <a:t>f(n)</a:t>
            </a:r>
            <a:r>
              <a:rPr lang="zh-CN" altLang="en-US" dirty="0"/>
              <a:t>计算</a:t>
            </a:r>
            <a:endParaRPr lang="en-US" altLang="zh-CN" dirty="0"/>
          </a:p>
        </p:txBody>
      </p:sp>
      <p:pic>
        <p:nvPicPr>
          <p:cNvPr id="30" name="Picture 29"/>
          <p:cNvPicPr>
            <a:picLocks noChangeAspect="1"/>
          </p:cNvPicPr>
          <p:nvPr/>
        </p:nvPicPr>
        <p:blipFill>
          <a:blip r:embed="rId1"/>
          <a:stretch>
            <a:fillRect/>
          </a:stretch>
        </p:blipFill>
        <p:spPr>
          <a:xfrm>
            <a:off x="9048750" y="1920180"/>
            <a:ext cx="2630805" cy="2331604"/>
          </a:xfrm>
          <a:prstGeom prst="rect">
            <a:avLst/>
          </a:prstGeom>
        </p:spPr>
      </p:pic>
      <p:pic>
        <p:nvPicPr>
          <p:cNvPr id="32" name="Picture 31"/>
          <p:cNvPicPr>
            <a:picLocks noChangeAspect="1"/>
          </p:cNvPicPr>
          <p:nvPr/>
        </p:nvPicPr>
        <p:blipFill>
          <a:blip r:embed="rId2"/>
          <a:stretch>
            <a:fillRect/>
          </a:stretch>
        </p:blipFill>
        <p:spPr>
          <a:xfrm>
            <a:off x="3405187" y="4648428"/>
            <a:ext cx="3105150" cy="1590675"/>
          </a:xfrm>
          <a:prstGeom prst="rect">
            <a:avLst/>
          </a:prstGeom>
        </p:spPr>
      </p:pic>
      <p:pic>
        <p:nvPicPr>
          <p:cNvPr id="34" name="Picture 33"/>
          <p:cNvPicPr>
            <a:picLocks noChangeAspect="1"/>
          </p:cNvPicPr>
          <p:nvPr/>
        </p:nvPicPr>
        <p:blipFill>
          <a:blip r:embed="rId3"/>
          <a:stretch>
            <a:fillRect/>
          </a:stretch>
        </p:blipFill>
        <p:spPr>
          <a:xfrm>
            <a:off x="3405187" y="2231850"/>
            <a:ext cx="4886325" cy="1619250"/>
          </a:xfrm>
          <a:prstGeom prst="rect">
            <a:avLst/>
          </a:prstGeom>
        </p:spPr>
      </p:pic>
      <p:grpSp>
        <p:nvGrpSpPr>
          <p:cNvPr id="99" name="Group 98"/>
          <p:cNvGrpSpPr/>
          <p:nvPr/>
        </p:nvGrpSpPr>
        <p:grpSpPr>
          <a:xfrm>
            <a:off x="8674770" y="2054940"/>
            <a:ext cx="253800" cy="1753920"/>
            <a:chOff x="8674770" y="2054940"/>
            <a:chExt cx="253800" cy="1753920"/>
          </a:xfrm>
        </p:grpSpPr>
        <mc:AlternateContent xmlns:mc="http://schemas.openxmlformats.org/markup-compatibility/2006" xmlns:p14="http://schemas.microsoft.com/office/powerpoint/2010/main">
          <mc:Choice Requires="p14">
            <p:contentPart r:id="rId4" p14:bwMode="auto">
              <p14:nvContentPartPr>
                <p14:cNvPr id="97" name="Ink 96"/>
                <p14:cNvContentPartPr/>
                <p14:nvPr/>
              </p14:nvContentPartPr>
              <p14:xfrm>
                <a:off x="8761530" y="2054940"/>
                <a:ext cx="50760" cy="1715040"/>
              </p14:xfrm>
            </p:contentPart>
          </mc:Choice>
          <mc:Fallback xmlns="">
            <p:pic>
              <p:nvPicPr>
                <p:cNvPr id="97" name="Ink 96"/>
              </p:nvPicPr>
              <p:blipFill>
                <a:blip r:embed="rId5"/>
              </p:blipFill>
              <p:spPr>
                <a:xfrm>
                  <a:off x="8761530" y="2054940"/>
                  <a:ext cx="50760" cy="171504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8" name="Ink 97"/>
                <p14:cNvContentPartPr/>
                <p14:nvPr/>
              </p14:nvContentPartPr>
              <p14:xfrm>
                <a:off x="8674770" y="3632820"/>
                <a:ext cx="253800" cy="176040"/>
              </p14:xfrm>
            </p:contentPart>
          </mc:Choice>
          <mc:Fallback xmlns="">
            <p:pic>
              <p:nvPicPr>
                <p:cNvPr id="98" name="Ink 97"/>
              </p:nvPicPr>
              <p:blipFill>
                <a:blip r:embed="rId7"/>
              </p:blipFill>
              <p:spPr>
                <a:xfrm>
                  <a:off x="8674770" y="3632820"/>
                  <a:ext cx="253800" cy="176040"/>
                </a:xfrm>
                <a:prstGeom prst="rect"/>
              </p:spPr>
            </p:pic>
          </mc:Fallback>
        </mc:AlternateContent>
      </p:grpSp>
      <p:pic>
        <p:nvPicPr>
          <p:cNvPr id="24" name="Content Placeholder 23"/>
          <p:cNvPicPr>
            <a:picLocks noChangeAspect="1"/>
          </p:cNvPicPr>
          <p:nvPr>
            <p:ph sz="half" idx="2"/>
          </p:nvPr>
        </p:nvPicPr>
        <p:blipFill>
          <a:blip r:embed="rId8"/>
          <a:stretch>
            <a:fillRect/>
          </a:stretch>
        </p:blipFill>
        <p:spPr>
          <a:xfrm>
            <a:off x="7058660" y="4763770"/>
            <a:ext cx="4937760" cy="13595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动态规划求解问题的套路</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定义状态（刻画最优</a:t>
            </a:r>
            <a:r>
              <a:rPr lang="en-US" altLang="zh-CN" dirty="0"/>
              <a:t>[</a:t>
            </a:r>
            <a:r>
              <a:rPr lang="zh-CN" altLang="en-US" dirty="0"/>
              <a:t>子</a:t>
            </a:r>
            <a:r>
              <a:rPr lang="en-US" altLang="zh-CN" dirty="0"/>
              <a:t>]</a:t>
            </a:r>
            <a:r>
              <a:rPr lang="zh-CN" altLang="en-US" dirty="0"/>
              <a:t>问题）</a:t>
            </a:r>
            <a:endParaRPr lang="en-US" altLang="zh-CN" dirty="0"/>
          </a:p>
          <a:p>
            <a:r>
              <a:rPr lang="en-US" altLang="zh-CN" dirty="0"/>
              <a:t>2. </a:t>
            </a:r>
            <a:r>
              <a:rPr lang="zh-CN" altLang="en-US" dirty="0"/>
              <a:t>写出状态转移公式（刻画子问题的最优解和当前问题最优解的递推关系）</a:t>
            </a:r>
            <a:endParaRPr lang="en-US" altLang="zh-CN" dirty="0"/>
          </a:p>
          <a:p>
            <a:r>
              <a:rPr lang="en-US" altLang="zh-CN" dirty="0"/>
              <a:t>3. </a:t>
            </a:r>
            <a:r>
              <a:rPr lang="zh-CN" altLang="en-US" dirty="0"/>
              <a:t>写出</a:t>
            </a:r>
            <a:r>
              <a:rPr lang="en-US" altLang="zh-CN" dirty="0"/>
              <a:t>Base Case</a:t>
            </a:r>
            <a:r>
              <a:rPr lang="zh-CN" altLang="en-US" dirty="0"/>
              <a:t>的</a:t>
            </a:r>
            <a:r>
              <a:rPr lang="en-US" altLang="zh-CN" dirty="0"/>
              <a:t>trivial</a:t>
            </a:r>
            <a:r>
              <a:rPr lang="zh-CN" altLang="en-US" dirty="0"/>
              <a:t>解（</a:t>
            </a:r>
            <a:r>
              <a:rPr lang="en-US" altLang="zh-CN" dirty="0"/>
              <a:t>e.g., memo{1:1, 2:1}, </a:t>
            </a:r>
            <a:r>
              <a:rPr lang="en-US" altLang="zh-CN" dirty="0" err="1"/>
              <a:t>dp</a:t>
            </a:r>
            <a:r>
              <a:rPr lang="en-US" altLang="zh-CN" dirty="0"/>
              <a:t>[0] = </a:t>
            </a:r>
            <a:r>
              <a:rPr lang="en-US" altLang="zh-CN" dirty="0" err="1"/>
              <a:t>dp</a:t>
            </a:r>
            <a:r>
              <a:rPr lang="en-US" altLang="zh-CN" dirty="0"/>
              <a:t>[1] = 1</a:t>
            </a:r>
            <a:r>
              <a:rPr lang="zh-CN" altLang="en-US" dirty="0"/>
              <a:t>）</a:t>
            </a:r>
            <a:endParaRPr lang="en-US" altLang="zh-CN" dirty="0"/>
          </a:p>
          <a:p>
            <a:r>
              <a:rPr lang="en-US" altLang="zh-CN" dirty="0"/>
              <a:t>4. </a:t>
            </a:r>
            <a:r>
              <a:rPr lang="zh-CN" altLang="en-US" dirty="0"/>
              <a:t>确定计算方向求解</a:t>
            </a:r>
            <a:r>
              <a:rPr lang="en-US" altLang="zh-CN" dirty="0"/>
              <a:t>(top down/bottom up)</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一些例子</a:t>
            </a:r>
            <a:endParaRPr lang="en-US" dirty="0"/>
          </a:p>
        </p:txBody>
      </p:sp>
      <p:sp>
        <p:nvSpPr>
          <p:cNvPr id="6" name="Content Placeholder 5"/>
          <p:cNvSpPr>
            <a:spLocks noGrp="1"/>
          </p:cNvSpPr>
          <p:nvPr>
            <p:ph idx="1"/>
          </p:nvPr>
        </p:nvSpPr>
        <p:spPr/>
        <p:txBody>
          <a:bodyPr/>
          <a:lstStyle/>
          <a:p>
            <a:r>
              <a:rPr lang="en-US" altLang="zh-CN" dirty="0"/>
              <a:t>1.</a:t>
            </a:r>
            <a:r>
              <a:rPr lang="zh-CN" altLang="en-US" dirty="0"/>
              <a:t>单序列：换零钱</a:t>
            </a:r>
            <a:r>
              <a:rPr lang="en-US" altLang="zh-CN" dirty="0"/>
              <a:t>/</a:t>
            </a:r>
            <a:r>
              <a:rPr lang="zh-CN" altLang="en-US" dirty="0"/>
              <a:t>爬楼梯问题 </a:t>
            </a:r>
            <a:endParaRPr lang="en-US" altLang="zh-CN" dirty="0"/>
          </a:p>
          <a:p>
            <a:r>
              <a:rPr lang="en-US" altLang="zh-CN" dirty="0"/>
              <a:t>2.</a:t>
            </a:r>
            <a:r>
              <a:rPr lang="zh-CN" altLang="en-US" dirty="0"/>
              <a:t>坐标型：到达坐标的唯一路径有多少、最小路径和</a:t>
            </a:r>
            <a:endParaRPr lang="en-US" altLang="zh-CN" dirty="0"/>
          </a:p>
          <a:p>
            <a:r>
              <a:rPr lang="en-US" altLang="zh-CN" dirty="0"/>
              <a:t>3.</a:t>
            </a:r>
            <a:r>
              <a:rPr lang="zh-CN" altLang="en-US" dirty="0"/>
              <a:t>双序列：编辑距离，</a:t>
            </a:r>
            <a:r>
              <a:rPr lang="en-US" altLang="zh-CN" dirty="0"/>
              <a:t>LCS</a:t>
            </a:r>
            <a:r>
              <a:rPr lang="zh-CN" altLang="en-US" dirty="0"/>
              <a:t>，通配符匹配</a:t>
            </a:r>
            <a:endParaRPr lang="en-US" altLang="zh-CN"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4616</Words>
  <Application>WPS Presentation</Application>
  <PresentationFormat>Widescreen</PresentationFormat>
  <Paragraphs>280</Paragraphs>
  <Slides>33</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Calibri</vt:lpstr>
      <vt:lpstr>Helvetica Neue</vt:lpstr>
      <vt:lpstr>微软雅黑</vt:lpstr>
      <vt:lpstr>Arial Unicode MS</vt:lpstr>
      <vt:lpstr>Calibri Light</vt:lpstr>
      <vt:lpstr>等线</vt:lpstr>
      <vt:lpstr>Retrospect</vt:lpstr>
      <vt:lpstr>PowerPoint 演示文稿</vt:lpstr>
      <vt:lpstr>内容提要</vt:lpstr>
      <vt:lpstr>动态规划</vt:lpstr>
      <vt:lpstr>回顾Fibonacci</vt:lpstr>
      <vt:lpstr>优化：缓存子问题的计算结果</vt:lpstr>
      <vt:lpstr>可用动态规划有效求解问题的特征</vt:lpstr>
      <vt:lpstr>动态规划的两种计算思路</vt:lpstr>
      <vt:lpstr>动态规划求解问题的套路</vt:lpstr>
      <vt:lpstr>一些例子</vt:lpstr>
      <vt:lpstr>单序列：换零钱</vt:lpstr>
      <vt:lpstr>单序列：爬楼梯</vt:lpstr>
      <vt:lpstr>单序列：单词拆分</vt:lpstr>
      <vt:lpstr>二维坐标型：不同路径总数</vt:lpstr>
      <vt:lpstr>二维坐标型：最小路径和</vt:lpstr>
      <vt:lpstr>双序列：编辑距离</vt:lpstr>
      <vt:lpstr>双序列：LCS</vt:lpstr>
      <vt:lpstr>双序列：通配符匹配</vt:lpstr>
      <vt:lpstr>贪心算法</vt:lpstr>
      <vt:lpstr>贪心算法：</vt:lpstr>
      <vt:lpstr>例1：活动选择问题</vt:lpstr>
      <vt:lpstr>例1：活动选择问题</vt:lpstr>
      <vt:lpstr>例1：活动选择问题</vt:lpstr>
      <vt:lpstr>例2：霍夫曼编码，背景：定长编码与变长编码</vt:lpstr>
      <vt:lpstr>例2：霍夫曼编码</vt:lpstr>
      <vt:lpstr>例2：霍夫曼编码</vt:lpstr>
      <vt:lpstr>例2：霍夫曼编码</vt:lpstr>
      <vt:lpstr>证明？</vt:lpstr>
      <vt:lpstr>（1）贪心属性的证明:贪心决策的结果会出现在最优解中</vt:lpstr>
      <vt:lpstr>（1）贪心属性的证明:贪心决策的结果会出现在最优解中</vt:lpstr>
      <vt:lpstr>(2)证明最优子问题：通过子问题的最优解与贪心决策的结果可以得到原问题最优解</vt:lpstr>
      <vt:lpstr>(2)证明最优子问题：通过子问题的最优解与贪心决策的结果可以得到原问题最优解</vt:lpstr>
      <vt:lpstr>小结</vt:lpstr>
      <vt:lpstr>贪心算法与动态规划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Ding</dc:creator>
  <cp:lastModifiedBy>Administrator</cp:lastModifiedBy>
  <cp:revision>251</cp:revision>
  <dcterms:created xsi:type="dcterms:W3CDTF">2019-07-07T07:59:00Z</dcterms:created>
  <dcterms:modified xsi:type="dcterms:W3CDTF">2020-06-27T03:29:44Z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