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37" r:id="rId3"/>
    <p:sldId id="438" r:id="rId5"/>
    <p:sldId id="439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c58ea0-79a0-4bc3-a793-193545125d5d}">
          <p14:sldIdLst>
            <p14:sldId id="437"/>
            <p14:sldId id="438"/>
          </p14:sldIdLst>
        </p14:section>
        <p14:section name="IR-FQA" id="{1bd6fba0-71f4-483e-8eab-7d606db35da4}">
          <p14:sldIdLst>
            <p14:sldId id="439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KBQA" id="{b9ea9ead-2ebf-4a20-b772-d5a2cd2cb07e}">
          <p14:sldIdLst>
            <p14:sldId id="455"/>
            <p14:sldId id="456"/>
            <p14:sldId id="457"/>
            <p14:sldId id="458"/>
            <p14:sldId id="459"/>
            <p14:sldId id="460"/>
            <p14:sldId id="461"/>
          </p14:sldIdLst>
        </p14:section>
      </p14:sectionLst>
    </p:ext>
  </p:extLst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5"/>
  </p:normalViewPr>
  <p:slideViewPr>
    <p:cSldViewPr snapToGrid="0" snapToObjects="1">
      <p:cViewPr varScale="1">
        <p:scale>
          <a:sx n="91" d="100"/>
          <a:sy n="91" d="100"/>
        </p:scale>
        <p:origin x="-728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6.04640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si.unitn.eu/moschitti/since2013/2015_SIGIR_Severyn_LearningRankShort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ai.org/ocs/index.php/AAAI/AAAI16/paper/viewFile/11895/12024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aueb.gr/users/ion/docs/emnlp2018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5" Type="http://schemas.openxmlformats.org/officeDocument/2006/relationships/hyperlink" Target="https://ai.baidu.com/forum/topic/show/889952" TargetMode="External"/><Relationship Id="rId4" Type="http://schemas.openxmlformats.org/officeDocument/2006/relationships/hyperlink" Target="https://zhuanlan.zhihu.com/p/55403810" TargetMode="External"/><Relationship Id="rId3" Type="http://schemas.openxmlformats.org/officeDocument/2006/relationships/hyperlink" Target="https://github.com/baidu/AnyQ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umod/CKBQA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6" Type="http://schemas.openxmlformats.org/officeDocument/2006/relationships/hyperlink" Target="https://zhuanlan.zhihu.com/p/53796189" TargetMode="External"/><Relationship Id="rId5" Type="http://schemas.openxmlformats.org/officeDocument/2006/relationships/hyperlink" Target="https://www.aclweb.org/anthology/D12-1035.pdf" TargetMode="External"/><Relationship Id="rId4" Type="http://schemas.openxmlformats.org/officeDocument/2006/relationships/hyperlink" Target="http://59.108.48.5/intro/leizou/documentation/pdf/Z14SIGMOD.pdf" TargetMode="External"/><Relationship Id="rId3" Type="http://schemas.openxmlformats.org/officeDocument/2006/relationships/hyperlink" Target="https://blog.nowcoder.net/n/630128e8e6dd4be5947adbfde8dcea44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5" Type="http://schemas.openxmlformats.org/officeDocument/2006/relationships/hyperlink" Target="https://github.com/liuhuanyong/QASystemOnMedicalKG" TargetMode="External"/><Relationship Id="rId4" Type="http://schemas.openxmlformats.org/officeDocument/2006/relationships/hyperlink" Target="https://github.com/pkumod/gAnswer" TargetMode="External"/><Relationship Id="rId3" Type="http://schemas.openxmlformats.org/officeDocument/2006/relationships/hyperlink" Target="https://yq.aliyun.com/articles/219091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25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mp.weixin.qq.com/s?__biz=MzU1NTMyOTI4Mw==&amp;mid=2247496409&amp;idx=1&amp;sn=7b2f5984d71454e1a2812321f6018cf8&amp;scene=21#wechat_redirect" TargetMode="External"/><Relationship Id="rId3" Type="http://schemas.openxmlformats.org/officeDocument/2006/relationships/hyperlink" Target="https://zhuanlan.zhihu.com/p/138551957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5460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94ab3bfe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94ab3bfe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https://arxiv.org/pdf/1606.04640.pdf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当前句子能预测其上下文句子</a:t>
            </a:r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94ab3bfe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94ab3bfe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http://disi.unitn.eu/moschitti/since2013/2015_SIGIR_Severyn_LearningRankShort.pdf</a:t>
            </a:r>
            <a:endParaRPr lang="zh-CN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94ab3bfe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94ab3bfe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https://www.aaai.org/ocs/index.php/AAAI/AAAI16/paper/viewFile/11895/12024</a:t>
            </a:r>
            <a:endParaRPr lang="zh-CN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94ab3bfe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94ab3bfe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http://www2.aueb.gr/users/ion/docs/emnlp2018.pdf</a:t>
            </a:r>
            <a:endParaRPr lang="zh-CN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01437326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01437326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01437326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01437326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5abc09ea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5abc09ea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01437326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01437326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https://github.com/baidu/AnyQ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https://zhuanlan.zhihu.com/p/55403810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5"/>
              </a:rPr>
              <a:t>https://ai.baidu.com/forum/topic/show/889952</a:t>
            </a:r>
            <a:endParaRPr lang="zh-CN" u="sng">
              <a:solidFill>
                <a:schemeClr val="hlink"/>
              </a:solidFill>
              <a:hlinkClick r:id="rId5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5abc09ea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5abc09ea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5abc09ea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a5abc09ea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5abc09e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5abc09e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01437326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01437326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b5dfc2d06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b5dfc2d06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</a:rPr>
              <a:t>Natural Language Questions for the Web of Data </a:t>
            </a: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</a:rPr>
              <a:t>dataset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https://github.com/pkumod/CKBQA</a:t>
            </a:r>
            <a:endParaRPr lang="zh-CN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b5dfc2d06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b5dfc2d06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参考的资料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https://blog.nowcoder.net/n/630128e8e6dd4be5947adbfde8dcea44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http://59.108.48.5/intro/leizou/documentation/pdf/Z14SIGMOD.pdf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5"/>
              </a:rPr>
              <a:t>https://www.aclweb.org/anthology/D12-1035.pdf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6"/>
              </a:rPr>
              <a:t>https://zhuanlan.zhihu.com/p/53796189</a:t>
            </a:r>
            <a:endParaRPr lang="zh-CN" u="sng">
              <a:solidFill>
                <a:schemeClr val="hlink"/>
              </a:solidFill>
              <a:hlinkClick r:id="rId6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01437326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b01437326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231F20"/>
                </a:solidFill>
              </a:rPr>
              <a:t>Answering Natural Language Questions by Subgraph Matching over Knowledge Graphs</a:t>
            </a:r>
            <a:r>
              <a:rPr lang="zh-CN" sz="2400">
                <a:solidFill>
                  <a:srgbClr val="231F20"/>
                </a:solidFill>
              </a:rPr>
              <a:t>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https://yq.aliyun.com/articles/219091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accent5"/>
                </a:solidFill>
                <a:hlinkClick r:id="rId4"/>
              </a:rPr>
              <a:t>https://github.com/pkumod/gAnswer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u="sng">
                <a:solidFill>
                  <a:schemeClr val="accent5"/>
                </a:solidFill>
                <a:hlinkClick r:id="rId5"/>
              </a:rPr>
              <a:t>https://github.com/liuhuanyong/QASystemOnMedicalKG</a:t>
            </a:r>
            <a:endParaRPr lang="zh-CN" u="sng">
              <a:solidFill>
                <a:schemeClr val="accent5"/>
              </a:solidFill>
              <a:hlinkClick r:id="rId5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0143732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0143732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01437326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01437326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5abc09e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5abc09e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Figure from Speech and Language Processing 3rd edition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https://web.stanford.edu/~jurafsky/slp3/25.pdf</a:t>
            </a:r>
            <a:endParaRPr lang="zh-CN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01437326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01437326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5dfc2d06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5dfc2d06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</a:t>
            </a:r>
            <a:r>
              <a:rPr lang="zh-CN"/>
              <a:t>扩展/改写的参考博文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u="sng">
                <a:solidFill>
                  <a:schemeClr val="accent5"/>
                </a:solidFill>
                <a:hlinkClick r:id="rId3"/>
              </a:rPr>
              <a:t>https://zhuanlan.zhihu.com/p/138551957</a:t>
            </a:r>
            <a:endParaRPr lang="zh-CN" u="sng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https://mp.weixin.qq.com/s?__biz=MzU1NTMyOTI4Mw==&amp;mid=2247496409&amp;idx=1&amp;sn=7b2f5984d71454e1a2812321f6018cf8&amp;scene=21#wechat_redirect</a:t>
            </a:r>
            <a:endParaRPr lang="zh-CN" u="sng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5dfc2d06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5dfc2d06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https://arxiv.org/pdf/1905.05460.pdf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Cognitive Graph for Multi-Hop Reading Comprehension at Scale</a:t>
            </a:r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01437326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01437326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1048582" name="文本框 8"/>
          <p:cNvSpPr txBox="1"/>
          <p:nvPr/>
        </p:nvSpPr>
        <p:spPr>
          <a:xfrm>
            <a:off x="8895905" y="6463267"/>
            <a:ext cx="2872738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10485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"/>
            <a:ext cx="10515600" cy="1325563"/>
          </a:xfrm>
        </p:spPr>
        <p:txBody>
          <a:bodyPr/>
          <a:lstStyle>
            <a:lvl1pPr algn="ctr">
              <a:defRPr sz="3800">
                <a:solidFill>
                  <a:srgbClr val="00387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070"/>
            <a:ext cx="10515600" cy="4351338"/>
          </a:xfrm>
        </p:spPr>
        <p:txBody>
          <a:bodyPr/>
          <a:lstStyle>
            <a:lvl1pPr>
              <a:lnSpc>
                <a:spcPct val="110000"/>
              </a:lnSpc>
              <a:defRPr sz="24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F7A5-5D67-C849-A471-BBB106FE6A4C}" type="slidenum">
              <a:rPr lang="en-US" smtClean="0"/>
            </a:fld>
            <a:endParaRPr lang="en-US"/>
          </a:p>
        </p:txBody>
      </p:sp>
      <p:pic>
        <p:nvPicPr>
          <p:cNvPr id="7" name="图片 6" descr="贪心科技0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5715" y="-3175"/>
            <a:ext cx="12198985" cy="6857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github.com/baidu/AnyQ" TargetMode="Externa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1.png"/><Relationship Id="rId2" Type="http://schemas.openxmlformats.org/officeDocument/2006/relationships/hyperlink" Target="https://github.com/pkumod/gAnswer" TargetMode="External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jpeg"/><Relationship Id="rId3" Type="http://schemas.openxmlformats.org/officeDocument/2006/relationships/image" Target="../media/image42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mp.weixin.qq.com/s?__biz=MzU1NTMyOTI4Mw==&amp;mid=2247496409&amp;idx=1&amp;sn=7b2f5984d71454e1a2812321f6018cf8&amp;scene=21#wechat_redirect" TargetMode="External"/><Relationship Id="rId1" Type="http://schemas.openxmlformats.org/officeDocument/2006/relationships/hyperlink" Target="https://zhuanlan.zhihu.com/p/13855195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1000" contrast="40000"/>
                    </a14:imgEffect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" y="2236509"/>
            <a:ext cx="12192000" cy="1103587"/>
          </a:xfrm>
          <a:prstGeom prst="rect">
            <a:avLst/>
          </a:prstGeom>
          <a:solidFill>
            <a:srgbClr val="9DBB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4461" y="2388375"/>
            <a:ext cx="5777539" cy="645160"/>
          </a:xfrm>
          <a:prstGeom prst="rect">
            <a:avLst/>
          </a:prstGeom>
          <a:ln w="12700">
            <a:miter lim="400000"/>
          </a:ln>
        </p:spPr>
        <p:txBody>
          <a:bodyPr wrap="square" lIns="45718" r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问答系统回顾</a:t>
            </a:r>
            <a:endParaRPr lang="zh-CN" altLang="en-US" sz="36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8007985" y="377827"/>
            <a:ext cx="4184015" cy="667384"/>
            <a:chOff x="9153916" y="252858"/>
            <a:chExt cx="3038083" cy="484290"/>
          </a:xfrm>
        </p:grpSpPr>
        <p:grpSp>
          <p:nvGrpSpPr>
            <p:cNvPr id="12" name="组 11"/>
            <p:cNvGrpSpPr/>
            <p:nvPr/>
          </p:nvGrpSpPr>
          <p:grpSpPr>
            <a:xfrm>
              <a:off x="12039606" y="252858"/>
              <a:ext cx="152393" cy="484288"/>
              <a:chOff x="12039604" y="252856"/>
              <a:chExt cx="152393" cy="484287"/>
            </a:xfrm>
          </p:grpSpPr>
          <p:sp>
            <p:nvSpPr>
              <p:cNvPr id="16" name="圆角矩形 1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 rot="16200000" flipV="1">
              <a:off x="11457520" y="249446"/>
              <a:ext cx="484288" cy="491115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 b="1">
                <a:latin typeface="PingFang SC Semibold" charset="-122"/>
                <a:ea typeface="PingFang SC Semibold" charset="-122"/>
                <a:cs typeface="PingFang SC Semibold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153916" y="326585"/>
              <a:ext cx="2299970" cy="322092"/>
            </a:xfrm>
            <a:prstGeom prst="rect">
              <a:avLst/>
            </a:prstGeom>
            <a:noFill/>
          </p:spPr>
          <p:txBody>
            <a:bodyPr wrap="square" lIns="91438" tIns="45718" rIns="91438" bIns="45718" rtlCol="0">
              <a:spAutoFit/>
            </a:bodyPr>
            <a:lstStyle/>
            <a:p>
              <a:pPr algn="r"/>
              <a:r>
                <a:rPr lang="zh-CN" altLang="en-US" sz="1400" b="1" spc="300" dirty="0">
                  <a:solidFill>
                    <a:schemeClr val="bg1"/>
                  </a:solidFill>
                  <a:latin typeface="PingFang SC Semibold" charset="-122"/>
                  <a:ea typeface="PingFang SC Semibold" charset="-122"/>
                  <a:cs typeface="PingFang SC Semibold" charset="-122"/>
                </a:rPr>
                <a:t>贪心科技      </a:t>
              </a:r>
              <a:endParaRPr lang="en-US" altLang="zh-CN" sz="14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endParaRPr>
            </a:p>
            <a:p>
              <a:pPr algn="r"/>
              <a:r>
                <a:rPr lang="zh-CN" altLang="en-US" sz="900" b="1" dirty="0">
                  <a:solidFill>
                    <a:schemeClr val="bg1"/>
                  </a:solidFill>
                  <a:latin typeface="PingFang SC Semibold" charset="-122"/>
                  <a:ea typeface="PingFang SC Semibold" charset="-122"/>
                  <a:cs typeface="PingFang SC Semibold" charset="-122"/>
                </a:rPr>
                <a:t>让每个人享受个性化教育服务</a:t>
              </a:r>
              <a:endParaRPr lang="zh-CN" altLang="en-US" sz="9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7827" b="33398"/>
            <a:stretch>
              <a:fillRect/>
            </a:stretch>
          </p:blipFill>
          <p:spPr>
            <a:xfrm>
              <a:off x="11454102" y="295671"/>
              <a:ext cx="514962" cy="342934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1" y="439292"/>
            <a:ext cx="5617464" cy="5779008"/>
          </a:xfrm>
          <a:prstGeom prst="rect">
            <a:avLst/>
          </a:prstGeom>
          <a:effectLst>
            <a:outerShdw blurRad="4191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3336757" y="1293356"/>
            <a:ext cx="115503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PingFang SC Ultralight" charset="-122"/>
                <a:ea typeface="PingFang SC Ultralight" charset="-122"/>
                <a:cs typeface="PingFang SC Ultralight" charset="-122"/>
              </a:rPr>
              <a:t>AI</a:t>
            </a:r>
            <a:endParaRPr kumimoji="1" lang="zh-CN" altLang="en-US" sz="6600" dirty="0">
              <a:solidFill>
                <a:schemeClr val="bg1"/>
              </a:solidFill>
              <a:latin typeface="PingFang SC Ultralight" charset="-122"/>
              <a:ea typeface="PingFang SC Ultralight" charset="-122"/>
              <a:cs typeface="PingFang SC Ultra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0267" y="3571889"/>
            <a:ext cx="3122476" cy="705485"/>
          </a:xfrm>
          <a:prstGeom prst="rect">
            <a:avLst/>
          </a:prstGeom>
          <a:noFill/>
          <a:effectLst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贪心学院讲师：</a:t>
            </a:r>
            <a:r>
              <a:rPr lang="en-US" altLang="zh-CN" sz="2000" b="1" spc="300" dirty="0" smtClean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Qiao</a:t>
            </a:r>
            <a:endParaRPr lang="en-US" altLang="zh-CN" sz="2000" b="1" spc="300" dirty="0" smtClean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r>
              <a:rPr lang="en-US" altLang="zh-CN" sz="2000" b="1" spc="300" dirty="0" smtClean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7/5/2020</a:t>
            </a:r>
            <a:endParaRPr lang="en-US" altLang="zh-CN" sz="2000" b="1" spc="300" dirty="0" smtClean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Score</a:t>
            </a:r>
            <a:r>
              <a:rPr lang="zh-CN"/>
              <a:t>/Rank模型: Siamese CBOW</a:t>
            </a:r>
            <a:endParaRPr lang="zh-CN"/>
          </a:p>
        </p:txBody>
      </p:sp>
      <p:sp>
        <p:nvSpPr>
          <p:cNvPr id="120" name="Google Shape;120;p23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5600" y="1617309"/>
            <a:ext cx="10802335" cy="3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5797417" y="5894260"/>
            <a:ext cx="89200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Siamese CBOW: Optimizing Word Embeddings for Sentence Representations</a:t>
            </a:r>
            <a:endParaRPr lang="zh-CN"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17932" y="5797143"/>
            <a:ext cx="1983300" cy="6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3000" y="5893836"/>
            <a:ext cx="2330733" cy="52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45933" y="5004833"/>
            <a:ext cx="4293600" cy="68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/>
              <a:t>Score/Rank模型: Match CNN</a:t>
            </a:r>
            <a:endParaRPr lang="zh-CN"/>
          </a:p>
        </p:txBody>
      </p:sp>
      <p:sp>
        <p:nvSpPr>
          <p:cNvPr id="131" name="Google Shape;131;p24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132" name="Google Shape;132;p24"/>
          <p:cNvSpPr txBox="1"/>
          <p:nvPr/>
        </p:nvSpPr>
        <p:spPr>
          <a:xfrm>
            <a:off x="268933" y="5958483"/>
            <a:ext cx="98052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2500"/>
              </a:spcBef>
              <a:spcAft>
                <a:spcPts val="1700"/>
              </a:spcAft>
              <a:buNone/>
            </a:pPr>
            <a:r>
              <a:rPr lang="zh-CN" sz="1535">
                <a:solidFill>
                  <a:srgbClr val="1A1A1A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to Rank Short Text Pairs with Convolutional Deep Neural Networks</a:t>
            </a:r>
            <a:endParaRPr sz="1535">
              <a:solidFill>
                <a:srgbClr val="1A1A1A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73000" y="2297597"/>
            <a:ext cx="7025968" cy="36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6261" y="3358567"/>
            <a:ext cx="2153133" cy="39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3300" y="4552100"/>
            <a:ext cx="4269567" cy="53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9701" y="3925333"/>
            <a:ext cx="2386865" cy="39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Score/Rank模型: </a:t>
            </a:r>
            <a:r>
              <a:rPr lang="zh-CN"/>
              <a:t>MatchPyramid</a:t>
            </a:r>
            <a:endParaRPr lang="zh-CN"/>
          </a:p>
        </p:txBody>
      </p:sp>
      <p:sp>
        <p:nvSpPr>
          <p:cNvPr id="142" name="Google Shape;142;p25"/>
          <p:cNvSpPr txBox="1"/>
          <p:nvPr>
            <p:ph type="body" idx="1"/>
          </p:nvPr>
        </p:nvSpPr>
        <p:spPr>
          <a:xfrm>
            <a:off x="415600" y="1536633"/>
            <a:ext cx="74960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词级的交互：</a:t>
            </a:r>
            <a:r>
              <a:rPr lang="en-US" altLang="zh-CN" sz="2400"/>
              <a:t>Q</a:t>
            </a:r>
            <a:r>
              <a:rPr lang="zh-CN" sz="2400"/>
              <a:t> </a:t>
            </a:r>
            <a:r>
              <a:rPr lang="en-US" altLang="zh-CN" sz="2400"/>
              <a:t>*</a:t>
            </a:r>
            <a:r>
              <a:rPr lang="zh-CN" sz="2400"/>
              <a:t> </a:t>
            </a:r>
            <a:r>
              <a:rPr lang="en-US" altLang="zh-CN" sz="2400"/>
              <a:t>D</a:t>
            </a:r>
            <a:r>
              <a:rPr lang="zh-CN" sz="2400"/>
              <a:t> 交互矩阵（两个问题段落</a:t>
            </a:r>
            <a:r>
              <a:rPr lang="zh-CN" sz="2400"/>
              <a:t>分别为</a:t>
            </a:r>
            <a:r>
              <a:rPr lang="en-US" altLang="zh-CN" sz="2400"/>
              <a:t>Q</a:t>
            </a:r>
            <a:r>
              <a:rPr lang="zh-CN" sz="2400"/>
              <a:t>和</a:t>
            </a:r>
            <a:r>
              <a:rPr lang="en-US" altLang="zh-CN" sz="2400"/>
              <a:t>D</a:t>
            </a:r>
            <a:r>
              <a:rPr lang="zh-CN" sz="2400"/>
              <a:t>个词），矩阵元素为词向量内积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短语级交互：2D-CNN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句间交互：更高层级的CNN</a:t>
            </a:r>
            <a:endParaRPr lang="zh-CN" sz="240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66050" y="504190"/>
            <a:ext cx="4222750" cy="580009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-28575" y="5867640"/>
            <a:ext cx="7295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Text Matching as Image Recognition</a:t>
            </a:r>
            <a:endParaRPr lang="zh-CN" sz="24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01992" y="2001023"/>
            <a:ext cx="1821967" cy="56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/>
              <a:t>Score/Rank模型: PACRR-DRMM</a:t>
            </a:r>
            <a:endParaRPr lang="zh-CN"/>
          </a:p>
        </p:txBody>
      </p:sp>
      <p:sp>
        <p:nvSpPr>
          <p:cNvPr id="151" name="Google Shape;151;p26"/>
          <p:cNvSpPr txBox="1"/>
          <p:nvPr>
            <p:ph type="body" idx="1"/>
          </p:nvPr>
        </p:nvSpPr>
        <p:spPr>
          <a:xfrm>
            <a:off x="415600" y="1536633"/>
            <a:ext cx="51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交互矩阵: Q X D, cosine sim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CNN每个n*n尺度有多个卷积核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max pooling, 每个尺度下余一个特征矩阵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对特征矩阵按行做 k-max pooling，图中 k == 2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按行（query term）拼接每个尺度下的pooling结果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拼接query term的IDF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Output score</a:t>
            </a:r>
            <a:endParaRPr lang="zh-CN" sz="2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 sz="2000"/>
              <a:t>矩阵flattern后经MLP输出(PACRR)</a:t>
            </a:r>
            <a:endParaRPr lang="zh-CN"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 sz="2000"/>
              <a:t>term-wise MLP后aggregation输出 (PACRR-DRMM)</a:t>
            </a:r>
            <a:endParaRPr lang="zh-CN" sz="20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36697" y="1452967"/>
            <a:ext cx="6177167" cy="48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-19050" y="6086020"/>
            <a:ext cx="6365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Deep Relevance Ranking Using Enhanced Document-Query Interactions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Answer extraction</a:t>
            </a:r>
            <a:endParaRPr lang="zh-CN"/>
          </a:p>
        </p:txBody>
      </p:sp>
      <p:sp>
        <p:nvSpPr>
          <p:cNvPr id="159" name="Google Shape;159;p27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从</a:t>
            </a:r>
            <a:r>
              <a:rPr lang="zh-CN"/>
              <a:t>段落中抽取一个片段作为答案 -</a:t>
            </a:r>
            <a:r>
              <a:rPr lang="zh-CN"/>
              <a:t>&gt; 可</a:t>
            </a:r>
            <a:r>
              <a:rPr lang="zh-CN"/>
              <a:t>看作一个序列标注问题</a:t>
            </a:r>
            <a:endParaRPr lang="zh-CN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1500" y="2493635"/>
            <a:ext cx="7534000" cy="35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Neural Sequence Labeling Model</a:t>
            </a:r>
            <a:endParaRPr lang="zh-CN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55675" y="1815465"/>
            <a:ext cx="6779895" cy="453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9080" y="2008505"/>
            <a:ext cx="1002665" cy="50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6810" y="2595880"/>
            <a:ext cx="1471295" cy="53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735826" y="4690049"/>
            <a:ext cx="3036960" cy="6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884600" y="1745783"/>
            <a:ext cx="2526379" cy="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case with Bert</a:t>
            </a:r>
            <a:endParaRPr lang="zh-CN"/>
          </a:p>
        </p:txBody>
      </p:sp>
      <p:sp>
        <p:nvSpPr>
          <p:cNvPr id="177" name="Google Shape;177;p29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5600" y="1650433"/>
            <a:ext cx="7164561" cy="44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24267" y="3347841"/>
            <a:ext cx="1714500" cy="64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02833" y="2692100"/>
            <a:ext cx="1635933" cy="5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Open-sourced system: </a:t>
            </a:r>
            <a:r>
              <a:rPr lang="zh-CN" b="1">
                <a:solidFill>
                  <a:srgbClr val="1A1A1A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AnyQ, Baidu (on FQA pairs like project 1)</a:t>
            </a:r>
            <a:endParaRPr lang="zh-CN" b="1">
              <a:solidFill>
                <a:srgbClr val="1A1A1A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6" name="Google Shape;186;p30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22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1A1A1A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0" indent="0" algn="l" rtl="0">
              <a:lnSpc>
                <a:spcPct val="122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b="1">
              <a:solidFill>
                <a:srgbClr val="1A1A1A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0" indent="0" algn="l" rtl="0">
              <a:spcBef>
                <a:spcPts val="1800"/>
              </a:spcBef>
              <a:spcAft>
                <a:spcPts val="1600"/>
              </a:spcAft>
              <a:buNone/>
            </a:p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1233" y="1926596"/>
            <a:ext cx="8718032" cy="39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8992333" y="6448433"/>
            <a:ext cx="4000000" cy="3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65" u="sng">
                <a:solidFill>
                  <a:schemeClr val="accent5"/>
                </a:solidFill>
                <a:hlinkClick r:id="rId2"/>
              </a:rPr>
              <a:t>https://github.com/baidu/AnyQ</a:t>
            </a:r>
            <a:endParaRPr lang="zh-CN" sz="1465" u="sng">
              <a:solidFill>
                <a:schemeClr val="accent5"/>
              </a:solidFill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15600" y="2867800"/>
            <a:ext cx="559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KBQA</a:t>
            </a:r>
            <a:endParaRPr lang="zh-CN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34967" y="2867800"/>
            <a:ext cx="8460167" cy="37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Semantic parsing for formal representations</a:t>
            </a:r>
            <a:endParaRPr lang="zh-CN"/>
          </a:p>
        </p:txBody>
      </p:sp>
      <p:sp>
        <p:nvSpPr>
          <p:cNvPr id="200" name="Google Shape;200;p32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30967" y="2428600"/>
            <a:ext cx="7667667" cy="18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典型的问答系统</a:t>
            </a:r>
            <a:endParaRPr lang="zh-CN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基于信息检索的事实问答(IR-FQA)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资源</a:t>
            </a:r>
            <a:r>
              <a:rPr lang="zh-CN"/>
              <a:t>: </a:t>
            </a:r>
            <a:r>
              <a:rPr lang="zh-CN"/>
              <a:t>问答对/文档/网页集合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核心技术</a:t>
            </a:r>
            <a:r>
              <a:rPr lang="zh-CN"/>
              <a:t>: </a:t>
            </a:r>
            <a:r>
              <a:rPr lang="zh-CN"/>
              <a:t>信息检索 [</a:t>
            </a:r>
            <a:r>
              <a:rPr lang="zh-CN"/>
              <a:t>+ </a:t>
            </a:r>
            <a:r>
              <a:rPr lang="zh-CN"/>
              <a:t>阅读理解]</a:t>
            </a:r>
            <a:endParaRPr lang="zh-CN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基于知识库的问答(KBQA)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资源</a:t>
            </a:r>
            <a:r>
              <a:rPr lang="zh-CN"/>
              <a:t>: </a:t>
            </a:r>
            <a:r>
              <a:rPr lang="zh-CN"/>
              <a:t>结构化的知识(知识图谱)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核心技术</a:t>
            </a:r>
            <a:r>
              <a:rPr lang="zh-CN"/>
              <a:t>: 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语义分析 </a:t>
            </a:r>
            <a:r>
              <a:rPr lang="zh-CN"/>
              <a:t>+ formal query (e.g. </a:t>
            </a:r>
            <a:r>
              <a:rPr lang="zh-CN"/>
              <a:t>SPARQL, Cypher</a:t>
            </a:r>
            <a:r>
              <a:rPr lang="zh-CN"/>
              <a:t>) + </a:t>
            </a:r>
            <a:r>
              <a:rPr lang="zh-CN"/>
              <a:t>知识图谱的计算</a:t>
            </a:r>
            <a:r>
              <a:rPr lang="zh-CN"/>
              <a:t>; 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信息抽取 + 信息检索</a:t>
            </a:r>
            <a:endParaRPr lang="zh-CN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RDF与</a:t>
            </a:r>
            <a:r>
              <a:rPr lang="zh-CN"/>
              <a:t>SPARQL query</a:t>
            </a:r>
            <a:endParaRPr lang="zh-CN"/>
          </a:p>
        </p:txBody>
      </p:sp>
      <p:sp>
        <p:nvSpPr>
          <p:cNvPr id="207" name="Google Shape;207;p33"/>
          <p:cNvSpPr txBox="1"/>
          <p:nvPr>
            <p:ph type="body" idx="1"/>
          </p:nvPr>
        </p:nvSpPr>
        <p:spPr>
          <a:xfrm>
            <a:off x="415600" y="1536633"/>
            <a:ext cx="63372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RDF，知识图谱的图组织形式（</a:t>
            </a:r>
            <a:r>
              <a:rPr lang="zh-CN"/>
              <a:t>DBPedia, ConceptNet）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SPARQL (可</a:t>
            </a:r>
            <a:r>
              <a:rPr lang="zh-CN"/>
              <a:t>类比</a:t>
            </a:r>
            <a:r>
              <a:rPr lang="zh-CN"/>
              <a:t>SQL), </a:t>
            </a:r>
            <a:r>
              <a:rPr lang="zh-CN"/>
              <a:t>查询RDF格式的知识图谱的语言</a:t>
            </a:r>
            <a:endParaRPr lang="zh-CN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37533" y="1347449"/>
            <a:ext cx="3495300" cy="493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5600" y="3793951"/>
            <a:ext cx="3422833" cy="5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5600" y="5230967"/>
            <a:ext cx="6829665" cy="66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03151" y="4806573"/>
            <a:ext cx="7464133" cy="15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Question to </a:t>
            </a:r>
            <a:r>
              <a:rPr lang="zh-CN"/>
              <a:t>SPARQL query</a:t>
            </a:r>
            <a:endParaRPr lang="zh-CN"/>
          </a:p>
        </p:txBody>
      </p:sp>
      <p:sp>
        <p:nvSpPr>
          <p:cNvPr id="217" name="Google Shape;217;p34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2400"/>
              <a:t>用神经翻译模型(NMT)的端到端框架</a:t>
            </a:r>
            <a:endParaRPr lang="zh-CN"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710"/>
              <a:t>输入端: 问题文本</a:t>
            </a:r>
            <a:endParaRPr lang="zh-CN" sz="171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2000"/>
              <a:t>输出端: SPARQL语句</a:t>
            </a:r>
            <a:endParaRPr lang="zh-CN" sz="2000"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95475" y="3429015"/>
            <a:ext cx="5680401" cy="223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4621" y="2849707"/>
            <a:ext cx="5680399" cy="339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415600" y="593367"/>
            <a:ext cx="11360800" cy="115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Information Extraction</a:t>
            </a:r>
            <a:endParaRPr lang="zh-CN"/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1"/>
          <a:srcRect l="45556" t="3035" r="1759"/>
          <a:stretch>
            <a:fillRect/>
          </a:stretch>
        </p:blipFill>
        <p:spPr>
          <a:xfrm>
            <a:off x="6309067" y="294383"/>
            <a:ext cx="4647733" cy="611683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/>
        </p:nvSpPr>
        <p:spPr>
          <a:xfrm>
            <a:off x="789467" y="2981500"/>
            <a:ext cx="4589600" cy="2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zh-CN" sz="1535">
                <a:solidFill>
                  <a:srgbClr val="333333"/>
                </a:solidFill>
                <a:highlight>
                  <a:srgbClr val="FFFFFF"/>
                </a:highlight>
              </a:rPr>
              <a:t>实体链接，找到问题中的KB实体</a:t>
            </a:r>
            <a:endParaRPr sz="1535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zh-CN" sz="1535">
                <a:solidFill>
                  <a:srgbClr val="333333"/>
                </a:solidFill>
                <a:highlight>
                  <a:srgbClr val="FFFFFF"/>
                </a:highlight>
              </a:rPr>
              <a:t>关系抽取，找到实体间的关系</a:t>
            </a:r>
            <a:endParaRPr sz="1535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zh-CN" sz="1535">
                <a:solidFill>
                  <a:srgbClr val="333333"/>
                </a:solidFill>
                <a:highlight>
                  <a:srgbClr val="FFFFFF"/>
                </a:highlight>
              </a:rPr>
              <a:t>query生成</a:t>
            </a:r>
            <a:endParaRPr sz="1535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985867" y="1704128"/>
            <a:ext cx="40000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35">
                <a:solidFill>
                  <a:schemeClr val="dk1"/>
                </a:solidFill>
                <a:highlight>
                  <a:srgbClr val="FFFFFF"/>
                </a:highlight>
              </a:rPr>
              <a:t>问题：姚明的老婆是什么星座？</a:t>
            </a:r>
            <a:endParaRPr sz="153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35">
                <a:solidFill>
                  <a:schemeClr val="dk1"/>
                </a:solidFill>
                <a:highlight>
                  <a:srgbClr val="FFFFFF"/>
                </a:highlight>
              </a:rPr>
              <a:t>抽取结果：</a:t>
            </a:r>
            <a:endParaRPr sz="153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35">
                <a:solidFill>
                  <a:schemeClr val="dk1"/>
                </a:solidFill>
                <a:highlight>
                  <a:srgbClr val="FFFFFF"/>
                </a:highlight>
              </a:rPr>
              <a:t>（姚明，妻子，x）(x，星座，y）</a:t>
            </a:r>
            <a:endParaRPr sz="1535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24130" y="6043295"/>
            <a:ext cx="56476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https://github.com/duterscmy/ccks2019-ckbqa-4th-codes</a:t>
            </a:r>
            <a:endParaRPr lang="en-US" sz="160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 open-sourced KBQA system: gAnswer</a:t>
            </a:r>
            <a:endParaRPr lang="zh-CN"/>
          </a:p>
        </p:txBody>
      </p:sp>
      <p:sp>
        <p:nvSpPr>
          <p:cNvPr id="233" name="Google Shape;233;p36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400">
                <a:solidFill>
                  <a:srgbClr val="24292E"/>
                </a:solidFill>
                <a:highlight>
                  <a:srgbClr val="FFFFFF"/>
                </a:highlight>
              </a:rPr>
              <a:t>自然语言问题--&gt;语义查询图</a:t>
            </a:r>
            <a:endParaRPr lang="zh-CN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67878" y="1469956"/>
            <a:ext cx="8290332" cy="49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/>
        </p:nvSpPr>
        <p:spPr>
          <a:xfrm>
            <a:off x="67310" y="6024230"/>
            <a:ext cx="4000000" cy="2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465" u="sng">
                <a:solidFill>
                  <a:schemeClr val="accent5"/>
                </a:solidFill>
                <a:hlinkClick r:id="rId2"/>
              </a:rPr>
              <a:t>https://github.com/pkumod/gAnswer</a:t>
            </a:r>
            <a:endParaRPr lang="zh-CN" sz="1465" u="sng">
              <a:solidFill>
                <a:schemeClr val="accent5"/>
              </a:solidFill>
              <a:hlinkClick r:id="rId2"/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6809" y="2320360"/>
            <a:ext cx="3746367" cy="28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1000" contrast="40000"/>
                    </a14:imgEffect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5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106129"/>
            <a:ext cx="12192000" cy="3569111"/>
          </a:xfrm>
          <a:prstGeom prst="rect">
            <a:avLst/>
          </a:prstGeom>
          <a:solidFill>
            <a:srgbClr val="9DBB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3881" y="5580564"/>
            <a:ext cx="6218119" cy="397510"/>
          </a:xfrm>
          <a:prstGeom prst="rect">
            <a:avLst/>
          </a:prstGeom>
          <a:noFill/>
          <a:effectLst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贪心学院讲师：</a:t>
            </a:r>
            <a:r>
              <a:rPr lang="zh-CN" altLang="en-US" sz="20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 </a:t>
            </a:r>
            <a:endParaRPr lang="en-US" altLang="zh-CN" sz="2000" b="1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36" y="1665515"/>
            <a:ext cx="2081603" cy="20802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11" y="1644529"/>
            <a:ext cx="2080287" cy="2080287"/>
          </a:xfrm>
          <a:prstGeom prst="rect">
            <a:avLst/>
          </a:prstGeom>
        </p:spPr>
      </p:pic>
      <p:cxnSp>
        <p:nvCxnSpPr>
          <p:cNvPr id="23" name="直接连接符 53"/>
          <p:cNvCxnSpPr/>
          <p:nvPr/>
        </p:nvCxnSpPr>
        <p:spPr>
          <a:xfrm flipV="1">
            <a:off x="6096000" y="1500312"/>
            <a:ext cx="9832" cy="2368720"/>
          </a:xfrm>
          <a:prstGeom prst="line">
            <a:avLst/>
          </a:prstGeom>
          <a:ln w="1587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58547" y="4027944"/>
            <a:ext cx="6395171" cy="397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6" tIns="45718" rIns="91436" bIns="45718" rtlCol="0">
            <a:spAutoFit/>
          </a:bodyPr>
          <a:lstStyle/>
          <a:p>
            <a:pPr algn="dist"/>
            <a:r>
              <a:rPr lang="zh-CN" altLang="en-US" sz="20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贪心科技  让每个人享受个性化教育服务</a:t>
            </a:r>
            <a:endParaRPr lang="zh-CN" altLang="en-US" sz="2000" b="1" spc="300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2165" y="5166831"/>
            <a:ext cx="4721921" cy="1197610"/>
          </a:xfrm>
          <a:prstGeom prst="rect">
            <a:avLst/>
          </a:prstGeom>
          <a:noFill/>
          <a:effectLst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THANKS</a:t>
            </a:r>
            <a:r>
              <a:rPr lang="zh-CN" altLang="en-US" sz="72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 </a:t>
            </a:r>
            <a:endParaRPr lang="zh-CN" altLang="en-US" sz="7200" b="1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基于信息检索的事实问答(IR-FQA)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/>
              <a:t>IR-FQA中的问答对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415600" y="4023633"/>
            <a:ext cx="11360800" cy="20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当</a:t>
            </a:r>
            <a:r>
              <a:rPr lang="zh-CN"/>
              <a:t>数据直接为已处理好的问答对时，可近似为信息检索问题。</a:t>
            </a:r>
            <a:endParaRPr lang="zh-CN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Project 1, an </a:t>
            </a:r>
            <a:r>
              <a:rPr lang="zh-CN"/>
              <a:t>(almost) </a:t>
            </a:r>
            <a:r>
              <a:rPr lang="zh-CN"/>
              <a:t>IR problem</a:t>
            </a:r>
            <a:endParaRPr lang="zh-CN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2767" y="1844963"/>
            <a:ext cx="6700501" cy="229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79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更通用</a:t>
            </a:r>
            <a:r>
              <a:rPr lang="zh-CN"/>
              <a:t>的处理</a:t>
            </a:r>
            <a:r>
              <a:rPr lang="zh-CN"/>
              <a:t>框架</a:t>
            </a:r>
            <a:endParaRPr lang="zh-CN"/>
          </a:p>
        </p:txBody>
      </p:sp>
      <p:sp>
        <p:nvSpPr>
          <p:cNvPr id="86" name="Google Shape;86;p18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问题处理；2. 文档段落检索；3. 答案抽取</a:t>
            </a:r>
            <a:endParaRPr lang="zh-CN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9551" y="2280767"/>
            <a:ext cx="10731500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CN"/>
              <a:t>问题处理</a:t>
            </a:r>
            <a:endParaRPr lang="zh-CN"/>
          </a:p>
        </p:txBody>
      </p:sp>
      <p:sp>
        <p:nvSpPr>
          <p:cNvPr id="93" name="Google Shape;93;p19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a. Query formation: </a:t>
            </a:r>
            <a:endParaRPr lang="zh-CN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将</a:t>
            </a:r>
            <a:r>
              <a:rPr lang="zh-CN"/>
              <a:t>问题转换为Query，作为信息检索系统的输入</a:t>
            </a:r>
            <a:endParaRPr lang="zh-CN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b. Answer type: </a:t>
            </a:r>
            <a:endParaRPr lang="zh-CN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判断答案的类别</a:t>
            </a:r>
            <a:r>
              <a:rPr lang="zh-CN"/>
              <a:t>, </a:t>
            </a:r>
            <a:r>
              <a:rPr lang="zh-CN"/>
              <a:t>例如人名</a:t>
            </a:r>
            <a:r>
              <a:rPr lang="zh-CN"/>
              <a:t>, </a:t>
            </a:r>
            <a:r>
              <a:rPr lang="zh-CN"/>
              <a:t>地点</a:t>
            </a:r>
            <a:r>
              <a:rPr lang="zh-CN"/>
              <a:t>, </a:t>
            </a:r>
            <a:r>
              <a:rPr lang="zh-CN"/>
              <a:t>时间等</a:t>
            </a:r>
            <a:r>
              <a:rPr lang="zh-CN"/>
              <a:t>.</a:t>
            </a:r>
            <a:endParaRPr lang="zh-CN"/>
          </a:p>
        </p:txBody>
      </p:sp>
      <p:sp>
        <p:nvSpPr>
          <p:cNvPr id="94" name="Google Shape;94;p19"/>
          <p:cNvSpPr txBox="1"/>
          <p:nvPr/>
        </p:nvSpPr>
        <p:spPr>
          <a:xfrm>
            <a:off x="1123242" y="3920363"/>
            <a:ext cx="9440400" cy="1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例子:</a:t>
            </a:r>
            <a:endParaRPr 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问题:         中国哪个省会城市人口最多?</a:t>
            </a:r>
            <a:endParaRPr 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可能的query:  人口最多中国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省会城市</a:t>
            </a:r>
            <a:endParaRPr 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答案类型:     城市</a:t>
            </a:r>
            <a:endParaRPr 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a. </a:t>
            </a:r>
            <a:r>
              <a:rPr lang="zh-CN"/>
              <a:t>Query formulation</a:t>
            </a:r>
            <a:endParaRPr lang="zh-CN"/>
          </a:p>
        </p:txBody>
      </p:sp>
      <p:sp>
        <p:nvSpPr>
          <p:cNvPr id="100" name="Google Shape;100;p20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常见操作</a:t>
            </a:r>
            <a:r>
              <a:rPr lang="zh-CN"/>
              <a:t>:</a:t>
            </a:r>
            <a:endParaRPr lang="zh-CN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预处理：</a:t>
            </a:r>
            <a:endParaRPr lang="zh-CN"/>
          </a:p>
          <a:p>
            <a:pPr marL="914400" lvl="1" indent="-342900" algn="l" rtl="0" fontAlgn="auto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分词、规范化</a:t>
            </a:r>
            <a:r>
              <a:rPr lang="en-US" altLang="zh-CN"/>
              <a:t>;</a:t>
            </a:r>
            <a:endParaRPr lang="zh-CN"/>
          </a:p>
          <a:p>
            <a:pPr marL="914400" lvl="1" indent="-342900" algn="l" rtl="0" fontAlgn="auto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指代消解</a:t>
            </a:r>
            <a:r>
              <a:rPr lang="en-US" altLang="zh-CN"/>
              <a:t>: 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他/它/他, 这个产品 → 被指对象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;</a:t>
            </a:r>
            <a:endParaRPr lang="zh-CN"/>
          </a:p>
          <a:p>
            <a:pPr marL="914400" lvl="1" indent="-342900" algn="l" rtl="0" fontAlgn="auto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纠错</a:t>
            </a:r>
            <a:r>
              <a:rPr lang="en-US" altLang="zh-CN"/>
              <a:t>: 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中国人民很行 → 中国人民银行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;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query </a:t>
            </a:r>
            <a:r>
              <a:rPr lang="zh-CN"/>
              <a:t>改写、扩展</a:t>
            </a:r>
            <a:r>
              <a:rPr lang="zh-CN"/>
              <a:t>, 生成更好（高</a:t>
            </a:r>
            <a:r>
              <a:rPr lang="zh-CN"/>
              <a:t>召回率</a:t>
            </a:r>
            <a:r>
              <a:rPr lang="zh-CN"/>
              <a:t>）</a:t>
            </a:r>
            <a:r>
              <a:rPr lang="zh-CN"/>
              <a:t>的</a:t>
            </a:r>
            <a:r>
              <a:rPr lang="zh-CN"/>
              <a:t>query: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将问句改写为陈述句: 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小米手机售价是多少? → 小米手机售价</a:t>
            </a:r>
            <a:endParaRPr 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替换/统一： 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1234 -&gt; #NUM#；工行 → 中国工商银行...</a:t>
            </a:r>
            <a:endParaRPr 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引入同义词</a:t>
            </a:r>
            <a:r>
              <a:rPr lang="en-US" altLang="zh-CN"/>
              <a:t>: 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"iPhone" 和 "苹果"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知识图谱中的上位概念</a:t>
            </a:r>
            <a:endParaRPr lang="zh-CN"/>
          </a:p>
        </p:txBody>
      </p:sp>
      <p:sp>
        <p:nvSpPr>
          <p:cNvPr id="101" name="Google Shape;101;p20"/>
          <p:cNvSpPr txBox="1"/>
          <p:nvPr/>
        </p:nvSpPr>
        <p:spPr>
          <a:xfrm>
            <a:off x="8332833" y="5800440"/>
            <a:ext cx="36420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65">
                <a:solidFill>
                  <a:schemeClr val="dk1"/>
                </a:solidFill>
              </a:rPr>
              <a:t>query 扩展/改写的参考博文</a:t>
            </a:r>
            <a:r>
              <a:rPr lang="zh-CN" sz="1465" u="sng">
                <a:solidFill>
                  <a:schemeClr val="hlink"/>
                </a:solidFill>
                <a:hlinkClick r:id="rId1"/>
              </a:rPr>
              <a:t>[1]</a:t>
            </a:r>
            <a:r>
              <a:rPr lang="zh-CN" sz="1465">
                <a:solidFill>
                  <a:schemeClr val="dk1"/>
                </a:solidFill>
              </a:rPr>
              <a:t>,</a:t>
            </a:r>
            <a:r>
              <a:rPr lang="zh-CN" sz="1465" u="sng">
                <a:solidFill>
                  <a:schemeClr val="hlink"/>
                </a:solidFill>
                <a:hlinkClick r:id="rId2"/>
              </a:rPr>
              <a:t>[2]</a:t>
            </a:r>
            <a:endParaRPr lang="zh-CN" sz="1465" u="sng">
              <a:solidFill>
                <a:schemeClr val="hlink"/>
              </a:solidFill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b. </a:t>
            </a:r>
            <a:r>
              <a:rPr lang="zh-CN"/>
              <a:t>Answer type （意图识别）</a:t>
            </a:r>
            <a:endParaRPr lang="zh-CN"/>
          </a:p>
        </p:txBody>
      </p:sp>
      <p:sp>
        <p:nvSpPr>
          <p:cNvPr id="107" name="Google Shape;107;p21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可</a:t>
            </a:r>
            <a:r>
              <a:rPr lang="zh-CN"/>
              <a:t>看作一个分类任务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给定问题文本，预测其答案类别：</a:t>
            </a:r>
            <a:endParaRPr lang="zh-CN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PERSON, LOCATION, DATE...</a:t>
            </a:r>
            <a:endParaRPr lang="zh-CN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可用的特征: 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terms, 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embeddings, 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POS, 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named entities, 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question headword, e.g.,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中国哪个省会</a:t>
            </a:r>
            <a:r>
              <a:rPr lang="zh-CN" b="1"/>
              <a:t>城市</a:t>
            </a:r>
            <a:r>
              <a:rPr lang="zh-CN"/>
              <a:t>人口最多？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Which </a:t>
            </a:r>
            <a:r>
              <a:rPr lang="zh-CN" b="1"/>
              <a:t>city </a:t>
            </a:r>
            <a:r>
              <a:rPr lang="zh-CN"/>
              <a:t>in China has the largest number of foreign financial companies?</a:t>
            </a:r>
            <a:endParaRPr lang="zh-CN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18567" y="1356967"/>
            <a:ext cx="4044867" cy="182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</a:t>
            </a:r>
            <a:r>
              <a:rPr lang="zh-CN"/>
              <a:t>文档段落检索和排序</a:t>
            </a:r>
            <a:endParaRPr lang="zh-CN"/>
          </a:p>
        </p:txBody>
      </p:sp>
      <p:sp>
        <p:nvSpPr>
          <p:cNvPr id="114" name="Google Shape;114;p22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信息检索模块对文档建索引</a:t>
            </a:r>
            <a:r>
              <a:rPr lang="zh-CN"/>
              <a:t> (可</a:t>
            </a:r>
            <a:r>
              <a:rPr lang="zh-CN"/>
              <a:t>参考</a:t>
            </a:r>
            <a:r>
              <a:rPr lang="zh-CN"/>
              <a:t>review for IR)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切割文档到更小的单元</a:t>
            </a:r>
            <a:r>
              <a:rPr lang="zh-CN"/>
              <a:t> (</a:t>
            </a:r>
            <a:r>
              <a:rPr lang="zh-CN"/>
              <a:t>常见单元是段落</a:t>
            </a:r>
            <a:r>
              <a:rPr lang="zh-CN"/>
              <a:t>)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过滤和排序</a:t>
            </a:r>
            <a:r>
              <a:rPr lang="zh-CN"/>
              <a:t>: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可过滤answer type与问题不兼容的段落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用</a:t>
            </a:r>
            <a:r>
              <a:rPr lang="zh-CN"/>
              <a:t>各种ranking方法，tfidf+cosine, BM25, 经典机器学习、深度学习模型对文档和query打分排序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可关注的特征</a:t>
            </a:r>
            <a:r>
              <a:rPr lang="zh-CN"/>
              <a:t>: 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段落中与answer type兼容的实体数目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段落中的问题关键词数目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问题关键词与段落文本的最长重叠长度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段落与问题的</a:t>
            </a:r>
            <a:r>
              <a:rPr lang="zh-CN"/>
              <a:t>n-gram</a:t>
            </a:r>
            <a:r>
              <a:rPr lang="zh-CN"/>
              <a:t>重叠度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...</a:t>
            </a:r>
            <a:endParaRPr lang="zh-CN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2444</Words>
  <Application>WPS Presentation</Application>
  <PresentationFormat>自定义</PresentationFormat>
  <Paragraphs>174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8" baseType="lpstr">
      <vt:lpstr>Arial</vt:lpstr>
      <vt:lpstr>宋体</vt:lpstr>
      <vt:lpstr>Wingdings</vt:lpstr>
      <vt:lpstr>黑体</vt:lpstr>
      <vt:lpstr>苹方 中等</vt:lpstr>
      <vt:lpstr>Segoe Print</vt:lpstr>
      <vt:lpstr>PingFang SC Semibold</vt:lpstr>
      <vt:lpstr>Heiti SC Medium</vt:lpstr>
      <vt:lpstr>PingFang SC Ultralight</vt:lpstr>
      <vt:lpstr>Arial</vt:lpstr>
      <vt:lpstr>微软雅黑</vt:lpstr>
      <vt:lpstr>Consolas</vt:lpstr>
      <vt:lpstr>Arial Unicode MS</vt:lpstr>
      <vt:lpstr>Calibri Light</vt:lpstr>
      <vt:lpstr>Calibri</vt:lpstr>
      <vt:lpstr>等线</vt:lpstr>
      <vt:lpstr>BatangChe</vt:lpstr>
      <vt:lpstr>Times New Roman</vt:lpstr>
      <vt:lpstr>等线 Light</vt:lpstr>
      <vt:lpstr>仿宋</vt:lpstr>
      <vt:lpstr>楷体</vt:lpstr>
      <vt:lpstr>微软雅黑 Light</vt:lpstr>
      <vt:lpstr>新宋体</vt:lpstr>
      <vt:lpstr>Office Theme</vt:lpstr>
      <vt:lpstr>PowerPoint 演示文稿</vt:lpstr>
      <vt:lpstr>典型的问答系统</vt:lpstr>
      <vt:lpstr>基于信息检索的事实问答(IR-FQA)</vt:lpstr>
      <vt:lpstr>IR-FQA中的问答</vt:lpstr>
      <vt:lpstr>更通用的处理框架</vt:lpstr>
      <vt:lpstr>问题处理</vt:lpstr>
      <vt:lpstr>a. Query formulation</vt:lpstr>
      <vt:lpstr>b. Answer type （意图识别）</vt:lpstr>
      <vt:lpstr>2. 文档段落检索和排序</vt:lpstr>
      <vt:lpstr>Score/Rank模型: Siamese CBOW</vt:lpstr>
      <vt:lpstr>Score/Rank模型: Match CNN</vt:lpstr>
      <vt:lpstr>Score/Rank模型: MatchPyramid</vt:lpstr>
      <vt:lpstr>Score/Rank模型: PACRR-DRMM</vt:lpstr>
      <vt:lpstr>3. Answer extraction</vt:lpstr>
      <vt:lpstr>Neural Sequence Labeling Model</vt:lpstr>
      <vt:lpstr>A case with Bert</vt:lpstr>
      <vt:lpstr>Open-sourced system: AnyQ, Baidu (on FQA pairs like project 1)</vt:lpstr>
      <vt:lpstr>KBQA</vt:lpstr>
      <vt:lpstr>Semantic parsing for formal representations</vt:lpstr>
      <vt:lpstr>RDF与SPARQL query</vt:lpstr>
      <vt:lpstr>Question to SPARQL query</vt:lpstr>
      <vt:lpstr>Information Extraction</vt:lpstr>
      <vt:lpstr>An open-sourced KBQA system: gAnswer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机器学习入门</dc:title>
  <dc:creator>Yuan Yuan</dc:creator>
  <cp:lastModifiedBy>Administrator</cp:lastModifiedBy>
  <cp:revision>216</cp:revision>
  <dcterms:created xsi:type="dcterms:W3CDTF">2019-05-16T06:19:00Z</dcterms:created>
  <dcterms:modified xsi:type="dcterms:W3CDTF">2020-07-05T13:17:27Z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