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09" r:id="rId2"/>
    <p:sldId id="1836" r:id="rId3"/>
    <p:sldId id="1838" r:id="rId4"/>
    <p:sldId id="1837" r:id="rId5"/>
    <p:sldId id="1834" r:id="rId6"/>
    <p:sldId id="18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82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771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0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0" y="990600"/>
            <a:ext cx="12192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612"/>
            <a:ext cx="109728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6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2400" b="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14"/>
          <p:cNvSpPr>
            <a:spLocks noGrp="1"/>
          </p:cNvSpPr>
          <p:nvPr>
            <p:ph type="sldNum" sz="quarter" idx="16"/>
          </p:nvPr>
        </p:nvSpPr>
        <p:spPr>
          <a:xfrm>
            <a:off x="11176000" y="6477007"/>
            <a:ext cx="1016000" cy="365125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735C5F98-F876-4A82-BC4D-6162DDFA6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7" descr="0927_DARPALOGO_SCREEN_WHTLTRS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-76200"/>
            <a:ext cx="20637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477000"/>
            <a:ext cx="12192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F8D90C-F025-0543-AFBA-EB61E931702E}"/>
              </a:ext>
            </a:extLst>
          </p:cNvPr>
          <p:cNvSpPr/>
          <p:nvPr userDrawn="1"/>
        </p:nvSpPr>
        <p:spPr>
          <a:xfrm>
            <a:off x="9652000" y="6579994"/>
            <a:ext cx="1930400" cy="26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12246A-700C-1E40-92CD-5337157B9587}"/>
              </a:ext>
            </a:extLst>
          </p:cNvPr>
          <p:cNvSpPr/>
          <p:nvPr userDrawn="1"/>
        </p:nvSpPr>
        <p:spPr>
          <a:xfrm>
            <a:off x="2638092" y="6507993"/>
            <a:ext cx="363959" cy="340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14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0" y="990600"/>
            <a:ext cx="12192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1509923" y="6530536"/>
            <a:ext cx="1030077" cy="2889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1200" baseline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B16C9CC-515F-4B57-8174-2735E7A74E0F}" type="datetime1">
              <a:rPr lang="en-US" smtClean="0"/>
              <a:pPr>
                <a:defRPr/>
              </a:pPr>
              <a:t>5/14/2019</a:t>
            </a:fld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11672372" y="6477001"/>
            <a:ext cx="519628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defRPr sz="1200" baseline="0" smtClean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735C5F98-F876-4A82-BC4D-6162DDFA6D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7" descr="0927_DARPALOGO_SCREEN_WHTLTRS3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76200"/>
            <a:ext cx="20637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0" y="6477000"/>
            <a:ext cx="12192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pic>
        <p:nvPicPr>
          <p:cNvPr id="13" name="Picture 2" descr="C:\Users\hosseinh\Desktop\FormalSeal_Word_RegUse_CardOnWhite.jp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l="3493" t="5768" r="3643" b="10413"/>
          <a:stretch/>
        </p:blipFill>
        <p:spPr bwMode="auto">
          <a:xfrm>
            <a:off x="44067" y="6517684"/>
            <a:ext cx="1466468" cy="3244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" name="AutoShape 2" descr="GLOBALFOUNDRIES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104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ahoma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kern="1200">
          <a:solidFill>
            <a:schemeClr val="tx1"/>
          </a:solidFill>
          <a:latin typeface="Tahoma"/>
          <a:ea typeface="ＭＳ Ｐゴシック" charset="-128"/>
          <a:cs typeface="ＭＳ Ｐゴシック" charset="-128"/>
        </a:defRPr>
      </a:lvl1pPr>
      <a:lvl2pPr marL="593725" indent="-28575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Tahoma"/>
          <a:ea typeface="ＭＳ Ｐゴシック" charset="-128"/>
          <a:cs typeface="+mn-cs"/>
        </a:defRPr>
      </a:lvl2pPr>
      <a:lvl3pPr marL="868363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400" kern="1200">
          <a:solidFill>
            <a:schemeClr val="tx1"/>
          </a:solidFill>
          <a:latin typeface="Tahoma"/>
          <a:ea typeface="ＭＳ Ｐゴシック" charset="-128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300" kern="1200">
          <a:solidFill>
            <a:schemeClr val="tx1"/>
          </a:solidFill>
          <a:latin typeface="Tahoma"/>
          <a:ea typeface="ＭＳ Ｐゴシック" charset="-128"/>
          <a:cs typeface="+mn-cs"/>
        </a:defRPr>
      </a:lvl4pPr>
      <a:lvl5pPr marL="1416050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300" kern="1200">
          <a:solidFill>
            <a:schemeClr val="tx1"/>
          </a:solidFill>
          <a:latin typeface="Tahoma"/>
          <a:ea typeface="ＭＳ Ｐゴシック" charset="-128"/>
          <a:cs typeface="+mn-cs"/>
        </a:defRPr>
      </a:lvl5pPr>
      <a:lvl6pPr marL="1783080" indent="-2286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1200" kern="1200" baseline="0">
          <a:solidFill>
            <a:schemeClr val="tx1"/>
          </a:solidFill>
          <a:latin typeface="Tahoma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1">
            <a:extLst>
              <a:ext uri="{FF2B5EF4-FFF2-40B4-BE49-F238E27FC236}">
                <a16:creationId xmlns:a16="http://schemas.microsoft.com/office/drawing/2014/main" id="{3085A9E6-4943-4D37-8D42-1A497FEF8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302" y="2226300"/>
            <a:ext cx="10064224" cy="146558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Automated AMS IP Generator for CMOS Technologies</a:t>
            </a:r>
            <a:br>
              <a:rPr lang="en-US" sz="3200" dirty="0"/>
            </a:br>
            <a:r>
              <a:rPr lang="en-US" sz="3200" dirty="0"/>
              <a:t>(collaboration with UMN)</a:t>
            </a:r>
          </a:p>
        </p:txBody>
      </p:sp>
      <p:sp>
        <p:nvSpPr>
          <p:cNvPr id="10" name="Text Placeholder 64">
            <a:extLst>
              <a:ext uri="{FF2B5EF4-FFF2-40B4-BE49-F238E27FC236}">
                <a16:creationId xmlns:a16="http://schemas.microsoft.com/office/drawing/2014/main" id="{5D40B4DB-22F1-4629-B8FF-6AF174EA8DCB}"/>
              </a:ext>
            </a:extLst>
          </p:cNvPr>
          <p:cNvSpPr txBox="1">
            <a:spLocks/>
          </p:cNvSpPr>
          <p:nvPr/>
        </p:nvSpPr>
        <p:spPr>
          <a:xfrm>
            <a:off x="3655686" y="4238493"/>
            <a:ext cx="4880626" cy="960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University of Southern California</a:t>
            </a:r>
          </a:p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May. 2019</a:t>
            </a:r>
          </a:p>
        </p:txBody>
      </p:sp>
      <p:pic>
        <p:nvPicPr>
          <p:cNvPr id="12" name="Picture 11" descr="0927_DARPALOGO_SCREEN_WHTLTRS3.png">
            <a:extLst>
              <a:ext uri="{FF2B5EF4-FFF2-40B4-BE49-F238E27FC236}">
                <a16:creationId xmlns:a16="http://schemas.microsoft.com/office/drawing/2014/main" id="{6BB45DAC-D6F7-49EA-AECE-03B39C59A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4961" y="4842295"/>
            <a:ext cx="312207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hosseinh\Desktop\FormalSeal_Word_RegUse_CardOnWhite.jpg">
            <a:extLst>
              <a:ext uri="{FF2B5EF4-FFF2-40B4-BE49-F238E27FC236}">
                <a16:creationId xmlns:a16="http://schemas.microsoft.com/office/drawing/2014/main" id="{864E2775-F912-4BEE-967C-700A8A9E2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703" t="4678"/>
          <a:stretch/>
        </p:blipFill>
        <p:spPr bwMode="auto">
          <a:xfrm>
            <a:off x="101600" y="74615"/>
            <a:ext cx="30226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BBAE53E-569F-4334-BFE8-444F23D0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22" y="75938"/>
            <a:ext cx="4673600" cy="8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2F8673E7-6B1E-4959-A444-59A4B763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52400"/>
            <a:ext cx="276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73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6F425F-33ED-4ED6-BC01-1658C44A6CD3}"/>
              </a:ext>
            </a:extLst>
          </p:cNvPr>
          <p:cNvSpPr txBox="1">
            <a:spLocks/>
          </p:cNvSpPr>
          <p:nvPr/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USC delivered File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EF686-52CA-44DF-B244-69849D199E3A}"/>
              </a:ext>
            </a:extLst>
          </p:cNvPr>
          <p:cNvSpPr txBox="1"/>
          <p:nvPr/>
        </p:nvSpPr>
        <p:spPr>
          <a:xfrm>
            <a:off x="345476" y="1752411"/>
            <a:ext cx="22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UM.tar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5B1F7B-D22D-4176-9B4D-AEF0768F8D24}"/>
              </a:ext>
            </a:extLst>
          </p:cNvPr>
          <p:cNvSpPr/>
          <p:nvPr/>
        </p:nvSpPr>
        <p:spPr>
          <a:xfrm>
            <a:off x="1285288" y="1834515"/>
            <a:ext cx="823547" cy="194310"/>
          </a:xfrm>
          <a:prstGeom prst="right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AD233-83FA-41B1-B1A6-388E404C3D6F}"/>
              </a:ext>
            </a:extLst>
          </p:cNvPr>
          <p:cNvSpPr txBox="1"/>
          <p:nvPr/>
        </p:nvSpPr>
        <p:spPr>
          <a:xfrm>
            <a:off x="2206661" y="1752411"/>
            <a:ext cx="62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B6530-C42F-450B-B76D-DEA317EE192A}"/>
              </a:ext>
            </a:extLst>
          </p:cNvPr>
          <p:cNvSpPr txBox="1"/>
          <p:nvPr/>
        </p:nvSpPr>
        <p:spPr>
          <a:xfrm>
            <a:off x="1285288" y="2003792"/>
            <a:ext cx="8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untar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9273B30-D155-4183-947C-E31AAE908801}"/>
              </a:ext>
            </a:extLst>
          </p:cNvPr>
          <p:cNvSpPr/>
          <p:nvPr/>
        </p:nvSpPr>
        <p:spPr>
          <a:xfrm>
            <a:off x="2806210" y="1834515"/>
            <a:ext cx="823547" cy="194310"/>
          </a:xfrm>
          <a:prstGeom prst="right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7D866A2-9685-4479-8F30-03356A01DC6E}"/>
              </a:ext>
            </a:extLst>
          </p:cNvPr>
          <p:cNvSpPr/>
          <p:nvPr/>
        </p:nvSpPr>
        <p:spPr>
          <a:xfrm flipH="1">
            <a:off x="3836731" y="1834515"/>
            <a:ext cx="215495" cy="885279"/>
          </a:xfrm>
          <a:prstGeom prst="rightBrace">
            <a:avLst>
              <a:gd name="adj1" fmla="val 27252"/>
              <a:gd name="adj2" fmla="val 209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C5796-7DA9-4673-9A5A-D805296E1A0A}"/>
              </a:ext>
            </a:extLst>
          </p:cNvPr>
          <p:cNvSpPr txBox="1"/>
          <p:nvPr/>
        </p:nvSpPr>
        <p:spPr>
          <a:xfrm>
            <a:off x="4255621" y="1717396"/>
            <a:ext cx="8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CFA0B-0B00-4FBD-9EE1-F64A6E7D69B6}"/>
              </a:ext>
            </a:extLst>
          </p:cNvPr>
          <p:cNvSpPr txBox="1"/>
          <p:nvPr/>
        </p:nvSpPr>
        <p:spPr>
          <a:xfrm>
            <a:off x="4230770" y="2550517"/>
            <a:ext cx="8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cdslib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AC0FFB-4BFA-4252-AF53-09507F4718EB}"/>
              </a:ext>
            </a:extLst>
          </p:cNvPr>
          <p:cNvSpPr/>
          <p:nvPr/>
        </p:nvSpPr>
        <p:spPr>
          <a:xfrm>
            <a:off x="5216035" y="1784528"/>
            <a:ext cx="823547" cy="194310"/>
          </a:xfrm>
          <a:prstGeom prst="right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AC4AD0D-FCC5-4973-89DF-5F676487F2B0}"/>
              </a:ext>
            </a:extLst>
          </p:cNvPr>
          <p:cNvSpPr/>
          <p:nvPr/>
        </p:nvSpPr>
        <p:spPr>
          <a:xfrm flipH="1">
            <a:off x="6284653" y="1834515"/>
            <a:ext cx="215495" cy="507832"/>
          </a:xfrm>
          <a:prstGeom prst="rightBrace">
            <a:avLst>
              <a:gd name="adj1" fmla="val 27252"/>
              <a:gd name="adj2" fmla="val 209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19A18-9E86-46A9-8FE8-32D8DBC9F429}"/>
              </a:ext>
            </a:extLst>
          </p:cNvPr>
          <p:cNvSpPr txBox="1"/>
          <p:nvPr/>
        </p:nvSpPr>
        <p:spPr>
          <a:xfrm>
            <a:off x="6553200" y="1717396"/>
            <a:ext cx="192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netlist_BS_AMP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9D930-2D2A-4EE7-9F45-4344E28AFF00}"/>
              </a:ext>
            </a:extLst>
          </p:cNvPr>
          <p:cNvSpPr txBox="1"/>
          <p:nvPr/>
        </p:nvSpPr>
        <p:spPr>
          <a:xfrm>
            <a:off x="9549622" y="1758313"/>
            <a:ext cx="2274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IBS_norm_hvt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IBS_norm_rvt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IBS_norm_lvt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IBS_norm_slvt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Amp_diff_norm_hvt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Amp_diff_norm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Amp_diff_norm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lvt</a:t>
            </a:r>
            <a:endParaRPr lang="en-US" altLang="ko-K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Amp_diff_norm</a:t>
            </a:r>
            <a:r>
              <a:rPr lang="en-US" altLang="ko-KR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en-US" altLang="ko-KR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slvt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48AB28-083E-4C11-81F2-0FBAAD5BFF39}"/>
              </a:ext>
            </a:extLst>
          </p:cNvPr>
          <p:cNvSpPr/>
          <p:nvPr/>
        </p:nvSpPr>
        <p:spPr>
          <a:xfrm flipH="1">
            <a:off x="9224449" y="1834515"/>
            <a:ext cx="215495" cy="1891666"/>
          </a:xfrm>
          <a:prstGeom prst="rightBrace">
            <a:avLst>
              <a:gd name="adj1" fmla="val 27252"/>
              <a:gd name="adj2" fmla="val 209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CDDC2-ADBA-4D53-90AF-47FE58244F0A}"/>
              </a:ext>
            </a:extLst>
          </p:cNvPr>
          <p:cNvSpPr txBox="1"/>
          <p:nvPr/>
        </p:nvSpPr>
        <p:spPr>
          <a:xfrm>
            <a:off x="6532744" y="2148462"/>
            <a:ext cx="192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netlist_TH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9FFD2B-455A-4A9E-9B15-D842B380FE87}"/>
              </a:ext>
            </a:extLst>
          </p:cNvPr>
          <p:cNvSpPr/>
          <p:nvPr/>
        </p:nvSpPr>
        <p:spPr>
          <a:xfrm>
            <a:off x="8320801" y="1790243"/>
            <a:ext cx="823547" cy="194310"/>
          </a:xfrm>
          <a:prstGeom prst="right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839E01-6B49-4438-9ED0-0C1332713BCF}"/>
              </a:ext>
            </a:extLst>
          </p:cNvPr>
          <p:cNvSpPr/>
          <p:nvPr/>
        </p:nvSpPr>
        <p:spPr>
          <a:xfrm>
            <a:off x="5216035" y="2683193"/>
            <a:ext cx="350376" cy="194310"/>
          </a:xfrm>
          <a:prstGeom prst="right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0729B-32C4-403A-967C-6E27F50BFCC9}"/>
              </a:ext>
            </a:extLst>
          </p:cNvPr>
          <p:cNvSpPr txBox="1"/>
          <p:nvPr/>
        </p:nvSpPr>
        <p:spPr>
          <a:xfrm>
            <a:off x="5627808" y="2611071"/>
            <a:ext cx="129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UM_GF14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4DC1DD-DBE6-48B9-8244-08DEFE7C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88" y="3627427"/>
            <a:ext cx="6600825" cy="2657475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F4106F52-595E-431B-AC25-D2FCD9D14011}"/>
              </a:ext>
            </a:extLst>
          </p:cNvPr>
          <p:cNvSpPr/>
          <p:nvPr/>
        </p:nvSpPr>
        <p:spPr>
          <a:xfrm>
            <a:off x="5988252" y="3047338"/>
            <a:ext cx="215495" cy="433162"/>
          </a:xfrm>
          <a:prstGeom prst="down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FA6049-DD6D-40DC-997F-86C0813D8507}"/>
              </a:ext>
            </a:extLst>
          </p:cNvPr>
          <p:cNvSpPr txBox="1"/>
          <p:nvPr/>
        </p:nvSpPr>
        <p:spPr>
          <a:xfrm>
            <a:off x="3986228" y="1202228"/>
            <a:ext cx="1362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sub-folder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3C4A8-E8A1-4A25-95BD-44D545893946}"/>
              </a:ext>
            </a:extLst>
          </p:cNvPr>
          <p:cNvSpPr txBox="1"/>
          <p:nvPr/>
        </p:nvSpPr>
        <p:spPr>
          <a:xfrm>
            <a:off x="1793764" y="1203520"/>
            <a:ext cx="1362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978C49-911E-4CF8-ABE2-EED076415822}"/>
              </a:ext>
            </a:extLst>
          </p:cNvPr>
          <p:cNvSpPr txBox="1"/>
          <p:nvPr/>
        </p:nvSpPr>
        <p:spPr>
          <a:xfrm>
            <a:off x="6553200" y="1212625"/>
            <a:ext cx="166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Netlist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2BBA4-AE8D-45E5-8E1E-12891947C861}"/>
              </a:ext>
            </a:extLst>
          </p:cNvPr>
          <p:cNvSpPr txBox="1"/>
          <p:nvPr/>
        </p:nvSpPr>
        <p:spPr>
          <a:xfrm>
            <a:off x="9549622" y="1212625"/>
            <a:ext cx="166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Sub-circuit list</a:t>
            </a:r>
          </a:p>
        </p:txBody>
      </p:sp>
    </p:spTree>
    <p:extLst>
      <p:ext uri="{BB962C8B-B14F-4D97-AF65-F5344CB8AC3E}">
        <p14:creationId xmlns:p14="http://schemas.microsoft.com/office/powerpoint/2010/main" val="33599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B7C84-F983-45CF-85B2-7E963FF9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5" y="1171126"/>
            <a:ext cx="6463487" cy="2055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D5BBE-E6EA-4C53-B1C6-0A92CC9E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" y="3661279"/>
            <a:ext cx="6480000" cy="2451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2C02D3-D3B8-42D3-89A1-05DEF403995B}"/>
              </a:ext>
            </a:extLst>
          </p:cNvPr>
          <p:cNvSpPr/>
          <p:nvPr/>
        </p:nvSpPr>
        <p:spPr>
          <a:xfrm>
            <a:off x="5227608" y="2622432"/>
            <a:ext cx="1302589" cy="172529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91930-07CF-43F6-BF3F-20D303342301}"/>
              </a:ext>
            </a:extLst>
          </p:cNvPr>
          <p:cNvSpPr/>
          <p:nvPr/>
        </p:nvSpPr>
        <p:spPr>
          <a:xfrm>
            <a:off x="5227607" y="5121217"/>
            <a:ext cx="1302589" cy="172529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91EEF-43DE-47BA-A2DB-D2C98E76D2FA}"/>
              </a:ext>
            </a:extLst>
          </p:cNvPr>
          <p:cNvSpPr txBox="1">
            <a:spLocks/>
          </p:cNvSpPr>
          <p:nvPr/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GF14 Design Testbench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032C2-120A-494C-A87F-B8A0C5388922}"/>
              </a:ext>
            </a:extLst>
          </p:cNvPr>
          <p:cNvSpPr/>
          <p:nvPr/>
        </p:nvSpPr>
        <p:spPr>
          <a:xfrm>
            <a:off x="7170971" y="2524030"/>
            <a:ext cx="412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Amplifier’s AC response Testbench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35EB91-9976-4538-ABE2-2EA8164C6B1F}"/>
              </a:ext>
            </a:extLst>
          </p:cNvPr>
          <p:cNvSpPr/>
          <p:nvPr/>
        </p:nvSpPr>
        <p:spPr>
          <a:xfrm>
            <a:off x="7170971" y="5022815"/>
            <a:ext cx="363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T/H’s FFT evaluation Testbench</a:t>
            </a:r>
          </a:p>
        </p:txBody>
      </p:sp>
    </p:spTree>
    <p:extLst>
      <p:ext uri="{BB962C8B-B14F-4D97-AF65-F5344CB8AC3E}">
        <p14:creationId xmlns:p14="http://schemas.microsoft.com/office/powerpoint/2010/main" val="13798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ACD071-8E1C-4B0F-86E8-73522DB95BE3}"/>
              </a:ext>
            </a:extLst>
          </p:cNvPr>
          <p:cNvSpPr txBox="1">
            <a:spLocks/>
          </p:cNvSpPr>
          <p:nvPr/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GF14 Design Test-Bench (Bias &amp; Amp circuits)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ADFE-E625-4494-B804-7F25CBF6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58" y="1891268"/>
            <a:ext cx="6326729" cy="3941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D2710-4A42-4883-A604-4F21E2D1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" y="2197010"/>
            <a:ext cx="4566863" cy="3298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69C97F-F4EB-4EDB-9522-061FA2EA7CE3}"/>
              </a:ext>
            </a:extLst>
          </p:cNvPr>
          <p:cNvSpPr/>
          <p:nvPr/>
        </p:nvSpPr>
        <p:spPr>
          <a:xfrm>
            <a:off x="1915064" y="4140681"/>
            <a:ext cx="1095556" cy="54346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BAC3C2-5C74-41E1-9542-70F9F77E5F7E}"/>
              </a:ext>
            </a:extLst>
          </p:cNvPr>
          <p:cNvSpPr/>
          <p:nvPr/>
        </p:nvSpPr>
        <p:spPr>
          <a:xfrm>
            <a:off x="3010620" y="4088921"/>
            <a:ext cx="2527538" cy="621102"/>
          </a:xfrm>
          <a:prstGeom prst="rightArrow">
            <a:avLst>
              <a:gd name="adj1" fmla="val 27777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C31B1-FF52-4D83-ACB6-C8B12384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10" y="1182314"/>
            <a:ext cx="6496647" cy="5040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B7C6C96-8BFE-4CFC-AFE9-1B9F355B0DD4}"/>
              </a:ext>
            </a:extLst>
          </p:cNvPr>
          <p:cNvSpPr/>
          <p:nvPr/>
        </p:nvSpPr>
        <p:spPr>
          <a:xfrm>
            <a:off x="7044415" y="1275500"/>
            <a:ext cx="4799145" cy="2090890"/>
          </a:xfrm>
          <a:prstGeom prst="wedgeRectCallout">
            <a:avLst>
              <a:gd name="adj1" fmla="val -81755"/>
              <a:gd name="adj2" fmla="val -1288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0FCC9-1CFB-49BD-B51B-9B31383D8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535" y="1306319"/>
            <a:ext cx="3159594" cy="2019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3042D-EE4C-4F39-A01F-862E2B70D2EB}"/>
              </a:ext>
            </a:extLst>
          </p:cNvPr>
          <p:cNvSpPr txBox="1"/>
          <p:nvPr/>
        </p:nvSpPr>
        <p:spPr>
          <a:xfrm>
            <a:off x="10211709" y="1776512"/>
            <a:ext cx="165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mirror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NMOS/PMOS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D21C5E9-570B-43B6-B3B4-D17C64613EC9}"/>
              </a:ext>
            </a:extLst>
          </p:cNvPr>
          <p:cNvSpPr/>
          <p:nvPr/>
        </p:nvSpPr>
        <p:spPr>
          <a:xfrm>
            <a:off x="7044415" y="3492946"/>
            <a:ext cx="4799145" cy="1871146"/>
          </a:xfrm>
          <a:prstGeom prst="wedgeRectCallout">
            <a:avLst>
              <a:gd name="adj1" fmla="val -79207"/>
              <a:gd name="adj2" fmla="val -6424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CD9AF-AA11-4A2F-9646-010A1A683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604" y="3535807"/>
            <a:ext cx="2129232" cy="1784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9BDC1-15A1-46A4-B7B5-3E3526363B50}"/>
              </a:ext>
            </a:extLst>
          </p:cNvPr>
          <p:cNvSpPr txBox="1"/>
          <p:nvPr/>
        </p:nvSpPr>
        <p:spPr>
          <a:xfrm>
            <a:off x="9956414" y="3530738"/>
            <a:ext cx="1656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Diff. Amp wit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Resistive Load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NMOS Input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600mV V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800mV VDD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AA5E8-8D14-48F8-B23F-E532B97DECE4}"/>
              </a:ext>
            </a:extLst>
          </p:cNvPr>
          <p:cNvSpPr txBox="1"/>
          <p:nvPr/>
        </p:nvSpPr>
        <p:spPr>
          <a:xfrm>
            <a:off x="7026311" y="5381436"/>
            <a:ext cx="2222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V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 V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V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Super-low V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CMOS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D26A8C8-D5A8-45F3-8B1A-D9DCF22D2461}"/>
              </a:ext>
            </a:extLst>
          </p:cNvPr>
          <p:cNvSpPr/>
          <p:nvPr/>
        </p:nvSpPr>
        <p:spPr>
          <a:xfrm>
            <a:off x="9248836" y="5474752"/>
            <a:ext cx="215495" cy="885279"/>
          </a:xfrm>
          <a:prstGeom prst="rightBrace">
            <a:avLst>
              <a:gd name="adj1" fmla="val 272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A124-BEA4-4B4C-A958-84F1E14CBD08}"/>
              </a:ext>
            </a:extLst>
          </p:cNvPr>
          <p:cNvSpPr txBox="1"/>
          <p:nvPr/>
        </p:nvSpPr>
        <p:spPr>
          <a:xfrm>
            <a:off x="9616205" y="5547556"/>
            <a:ext cx="245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different type transistor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Circuits are prepared.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1D26B5-B348-4C0A-AE77-F3C7B9F31631}"/>
              </a:ext>
            </a:extLst>
          </p:cNvPr>
          <p:cNvSpPr txBox="1">
            <a:spLocks/>
          </p:cNvSpPr>
          <p:nvPr/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GF14 Design Example (Bias &amp; Amp circuits)</a:t>
            </a:r>
          </a:p>
        </p:txBody>
      </p:sp>
    </p:spTree>
    <p:extLst>
      <p:ext uri="{BB962C8B-B14F-4D97-AF65-F5344CB8AC3E}">
        <p14:creationId xmlns:p14="http://schemas.microsoft.com/office/powerpoint/2010/main" val="41075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CBA67-A38C-4772-8AED-F01C57CA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174" y="1182314"/>
            <a:ext cx="6583093" cy="50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CCCA94-AB8E-4E05-A977-A7038E9CDB42}"/>
              </a:ext>
            </a:extLst>
          </p:cNvPr>
          <p:cNvSpPr txBox="1"/>
          <p:nvPr/>
        </p:nvSpPr>
        <p:spPr>
          <a:xfrm>
            <a:off x="829357" y="1968453"/>
            <a:ext cx="337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CMOS Transmission gate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035E2-4525-4B78-8B5F-49D9B9BB73D5}"/>
              </a:ext>
            </a:extLst>
          </p:cNvPr>
          <p:cNvSpPr txBox="1"/>
          <p:nvPr/>
        </p:nvSpPr>
        <p:spPr>
          <a:xfrm>
            <a:off x="3468692" y="4438886"/>
            <a:ext cx="289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Sampling capacitor (Array)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574F9-D5A2-4030-9268-1F4009A8534E}"/>
              </a:ext>
            </a:extLst>
          </p:cNvPr>
          <p:cNvSpPr txBox="1"/>
          <p:nvPr/>
        </p:nvSpPr>
        <p:spPr>
          <a:xfrm>
            <a:off x="661426" y="4992046"/>
            <a:ext cx="337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Differential Top-plate T/H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2F372-CF42-47C0-A85E-4C9D4704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21" y="1182314"/>
            <a:ext cx="3315607" cy="2393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7633B-A037-45C8-962A-A329FA4C7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8783" y="1182314"/>
            <a:ext cx="1635561" cy="2688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801946-AF07-4C09-92BA-A77C6A678CA5}"/>
              </a:ext>
            </a:extLst>
          </p:cNvPr>
          <p:cNvSpPr txBox="1"/>
          <p:nvPr/>
        </p:nvSpPr>
        <p:spPr>
          <a:xfrm>
            <a:off x="7167527" y="1919633"/>
            <a:ext cx="245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D2D16-0456-41CD-A8D7-6B3E12BE2256}"/>
              </a:ext>
            </a:extLst>
          </p:cNvPr>
          <p:cNvSpPr txBox="1"/>
          <p:nvPr/>
        </p:nvSpPr>
        <p:spPr>
          <a:xfrm>
            <a:off x="7167527" y="2918630"/>
            <a:ext cx="2457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FFT plot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91CB07-F8B0-4F65-91E7-DA7EF39A1D86}"/>
              </a:ext>
            </a:extLst>
          </p:cNvPr>
          <p:cNvSpPr/>
          <p:nvPr/>
        </p:nvSpPr>
        <p:spPr>
          <a:xfrm>
            <a:off x="8098468" y="2717572"/>
            <a:ext cx="556299" cy="412791"/>
          </a:xfrm>
          <a:custGeom>
            <a:avLst/>
            <a:gdLst>
              <a:gd name="connsiteX0" fmla="*/ 0 w 1077478"/>
              <a:gd name="connsiteY0" fmla="*/ 599893 h 609971"/>
              <a:gd name="connsiteX1" fmla="*/ 460112 w 1077478"/>
              <a:gd name="connsiteY1" fmla="*/ 285386 h 609971"/>
              <a:gd name="connsiteX2" fmla="*/ 920224 w 1077478"/>
              <a:gd name="connsiteY2" fmla="*/ 605717 h 609971"/>
              <a:gd name="connsiteX3" fmla="*/ 1077478 w 1077478"/>
              <a:gd name="connsiteY3" fmla="*/ 0 h 60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478" h="609971">
                <a:moveTo>
                  <a:pt x="0" y="599893"/>
                </a:moveTo>
                <a:cubicBezTo>
                  <a:pt x="153370" y="442154"/>
                  <a:pt x="306741" y="284415"/>
                  <a:pt x="460112" y="285386"/>
                </a:cubicBezTo>
                <a:cubicBezTo>
                  <a:pt x="613483" y="286357"/>
                  <a:pt x="817330" y="653281"/>
                  <a:pt x="920224" y="605717"/>
                </a:cubicBezTo>
                <a:cubicBezTo>
                  <a:pt x="1023118" y="558153"/>
                  <a:pt x="1011470" y="71832"/>
                  <a:pt x="107747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DDFD0B-8975-4080-98FC-001F8B3D1701}"/>
              </a:ext>
            </a:extLst>
          </p:cNvPr>
          <p:cNvSpPr txBox="1"/>
          <p:nvPr/>
        </p:nvSpPr>
        <p:spPr>
          <a:xfrm>
            <a:off x="10478782" y="2040464"/>
            <a:ext cx="96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Stimuli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792BC6-0512-45D2-A9A6-1099881CA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2575" y="4035108"/>
            <a:ext cx="4164645" cy="2406170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6F2D0DBD-F708-4C19-8C0E-64E4E3015433}"/>
              </a:ext>
            </a:extLst>
          </p:cNvPr>
          <p:cNvSpPr/>
          <p:nvPr/>
        </p:nvSpPr>
        <p:spPr>
          <a:xfrm>
            <a:off x="7837714" y="3257184"/>
            <a:ext cx="260754" cy="1249502"/>
          </a:xfrm>
          <a:prstGeom prst="downArrow">
            <a:avLst/>
          </a:prstGeom>
          <a:solidFill>
            <a:srgbClr val="144A9B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181C721-6E24-4A83-83FA-87538D4E0068}"/>
              </a:ext>
            </a:extLst>
          </p:cNvPr>
          <p:cNvSpPr txBox="1">
            <a:spLocks/>
          </p:cNvSpPr>
          <p:nvPr/>
        </p:nvSpPr>
        <p:spPr>
          <a:xfrm>
            <a:off x="1828800" y="-1"/>
            <a:ext cx="9448800" cy="990601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Tahoma"/>
                <a:ea typeface="ＭＳ Ｐゴシック" charset="-128"/>
                <a:cs typeface="ＭＳ Ｐゴシック" charset="-128"/>
              </a:defRPr>
            </a:lvl1pPr>
            <a:lvl2pPr marL="593725" indent="-28575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2pPr>
            <a:lvl3pPr marL="868363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4pPr>
            <a:lvl5pPr marL="1416050" indent="-22860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Tahoma"/>
                <a:ea typeface="ＭＳ Ｐゴシック" charset="-128"/>
                <a:cs typeface="+mn-cs"/>
              </a:defRPr>
            </a:lvl5pPr>
            <a:lvl6pPr marL="178308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ahoma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GF14 Design Example (Switched Cap T/H)</a:t>
            </a:r>
          </a:p>
        </p:txBody>
      </p:sp>
    </p:spTree>
    <p:extLst>
      <p:ext uri="{BB962C8B-B14F-4D97-AF65-F5344CB8AC3E}">
        <p14:creationId xmlns:p14="http://schemas.microsoft.com/office/powerpoint/2010/main" val="1630509033"/>
      </p:ext>
    </p:extLst>
  </p:cSld>
  <p:clrMapOvr>
    <a:masterClrMapping/>
  </p:clrMapOvr>
</p:sld>
</file>

<file path=ppt/theme/theme1.xml><?xml version="1.0" encoding="utf-8"?>
<a:theme xmlns:a="http://schemas.openxmlformats.org/drawingml/2006/main" name="DARPA 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4A9B"/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aseline="0" dirty="0" smtClean="0">
            <a:latin typeface="Tahoma"/>
            <a:cs typeface="Tahom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맑은 고딕</vt:lpstr>
      <vt:lpstr>Arial</vt:lpstr>
      <vt:lpstr>Calibri</vt:lpstr>
      <vt:lpstr>Courier New</vt:lpstr>
      <vt:lpstr>Tahoma</vt:lpstr>
      <vt:lpstr>DARPA _POWERPOINT</vt:lpstr>
      <vt:lpstr>Automated AMS IP Generator for CMOS Technologies (collaboration with UMN)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Jaewon Nam</dc:creator>
  <cp:lastModifiedBy>jake</cp:lastModifiedBy>
  <cp:revision>7</cp:revision>
  <dcterms:created xsi:type="dcterms:W3CDTF">2019-01-04T22:42:14Z</dcterms:created>
  <dcterms:modified xsi:type="dcterms:W3CDTF">2019-05-14T20:24:54Z</dcterms:modified>
</cp:coreProperties>
</file>