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342"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235"/>
    <a:srgbClr val="2AA445"/>
    <a:srgbClr val="57B86D"/>
    <a:srgbClr val="0761C5"/>
    <a:srgbClr val="DEDEDE"/>
    <a:srgbClr val="C2C2C2"/>
    <a:srgbClr val="94949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4" autoAdjust="0"/>
    <p:restoredTop sz="90834" autoAdjust="0"/>
  </p:normalViewPr>
  <p:slideViewPr>
    <p:cSldViewPr snapToGrid="0" showGuides="1">
      <p:cViewPr varScale="1">
        <p:scale>
          <a:sx n="103" d="100"/>
          <a:sy n="103" d="100"/>
        </p:scale>
        <p:origin x="1812" y="114"/>
      </p:cViewPr>
      <p:guideLst>
        <p:guide orient="horz" pos="4319"/>
        <p:guide pos="2881"/>
      </p:guideLst>
    </p:cSldViewPr>
  </p:slideViewPr>
  <p:outlineViewPr>
    <p:cViewPr>
      <p:scale>
        <a:sx n="33" d="100"/>
        <a:sy n="33" d="100"/>
      </p:scale>
      <p:origin x="48" y="534"/>
    </p:cViewPr>
  </p:outlineViewPr>
  <p:notesTextViewPr>
    <p:cViewPr>
      <p:scale>
        <a:sx n="200" d="100"/>
        <a:sy n="2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5/13/2019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5/13/2019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1844115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ectangle 321">
            <a:extLst>
              <a:ext uri="{FF2B5EF4-FFF2-40B4-BE49-F238E27FC236}">
                <a16:creationId xmlns:a16="http://schemas.microsoft.com/office/drawing/2014/main" id="{51FA0747-4283-4E4A-84D6-C1856F0F61D1}"/>
              </a:ext>
            </a:extLst>
          </p:cNvPr>
          <p:cNvSpPr/>
          <p:nvPr/>
        </p:nvSpPr>
        <p:spPr>
          <a:xfrm>
            <a:off x="693772" y="1124678"/>
            <a:ext cx="977276" cy="5656180"/>
          </a:xfrm>
          <a:prstGeom prst="rect">
            <a:avLst/>
          </a:prstGeom>
          <a:solidFill>
            <a:srgbClr val="172235">
              <a:alpha val="4706"/>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 name="Rectangle 3">
            <a:extLst>
              <a:ext uri="{FF2B5EF4-FFF2-40B4-BE49-F238E27FC236}">
                <a16:creationId xmlns:a16="http://schemas.microsoft.com/office/drawing/2014/main" id="{252776DD-4F06-446F-A58E-025D7CDA1D3C}"/>
              </a:ext>
            </a:extLst>
          </p:cNvPr>
          <p:cNvSpPr/>
          <p:nvPr/>
        </p:nvSpPr>
        <p:spPr>
          <a:xfrm>
            <a:off x="3095803" y="1130224"/>
            <a:ext cx="2156186" cy="5665896"/>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4" name="Rectangle 173">
            <a:extLst>
              <a:ext uri="{FF2B5EF4-FFF2-40B4-BE49-F238E27FC236}">
                <a16:creationId xmlns:a16="http://schemas.microsoft.com/office/drawing/2014/main" id="{B10C7D1C-5A21-419C-9AF2-61B62307676C}"/>
              </a:ext>
            </a:extLst>
          </p:cNvPr>
          <p:cNvSpPr/>
          <p:nvPr/>
        </p:nvSpPr>
        <p:spPr>
          <a:xfrm>
            <a:off x="3190875" y="1214889"/>
            <a:ext cx="2015577" cy="1457939"/>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5" name="Rectangle 174">
            <a:extLst>
              <a:ext uri="{FF2B5EF4-FFF2-40B4-BE49-F238E27FC236}">
                <a16:creationId xmlns:a16="http://schemas.microsoft.com/office/drawing/2014/main" id="{94A0495B-8712-4A11-B43E-BA5347E9CA9D}"/>
              </a:ext>
            </a:extLst>
          </p:cNvPr>
          <p:cNvSpPr/>
          <p:nvPr/>
        </p:nvSpPr>
        <p:spPr>
          <a:xfrm>
            <a:off x="3186620" y="2738297"/>
            <a:ext cx="2015577" cy="1457939"/>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11" name="Rectangle 410">
            <a:extLst>
              <a:ext uri="{FF2B5EF4-FFF2-40B4-BE49-F238E27FC236}">
                <a16:creationId xmlns:a16="http://schemas.microsoft.com/office/drawing/2014/main" id="{801D7C39-C4B4-44D4-B5C9-3EA2F239AF82}"/>
              </a:ext>
            </a:extLst>
          </p:cNvPr>
          <p:cNvSpPr/>
          <p:nvPr/>
        </p:nvSpPr>
        <p:spPr>
          <a:xfrm>
            <a:off x="1824110" y="1112232"/>
            <a:ext cx="1155742" cy="5657326"/>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1" name="Rectangle 70">
            <a:extLst>
              <a:ext uri="{FF2B5EF4-FFF2-40B4-BE49-F238E27FC236}">
                <a16:creationId xmlns:a16="http://schemas.microsoft.com/office/drawing/2014/main" id="{280F3178-A46E-4CDD-9018-78E438AD1697}"/>
              </a:ext>
            </a:extLst>
          </p:cNvPr>
          <p:cNvSpPr/>
          <p:nvPr/>
        </p:nvSpPr>
        <p:spPr>
          <a:xfrm>
            <a:off x="7588170" y="1138303"/>
            <a:ext cx="1498230" cy="5656180"/>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8" name="Rectangle 67">
            <a:extLst>
              <a:ext uri="{FF2B5EF4-FFF2-40B4-BE49-F238E27FC236}">
                <a16:creationId xmlns:a16="http://schemas.microsoft.com/office/drawing/2014/main" id="{76767487-95FB-4873-9611-0A5AB8FBC491}"/>
              </a:ext>
            </a:extLst>
          </p:cNvPr>
          <p:cNvSpPr/>
          <p:nvPr/>
        </p:nvSpPr>
        <p:spPr>
          <a:xfrm>
            <a:off x="5339524" y="1128587"/>
            <a:ext cx="1042836" cy="5665896"/>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a:extLst>
              <a:ext uri="{FF2B5EF4-FFF2-40B4-BE49-F238E27FC236}">
                <a16:creationId xmlns:a16="http://schemas.microsoft.com/office/drawing/2014/main" id="{C3C2E8C6-6DBC-4FC4-B34E-96B8413A4D97}"/>
              </a:ext>
            </a:extLst>
          </p:cNvPr>
          <p:cNvSpPr/>
          <p:nvPr/>
        </p:nvSpPr>
        <p:spPr>
          <a:xfrm>
            <a:off x="6534482" y="1142347"/>
            <a:ext cx="936293" cy="5657326"/>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1517003" y="6513751"/>
            <a:ext cx="6477000" cy="298450"/>
          </a:xfrm>
        </p:spPr>
        <p:txBody>
          <a:bodyPr/>
          <a:lstStyle/>
          <a:p>
            <a:pPr>
              <a:defRPr/>
            </a:pPr>
            <a:r>
              <a:rPr lang="en-US" dirty="0"/>
              <a:t>DISTRIBUTION STATEMENT C. Distribution authorized to U.S. Government Agencies and their contractors</a:t>
            </a:r>
          </a:p>
        </p:txBody>
      </p:sp>
      <p:sp>
        <p:nvSpPr>
          <p:cNvPr id="3" name="Slide Number Placeholder 2"/>
          <p:cNvSpPr>
            <a:spLocks noGrp="1"/>
          </p:cNvSpPr>
          <p:nvPr>
            <p:ph type="sldNum" sz="quarter" idx="11"/>
          </p:nvPr>
        </p:nvSpPr>
        <p:spPr>
          <a:xfrm>
            <a:off x="8382000" y="6564245"/>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p:txBody>
          <a:bodyPr>
            <a:normAutofit/>
          </a:bodyPr>
          <a:lstStyle/>
          <a:p>
            <a:pPr algn="ctr"/>
            <a:r>
              <a:rPr lang="en-US" dirty="0"/>
              <a:t>USC POSH </a:t>
            </a:r>
            <a:r>
              <a:rPr lang="en-US" b="1" dirty="0"/>
              <a:t>public</a:t>
            </a:r>
            <a:r>
              <a:rPr lang="en-US" dirty="0"/>
              <a:t> repository: Schema v.2.2</a:t>
            </a:r>
          </a:p>
        </p:txBody>
      </p:sp>
      <p:sp>
        <p:nvSpPr>
          <p:cNvPr id="9" name="TextBox 8">
            <a:extLst>
              <a:ext uri="{FF2B5EF4-FFF2-40B4-BE49-F238E27FC236}">
                <a16:creationId xmlns:a16="http://schemas.microsoft.com/office/drawing/2014/main" id="{9512622E-C303-4B61-B08B-A6DF4B0B1F3D}"/>
              </a:ext>
            </a:extLst>
          </p:cNvPr>
          <p:cNvSpPr txBox="1"/>
          <p:nvPr/>
        </p:nvSpPr>
        <p:spPr>
          <a:xfrm>
            <a:off x="68055" y="3794726"/>
            <a:ext cx="525700" cy="276999"/>
          </a:xfrm>
          <a:prstGeom prst="rect">
            <a:avLst/>
          </a:prstGeom>
          <a:noFill/>
          <a:ln w="19050">
            <a:solidFill>
              <a:schemeClr val="tx1"/>
            </a:solidFill>
          </a:ln>
        </p:spPr>
        <p:txBody>
          <a:bodyPr wrap="square" rtlCol="0">
            <a:spAutoFit/>
          </a:bodyPr>
          <a:lstStyle/>
          <a:p>
            <a:pPr algn="ctr"/>
            <a:r>
              <a:rPr lang="en-US" sz="1200" dirty="0"/>
              <a:t>AMS</a:t>
            </a:r>
          </a:p>
        </p:txBody>
      </p:sp>
      <p:sp>
        <p:nvSpPr>
          <p:cNvPr id="10" name="TextBox 9">
            <a:extLst>
              <a:ext uri="{FF2B5EF4-FFF2-40B4-BE49-F238E27FC236}">
                <a16:creationId xmlns:a16="http://schemas.microsoft.com/office/drawing/2014/main" id="{6FE8004F-D476-482F-A111-EE2D9A0B8A49}"/>
              </a:ext>
            </a:extLst>
          </p:cNvPr>
          <p:cNvSpPr txBox="1"/>
          <p:nvPr/>
        </p:nvSpPr>
        <p:spPr>
          <a:xfrm>
            <a:off x="747455" y="5825624"/>
            <a:ext cx="870817" cy="276999"/>
          </a:xfrm>
          <a:prstGeom prst="rect">
            <a:avLst/>
          </a:prstGeom>
          <a:noFill/>
          <a:ln w="19050">
            <a:solidFill>
              <a:schemeClr val="tx1"/>
            </a:solidFill>
          </a:ln>
        </p:spPr>
        <p:txBody>
          <a:bodyPr wrap="square" rtlCol="0">
            <a:spAutoFit/>
          </a:bodyPr>
          <a:lstStyle/>
          <a:p>
            <a:pPr algn="ctr"/>
            <a:r>
              <a:rPr lang="en-US" sz="1200" dirty="0"/>
              <a:t>AMS_KGD</a:t>
            </a:r>
          </a:p>
        </p:txBody>
      </p:sp>
      <p:sp>
        <p:nvSpPr>
          <p:cNvPr id="11" name="TextBox 10">
            <a:extLst>
              <a:ext uri="{FF2B5EF4-FFF2-40B4-BE49-F238E27FC236}">
                <a16:creationId xmlns:a16="http://schemas.microsoft.com/office/drawing/2014/main" id="{310FE372-C3A5-4A41-8EDC-EB404690F225}"/>
              </a:ext>
            </a:extLst>
          </p:cNvPr>
          <p:cNvSpPr txBox="1"/>
          <p:nvPr/>
        </p:nvSpPr>
        <p:spPr>
          <a:xfrm>
            <a:off x="3260959" y="1820715"/>
            <a:ext cx="744244" cy="276999"/>
          </a:xfrm>
          <a:prstGeom prst="rect">
            <a:avLst/>
          </a:prstGeom>
          <a:noFill/>
          <a:ln w="19050">
            <a:solidFill>
              <a:schemeClr val="tx1"/>
            </a:solidFill>
          </a:ln>
        </p:spPr>
        <p:txBody>
          <a:bodyPr wrap="square" rtlCol="0">
            <a:spAutoFit/>
          </a:bodyPr>
          <a:lstStyle/>
          <a:p>
            <a:pPr algn="ctr"/>
            <a:r>
              <a:rPr lang="en-US" sz="1200" b="1" dirty="0"/>
              <a:t>Block</a:t>
            </a:r>
          </a:p>
        </p:txBody>
      </p:sp>
      <p:cxnSp>
        <p:nvCxnSpPr>
          <p:cNvPr id="14" name="Connector: Elbow 13">
            <a:extLst>
              <a:ext uri="{FF2B5EF4-FFF2-40B4-BE49-F238E27FC236}">
                <a16:creationId xmlns:a16="http://schemas.microsoft.com/office/drawing/2014/main" id="{CCDB486A-8D95-4236-A680-E953B60D2B2F}"/>
              </a:ext>
            </a:extLst>
          </p:cNvPr>
          <p:cNvCxnSpPr>
            <a:cxnSpLocks/>
            <a:stCxn id="10" idx="1"/>
            <a:endCxn id="9" idx="2"/>
          </p:cNvCxnSpPr>
          <p:nvPr/>
        </p:nvCxnSpPr>
        <p:spPr>
          <a:xfrm rot="10800000">
            <a:off x="330905" y="4071726"/>
            <a:ext cx="416550" cy="189239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DE91AF56-1545-4276-AA09-D1368A3672E9}"/>
              </a:ext>
            </a:extLst>
          </p:cNvPr>
          <p:cNvCxnSpPr>
            <a:cxnSpLocks/>
            <a:stCxn id="11" idx="3"/>
            <a:endCxn id="104" idx="1"/>
          </p:cNvCxnSpPr>
          <p:nvPr/>
        </p:nvCxnSpPr>
        <p:spPr>
          <a:xfrm flipV="1">
            <a:off x="4005203" y="1448842"/>
            <a:ext cx="154459" cy="51037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A34814C-41E4-4C3D-AC6D-CC86F8646A8B}"/>
              </a:ext>
            </a:extLst>
          </p:cNvPr>
          <p:cNvCxnSpPr>
            <a:cxnSpLocks/>
            <a:stCxn id="11" idx="3"/>
            <a:endCxn id="105" idx="1"/>
          </p:cNvCxnSpPr>
          <p:nvPr/>
        </p:nvCxnSpPr>
        <p:spPr>
          <a:xfrm flipV="1">
            <a:off x="4005203" y="1782428"/>
            <a:ext cx="159803" cy="1767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E0C5C30C-1ACC-418D-80F9-41FD6BF3F64A}"/>
              </a:ext>
            </a:extLst>
          </p:cNvPr>
          <p:cNvCxnSpPr>
            <a:cxnSpLocks/>
            <a:stCxn id="11" idx="3"/>
            <a:endCxn id="107" idx="1"/>
          </p:cNvCxnSpPr>
          <p:nvPr/>
        </p:nvCxnSpPr>
        <p:spPr>
          <a:xfrm>
            <a:off x="4005203" y="1959215"/>
            <a:ext cx="159803" cy="50510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71B0A4-AF5E-4DAC-82CB-0A85F4624F93}"/>
              </a:ext>
            </a:extLst>
          </p:cNvPr>
          <p:cNvSpPr txBox="1"/>
          <p:nvPr/>
        </p:nvSpPr>
        <p:spPr>
          <a:xfrm>
            <a:off x="4159662" y="1310342"/>
            <a:ext cx="1006865" cy="276999"/>
          </a:xfrm>
          <a:prstGeom prst="rect">
            <a:avLst/>
          </a:prstGeom>
          <a:noFill/>
          <a:ln w="19050">
            <a:solidFill>
              <a:schemeClr val="tx1"/>
            </a:solidFill>
          </a:ln>
        </p:spPr>
        <p:txBody>
          <a:bodyPr wrap="square" rtlCol="0">
            <a:spAutoFit/>
          </a:bodyPr>
          <a:lstStyle/>
          <a:p>
            <a:pPr algn="ctr"/>
            <a:r>
              <a:rPr lang="en-US" sz="1200" dirty="0"/>
              <a:t>ADC</a:t>
            </a:r>
          </a:p>
        </p:txBody>
      </p:sp>
      <p:sp>
        <p:nvSpPr>
          <p:cNvPr id="105" name="TextBox 104">
            <a:extLst>
              <a:ext uri="{FF2B5EF4-FFF2-40B4-BE49-F238E27FC236}">
                <a16:creationId xmlns:a16="http://schemas.microsoft.com/office/drawing/2014/main" id="{72DD65E5-65BA-43A0-936D-C734EB89B6EE}"/>
              </a:ext>
            </a:extLst>
          </p:cNvPr>
          <p:cNvSpPr txBox="1"/>
          <p:nvPr/>
        </p:nvSpPr>
        <p:spPr>
          <a:xfrm>
            <a:off x="4165006" y="1643928"/>
            <a:ext cx="1001521" cy="276999"/>
          </a:xfrm>
          <a:prstGeom prst="rect">
            <a:avLst/>
          </a:prstGeom>
          <a:noFill/>
          <a:ln w="19050">
            <a:solidFill>
              <a:schemeClr val="tx1"/>
            </a:solidFill>
          </a:ln>
        </p:spPr>
        <p:txBody>
          <a:bodyPr wrap="square" rtlCol="0">
            <a:spAutoFit/>
          </a:bodyPr>
          <a:lstStyle/>
          <a:p>
            <a:pPr algn="ctr"/>
            <a:r>
              <a:rPr lang="en-US" sz="1200" dirty="0"/>
              <a:t>DAC</a:t>
            </a:r>
          </a:p>
        </p:txBody>
      </p:sp>
      <p:sp>
        <p:nvSpPr>
          <p:cNvPr id="106" name="TextBox 105">
            <a:extLst>
              <a:ext uri="{FF2B5EF4-FFF2-40B4-BE49-F238E27FC236}">
                <a16:creationId xmlns:a16="http://schemas.microsoft.com/office/drawing/2014/main" id="{F8EA0365-1254-4013-9EED-036FF02740D8}"/>
              </a:ext>
            </a:extLst>
          </p:cNvPr>
          <p:cNvSpPr txBox="1"/>
          <p:nvPr/>
        </p:nvSpPr>
        <p:spPr>
          <a:xfrm>
            <a:off x="4172183" y="1983826"/>
            <a:ext cx="994344" cy="276999"/>
          </a:xfrm>
          <a:prstGeom prst="rect">
            <a:avLst/>
          </a:prstGeom>
          <a:noFill/>
          <a:ln w="19050">
            <a:solidFill>
              <a:schemeClr val="tx1"/>
            </a:solidFill>
          </a:ln>
        </p:spPr>
        <p:txBody>
          <a:bodyPr wrap="square" rtlCol="0">
            <a:spAutoFit/>
          </a:bodyPr>
          <a:lstStyle/>
          <a:p>
            <a:pPr algn="ctr"/>
            <a:r>
              <a:rPr lang="en-US" sz="1200" dirty="0"/>
              <a:t>DLL</a:t>
            </a:r>
          </a:p>
        </p:txBody>
      </p:sp>
      <p:sp>
        <p:nvSpPr>
          <p:cNvPr id="107" name="TextBox 106">
            <a:extLst>
              <a:ext uri="{FF2B5EF4-FFF2-40B4-BE49-F238E27FC236}">
                <a16:creationId xmlns:a16="http://schemas.microsoft.com/office/drawing/2014/main" id="{0CFDF236-A4D8-4FAE-8688-2F91DAAE293E}"/>
              </a:ext>
            </a:extLst>
          </p:cNvPr>
          <p:cNvSpPr txBox="1"/>
          <p:nvPr/>
        </p:nvSpPr>
        <p:spPr>
          <a:xfrm>
            <a:off x="4165006" y="2325818"/>
            <a:ext cx="1001519" cy="276999"/>
          </a:xfrm>
          <a:prstGeom prst="rect">
            <a:avLst/>
          </a:prstGeom>
          <a:noFill/>
          <a:ln w="19050">
            <a:solidFill>
              <a:schemeClr val="tx1"/>
            </a:solidFill>
          </a:ln>
        </p:spPr>
        <p:txBody>
          <a:bodyPr wrap="square" rtlCol="0">
            <a:spAutoFit/>
          </a:bodyPr>
          <a:lstStyle/>
          <a:p>
            <a:pPr algn="ctr"/>
            <a:r>
              <a:rPr lang="en-US" sz="1200" dirty="0"/>
              <a:t>PLL</a:t>
            </a:r>
          </a:p>
        </p:txBody>
      </p:sp>
      <p:sp>
        <p:nvSpPr>
          <p:cNvPr id="108" name="TextBox 107">
            <a:extLst>
              <a:ext uri="{FF2B5EF4-FFF2-40B4-BE49-F238E27FC236}">
                <a16:creationId xmlns:a16="http://schemas.microsoft.com/office/drawing/2014/main" id="{69D79185-2F56-4F01-8FEB-168EF101D051}"/>
              </a:ext>
            </a:extLst>
          </p:cNvPr>
          <p:cNvSpPr txBox="1"/>
          <p:nvPr/>
        </p:nvSpPr>
        <p:spPr>
          <a:xfrm>
            <a:off x="4170741" y="2803617"/>
            <a:ext cx="1001520" cy="276999"/>
          </a:xfrm>
          <a:prstGeom prst="rect">
            <a:avLst/>
          </a:prstGeom>
          <a:noFill/>
          <a:ln w="19050">
            <a:solidFill>
              <a:schemeClr val="tx1"/>
            </a:solidFill>
          </a:ln>
        </p:spPr>
        <p:txBody>
          <a:bodyPr wrap="square" rtlCol="0">
            <a:spAutoFit/>
          </a:bodyPr>
          <a:lstStyle/>
          <a:p>
            <a:pPr algn="ctr"/>
            <a:r>
              <a:rPr lang="en-US" sz="1200" dirty="0"/>
              <a:t>VCO</a:t>
            </a:r>
          </a:p>
        </p:txBody>
      </p:sp>
      <p:cxnSp>
        <p:nvCxnSpPr>
          <p:cNvPr id="140" name="Connector: Elbow 139">
            <a:extLst>
              <a:ext uri="{FF2B5EF4-FFF2-40B4-BE49-F238E27FC236}">
                <a16:creationId xmlns:a16="http://schemas.microsoft.com/office/drawing/2014/main" id="{BD98A418-4651-4F23-8C5F-AF438A8E1339}"/>
              </a:ext>
            </a:extLst>
          </p:cNvPr>
          <p:cNvCxnSpPr>
            <a:cxnSpLocks/>
            <a:stCxn id="10" idx="3"/>
            <a:endCxn id="150" idx="1"/>
          </p:cNvCxnSpPr>
          <p:nvPr/>
        </p:nvCxnSpPr>
        <p:spPr>
          <a:xfrm flipV="1">
            <a:off x="1618272" y="5342312"/>
            <a:ext cx="2103558" cy="62181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A6FA6AA6-06D2-42AF-B84E-EFF1020B326B}"/>
              </a:ext>
            </a:extLst>
          </p:cNvPr>
          <p:cNvCxnSpPr>
            <a:cxnSpLocks/>
            <a:stCxn id="10" idx="3"/>
            <a:endCxn id="151" idx="1"/>
          </p:cNvCxnSpPr>
          <p:nvPr/>
        </p:nvCxnSpPr>
        <p:spPr>
          <a:xfrm flipV="1">
            <a:off x="1618272" y="5672081"/>
            <a:ext cx="2106811" cy="29204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614FC445-60E7-4638-9FCD-345E99F6CAAD}"/>
              </a:ext>
            </a:extLst>
          </p:cNvPr>
          <p:cNvCxnSpPr>
            <a:cxnSpLocks/>
            <a:stCxn id="10" idx="3"/>
            <a:endCxn id="153" idx="1"/>
          </p:cNvCxnSpPr>
          <p:nvPr/>
        </p:nvCxnSpPr>
        <p:spPr>
          <a:xfrm>
            <a:off x="1618272" y="5964124"/>
            <a:ext cx="2103560" cy="34410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4ADE7FC4-2E6A-4ADA-8F03-D57EE18F6A67}"/>
              </a:ext>
            </a:extLst>
          </p:cNvPr>
          <p:cNvCxnSpPr>
            <a:cxnSpLocks/>
            <a:stCxn id="10" idx="3"/>
            <a:endCxn id="154" idx="1"/>
          </p:cNvCxnSpPr>
          <p:nvPr/>
        </p:nvCxnSpPr>
        <p:spPr>
          <a:xfrm>
            <a:off x="1618272" y="5964124"/>
            <a:ext cx="2103558" cy="66219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C78990CF-8D57-44C3-8AF2-DD0C0000EA95}"/>
              </a:ext>
            </a:extLst>
          </p:cNvPr>
          <p:cNvSpPr txBox="1"/>
          <p:nvPr/>
        </p:nvSpPr>
        <p:spPr>
          <a:xfrm>
            <a:off x="3721830" y="5203812"/>
            <a:ext cx="995785" cy="276999"/>
          </a:xfrm>
          <a:prstGeom prst="rect">
            <a:avLst/>
          </a:prstGeom>
          <a:noFill/>
          <a:ln w="19050">
            <a:solidFill>
              <a:schemeClr val="tx1"/>
            </a:solidFill>
          </a:ln>
        </p:spPr>
        <p:txBody>
          <a:bodyPr wrap="square" rtlCol="0">
            <a:spAutoFit/>
          </a:bodyPr>
          <a:lstStyle/>
          <a:p>
            <a:pPr algn="ctr"/>
            <a:r>
              <a:rPr lang="en-US" sz="1200" dirty="0"/>
              <a:t>ADC</a:t>
            </a:r>
          </a:p>
        </p:txBody>
      </p:sp>
      <p:sp>
        <p:nvSpPr>
          <p:cNvPr id="151" name="TextBox 150">
            <a:extLst>
              <a:ext uri="{FF2B5EF4-FFF2-40B4-BE49-F238E27FC236}">
                <a16:creationId xmlns:a16="http://schemas.microsoft.com/office/drawing/2014/main" id="{7BB368BB-3B21-4E6D-AC99-9E1134B8E236}"/>
              </a:ext>
            </a:extLst>
          </p:cNvPr>
          <p:cNvSpPr txBox="1"/>
          <p:nvPr/>
        </p:nvSpPr>
        <p:spPr>
          <a:xfrm>
            <a:off x="3725083" y="5533581"/>
            <a:ext cx="995785" cy="276999"/>
          </a:xfrm>
          <a:prstGeom prst="rect">
            <a:avLst/>
          </a:prstGeom>
          <a:noFill/>
          <a:ln w="19050">
            <a:solidFill>
              <a:schemeClr val="tx1"/>
            </a:solidFill>
          </a:ln>
        </p:spPr>
        <p:txBody>
          <a:bodyPr wrap="square" rtlCol="0">
            <a:spAutoFit/>
          </a:bodyPr>
          <a:lstStyle/>
          <a:p>
            <a:pPr algn="ctr"/>
            <a:r>
              <a:rPr lang="en-US" sz="1200" dirty="0"/>
              <a:t>DAC</a:t>
            </a:r>
          </a:p>
        </p:txBody>
      </p:sp>
      <p:sp>
        <p:nvSpPr>
          <p:cNvPr id="152" name="TextBox 151">
            <a:extLst>
              <a:ext uri="{FF2B5EF4-FFF2-40B4-BE49-F238E27FC236}">
                <a16:creationId xmlns:a16="http://schemas.microsoft.com/office/drawing/2014/main" id="{C65B76CD-91DC-4B8B-8762-BBDF977F53EE}"/>
              </a:ext>
            </a:extLst>
          </p:cNvPr>
          <p:cNvSpPr txBox="1"/>
          <p:nvPr/>
        </p:nvSpPr>
        <p:spPr>
          <a:xfrm>
            <a:off x="3721832" y="5849659"/>
            <a:ext cx="995783" cy="276999"/>
          </a:xfrm>
          <a:prstGeom prst="rect">
            <a:avLst/>
          </a:prstGeom>
          <a:noFill/>
          <a:ln w="19050">
            <a:solidFill>
              <a:schemeClr val="tx1"/>
            </a:solidFill>
          </a:ln>
        </p:spPr>
        <p:txBody>
          <a:bodyPr wrap="square" rtlCol="0">
            <a:spAutoFit/>
          </a:bodyPr>
          <a:lstStyle/>
          <a:p>
            <a:pPr algn="ctr"/>
            <a:r>
              <a:rPr lang="en-US" sz="1200" dirty="0"/>
              <a:t>DLL</a:t>
            </a:r>
          </a:p>
        </p:txBody>
      </p:sp>
      <p:sp>
        <p:nvSpPr>
          <p:cNvPr id="153" name="TextBox 152">
            <a:extLst>
              <a:ext uri="{FF2B5EF4-FFF2-40B4-BE49-F238E27FC236}">
                <a16:creationId xmlns:a16="http://schemas.microsoft.com/office/drawing/2014/main" id="{184BCB4A-B2A4-4D08-B92B-8DAE8DA35751}"/>
              </a:ext>
            </a:extLst>
          </p:cNvPr>
          <p:cNvSpPr txBox="1"/>
          <p:nvPr/>
        </p:nvSpPr>
        <p:spPr>
          <a:xfrm>
            <a:off x="3721832" y="6169732"/>
            <a:ext cx="995783" cy="276999"/>
          </a:xfrm>
          <a:prstGeom prst="rect">
            <a:avLst/>
          </a:prstGeom>
          <a:noFill/>
          <a:ln w="19050">
            <a:solidFill>
              <a:schemeClr val="tx1"/>
            </a:solidFill>
          </a:ln>
        </p:spPr>
        <p:txBody>
          <a:bodyPr wrap="square" rtlCol="0">
            <a:spAutoFit/>
          </a:bodyPr>
          <a:lstStyle/>
          <a:p>
            <a:pPr algn="ctr"/>
            <a:r>
              <a:rPr lang="en-US" sz="1200" dirty="0"/>
              <a:t>PLL</a:t>
            </a:r>
          </a:p>
        </p:txBody>
      </p:sp>
      <p:sp>
        <p:nvSpPr>
          <p:cNvPr id="154" name="TextBox 153">
            <a:extLst>
              <a:ext uri="{FF2B5EF4-FFF2-40B4-BE49-F238E27FC236}">
                <a16:creationId xmlns:a16="http://schemas.microsoft.com/office/drawing/2014/main" id="{8A530524-E813-4511-9BDF-DE165EF74742}"/>
              </a:ext>
            </a:extLst>
          </p:cNvPr>
          <p:cNvSpPr txBox="1"/>
          <p:nvPr/>
        </p:nvSpPr>
        <p:spPr>
          <a:xfrm>
            <a:off x="3721830" y="6487814"/>
            <a:ext cx="996100" cy="276999"/>
          </a:xfrm>
          <a:prstGeom prst="rect">
            <a:avLst/>
          </a:prstGeom>
          <a:noFill/>
          <a:ln w="19050">
            <a:solidFill>
              <a:schemeClr val="tx1"/>
            </a:solidFill>
          </a:ln>
        </p:spPr>
        <p:txBody>
          <a:bodyPr wrap="square" rtlCol="0">
            <a:spAutoFit/>
          </a:bodyPr>
          <a:lstStyle/>
          <a:p>
            <a:pPr algn="ctr"/>
            <a:r>
              <a:rPr lang="en-US" sz="1200" dirty="0"/>
              <a:t>VCO</a:t>
            </a:r>
          </a:p>
        </p:txBody>
      </p:sp>
      <p:sp>
        <p:nvSpPr>
          <p:cNvPr id="162" name="TextBox 161">
            <a:extLst>
              <a:ext uri="{FF2B5EF4-FFF2-40B4-BE49-F238E27FC236}">
                <a16:creationId xmlns:a16="http://schemas.microsoft.com/office/drawing/2014/main" id="{A0ACDADF-F520-4ACD-A98C-41E5DA47FF6D}"/>
              </a:ext>
            </a:extLst>
          </p:cNvPr>
          <p:cNvSpPr txBox="1"/>
          <p:nvPr/>
        </p:nvSpPr>
        <p:spPr>
          <a:xfrm>
            <a:off x="5394411" y="5207812"/>
            <a:ext cx="943161" cy="276999"/>
          </a:xfrm>
          <a:prstGeom prst="rect">
            <a:avLst/>
          </a:prstGeom>
          <a:noFill/>
          <a:ln w="19050">
            <a:solidFill>
              <a:schemeClr val="tx1"/>
            </a:solidFill>
          </a:ln>
        </p:spPr>
        <p:txBody>
          <a:bodyPr wrap="square" rtlCol="0">
            <a:spAutoFit/>
          </a:bodyPr>
          <a:lstStyle/>
          <a:p>
            <a:pPr algn="ctr"/>
            <a:r>
              <a:rPr lang="en-US" sz="1200" dirty="0"/>
              <a:t>SAR_ADC</a:t>
            </a:r>
          </a:p>
        </p:txBody>
      </p:sp>
      <p:sp>
        <p:nvSpPr>
          <p:cNvPr id="163" name="TextBox 162">
            <a:extLst>
              <a:ext uri="{FF2B5EF4-FFF2-40B4-BE49-F238E27FC236}">
                <a16:creationId xmlns:a16="http://schemas.microsoft.com/office/drawing/2014/main" id="{235A9888-027B-4BD9-8065-3D8753C0C142}"/>
              </a:ext>
            </a:extLst>
          </p:cNvPr>
          <p:cNvSpPr txBox="1"/>
          <p:nvPr/>
        </p:nvSpPr>
        <p:spPr>
          <a:xfrm>
            <a:off x="5399703" y="5552984"/>
            <a:ext cx="943161" cy="276999"/>
          </a:xfrm>
          <a:prstGeom prst="rect">
            <a:avLst/>
          </a:prstGeom>
          <a:noFill/>
          <a:ln w="19050">
            <a:solidFill>
              <a:schemeClr val="tx1"/>
            </a:solidFill>
          </a:ln>
        </p:spPr>
        <p:txBody>
          <a:bodyPr wrap="square" rtlCol="0">
            <a:spAutoFit/>
          </a:bodyPr>
          <a:lstStyle/>
          <a:p>
            <a:pPr algn="ctr"/>
            <a:r>
              <a:rPr lang="en-US" sz="1200" dirty="0"/>
              <a:t>TB_ADC</a:t>
            </a:r>
          </a:p>
        </p:txBody>
      </p:sp>
      <p:sp>
        <p:nvSpPr>
          <p:cNvPr id="164" name="TextBox 163">
            <a:extLst>
              <a:ext uri="{FF2B5EF4-FFF2-40B4-BE49-F238E27FC236}">
                <a16:creationId xmlns:a16="http://schemas.microsoft.com/office/drawing/2014/main" id="{C9E40AB2-FBBD-4A0C-9E19-CD0DDE5B8037}"/>
              </a:ext>
            </a:extLst>
          </p:cNvPr>
          <p:cNvSpPr txBox="1"/>
          <p:nvPr/>
        </p:nvSpPr>
        <p:spPr>
          <a:xfrm>
            <a:off x="5399704" y="5905027"/>
            <a:ext cx="943162" cy="276999"/>
          </a:xfrm>
          <a:prstGeom prst="rect">
            <a:avLst/>
          </a:prstGeom>
          <a:noFill/>
          <a:ln w="19050">
            <a:solidFill>
              <a:schemeClr val="tx1"/>
            </a:solidFill>
          </a:ln>
        </p:spPr>
        <p:txBody>
          <a:bodyPr wrap="square" rtlCol="0">
            <a:spAutoFit/>
          </a:bodyPr>
          <a:lstStyle/>
          <a:p>
            <a:pPr algn="ctr"/>
            <a:r>
              <a:rPr lang="en-US" sz="1200" dirty="0"/>
              <a:t>VCO_ADC</a:t>
            </a:r>
          </a:p>
        </p:txBody>
      </p:sp>
      <p:cxnSp>
        <p:nvCxnSpPr>
          <p:cNvPr id="165" name="Connector: Elbow 164">
            <a:extLst>
              <a:ext uri="{FF2B5EF4-FFF2-40B4-BE49-F238E27FC236}">
                <a16:creationId xmlns:a16="http://schemas.microsoft.com/office/drawing/2014/main" id="{5B7F3B15-7348-4B1A-B40C-B14F6921A829}"/>
              </a:ext>
            </a:extLst>
          </p:cNvPr>
          <p:cNvCxnSpPr>
            <a:cxnSpLocks/>
            <a:stCxn id="150" idx="3"/>
            <a:endCxn id="163" idx="1"/>
          </p:cNvCxnSpPr>
          <p:nvPr/>
        </p:nvCxnSpPr>
        <p:spPr>
          <a:xfrm>
            <a:off x="4717615" y="5342312"/>
            <a:ext cx="682088" cy="34917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228C6FA3-93D1-45C8-A134-854834FFC644}"/>
              </a:ext>
            </a:extLst>
          </p:cNvPr>
          <p:cNvCxnSpPr>
            <a:cxnSpLocks/>
            <a:stCxn id="150" idx="3"/>
            <a:endCxn id="164" idx="1"/>
          </p:cNvCxnSpPr>
          <p:nvPr/>
        </p:nvCxnSpPr>
        <p:spPr>
          <a:xfrm>
            <a:off x="4717615" y="5342312"/>
            <a:ext cx="682089" cy="7012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9B54A32C-B078-4979-A6BB-2B969F9BA1F3}"/>
              </a:ext>
            </a:extLst>
          </p:cNvPr>
          <p:cNvSpPr txBox="1"/>
          <p:nvPr/>
        </p:nvSpPr>
        <p:spPr>
          <a:xfrm>
            <a:off x="6613255" y="5899083"/>
            <a:ext cx="790846" cy="276999"/>
          </a:xfrm>
          <a:prstGeom prst="rect">
            <a:avLst/>
          </a:prstGeom>
          <a:noFill/>
          <a:ln w="19050">
            <a:solidFill>
              <a:schemeClr val="tx1"/>
            </a:solidFill>
          </a:ln>
        </p:spPr>
        <p:txBody>
          <a:bodyPr wrap="square" rtlCol="0">
            <a:spAutoFit/>
          </a:bodyPr>
          <a:lstStyle/>
          <a:p>
            <a:pPr algn="ctr"/>
            <a:r>
              <a:rPr lang="en-US" sz="1200" dirty="0"/>
              <a:t>GF65LPe</a:t>
            </a:r>
          </a:p>
        </p:txBody>
      </p:sp>
      <p:sp>
        <p:nvSpPr>
          <p:cNvPr id="188" name="TextBox 187">
            <a:extLst>
              <a:ext uri="{FF2B5EF4-FFF2-40B4-BE49-F238E27FC236}">
                <a16:creationId xmlns:a16="http://schemas.microsoft.com/office/drawing/2014/main" id="{538D2703-537F-48FB-8CF3-0E14D9F10829}"/>
              </a:ext>
            </a:extLst>
          </p:cNvPr>
          <p:cNvSpPr txBox="1"/>
          <p:nvPr/>
        </p:nvSpPr>
        <p:spPr>
          <a:xfrm>
            <a:off x="7658099" y="5806297"/>
            <a:ext cx="1393057" cy="461665"/>
          </a:xfrm>
          <a:prstGeom prst="rect">
            <a:avLst/>
          </a:prstGeom>
          <a:noFill/>
          <a:ln w="19050">
            <a:solidFill>
              <a:schemeClr val="tx1"/>
            </a:solidFill>
          </a:ln>
        </p:spPr>
        <p:txBody>
          <a:bodyPr wrap="square" rtlCol="0">
            <a:spAutoFit/>
          </a:bodyPr>
          <a:lstStyle/>
          <a:p>
            <a:pPr algn="ctr"/>
            <a:r>
              <a:rPr lang="en-US" sz="1200" dirty="0"/>
              <a:t>USC_65nm_SAR_ADC_Dec20_2018</a:t>
            </a:r>
          </a:p>
        </p:txBody>
      </p:sp>
      <p:sp>
        <p:nvSpPr>
          <p:cNvPr id="200" name="TextBox 199">
            <a:extLst>
              <a:ext uri="{FF2B5EF4-FFF2-40B4-BE49-F238E27FC236}">
                <a16:creationId xmlns:a16="http://schemas.microsoft.com/office/drawing/2014/main" id="{B66DB04E-E924-496D-9D98-F0E791F5D1C5}"/>
              </a:ext>
            </a:extLst>
          </p:cNvPr>
          <p:cNvSpPr txBox="1"/>
          <p:nvPr/>
        </p:nvSpPr>
        <p:spPr>
          <a:xfrm>
            <a:off x="6613254" y="5554612"/>
            <a:ext cx="790847" cy="276999"/>
          </a:xfrm>
          <a:prstGeom prst="rect">
            <a:avLst/>
          </a:prstGeom>
          <a:noFill/>
          <a:ln w="19050">
            <a:solidFill>
              <a:schemeClr val="tx1"/>
            </a:solidFill>
          </a:ln>
        </p:spPr>
        <p:txBody>
          <a:bodyPr wrap="square" rtlCol="0">
            <a:spAutoFit/>
          </a:bodyPr>
          <a:lstStyle/>
          <a:p>
            <a:pPr algn="ctr"/>
            <a:r>
              <a:rPr lang="en-US" sz="1200" dirty="0"/>
              <a:t>GF14LPP</a:t>
            </a:r>
          </a:p>
        </p:txBody>
      </p:sp>
      <p:sp>
        <p:nvSpPr>
          <p:cNvPr id="201" name="TextBox 200">
            <a:extLst>
              <a:ext uri="{FF2B5EF4-FFF2-40B4-BE49-F238E27FC236}">
                <a16:creationId xmlns:a16="http://schemas.microsoft.com/office/drawing/2014/main" id="{9861CA79-702E-4591-9D3D-F5FB3163E980}"/>
              </a:ext>
            </a:extLst>
          </p:cNvPr>
          <p:cNvSpPr txBox="1"/>
          <p:nvPr/>
        </p:nvSpPr>
        <p:spPr>
          <a:xfrm>
            <a:off x="6616479" y="5208337"/>
            <a:ext cx="787622" cy="276999"/>
          </a:xfrm>
          <a:prstGeom prst="rect">
            <a:avLst/>
          </a:prstGeom>
          <a:noFill/>
          <a:ln w="19050">
            <a:solidFill>
              <a:schemeClr val="tx1"/>
            </a:solidFill>
          </a:ln>
        </p:spPr>
        <p:txBody>
          <a:bodyPr wrap="square" rtlCol="0">
            <a:spAutoFit/>
          </a:bodyPr>
          <a:lstStyle/>
          <a:p>
            <a:pPr algn="ctr"/>
            <a:r>
              <a:rPr lang="en-US" sz="1200" dirty="0"/>
              <a:t>GF12LP</a:t>
            </a:r>
          </a:p>
        </p:txBody>
      </p:sp>
      <p:cxnSp>
        <p:nvCxnSpPr>
          <p:cNvPr id="204" name="Connector: Elbow 203">
            <a:extLst>
              <a:ext uri="{FF2B5EF4-FFF2-40B4-BE49-F238E27FC236}">
                <a16:creationId xmlns:a16="http://schemas.microsoft.com/office/drawing/2014/main" id="{036CE29F-B696-486C-8A50-1DAF661BFCED}"/>
              </a:ext>
            </a:extLst>
          </p:cNvPr>
          <p:cNvCxnSpPr>
            <a:cxnSpLocks/>
            <a:stCxn id="162" idx="3"/>
            <a:endCxn id="200" idx="1"/>
          </p:cNvCxnSpPr>
          <p:nvPr/>
        </p:nvCxnSpPr>
        <p:spPr>
          <a:xfrm>
            <a:off x="6337572" y="5346312"/>
            <a:ext cx="275682" cy="3468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C83CAD68-2F9F-41DB-8DF1-DD7B1A6C9C02}"/>
              </a:ext>
            </a:extLst>
          </p:cNvPr>
          <p:cNvCxnSpPr>
            <a:cxnSpLocks/>
            <a:stCxn id="162" idx="3"/>
            <a:endCxn id="180" idx="1"/>
          </p:cNvCxnSpPr>
          <p:nvPr/>
        </p:nvCxnSpPr>
        <p:spPr>
          <a:xfrm>
            <a:off x="6337572" y="5346312"/>
            <a:ext cx="275683" cy="69127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TextBox 234">
            <a:extLst>
              <a:ext uri="{FF2B5EF4-FFF2-40B4-BE49-F238E27FC236}">
                <a16:creationId xmlns:a16="http://schemas.microsoft.com/office/drawing/2014/main" id="{AEBF9418-E151-4F15-B315-6EF1A23685D0}"/>
              </a:ext>
            </a:extLst>
          </p:cNvPr>
          <p:cNvSpPr txBox="1"/>
          <p:nvPr/>
        </p:nvSpPr>
        <p:spPr>
          <a:xfrm>
            <a:off x="5385881" y="1312672"/>
            <a:ext cx="951691" cy="276999"/>
          </a:xfrm>
          <a:prstGeom prst="rect">
            <a:avLst/>
          </a:prstGeom>
          <a:noFill/>
          <a:ln w="19050">
            <a:solidFill>
              <a:schemeClr val="tx1"/>
            </a:solidFill>
          </a:ln>
        </p:spPr>
        <p:txBody>
          <a:bodyPr wrap="square" rtlCol="0">
            <a:spAutoFit/>
          </a:bodyPr>
          <a:lstStyle/>
          <a:p>
            <a:pPr algn="ctr"/>
            <a:r>
              <a:rPr lang="en-US" sz="1200" dirty="0"/>
              <a:t>SAR_ADC</a:t>
            </a:r>
          </a:p>
        </p:txBody>
      </p:sp>
      <p:sp>
        <p:nvSpPr>
          <p:cNvPr id="236" name="TextBox 235">
            <a:extLst>
              <a:ext uri="{FF2B5EF4-FFF2-40B4-BE49-F238E27FC236}">
                <a16:creationId xmlns:a16="http://schemas.microsoft.com/office/drawing/2014/main" id="{B213C04E-0697-4254-9197-F8FF343E2A11}"/>
              </a:ext>
            </a:extLst>
          </p:cNvPr>
          <p:cNvSpPr txBox="1"/>
          <p:nvPr/>
        </p:nvSpPr>
        <p:spPr>
          <a:xfrm>
            <a:off x="5394411" y="1642947"/>
            <a:ext cx="943161" cy="276999"/>
          </a:xfrm>
          <a:prstGeom prst="rect">
            <a:avLst/>
          </a:prstGeom>
          <a:noFill/>
          <a:ln w="19050">
            <a:solidFill>
              <a:schemeClr val="tx1"/>
            </a:solidFill>
          </a:ln>
        </p:spPr>
        <p:txBody>
          <a:bodyPr wrap="square" rtlCol="0">
            <a:spAutoFit/>
          </a:bodyPr>
          <a:lstStyle/>
          <a:p>
            <a:pPr algn="ctr"/>
            <a:r>
              <a:rPr lang="en-US" sz="1200" dirty="0"/>
              <a:t>TB_ADC</a:t>
            </a:r>
          </a:p>
        </p:txBody>
      </p:sp>
      <p:sp>
        <p:nvSpPr>
          <p:cNvPr id="237" name="TextBox 236">
            <a:extLst>
              <a:ext uri="{FF2B5EF4-FFF2-40B4-BE49-F238E27FC236}">
                <a16:creationId xmlns:a16="http://schemas.microsoft.com/office/drawing/2014/main" id="{B9FD785E-27A6-40AB-B8A4-89B3293E3406}"/>
              </a:ext>
            </a:extLst>
          </p:cNvPr>
          <p:cNvSpPr txBox="1"/>
          <p:nvPr/>
        </p:nvSpPr>
        <p:spPr>
          <a:xfrm>
            <a:off x="5394411" y="1976532"/>
            <a:ext cx="943161" cy="276999"/>
          </a:xfrm>
          <a:prstGeom prst="rect">
            <a:avLst/>
          </a:prstGeom>
          <a:noFill/>
          <a:ln w="19050">
            <a:solidFill>
              <a:schemeClr val="tx1"/>
            </a:solidFill>
          </a:ln>
        </p:spPr>
        <p:txBody>
          <a:bodyPr wrap="square" rtlCol="0">
            <a:spAutoFit/>
          </a:bodyPr>
          <a:lstStyle/>
          <a:p>
            <a:pPr algn="ctr"/>
            <a:r>
              <a:rPr lang="en-US" sz="1200" dirty="0"/>
              <a:t>VCO_ADC</a:t>
            </a:r>
          </a:p>
        </p:txBody>
      </p:sp>
      <p:sp>
        <p:nvSpPr>
          <p:cNvPr id="242" name="TextBox 241">
            <a:extLst>
              <a:ext uri="{FF2B5EF4-FFF2-40B4-BE49-F238E27FC236}">
                <a16:creationId xmlns:a16="http://schemas.microsoft.com/office/drawing/2014/main" id="{4481A35E-A576-4DDC-926A-F596680DB564}"/>
              </a:ext>
            </a:extLst>
          </p:cNvPr>
          <p:cNvSpPr txBox="1"/>
          <p:nvPr/>
        </p:nvSpPr>
        <p:spPr>
          <a:xfrm>
            <a:off x="6613345" y="4258476"/>
            <a:ext cx="794847" cy="276999"/>
          </a:xfrm>
          <a:prstGeom prst="rect">
            <a:avLst/>
          </a:prstGeom>
          <a:noFill/>
          <a:ln w="19050">
            <a:solidFill>
              <a:schemeClr val="tx1"/>
            </a:solidFill>
          </a:ln>
        </p:spPr>
        <p:txBody>
          <a:bodyPr wrap="square" rtlCol="0">
            <a:spAutoFit/>
          </a:bodyPr>
          <a:lstStyle/>
          <a:p>
            <a:pPr algn="ctr"/>
            <a:r>
              <a:rPr lang="en-US" sz="1200" dirty="0"/>
              <a:t> X </a:t>
            </a:r>
            <a:r>
              <a:rPr lang="en-US" sz="1200" dirty="0">
                <a:sym typeface="Wingdings" panose="05000000000000000000" pitchFamily="2" charset="2"/>
              </a:rPr>
              <a:t> Y</a:t>
            </a:r>
            <a:endParaRPr lang="en-US" sz="1200" dirty="0"/>
          </a:p>
        </p:txBody>
      </p:sp>
      <p:cxnSp>
        <p:nvCxnSpPr>
          <p:cNvPr id="261" name="Connector: Elbow 260">
            <a:extLst>
              <a:ext uri="{FF2B5EF4-FFF2-40B4-BE49-F238E27FC236}">
                <a16:creationId xmlns:a16="http://schemas.microsoft.com/office/drawing/2014/main" id="{2F56E7AE-F7E4-4E0D-9A45-C4FCCA487D92}"/>
              </a:ext>
            </a:extLst>
          </p:cNvPr>
          <p:cNvCxnSpPr>
            <a:cxnSpLocks/>
            <a:stCxn id="104" idx="3"/>
            <a:endCxn id="236" idx="1"/>
          </p:cNvCxnSpPr>
          <p:nvPr/>
        </p:nvCxnSpPr>
        <p:spPr>
          <a:xfrm>
            <a:off x="5166527" y="1448842"/>
            <a:ext cx="227884" cy="33260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Connector: Elbow 263">
            <a:extLst>
              <a:ext uri="{FF2B5EF4-FFF2-40B4-BE49-F238E27FC236}">
                <a16:creationId xmlns:a16="http://schemas.microsoft.com/office/drawing/2014/main" id="{8EB6137B-8D87-4D45-BDDC-3283F03E9EC5}"/>
              </a:ext>
            </a:extLst>
          </p:cNvPr>
          <p:cNvCxnSpPr>
            <a:cxnSpLocks/>
            <a:stCxn id="104" idx="3"/>
            <a:endCxn id="237" idx="1"/>
          </p:cNvCxnSpPr>
          <p:nvPr/>
        </p:nvCxnSpPr>
        <p:spPr>
          <a:xfrm>
            <a:off x="5166527" y="1448842"/>
            <a:ext cx="227884" cy="66619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82AD731C-985C-4A47-93A8-F813B4F1BE15}"/>
              </a:ext>
            </a:extLst>
          </p:cNvPr>
          <p:cNvSpPr txBox="1"/>
          <p:nvPr/>
        </p:nvSpPr>
        <p:spPr>
          <a:xfrm>
            <a:off x="6603817" y="1312945"/>
            <a:ext cx="791551" cy="276999"/>
          </a:xfrm>
          <a:prstGeom prst="rect">
            <a:avLst/>
          </a:prstGeom>
          <a:noFill/>
          <a:ln w="19050">
            <a:solidFill>
              <a:schemeClr val="tx1"/>
            </a:solidFill>
          </a:ln>
        </p:spPr>
        <p:txBody>
          <a:bodyPr wrap="square" rtlCol="0">
            <a:spAutoFit/>
          </a:bodyPr>
          <a:lstStyle/>
          <a:p>
            <a:pPr algn="ctr"/>
            <a:endParaRPr lang="en-US" sz="1200" dirty="0"/>
          </a:p>
        </p:txBody>
      </p:sp>
      <p:sp>
        <p:nvSpPr>
          <p:cNvPr id="272" name="TextBox 271">
            <a:extLst>
              <a:ext uri="{FF2B5EF4-FFF2-40B4-BE49-F238E27FC236}">
                <a16:creationId xmlns:a16="http://schemas.microsoft.com/office/drawing/2014/main" id="{502EBEF4-0EA5-4F06-8642-6A5DD15E9437}"/>
              </a:ext>
            </a:extLst>
          </p:cNvPr>
          <p:cNvSpPr txBox="1"/>
          <p:nvPr/>
        </p:nvSpPr>
        <p:spPr>
          <a:xfrm>
            <a:off x="6603818" y="1643782"/>
            <a:ext cx="791551" cy="276999"/>
          </a:xfrm>
          <a:prstGeom prst="rect">
            <a:avLst/>
          </a:prstGeom>
          <a:noFill/>
          <a:ln w="19050">
            <a:solidFill>
              <a:schemeClr val="tx1"/>
            </a:solidFill>
          </a:ln>
        </p:spPr>
        <p:txBody>
          <a:bodyPr wrap="square" rtlCol="0">
            <a:spAutoFit/>
          </a:bodyPr>
          <a:lstStyle/>
          <a:p>
            <a:pPr algn="ctr"/>
            <a:endParaRPr lang="en-US" sz="1200" dirty="0"/>
          </a:p>
        </p:txBody>
      </p:sp>
      <p:sp>
        <p:nvSpPr>
          <p:cNvPr id="275" name="TextBox 274">
            <a:extLst>
              <a:ext uri="{FF2B5EF4-FFF2-40B4-BE49-F238E27FC236}">
                <a16:creationId xmlns:a16="http://schemas.microsoft.com/office/drawing/2014/main" id="{90278F9E-E5C2-4E0B-9F16-C4C966157F97}"/>
              </a:ext>
            </a:extLst>
          </p:cNvPr>
          <p:cNvSpPr txBox="1"/>
          <p:nvPr/>
        </p:nvSpPr>
        <p:spPr>
          <a:xfrm>
            <a:off x="6607116" y="1977932"/>
            <a:ext cx="791551" cy="276999"/>
          </a:xfrm>
          <a:prstGeom prst="rect">
            <a:avLst/>
          </a:prstGeom>
          <a:noFill/>
          <a:ln w="19050">
            <a:solidFill>
              <a:schemeClr val="tx1"/>
            </a:solidFill>
          </a:ln>
        </p:spPr>
        <p:txBody>
          <a:bodyPr wrap="square" rtlCol="0">
            <a:spAutoFit/>
          </a:bodyPr>
          <a:lstStyle/>
          <a:p>
            <a:pPr algn="ctr"/>
            <a:endParaRPr lang="en-US" sz="1200" dirty="0"/>
          </a:p>
        </p:txBody>
      </p:sp>
      <p:sp>
        <p:nvSpPr>
          <p:cNvPr id="288" name="TextBox 287">
            <a:extLst>
              <a:ext uri="{FF2B5EF4-FFF2-40B4-BE49-F238E27FC236}">
                <a16:creationId xmlns:a16="http://schemas.microsoft.com/office/drawing/2014/main" id="{49DB4275-1691-4AFB-BE1B-6EBCEC29906B}"/>
              </a:ext>
            </a:extLst>
          </p:cNvPr>
          <p:cNvSpPr txBox="1"/>
          <p:nvPr/>
        </p:nvSpPr>
        <p:spPr>
          <a:xfrm>
            <a:off x="7667623" y="4257389"/>
            <a:ext cx="1393058" cy="276999"/>
          </a:xfrm>
          <a:prstGeom prst="rect">
            <a:avLst/>
          </a:prstGeom>
          <a:noFill/>
          <a:ln w="19050">
            <a:solidFill>
              <a:schemeClr val="tx1"/>
            </a:solidFill>
          </a:ln>
        </p:spPr>
        <p:txBody>
          <a:bodyPr wrap="square" rtlCol="0">
            <a:spAutoFit/>
          </a:bodyPr>
          <a:lstStyle/>
          <a:p>
            <a:pPr algn="ctr"/>
            <a:endParaRPr lang="en-US" sz="1200" dirty="0"/>
          </a:p>
        </p:txBody>
      </p:sp>
      <p:sp>
        <p:nvSpPr>
          <p:cNvPr id="77" name="TextBox 76">
            <a:extLst>
              <a:ext uri="{FF2B5EF4-FFF2-40B4-BE49-F238E27FC236}">
                <a16:creationId xmlns:a16="http://schemas.microsoft.com/office/drawing/2014/main" id="{5BE14F7B-11BE-4FCF-9E68-F3D7A9A2904E}"/>
              </a:ext>
            </a:extLst>
          </p:cNvPr>
          <p:cNvSpPr txBox="1"/>
          <p:nvPr/>
        </p:nvSpPr>
        <p:spPr>
          <a:xfrm>
            <a:off x="71334" y="6319193"/>
            <a:ext cx="1554158" cy="461665"/>
          </a:xfrm>
          <a:prstGeom prst="rect">
            <a:avLst/>
          </a:prstGeom>
          <a:solidFill>
            <a:srgbClr val="DEDEDE"/>
          </a:solidFill>
          <a:ln w="25400">
            <a:solidFill>
              <a:schemeClr val="tx1"/>
            </a:solidFill>
          </a:ln>
        </p:spPr>
        <p:txBody>
          <a:bodyPr wrap="square" rtlCol="0">
            <a:spAutoFit/>
          </a:bodyPr>
          <a:lstStyle/>
          <a:p>
            <a:pPr algn="ctr"/>
            <a:r>
              <a:rPr lang="en-US" sz="1200" dirty="0"/>
              <a:t>https://github.com/USCPOSH/usc-posh</a:t>
            </a:r>
          </a:p>
        </p:txBody>
      </p:sp>
      <p:sp>
        <p:nvSpPr>
          <p:cNvPr id="78" name="TextBox 77">
            <a:extLst>
              <a:ext uri="{FF2B5EF4-FFF2-40B4-BE49-F238E27FC236}">
                <a16:creationId xmlns:a16="http://schemas.microsoft.com/office/drawing/2014/main" id="{B1C54887-4676-4B33-9D79-8AD2088AA2E1}"/>
              </a:ext>
            </a:extLst>
          </p:cNvPr>
          <p:cNvSpPr txBox="1"/>
          <p:nvPr/>
        </p:nvSpPr>
        <p:spPr>
          <a:xfrm>
            <a:off x="747455" y="2551997"/>
            <a:ext cx="870817" cy="276999"/>
          </a:xfrm>
          <a:prstGeom prst="rect">
            <a:avLst/>
          </a:prstGeom>
          <a:noFill/>
          <a:ln w="19050">
            <a:solidFill>
              <a:schemeClr val="tx1"/>
            </a:solidFill>
          </a:ln>
        </p:spPr>
        <p:txBody>
          <a:bodyPr wrap="square" rtlCol="0">
            <a:spAutoFit/>
          </a:bodyPr>
          <a:lstStyle/>
          <a:p>
            <a:pPr algn="ctr"/>
            <a:r>
              <a:rPr lang="en-US" sz="1200" dirty="0"/>
              <a:t>Tools</a:t>
            </a:r>
          </a:p>
        </p:txBody>
      </p:sp>
      <p:sp>
        <p:nvSpPr>
          <p:cNvPr id="85" name="TextBox 84">
            <a:extLst>
              <a:ext uri="{FF2B5EF4-FFF2-40B4-BE49-F238E27FC236}">
                <a16:creationId xmlns:a16="http://schemas.microsoft.com/office/drawing/2014/main" id="{325E517C-1156-4824-B33F-3E8849D97631}"/>
              </a:ext>
            </a:extLst>
          </p:cNvPr>
          <p:cNvSpPr txBox="1"/>
          <p:nvPr/>
        </p:nvSpPr>
        <p:spPr>
          <a:xfrm>
            <a:off x="1888647" y="4170218"/>
            <a:ext cx="1055033" cy="461665"/>
          </a:xfrm>
          <a:prstGeom prst="rect">
            <a:avLst/>
          </a:prstGeom>
          <a:noFill/>
          <a:ln w="19050">
            <a:solidFill>
              <a:schemeClr val="tx1"/>
            </a:solidFill>
          </a:ln>
        </p:spPr>
        <p:txBody>
          <a:bodyPr wrap="square" rtlCol="0">
            <a:spAutoFit/>
          </a:bodyPr>
          <a:lstStyle/>
          <a:p>
            <a:pPr algn="ctr"/>
            <a:r>
              <a:rPr lang="en-US" sz="1200" dirty="0"/>
              <a:t>Local opt. &amp; retargeting</a:t>
            </a:r>
          </a:p>
        </p:txBody>
      </p:sp>
      <p:cxnSp>
        <p:nvCxnSpPr>
          <p:cNvPr id="173" name="Connector: Elbow 172">
            <a:extLst>
              <a:ext uri="{FF2B5EF4-FFF2-40B4-BE49-F238E27FC236}">
                <a16:creationId xmlns:a16="http://schemas.microsoft.com/office/drawing/2014/main" id="{11C8546D-CBA0-4DDF-A135-E742ECC8489D}"/>
              </a:ext>
            </a:extLst>
          </p:cNvPr>
          <p:cNvCxnSpPr>
            <a:cxnSpLocks/>
            <a:stCxn id="78" idx="1"/>
            <a:endCxn id="9" idx="0"/>
          </p:cNvCxnSpPr>
          <p:nvPr/>
        </p:nvCxnSpPr>
        <p:spPr>
          <a:xfrm rot="10800000" flipV="1">
            <a:off x="330905" y="2690496"/>
            <a:ext cx="416550" cy="110422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D1E82963-34D3-4D3D-8097-84293A17F271}"/>
              </a:ext>
            </a:extLst>
          </p:cNvPr>
          <p:cNvSpPr txBox="1"/>
          <p:nvPr/>
        </p:nvSpPr>
        <p:spPr>
          <a:xfrm>
            <a:off x="1888647" y="4685156"/>
            <a:ext cx="1055033" cy="276999"/>
          </a:xfrm>
          <a:prstGeom prst="rect">
            <a:avLst/>
          </a:prstGeom>
          <a:noFill/>
          <a:ln w="19050">
            <a:solidFill>
              <a:schemeClr val="tx1"/>
            </a:solidFill>
          </a:ln>
        </p:spPr>
        <p:txBody>
          <a:bodyPr wrap="square" rtlCol="0">
            <a:spAutoFit/>
          </a:bodyPr>
          <a:lstStyle/>
          <a:p>
            <a:pPr algn="ctr"/>
            <a:r>
              <a:rPr lang="en-US" sz="1200" dirty="0"/>
              <a:t>Sanitizer</a:t>
            </a:r>
          </a:p>
        </p:txBody>
      </p:sp>
      <p:cxnSp>
        <p:nvCxnSpPr>
          <p:cNvPr id="91" name="Connector: Elbow 90">
            <a:extLst>
              <a:ext uri="{FF2B5EF4-FFF2-40B4-BE49-F238E27FC236}">
                <a16:creationId xmlns:a16="http://schemas.microsoft.com/office/drawing/2014/main" id="{44DCA6BD-B5D8-4AA2-A8BB-F532F523F7E7}"/>
              </a:ext>
            </a:extLst>
          </p:cNvPr>
          <p:cNvCxnSpPr>
            <a:cxnSpLocks/>
            <a:stCxn id="10" idx="3"/>
            <a:endCxn id="152" idx="1"/>
          </p:cNvCxnSpPr>
          <p:nvPr/>
        </p:nvCxnSpPr>
        <p:spPr>
          <a:xfrm>
            <a:off x="1618272" y="5964124"/>
            <a:ext cx="2103560" cy="240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D7FF5E1C-DB94-4931-B1AF-01ACF4E58BFC}"/>
              </a:ext>
            </a:extLst>
          </p:cNvPr>
          <p:cNvCxnSpPr>
            <a:cxnSpLocks/>
            <a:stCxn id="78" idx="3"/>
            <a:endCxn id="127" idx="1"/>
          </p:cNvCxnSpPr>
          <p:nvPr/>
        </p:nvCxnSpPr>
        <p:spPr>
          <a:xfrm>
            <a:off x="1618272" y="2690497"/>
            <a:ext cx="270375"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A6DD9A53-176D-495C-A923-F60C5C7E0DB6}"/>
              </a:ext>
            </a:extLst>
          </p:cNvPr>
          <p:cNvCxnSpPr>
            <a:cxnSpLocks/>
            <a:stCxn id="78" idx="3"/>
            <a:endCxn id="85" idx="1"/>
          </p:cNvCxnSpPr>
          <p:nvPr/>
        </p:nvCxnSpPr>
        <p:spPr>
          <a:xfrm>
            <a:off x="1618272" y="2690497"/>
            <a:ext cx="270375" cy="171055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D907A5EE-1248-4F1C-95F8-EB507C6B9B21}"/>
              </a:ext>
            </a:extLst>
          </p:cNvPr>
          <p:cNvCxnSpPr>
            <a:cxnSpLocks/>
            <a:stCxn id="78" idx="3"/>
            <a:endCxn id="208" idx="1"/>
          </p:cNvCxnSpPr>
          <p:nvPr/>
        </p:nvCxnSpPr>
        <p:spPr>
          <a:xfrm>
            <a:off x="1618272" y="2690497"/>
            <a:ext cx="270375" cy="213315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2062907C-9274-4F62-BC52-6702BAE74358}"/>
              </a:ext>
            </a:extLst>
          </p:cNvPr>
          <p:cNvCxnSpPr>
            <a:cxnSpLocks/>
            <a:stCxn id="11" idx="3"/>
            <a:endCxn id="106" idx="1"/>
          </p:cNvCxnSpPr>
          <p:nvPr/>
        </p:nvCxnSpPr>
        <p:spPr>
          <a:xfrm>
            <a:off x="4005203" y="1959215"/>
            <a:ext cx="166980" cy="16311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11046A9F-3D8A-484D-9AFC-F2B6CEDB4877}"/>
              </a:ext>
            </a:extLst>
          </p:cNvPr>
          <p:cNvSpPr txBox="1"/>
          <p:nvPr/>
        </p:nvSpPr>
        <p:spPr>
          <a:xfrm>
            <a:off x="6613344" y="4686989"/>
            <a:ext cx="794848" cy="276999"/>
          </a:xfrm>
          <a:prstGeom prst="rect">
            <a:avLst/>
          </a:prstGeom>
          <a:noFill/>
          <a:ln w="19050">
            <a:solidFill>
              <a:schemeClr val="tx1"/>
            </a:solidFill>
          </a:ln>
        </p:spPr>
        <p:txBody>
          <a:bodyPr wrap="square" rtlCol="0">
            <a:spAutoFit/>
          </a:bodyPr>
          <a:lstStyle/>
          <a:p>
            <a:pPr algn="ctr"/>
            <a:endParaRPr lang="en-US" sz="1200" dirty="0"/>
          </a:p>
        </p:txBody>
      </p:sp>
      <p:sp>
        <p:nvSpPr>
          <p:cNvPr id="185" name="TextBox 184">
            <a:extLst>
              <a:ext uri="{FF2B5EF4-FFF2-40B4-BE49-F238E27FC236}">
                <a16:creationId xmlns:a16="http://schemas.microsoft.com/office/drawing/2014/main" id="{597D30B5-FC27-441F-A292-612B8A989471}"/>
              </a:ext>
            </a:extLst>
          </p:cNvPr>
          <p:cNvSpPr txBox="1"/>
          <p:nvPr/>
        </p:nvSpPr>
        <p:spPr>
          <a:xfrm>
            <a:off x="7667623" y="4686606"/>
            <a:ext cx="1393058" cy="276999"/>
          </a:xfrm>
          <a:prstGeom prst="rect">
            <a:avLst/>
          </a:prstGeom>
          <a:noFill/>
          <a:ln w="19050">
            <a:solidFill>
              <a:schemeClr val="tx1"/>
            </a:solidFill>
          </a:ln>
        </p:spPr>
        <p:txBody>
          <a:bodyPr wrap="square" rtlCol="0">
            <a:spAutoFit/>
          </a:bodyPr>
          <a:lstStyle/>
          <a:p>
            <a:pPr algn="ctr"/>
            <a:endParaRPr lang="en-US" sz="1200" dirty="0"/>
          </a:p>
        </p:txBody>
      </p:sp>
      <p:cxnSp>
        <p:nvCxnSpPr>
          <p:cNvPr id="222" name="Connector: Elbow 221">
            <a:extLst>
              <a:ext uri="{FF2B5EF4-FFF2-40B4-BE49-F238E27FC236}">
                <a16:creationId xmlns:a16="http://schemas.microsoft.com/office/drawing/2014/main" id="{76685DC5-E0F5-4A7A-9CFB-6E4C57D0FB6F}"/>
              </a:ext>
            </a:extLst>
          </p:cNvPr>
          <p:cNvCxnSpPr>
            <a:cxnSpLocks/>
            <a:stCxn id="150" idx="3"/>
            <a:endCxn id="162" idx="1"/>
          </p:cNvCxnSpPr>
          <p:nvPr/>
        </p:nvCxnSpPr>
        <p:spPr>
          <a:xfrm>
            <a:off x="4717615" y="5342312"/>
            <a:ext cx="676796" cy="400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Connector: Elbow 293">
            <a:extLst>
              <a:ext uri="{FF2B5EF4-FFF2-40B4-BE49-F238E27FC236}">
                <a16:creationId xmlns:a16="http://schemas.microsoft.com/office/drawing/2014/main" id="{DF146A24-B809-4C59-812D-F0577EA9EFEE}"/>
              </a:ext>
            </a:extLst>
          </p:cNvPr>
          <p:cNvCxnSpPr>
            <a:cxnSpLocks/>
            <a:stCxn id="162" idx="3"/>
            <a:endCxn id="201" idx="1"/>
          </p:cNvCxnSpPr>
          <p:nvPr/>
        </p:nvCxnSpPr>
        <p:spPr>
          <a:xfrm>
            <a:off x="6337572" y="5346312"/>
            <a:ext cx="278907" cy="52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Connector: Elbow 302">
            <a:extLst>
              <a:ext uri="{FF2B5EF4-FFF2-40B4-BE49-F238E27FC236}">
                <a16:creationId xmlns:a16="http://schemas.microsoft.com/office/drawing/2014/main" id="{1BD5F071-4F05-4C46-8E34-B230E5F75B63}"/>
              </a:ext>
            </a:extLst>
          </p:cNvPr>
          <p:cNvCxnSpPr>
            <a:cxnSpLocks/>
            <a:stCxn id="104" idx="3"/>
            <a:endCxn id="235" idx="1"/>
          </p:cNvCxnSpPr>
          <p:nvPr/>
        </p:nvCxnSpPr>
        <p:spPr>
          <a:xfrm>
            <a:off x="5166527" y="1448842"/>
            <a:ext cx="219354" cy="233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0" name="TextBox 319">
            <a:extLst>
              <a:ext uri="{FF2B5EF4-FFF2-40B4-BE49-F238E27FC236}">
                <a16:creationId xmlns:a16="http://schemas.microsoft.com/office/drawing/2014/main" id="{9A50F7BE-4D2D-4FA5-B772-DBB2EEEC460E}"/>
              </a:ext>
            </a:extLst>
          </p:cNvPr>
          <p:cNvSpPr txBox="1"/>
          <p:nvPr/>
        </p:nvSpPr>
        <p:spPr>
          <a:xfrm>
            <a:off x="3723062" y="4261950"/>
            <a:ext cx="1001520" cy="276999"/>
          </a:xfrm>
          <a:prstGeom prst="rect">
            <a:avLst/>
          </a:prstGeom>
          <a:noFill/>
          <a:ln w="19050">
            <a:solidFill>
              <a:schemeClr val="tx1"/>
            </a:solidFill>
          </a:ln>
        </p:spPr>
        <p:txBody>
          <a:bodyPr wrap="square" rtlCol="0">
            <a:spAutoFit/>
          </a:bodyPr>
          <a:lstStyle/>
          <a:p>
            <a:pPr algn="ctr"/>
            <a:endParaRPr lang="en-US" sz="1200" dirty="0"/>
          </a:p>
        </p:txBody>
      </p:sp>
      <p:sp>
        <p:nvSpPr>
          <p:cNvPr id="341" name="TextBox 340">
            <a:extLst>
              <a:ext uri="{FF2B5EF4-FFF2-40B4-BE49-F238E27FC236}">
                <a16:creationId xmlns:a16="http://schemas.microsoft.com/office/drawing/2014/main" id="{54D01500-F74C-4489-A1CE-B92515755FB7}"/>
              </a:ext>
            </a:extLst>
          </p:cNvPr>
          <p:cNvSpPr txBox="1"/>
          <p:nvPr/>
        </p:nvSpPr>
        <p:spPr>
          <a:xfrm>
            <a:off x="3723063" y="4683342"/>
            <a:ext cx="995784" cy="276999"/>
          </a:xfrm>
          <a:prstGeom prst="rect">
            <a:avLst/>
          </a:prstGeom>
          <a:noFill/>
          <a:ln w="19050">
            <a:solidFill>
              <a:schemeClr val="tx1"/>
            </a:solidFill>
          </a:ln>
        </p:spPr>
        <p:txBody>
          <a:bodyPr wrap="square" rtlCol="0">
            <a:spAutoFit/>
          </a:bodyPr>
          <a:lstStyle/>
          <a:p>
            <a:pPr algn="ctr"/>
            <a:endParaRPr lang="en-US" sz="1200" dirty="0"/>
          </a:p>
        </p:txBody>
      </p:sp>
      <p:sp>
        <p:nvSpPr>
          <p:cNvPr id="348" name="TextBox 347">
            <a:extLst>
              <a:ext uri="{FF2B5EF4-FFF2-40B4-BE49-F238E27FC236}">
                <a16:creationId xmlns:a16="http://schemas.microsoft.com/office/drawing/2014/main" id="{C69434DC-280A-4CD8-8EFE-367DB738A830}"/>
              </a:ext>
            </a:extLst>
          </p:cNvPr>
          <p:cNvSpPr txBox="1"/>
          <p:nvPr/>
        </p:nvSpPr>
        <p:spPr>
          <a:xfrm>
            <a:off x="5403936" y="4257188"/>
            <a:ext cx="943161" cy="276999"/>
          </a:xfrm>
          <a:prstGeom prst="rect">
            <a:avLst/>
          </a:prstGeom>
          <a:noFill/>
          <a:ln w="19050">
            <a:solidFill>
              <a:schemeClr val="tx1"/>
            </a:solidFill>
          </a:ln>
        </p:spPr>
        <p:txBody>
          <a:bodyPr wrap="square" rtlCol="0">
            <a:spAutoFit/>
          </a:bodyPr>
          <a:lstStyle/>
          <a:p>
            <a:pPr algn="ctr"/>
            <a:endParaRPr lang="en-US" sz="1200" dirty="0"/>
          </a:p>
        </p:txBody>
      </p:sp>
      <p:sp>
        <p:nvSpPr>
          <p:cNvPr id="349" name="TextBox 348">
            <a:extLst>
              <a:ext uri="{FF2B5EF4-FFF2-40B4-BE49-F238E27FC236}">
                <a16:creationId xmlns:a16="http://schemas.microsoft.com/office/drawing/2014/main" id="{03E657FD-49FA-4DD2-BFCD-A31C11085E1E}"/>
              </a:ext>
            </a:extLst>
          </p:cNvPr>
          <p:cNvSpPr txBox="1"/>
          <p:nvPr/>
        </p:nvSpPr>
        <p:spPr>
          <a:xfrm>
            <a:off x="5395406" y="4685635"/>
            <a:ext cx="951691" cy="276999"/>
          </a:xfrm>
          <a:prstGeom prst="rect">
            <a:avLst/>
          </a:prstGeom>
          <a:noFill/>
          <a:ln w="19050">
            <a:solidFill>
              <a:schemeClr val="tx1"/>
            </a:solidFill>
          </a:ln>
        </p:spPr>
        <p:txBody>
          <a:bodyPr wrap="square" rtlCol="0">
            <a:spAutoFit/>
          </a:bodyPr>
          <a:lstStyle/>
          <a:p>
            <a:pPr algn="ctr"/>
            <a:endParaRPr lang="en-US" sz="1200" dirty="0"/>
          </a:p>
        </p:txBody>
      </p:sp>
      <p:sp>
        <p:nvSpPr>
          <p:cNvPr id="143" name="TextBox 142">
            <a:extLst>
              <a:ext uri="{FF2B5EF4-FFF2-40B4-BE49-F238E27FC236}">
                <a16:creationId xmlns:a16="http://schemas.microsoft.com/office/drawing/2014/main" id="{677DDA2A-B800-41E7-9FCD-4495FF34FABA}"/>
              </a:ext>
            </a:extLst>
          </p:cNvPr>
          <p:cNvSpPr txBox="1"/>
          <p:nvPr/>
        </p:nvSpPr>
        <p:spPr>
          <a:xfrm>
            <a:off x="3724047" y="853225"/>
            <a:ext cx="987916" cy="276999"/>
          </a:xfrm>
          <a:prstGeom prst="rect">
            <a:avLst/>
          </a:prstGeom>
          <a:noFill/>
        </p:spPr>
        <p:txBody>
          <a:bodyPr wrap="square" rtlCol="0">
            <a:spAutoFit/>
          </a:bodyPr>
          <a:lstStyle/>
          <a:p>
            <a:pPr algn="ctr"/>
            <a:r>
              <a:rPr lang="en-US" sz="1200" b="1" dirty="0"/>
              <a:t>Function</a:t>
            </a:r>
          </a:p>
        </p:txBody>
      </p:sp>
      <p:sp>
        <p:nvSpPr>
          <p:cNvPr id="145" name="TextBox 144">
            <a:extLst>
              <a:ext uri="{FF2B5EF4-FFF2-40B4-BE49-F238E27FC236}">
                <a16:creationId xmlns:a16="http://schemas.microsoft.com/office/drawing/2014/main" id="{80B858CB-2235-4B4F-A986-F60C3FC7A068}"/>
              </a:ext>
            </a:extLst>
          </p:cNvPr>
          <p:cNvSpPr txBox="1"/>
          <p:nvPr/>
        </p:nvSpPr>
        <p:spPr>
          <a:xfrm>
            <a:off x="5274092" y="870846"/>
            <a:ext cx="1210223" cy="276999"/>
          </a:xfrm>
          <a:prstGeom prst="rect">
            <a:avLst/>
          </a:prstGeom>
          <a:noFill/>
        </p:spPr>
        <p:txBody>
          <a:bodyPr wrap="square" rtlCol="0">
            <a:spAutoFit/>
          </a:bodyPr>
          <a:lstStyle/>
          <a:p>
            <a:pPr algn="ctr"/>
            <a:r>
              <a:rPr lang="en-US" sz="1200" b="1" dirty="0"/>
              <a:t>Architecture</a:t>
            </a:r>
          </a:p>
        </p:txBody>
      </p:sp>
      <p:sp>
        <p:nvSpPr>
          <p:cNvPr id="146" name="TextBox 145">
            <a:extLst>
              <a:ext uri="{FF2B5EF4-FFF2-40B4-BE49-F238E27FC236}">
                <a16:creationId xmlns:a16="http://schemas.microsoft.com/office/drawing/2014/main" id="{21D788CB-FB87-4CDB-8F36-D146E2D4573E}"/>
              </a:ext>
            </a:extLst>
          </p:cNvPr>
          <p:cNvSpPr txBox="1"/>
          <p:nvPr/>
        </p:nvSpPr>
        <p:spPr>
          <a:xfrm>
            <a:off x="6451076" y="864955"/>
            <a:ext cx="1089973" cy="276999"/>
          </a:xfrm>
          <a:prstGeom prst="rect">
            <a:avLst/>
          </a:prstGeom>
          <a:noFill/>
        </p:spPr>
        <p:txBody>
          <a:bodyPr wrap="square" rtlCol="0">
            <a:spAutoFit/>
          </a:bodyPr>
          <a:lstStyle/>
          <a:p>
            <a:pPr algn="ctr"/>
            <a:r>
              <a:rPr lang="en-US" sz="1200" b="1" dirty="0"/>
              <a:t>Technology</a:t>
            </a:r>
          </a:p>
        </p:txBody>
      </p:sp>
      <p:sp>
        <p:nvSpPr>
          <p:cNvPr id="147" name="TextBox 146">
            <a:extLst>
              <a:ext uri="{FF2B5EF4-FFF2-40B4-BE49-F238E27FC236}">
                <a16:creationId xmlns:a16="http://schemas.microsoft.com/office/drawing/2014/main" id="{724C8D70-2DD7-4069-A7D2-15BB0A24221C}"/>
              </a:ext>
            </a:extLst>
          </p:cNvPr>
          <p:cNvSpPr txBox="1"/>
          <p:nvPr/>
        </p:nvSpPr>
        <p:spPr>
          <a:xfrm>
            <a:off x="7682412" y="857729"/>
            <a:ext cx="1309746" cy="276999"/>
          </a:xfrm>
          <a:prstGeom prst="rect">
            <a:avLst/>
          </a:prstGeom>
          <a:noFill/>
        </p:spPr>
        <p:txBody>
          <a:bodyPr wrap="square" rtlCol="0">
            <a:spAutoFit/>
          </a:bodyPr>
          <a:lstStyle/>
          <a:p>
            <a:pPr algn="ctr"/>
            <a:r>
              <a:rPr lang="en-US" sz="1200" b="1" dirty="0"/>
              <a:t>Design files</a:t>
            </a:r>
          </a:p>
        </p:txBody>
      </p:sp>
      <p:sp>
        <p:nvSpPr>
          <p:cNvPr id="148" name="TextBox 147">
            <a:extLst>
              <a:ext uri="{FF2B5EF4-FFF2-40B4-BE49-F238E27FC236}">
                <a16:creationId xmlns:a16="http://schemas.microsoft.com/office/drawing/2014/main" id="{812E449A-3491-42B1-ADCC-0F1A8829BA84}"/>
              </a:ext>
            </a:extLst>
          </p:cNvPr>
          <p:cNvSpPr txBox="1"/>
          <p:nvPr/>
        </p:nvSpPr>
        <p:spPr>
          <a:xfrm>
            <a:off x="667209" y="871058"/>
            <a:ext cx="993857" cy="276999"/>
          </a:xfrm>
          <a:prstGeom prst="rect">
            <a:avLst/>
          </a:prstGeom>
          <a:noFill/>
        </p:spPr>
        <p:txBody>
          <a:bodyPr wrap="square" rtlCol="0">
            <a:spAutoFit/>
          </a:bodyPr>
          <a:lstStyle/>
          <a:p>
            <a:pPr algn="ctr"/>
            <a:r>
              <a:rPr lang="en-US" sz="1200" b="1" dirty="0"/>
              <a:t>Category</a:t>
            </a:r>
          </a:p>
        </p:txBody>
      </p:sp>
      <p:sp>
        <p:nvSpPr>
          <p:cNvPr id="157" name="TextBox 156">
            <a:extLst>
              <a:ext uri="{FF2B5EF4-FFF2-40B4-BE49-F238E27FC236}">
                <a16:creationId xmlns:a16="http://schemas.microsoft.com/office/drawing/2014/main" id="{95E68511-0F9C-41B8-8257-0A7F92C7514A}"/>
              </a:ext>
            </a:extLst>
          </p:cNvPr>
          <p:cNvSpPr txBox="1"/>
          <p:nvPr/>
        </p:nvSpPr>
        <p:spPr>
          <a:xfrm>
            <a:off x="1804946" y="848349"/>
            <a:ext cx="1268754" cy="276999"/>
          </a:xfrm>
          <a:prstGeom prst="rect">
            <a:avLst/>
          </a:prstGeom>
          <a:noFill/>
        </p:spPr>
        <p:txBody>
          <a:bodyPr wrap="square" rtlCol="0">
            <a:spAutoFit/>
          </a:bodyPr>
          <a:lstStyle/>
          <a:p>
            <a:pPr algn="ctr"/>
            <a:r>
              <a:rPr lang="en-US" sz="1200" b="1" dirty="0"/>
              <a:t>Subcategory</a:t>
            </a:r>
          </a:p>
        </p:txBody>
      </p:sp>
      <p:cxnSp>
        <p:nvCxnSpPr>
          <p:cNvPr id="158" name="Straight Connector 157">
            <a:extLst>
              <a:ext uri="{FF2B5EF4-FFF2-40B4-BE49-F238E27FC236}">
                <a16:creationId xmlns:a16="http://schemas.microsoft.com/office/drawing/2014/main" id="{53B80730-799B-4F4D-BC79-CD92BA0A6F9F}"/>
              </a:ext>
            </a:extLst>
          </p:cNvPr>
          <p:cNvCxnSpPr>
            <a:cxnSpLocks/>
            <a:stCxn id="242" idx="3"/>
            <a:endCxn id="288" idx="1"/>
          </p:cNvCxnSpPr>
          <p:nvPr/>
        </p:nvCxnSpPr>
        <p:spPr bwMode="auto">
          <a:xfrm flipV="1">
            <a:off x="7408192" y="4395889"/>
            <a:ext cx="259431" cy="10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146D3872-5A1E-424E-A25A-D7B5C7720A00}"/>
              </a:ext>
            </a:extLst>
          </p:cNvPr>
          <p:cNvCxnSpPr>
            <a:cxnSpLocks/>
            <a:stCxn id="181" idx="3"/>
            <a:endCxn id="185" idx="1"/>
          </p:cNvCxnSpPr>
          <p:nvPr/>
        </p:nvCxnSpPr>
        <p:spPr bwMode="auto">
          <a:xfrm flipV="1">
            <a:off x="7408192" y="4825106"/>
            <a:ext cx="259431"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0" name="Straight Connector 159">
            <a:extLst>
              <a:ext uri="{FF2B5EF4-FFF2-40B4-BE49-F238E27FC236}">
                <a16:creationId xmlns:a16="http://schemas.microsoft.com/office/drawing/2014/main" id="{96DD7768-471E-4BB9-8131-D5F8F933DA9D}"/>
              </a:ext>
            </a:extLst>
          </p:cNvPr>
          <p:cNvCxnSpPr>
            <a:cxnSpLocks/>
            <a:stCxn id="348" idx="3"/>
            <a:endCxn id="242" idx="1"/>
          </p:cNvCxnSpPr>
          <p:nvPr/>
        </p:nvCxnSpPr>
        <p:spPr bwMode="auto">
          <a:xfrm>
            <a:off x="6347097" y="4395688"/>
            <a:ext cx="266248" cy="1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1" name="Straight Connector 160">
            <a:extLst>
              <a:ext uri="{FF2B5EF4-FFF2-40B4-BE49-F238E27FC236}">
                <a16:creationId xmlns:a16="http://schemas.microsoft.com/office/drawing/2014/main" id="{F317A7C1-EE38-4E92-963C-B2DE1D2B6E4B}"/>
              </a:ext>
            </a:extLst>
          </p:cNvPr>
          <p:cNvCxnSpPr>
            <a:cxnSpLocks/>
            <a:stCxn id="349" idx="3"/>
            <a:endCxn id="181" idx="1"/>
          </p:cNvCxnSpPr>
          <p:nvPr/>
        </p:nvCxnSpPr>
        <p:spPr bwMode="auto">
          <a:xfrm>
            <a:off x="6347097" y="4824135"/>
            <a:ext cx="266247" cy="13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9" name="Straight Connector 168">
            <a:extLst>
              <a:ext uri="{FF2B5EF4-FFF2-40B4-BE49-F238E27FC236}">
                <a16:creationId xmlns:a16="http://schemas.microsoft.com/office/drawing/2014/main" id="{249BB5F2-ED8D-4204-A3AD-D8CD99CD219C}"/>
              </a:ext>
            </a:extLst>
          </p:cNvPr>
          <p:cNvCxnSpPr>
            <a:cxnSpLocks/>
            <a:stCxn id="85" idx="3"/>
            <a:endCxn id="320" idx="1"/>
          </p:cNvCxnSpPr>
          <p:nvPr/>
        </p:nvCxnSpPr>
        <p:spPr bwMode="auto">
          <a:xfrm flipV="1">
            <a:off x="2943680" y="4400450"/>
            <a:ext cx="779382" cy="6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0" name="Straight Connector 169">
            <a:extLst>
              <a:ext uri="{FF2B5EF4-FFF2-40B4-BE49-F238E27FC236}">
                <a16:creationId xmlns:a16="http://schemas.microsoft.com/office/drawing/2014/main" id="{34FB25DC-BFFD-440F-8FE3-F5851D0EC509}"/>
              </a:ext>
            </a:extLst>
          </p:cNvPr>
          <p:cNvCxnSpPr>
            <a:cxnSpLocks/>
            <a:stCxn id="208" idx="3"/>
            <a:endCxn id="341" idx="1"/>
          </p:cNvCxnSpPr>
          <p:nvPr/>
        </p:nvCxnSpPr>
        <p:spPr bwMode="auto">
          <a:xfrm flipV="1">
            <a:off x="2943680" y="4821842"/>
            <a:ext cx="779383" cy="18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6" name="TextBox 85">
            <a:extLst>
              <a:ext uri="{FF2B5EF4-FFF2-40B4-BE49-F238E27FC236}">
                <a16:creationId xmlns:a16="http://schemas.microsoft.com/office/drawing/2014/main" id="{412BB39C-4696-4B93-AF9C-53055BE33545}"/>
              </a:ext>
            </a:extLst>
          </p:cNvPr>
          <p:cNvSpPr txBox="1"/>
          <p:nvPr/>
        </p:nvSpPr>
        <p:spPr>
          <a:xfrm>
            <a:off x="4170741" y="3165281"/>
            <a:ext cx="1001519" cy="276999"/>
          </a:xfrm>
          <a:prstGeom prst="rect">
            <a:avLst/>
          </a:prstGeom>
          <a:noFill/>
          <a:ln w="19050">
            <a:solidFill>
              <a:schemeClr val="tx1"/>
            </a:solidFill>
          </a:ln>
        </p:spPr>
        <p:txBody>
          <a:bodyPr wrap="square" rtlCol="0">
            <a:spAutoFit/>
          </a:bodyPr>
          <a:lstStyle/>
          <a:p>
            <a:pPr algn="ctr"/>
            <a:r>
              <a:rPr lang="en-US" sz="1200" dirty="0"/>
              <a:t>Comparator</a:t>
            </a:r>
          </a:p>
        </p:txBody>
      </p:sp>
      <p:sp>
        <p:nvSpPr>
          <p:cNvPr id="87" name="TextBox 86">
            <a:extLst>
              <a:ext uri="{FF2B5EF4-FFF2-40B4-BE49-F238E27FC236}">
                <a16:creationId xmlns:a16="http://schemas.microsoft.com/office/drawing/2014/main" id="{8C005F7B-AD46-4220-A58C-F8947D7C7527}"/>
              </a:ext>
            </a:extLst>
          </p:cNvPr>
          <p:cNvSpPr txBox="1"/>
          <p:nvPr/>
        </p:nvSpPr>
        <p:spPr>
          <a:xfrm>
            <a:off x="4170740" y="3509374"/>
            <a:ext cx="1001520" cy="276999"/>
          </a:xfrm>
          <a:prstGeom prst="rect">
            <a:avLst/>
          </a:prstGeom>
          <a:noFill/>
          <a:ln w="19050">
            <a:solidFill>
              <a:schemeClr val="tx1"/>
            </a:solidFill>
          </a:ln>
        </p:spPr>
        <p:txBody>
          <a:bodyPr wrap="square" rtlCol="0">
            <a:spAutoFit/>
          </a:bodyPr>
          <a:lstStyle/>
          <a:p>
            <a:pPr algn="ctr"/>
            <a:endParaRPr lang="en-US" sz="1200" dirty="0"/>
          </a:p>
        </p:txBody>
      </p:sp>
      <p:sp>
        <p:nvSpPr>
          <p:cNvPr id="88" name="TextBox 87">
            <a:extLst>
              <a:ext uri="{FF2B5EF4-FFF2-40B4-BE49-F238E27FC236}">
                <a16:creationId xmlns:a16="http://schemas.microsoft.com/office/drawing/2014/main" id="{7C50DDC2-B9D3-4794-B3CA-0243F33C1CD8}"/>
              </a:ext>
            </a:extLst>
          </p:cNvPr>
          <p:cNvSpPr txBox="1"/>
          <p:nvPr/>
        </p:nvSpPr>
        <p:spPr>
          <a:xfrm>
            <a:off x="4170740" y="3855581"/>
            <a:ext cx="1001520" cy="276999"/>
          </a:xfrm>
          <a:prstGeom prst="rect">
            <a:avLst/>
          </a:prstGeom>
          <a:noFill/>
          <a:ln w="19050">
            <a:solidFill>
              <a:schemeClr val="tx1"/>
            </a:solidFill>
          </a:ln>
        </p:spPr>
        <p:txBody>
          <a:bodyPr wrap="square" rtlCol="0">
            <a:spAutoFit/>
          </a:bodyPr>
          <a:lstStyle/>
          <a:p>
            <a:pPr algn="ctr"/>
            <a:endParaRPr lang="en-US" sz="1200" dirty="0"/>
          </a:p>
        </p:txBody>
      </p:sp>
      <p:sp>
        <p:nvSpPr>
          <p:cNvPr id="127" name="TextBox 126">
            <a:extLst>
              <a:ext uri="{FF2B5EF4-FFF2-40B4-BE49-F238E27FC236}">
                <a16:creationId xmlns:a16="http://schemas.microsoft.com/office/drawing/2014/main" id="{5765131B-2DCA-4C05-80B5-E4C838F1B5C7}"/>
              </a:ext>
            </a:extLst>
          </p:cNvPr>
          <p:cNvSpPr txBox="1"/>
          <p:nvPr/>
        </p:nvSpPr>
        <p:spPr>
          <a:xfrm>
            <a:off x="1888647" y="2551998"/>
            <a:ext cx="1055033" cy="276999"/>
          </a:xfrm>
          <a:prstGeom prst="rect">
            <a:avLst/>
          </a:prstGeom>
          <a:noFill/>
          <a:ln w="19050">
            <a:solidFill>
              <a:schemeClr val="tx1"/>
            </a:solidFill>
          </a:ln>
        </p:spPr>
        <p:txBody>
          <a:bodyPr wrap="square" rtlCol="0">
            <a:spAutoFit/>
          </a:bodyPr>
          <a:lstStyle/>
          <a:p>
            <a:pPr algn="ctr"/>
            <a:r>
              <a:rPr lang="en-US" sz="1200" dirty="0"/>
              <a:t>AMPSE</a:t>
            </a:r>
          </a:p>
        </p:txBody>
      </p:sp>
      <p:sp>
        <p:nvSpPr>
          <p:cNvPr id="130" name="TextBox 129">
            <a:extLst>
              <a:ext uri="{FF2B5EF4-FFF2-40B4-BE49-F238E27FC236}">
                <a16:creationId xmlns:a16="http://schemas.microsoft.com/office/drawing/2014/main" id="{4101BF27-0D69-44BE-B4D3-32B48D70D02D}"/>
              </a:ext>
            </a:extLst>
          </p:cNvPr>
          <p:cNvSpPr txBox="1"/>
          <p:nvPr/>
        </p:nvSpPr>
        <p:spPr>
          <a:xfrm>
            <a:off x="3246241" y="3328766"/>
            <a:ext cx="758962" cy="276999"/>
          </a:xfrm>
          <a:prstGeom prst="rect">
            <a:avLst/>
          </a:prstGeom>
          <a:noFill/>
          <a:ln w="19050">
            <a:solidFill>
              <a:schemeClr val="tx1"/>
            </a:solidFill>
          </a:ln>
        </p:spPr>
        <p:txBody>
          <a:bodyPr wrap="square" rtlCol="0">
            <a:spAutoFit/>
          </a:bodyPr>
          <a:lstStyle/>
          <a:p>
            <a:pPr algn="ctr"/>
            <a:r>
              <a:rPr lang="en-US" sz="1200" b="1" dirty="0"/>
              <a:t>Module</a:t>
            </a:r>
          </a:p>
        </p:txBody>
      </p:sp>
      <p:cxnSp>
        <p:nvCxnSpPr>
          <p:cNvPr id="131" name="Connector: Elbow 130">
            <a:extLst>
              <a:ext uri="{FF2B5EF4-FFF2-40B4-BE49-F238E27FC236}">
                <a16:creationId xmlns:a16="http://schemas.microsoft.com/office/drawing/2014/main" id="{5F853BD6-55A1-4A0B-A8A7-BE7EE6ABDE6D}"/>
              </a:ext>
            </a:extLst>
          </p:cNvPr>
          <p:cNvCxnSpPr>
            <a:cxnSpLocks/>
            <a:stCxn id="127" idx="3"/>
            <a:endCxn id="11" idx="1"/>
          </p:cNvCxnSpPr>
          <p:nvPr/>
        </p:nvCxnSpPr>
        <p:spPr>
          <a:xfrm flipV="1">
            <a:off x="2943680" y="1959215"/>
            <a:ext cx="317279" cy="73128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9C4A6510-30B9-4FC4-8999-9AEDC6A69B59}"/>
              </a:ext>
            </a:extLst>
          </p:cNvPr>
          <p:cNvCxnSpPr>
            <a:cxnSpLocks/>
            <a:stCxn id="130" idx="3"/>
            <a:endCxn id="108" idx="1"/>
          </p:cNvCxnSpPr>
          <p:nvPr/>
        </p:nvCxnSpPr>
        <p:spPr>
          <a:xfrm flipV="1">
            <a:off x="4005203" y="2942117"/>
            <a:ext cx="165538" cy="52514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8F9F9642-6A7A-446F-80A8-21E5565DFC7C}"/>
              </a:ext>
            </a:extLst>
          </p:cNvPr>
          <p:cNvCxnSpPr>
            <a:cxnSpLocks/>
            <a:stCxn id="130" idx="3"/>
            <a:endCxn id="86" idx="1"/>
          </p:cNvCxnSpPr>
          <p:nvPr/>
        </p:nvCxnSpPr>
        <p:spPr>
          <a:xfrm flipV="1">
            <a:off x="4005203" y="3303781"/>
            <a:ext cx="165538" cy="16348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DA2BB62F-173B-489A-BD02-8202697F8AB1}"/>
              </a:ext>
            </a:extLst>
          </p:cNvPr>
          <p:cNvCxnSpPr>
            <a:cxnSpLocks/>
            <a:stCxn id="130" idx="3"/>
            <a:endCxn id="87" idx="1"/>
          </p:cNvCxnSpPr>
          <p:nvPr/>
        </p:nvCxnSpPr>
        <p:spPr>
          <a:xfrm>
            <a:off x="4005203" y="3467266"/>
            <a:ext cx="165537" cy="18060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39B4A311-D9CE-4654-8971-4E6B1725E0CF}"/>
              </a:ext>
            </a:extLst>
          </p:cNvPr>
          <p:cNvCxnSpPr>
            <a:cxnSpLocks/>
            <a:stCxn id="127" idx="3"/>
            <a:endCxn id="130" idx="1"/>
          </p:cNvCxnSpPr>
          <p:nvPr/>
        </p:nvCxnSpPr>
        <p:spPr>
          <a:xfrm>
            <a:off x="2943680" y="2690498"/>
            <a:ext cx="302561" cy="7767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4152580F-4AC1-4581-B2C7-6F516751E835}"/>
              </a:ext>
            </a:extLst>
          </p:cNvPr>
          <p:cNvCxnSpPr>
            <a:cxnSpLocks/>
            <a:stCxn id="130" idx="3"/>
            <a:endCxn id="88" idx="1"/>
          </p:cNvCxnSpPr>
          <p:nvPr/>
        </p:nvCxnSpPr>
        <p:spPr>
          <a:xfrm>
            <a:off x="4005203" y="3467266"/>
            <a:ext cx="165537" cy="5268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86AF9DE-65A3-44A4-AC74-39BF37ACD1D1}"/>
              </a:ext>
            </a:extLst>
          </p:cNvPr>
          <p:cNvCxnSpPr>
            <a:cxnSpLocks/>
            <a:stCxn id="235" idx="3"/>
            <a:endCxn id="269" idx="1"/>
          </p:cNvCxnSpPr>
          <p:nvPr/>
        </p:nvCxnSpPr>
        <p:spPr bwMode="auto">
          <a:xfrm>
            <a:off x="6337572" y="1451172"/>
            <a:ext cx="266245"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99" name="Straight Connector 198">
            <a:extLst>
              <a:ext uri="{FF2B5EF4-FFF2-40B4-BE49-F238E27FC236}">
                <a16:creationId xmlns:a16="http://schemas.microsoft.com/office/drawing/2014/main" id="{A7E9BE51-75C4-4DB2-9FAF-F92427F8D613}"/>
              </a:ext>
            </a:extLst>
          </p:cNvPr>
          <p:cNvCxnSpPr>
            <a:cxnSpLocks/>
            <a:stCxn id="236" idx="3"/>
            <a:endCxn id="272" idx="1"/>
          </p:cNvCxnSpPr>
          <p:nvPr/>
        </p:nvCxnSpPr>
        <p:spPr bwMode="auto">
          <a:xfrm>
            <a:off x="6337572" y="1781447"/>
            <a:ext cx="266246" cy="8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2" name="Straight Connector 201">
            <a:extLst>
              <a:ext uri="{FF2B5EF4-FFF2-40B4-BE49-F238E27FC236}">
                <a16:creationId xmlns:a16="http://schemas.microsoft.com/office/drawing/2014/main" id="{E887B29F-B439-46DD-B469-3E04A87D7F8B}"/>
              </a:ext>
            </a:extLst>
          </p:cNvPr>
          <p:cNvCxnSpPr>
            <a:cxnSpLocks/>
            <a:stCxn id="237" idx="3"/>
            <a:endCxn id="275" idx="1"/>
          </p:cNvCxnSpPr>
          <p:nvPr/>
        </p:nvCxnSpPr>
        <p:spPr bwMode="auto">
          <a:xfrm>
            <a:off x="6337572" y="2115032"/>
            <a:ext cx="269544" cy="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05" name="TextBox 204">
            <a:extLst>
              <a:ext uri="{FF2B5EF4-FFF2-40B4-BE49-F238E27FC236}">
                <a16:creationId xmlns:a16="http://schemas.microsoft.com/office/drawing/2014/main" id="{F863ACE1-E0F4-4CF2-B0E6-2BCA6EF6E978}"/>
              </a:ext>
            </a:extLst>
          </p:cNvPr>
          <p:cNvSpPr txBox="1"/>
          <p:nvPr/>
        </p:nvSpPr>
        <p:spPr>
          <a:xfrm>
            <a:off x="6618730" y="2806434"/>
            <a:ext cx="791551" cy="276999"/>
          </a:xfrm>
          <a:prstGeom prst="rect">
            <a:avLst/>
          </a:prstGeom>
          <a:noFill/>
          <a:ln w="19050">
            <a:solidFill>
              <a:schemeClr val="tx1"/>
            </a:solidFill>
          </a:ln>
        </p:spPr>
        <p:txBody>
          <a:bodyPr wrap="square" rtlCol="0">
            <a:spAutoFit/>
          </a:bodyPr>
          <a:lstStyle/>
          <a:p>
            <a:pPr algn="ctr"/>
            <a:endParaRPr lang="en-US" sz="1200" dirty="0"/>
          </a:p>
        </p:txBody>
      </p:sp>
      <p:sp>
        <p:nvSpPr>
          <p:cNvPr id="206" name="TextBox 205">
            <a:extLst>
              <a:ext uri="{FF2B5EF4-FFF2-40B4-BE49-F238E27FC236}">
                <a16:creationId xmlns:a16="http://schemas.microsoft.com/office/drawing/2014/main" id="{2C468D10-C1BD-4F83-833D-4968D6F1B5E7}"/>
              </a:ext>
            </a:extLst>
          </p:cNvPr>
          <p:cNvSpPr txBox="1"/>
          <p:nvPr/>
        </p:nvSpPr>
        <p:spPr>
          <a:xfrm>
            <a:off x="6611111" y="3160131"/>
            <a:ext cx="791551" cy="276999"/>
          </a:xfrm>
          <a:prstGeom prst="rect">
            <a:avLst/>
          </a:prstGeom>
          <a:noFill/>
          <a:ln w="19050">
            <a:solidFill>
              <a:schemeClr val="tx1"/>
            </a:solidFill>
          </a:ln>
        </p:spPr>
        <p:txBody>
          <a:bodyPr wrap="square" rtlCol="0">
            <a:spAutoFit/>
          </a:bodyPr>
          <a:lstStyle/>
          <a:p>
            <a:pPr algn="ctr"/>
            <a:endParaRPr lang="en-US" sz="1200" dirty="0"/>
          </a:p>
        </p:txBody>
      </p:sp>
      <p:sp>
        <p:nvSpPr>
          <p:cNvPr id="209" name="TextBox 208">
            <a:extLst>
              <a:ext uri="{FF2B5EF4-FFF2-40B4-BE49-F238E27FC236}">
                <a16:creationId xmlns:a16="http://schemas.microsoft.com/office/drawing/2014/main" id="{5D56BB2D-D43E-483C-9597-4950075629BC}"/>
              </a:ext>
            </a:extLst>
          </p:cNvPr>
          <p:cNvSpPr txBox="1"/>
          <p:nvPr/>
        </p:nvSpPr>
        <p:spPr>
          <a:xfrm>
            <a:off x="6614409" y="3509521"/>
            <a:ext cx="791551" cy="276999"/>
          </a:xfrm>
          <a:prstGeom prst="rect">
            <a:avLst/>
          </a:prstGeom>
          <a:noFill/>
          <a:ln w="19050">
            <a:solidFill>
              <a:schemeClr val="tx1"/>
            </a:solidFill>
          </a:ln>
        </p:spPr>
        <p:txBody>
          <a:bodyPr wrap="square" rtlCol="0">
            <a:spAutoFit/>
          </a:bodyPr>
          <a:lstStyle/>
          <a:p>
            <a:pPr algn="ctr"/>
            <a:endParaRPr lang="en-US" sz="1200" dirty="0"/>
          </a:p>
        </p:txBody>
      </p:sp>
      <p:cxnSp>
        <p:nvCxnSpPr>
          <p:cNvPr id="210" name="Straight Connector 209">
            <a:extLst>
              <a:ext uri="{FF2B5EF4-FFF2-40B4-BE49-F238E27FC236}">
                <a16:creationId xmlns:a16="http://schemas.microsoft.com/office/drawing/2014/main" id="{7984DA69-D0F3-472B-AA7C-C4AB2A226A02}"/>
              </a:ext>
            </a:extLst>
          </p:cNvPr>
          <p:cNvCxnSpPr>
            <a:cxnSpLocks/>
            <a:stCxn id="213" idx="3"/>
            <a:endCxn id="205" idx="1"/>
          </p:cNvCxnSpPr>
          <p:nvPr/>
        </p:nvCxnSpPr>
        <p:spPr bwMode="auto">
          <a:xfrm>
            <a:off x="6329042" y="2941927"/>
            <a:ext cx="289688" cy="300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1" name="Straight Connector 210">
            <a:extLst>
              <a:ext uri="{FF2B5EF4-FFF2-40B4-BE49-F238E27FC236}">
                <a16:creationId xmlns:a16="http://schemas.microsoft.com/office/drawing/2014/main" id="{5DF6C908-B886-4155-8DC6-B0385689B6F7}"/>
              </a:ext>
            </a:extLst>
          </p:cNvPr>
          <p:cNvCxnSpPr>
            <a:cxnSpLocks/>
            <a:stCxn id="214" idx="3"/>
            <a:endCxn id="206" idx="1"/>
          </p:cNvCxnSpPr>
          <p:nvPr/>
        </p:nvCxnSpPr>
        <p:spPr bwMode="auto">
          <a:xfrm flipV="1">
            <a:off x="6329042" y="3298631"/>
            <a:ext cx="282069" cy="40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2" name="Straight Connector 211">
            <a:extLst>
              <a:ext uri="{FF2B5EF4-FFF2-40B4-BE49-F238E27FC236}">
                <a16:creationId xmlns:a16="http://schemas.microsoft.com/office/drawing/2014/main" id="{4CAEA865-7870-4C50-9DA3-6DEC2B4A7A46}"/>
              </a:ext>
            </a:extLst>
          </p:cNvPr>
          <p:cNvCxnSpPr>
            <a:cxnSpLocks/>
            <a:stCxn id="215" idx="3"/>
            <a:endCxn id="209" idx="1"/>
          </p:cNvCxnSpPr>
          <p:nvPr/>
        </p:nvCxnSpPr>
        <p:spPr bwMode="auto">
          <a:xfrm flipV="1">
            <a:off x="6329042" y="3648021"/>
            <a:ext cx="285367" cy="34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13" name="TextBox 212">
            <a:extLst>
              <a:ext uri="{FF2B5EF4-FFF2-40B4-BE49-F238E27FC236}">
                <a16:creationId xmlns:a16="http://schemas.microsoft.com/office/drawing/2014/main" id="{2B16E0B5-FB6D-4242-B824-B3FF59075F64}"/>
              </a:ext>
            </a:extLst>
          </p:cNvPr>
          <p:cNvSpPr txBox="1"/>
          <p:nvPr/>
        </p:nvSpPr>
        <p:spPr>
          <a:xfrm>
            <a:off x="5377351" y="2803427"/>
            <a:ext cx="951691" cy="276999"/>
          </a:xfrm>
          <a:prstGeom prst="rect">
            <a:avLst/>
          </a:prstGeom>
          <a:noFill/>
          <a:ln w="19050">
            <a:solidFill>
              <a:schemeClr val="tx1"/>
            </a:solidFill>
          </a:ln>
        </p:spPr>
        <p:txBody>
          <a:bodyPr wrap="square" rtlCol="0">
            <a:spAutoFit/>
          </a:bodyPr>
          <a:lstStyle/>
          <a:p>
            <a:pPr algn="ctr"/>
            <a:endParaRPr lang="en-US" sz="1200" dirty="0"/>
          </a:p>
        </p:txBody>
      </p:sp>
      <p:sp>
        <p:nvSpPr>
          <p:cNvPr id="214" name="TextBox 213">
            <a:extLst>
              <a:ext uri="{FF2B5EF4-FFF2-40B4-BE49-F238E27FC236}">
                <a16:creationId xmlns:a16="http://schemas.microsoft.com/office/drawing/2014/main" id="{B9112F98-9F36-4CCC-B313-F69587C42726}"/>
              </a:ext>
            </a:extLst>
          </p:cNvPr>
          <p:cNvSpPr txBox="1"/>
          <p:nvPr/>
        </p:nvSpPr>
        <p:spPr>
          <a:xfrm>
            <a:off x="5385881" y="3164182"/>
            <a:ext cx="943161" cy="276999"/>
          </a:xfrm>
          <a:prstGeom prst="rect">
            <a:avLst/>
          </a:prstGeom>
          <a:noFill/>
          <a:ln w="19050">
            <a:solidFill>
              <a:schemeClr val="tx1"/>
            </a:solidFill>
          </a:ln>
        </p:spPr>
        <p:txBody>
          <a:bodyPr wrap="square" rtlCol="0">
            <a:spAutoFit/>
          </a:bodyPr>
          <a:lstStyle/>
          <a:p>
            <a:pPr algn="ctr"/>
            <a:endParaRPr lang="en-US" sz="1200" dirty="0"/>
          </a:p>
        </p:txBody>
      </p:sp>
      <p:sp>
        <p:nvSpPr>
          <p:cNvPr id="215" name="TextBox 214">
            <a:extLst>
              <a:ext uri="{FF2B5EF4-FFF2-40B4-BE49-F238E27FC236}">
                <a16:creationId xmlns:a16="http://schemas.microsoft.com/office/drawing/2014/main" id="{F596BBEB-382A-40BC-8620-76FF1288E81B}"/>
              </a:ext>
            </a:extLst>
          </p:cNvPr>
          <p:cNvSpPr txBox="1"/>
          <p:nvPr/>
        </p:nvSpPr>
        <p:spPr>
          <a:xfrm>
            <a:off x="5385881" y="3513007"/>
            <a:ext cx="943161" cy="276999"/>
          </a:xfrm>
          <a:prstGeom prst="rect">
            <a:avLst/>
          </a:prstGeom>
          <a:noFill/>
          <a:ln w="19050">
            <a:solidFill>
              <a:schemeClr val="tx1"/>
            </a:solidFill>
          </a:ln>
        </p:spPr>
        <p:txBody>
          <a:bodyPr wrap="square" rtlCol="0">
            <a:spAutoFit/>
          </a:bodyPr>
          <a:lstStyle/>
          <a:p>
            <a:pPr algn="ctr"/>
            <a:endParaRPr lang="en-US" sz="1200" dirty="0"/>
          </a:p>
        </p:txBody>
      </p:sp>
      <p:cxnSp>
        <p:nvCxnSpPr>
          <p:cNvPr id="217" name="Straight Connector 216">
            <a:extLst>
              <a:ext uri="{FF2B5EF4-FFF2-40B4-BE49-F238E27FC236}">
                <a16:creationId xmlns:a16="http://schemas.microsoft.com/office/drawing/2014/main" id="{6A1A6BC3-D0CE-47EE-89E1-F8FB8AA93CC2}"/>
              </a:ext>
            </a:extLst>
          </p:cNvPr>
          <p:cNvCxnSpPr>
            <a:cxnSpLocks/>
            <a:stCxn id="108" idx="3"/>
            <a:endCxn id="213" idx="1"/>
          </p:cNvCxnSpPr>
          <p:nvPr/>
        </p:nvCxnSpPr>
        <p:spPr bwMode="auto">
          <a:xfrm flipV="1">
            <a:off x="5172261" y="2941927"/>
            <a:ext cx="205090" cy="1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8" name="Straight Connector 217">
            <a:extLst>
              <a:ext uri="{FF2B5EF4-FFF2-40B4-BE49-F238E27FC236}">
                <a16:creationId xmlns:a16="http://schemas.microsoft.com/office/drawing/2014/main" id="{34F1EFF8-AAA1-4710-8FA2-27907F60A87A}"/>
              </a:ext>
            </a:extLst>
          </p:cNvPr>
          <p:cNvCxnSpPr>
            <a:cxnSpLocks/>
            <a:stCxn id="86" idx="3"/>
            <a:endCxn id="214" idx="1"/>
          </p:cNvCxnSpPr>
          <p:nvPr/>
        </p:nvCxnSpPr>
        <p:spPr bwMode="auto">
          <a:xfrm flipV="1">
            <a:off x="5172260" y="3302682"/>
            <a:ext cx="213621" cy="10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9" name="Straight Connector 218">
            <a:extLst>
              <a:ext uri="{FF2B5EF4-FFF2-40B4-BE49-F238E27FC236}">
                <a16:creationId xmlns:a16="http://schemas.microsoft.com/office/drawing/2014/main" id="{A50479D7-BB88-4263-B64B-DA8E04C52134}"/>
              </a:ext>
            </a:extLst>
          </p:cNvPr>
          <p:cNvCxnSpPr>
            <a:cxnSpLocks/>
            <a:stCxn id="87" idx="3"/>
            <a:endCxn id="215" idx="1"/>
          </p:cNvCxnSpPr>
          <p:nvPr/>
        </p:nvCxnSpPr>
        <p:spPr bwMode="auto">
          <a:xfrm>
            <a:off x="5172260" y="3647874"/>
            <a:ext cx="213621" cy="36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89" name="TextBox 288">
            <a:extLst>
              <a:ext uri="{FF2B5EF4-FFF2-40B4-BE49-F238E27FC236}">
                <a16:creationId xmlns:a16="http://schemas.microsoft.com/office/drawing/2014/main" id="{125D31A6-55DD-46AA-BCE1-419D8A94F5F2}"/>
              </a:ext>
            </a:extLst>
          </p:cNvPr>
          <p:cNvSpPr txBox="1"/>
          <p:nvPr/>
        </p:nvSpPr>
        <p:spPr>
          <a:xfrm>
            <a:off x="6621359" y="3852291"/>
            <a:ext cx="791551" cy="276999"/>
          </a:xfrm>
          <a:prstGeom prst="rect">
            <a:avLst/>
          </a:prstGeom>
          <a:noFill/>
          <a:ln w="19050">
            <a:solidFill>
              <a:schemeClr val="tx1"/>
            </a:solidFill>
          </a:ln>
        </p:spPr>
        <p:txBody>
          <a:bodyPr wrap="square" rtlCol="0">
            <a:spAutoFit/>
          </a:bodyPr>
          <a:lstStyle/>
          <a:p>
            <a:pPr algn="ctr"/>
            <a:endParaRPr lang="en-US" sz="1200" dirty="0"/>
          </a:p>
        </p:txBody>
      </p:sp>
      <p:cxnSp>
        <p:nvCxnSpPr>
          <p:cNvPr id="290" name="Straight Connector 289">
            <a:extLst>
              <a:ext uri="{FF2B5EF4-FFF2-40B4-BE49-F238E27FC236}">
                <a16:creationId xmlns:a16="http://schemas.microsoft.com/office/drawing/2014/main" id="{67D0FF33-07A7-43A1-8F65-F3CAD7301417}"/>
              </a:ext>
            </a:extLst>
          </p:cNvPr>
          <p:cNvCxnSpPr>
            <a:cxnSpLocks/>
            <a:stCxn id="291" idx="3"/>
            <a:endCxn id="289" idx="1"/>
          </p:cNvCxnSpPr>
          <p:nvPr/>
        </p:nvCxnSpPr>
        <p:spPr bwMode="auto">
          <a:xfrm flipV="1">
            <a:off x="6335992" y="3990791"/>
            <a:ext cx="285367" cy="34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91" name="TextBox 290">
            <a:extLst>
              <a:ext uri="{FF2B5EF4-FFF2-40B4-BE49-F238E27FC236}">
                <a16:creationId xmlns:a16="http://schemas.microsoft.com/office/drawing/2014/main" id="{52337286-201A-47D7-BF59-4FD394D935AA}"/>
              </a:ext>
            </a:extLst>
          </p:cNvPr>
          <p:cNvSpPr txBox="1"/>
          <p:nvPr/>
        </p:nvSpPr>
        <p:spPr>
          <a:xfrm>
            <a:off x="5392831" y="3855777"/>
            <a:ext cx="943161" cy="276999"/>
          </a:xfrm>
          <a:prstGeom prst="rect">
            <a:avLst/>
          </a:prstGeom>
          <a:noFill/>
          <a:ln w="19050">
            <a:solidFill>
              <a:schemeClr val="tx1"/>
            </a:solidFill>
          </a:ln>
        </p:spPr>
        <p:txBody>
          <a:bodyPr wrap="square" rtlCol="0">
            <a:spAutoFit/>
          </a:bodyPr>
          <a:lstStyle/>
          <a:p>
            <a:pPr algn="ctr"/>
            <a:endParaRPr lang="en-US" sz="1200" dirty="0"/>
          </a:p>
        </p:txBody>
      </p:sp>
      <p:cxnSp>
        <p:nvCxnSpPr>
          <p:cNvPr id="292" name="Straight Connector 291">
            <a:extLst>
              <a:ext uri="{FF2B5EF4-FFF2-40B4-BE49-F238E27FC236}">
                <a16:creationId xmlns:a16="http://schemas.microsoft.com/office/drawing/2014/main" id="{22D498D9-5734-47E9-B1FC-41D2B2D15C39}"/>
              </a:ext>
            </a:extLst>
          </p:cNvPr>
          <p:cNvCxnSpPr>
            <a:cxnSpLocks/>
            <a:stCxn id="88" idx="3"/>
            <a:endCxn id="291" idx="1"/>
          </p:cNvCxnSpPr>
          <p:nvPr/>
        </p:nvCxnSpPr>
        <p:spPr bwMode="auto">
          <a:xfrm>
            <a:off x="5172260" y="3994081"/>
            <a:ext cx="220571" cy="1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35" name="Straight Connector 334">
            <a:extLst>
              <a:ext uri="{FF2B5EF4-FFF2-40B4-BE49-F238E27FC236}">
                <a16:creationId xmlns:a16="http://schemas.microsoft.com/office/drawing/2014/main" id="{E842263F-E803-4EDA-96F5-0A8AB9902E13}"/>
              </a:ext>
            </a:extLst>
          </p:cNvPr>
          <p:cNvCxnSpPr>
            <a:cxnSpLocks/>
            <a:stCxn id="320" idx="3"/>
            <a:endCxn id="348" idx="1"/>
          </p:cNvCxnSpPr>
          <p:nvPr/>
        </p:nvCxnSpPr>
        <p:spPr bwMode="auto">
          <a:xfrm flipV="1">
            <a:off x="4724582" y="4395688"/>
            <a:ext cx="679354"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39" name="Straight Connector 338">
            <a:extLst>
              <a:ext uri="{FF2B5EF4-FFF2-40B4-BE49-F238E27FC236}">
                <a16:creationId xmlns:a16="http://schemas.microsoft.com/office/drawing/2014/main" id="{A45396DC-F5DE-4F4A-BF3B-226CEBD79F4B}"/>
              </a:ext>
            </a:extLst>
          </p:cNvPr>
          <p:cNvCxnSpPr>
            <a:cxnSpLocks/>
            <a:stCxn id="341" idx="3"/>
            <a:endCxn id="349" idx="1"/>
          </p:cNvCxnSpPr>
          <p:nvPr/>
        </p:nvCxnSpPr>
        <p:spPr bwMode="auto">
          <a:xfrm>
            <a:off x="4718847" y="4821842"/>
            <a:ext cx="676559" cy="22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9" name="Straight Connector 118">
            <a:extLst>
              <a:ext uri="{FF2B5EF4-FFF2-40B4-BE49-F238E27FC236}">
                <a16:creationId xmlns:a16="http://schemas.microsoft.com/office/drawing/2014/main" id="{028E9639-3626-4135-BCA0-4DC8C983A218}"/>
              </a:ext>
            </a:extLst>
          </p:cNvPr>
          <p:cNvCxnSpPr>
            <a:cxnSpLocks/>
            <a:stCxn id="180" idx="3"/>
            <a:endCxn id="188" idx="1"/>
          </p:cNvCxnSpPr>
          <p:nvPr/>
        </p:nvCxnSpPr>
        <p:spPr bwMode="auto">
          <a:xfrm flipV="1">
            <a:off x="7404101" y="6037130"/>
            <a:ext cx="253998"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1720321"/>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6899</TotalTime>
  <Words>102</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USC POSH public repository: Schema v.2.2</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334</cp:revision>
  <cp:lastPrinted>2017-11-15T15:53:38Z</cp:lastPrinted>
  <dcterms:created xsi:type="dcterms:W3CDTF">2011-11-02T13:49:02Z</dcterms:created>
  <dcterms:modified xsi:type="dcterms:W3CDTF">2019-05-13T16:48:28Z</dcterms:modified>
</cp:coreProperties>
</file>