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14" r:id="rId2"/>
    <p:sldId id="313" r:id="rId3"/>
    <p:sldId id="303" r:id="rId4"/>
    <p:sldId id="312" r:id="rId5"/>
    <p:sldId id="280" r:id="rId6"/>
    <p:sldId id="276" r:id="rId7"/>
    <p:sldId id="284" r:id="rId8"/>
    <p:sldId id="285" r:id="rId9"/>
    <p:sldId id="305" r:id="rId10"/>
    <p:sldId id="306" r:id="rId11"/>
    <p:sldId id="315" r:id="rId12"/>
    <p:sldId id="270" r:id="rId13"/>
    <p:sldId id="324" r:id="rId14"/>
    <p:sldId id="316" r:id="rId15"/>
    <p:sldId id="32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6370" autoAdjust="0"/>
  </p:normalViewPr>
  <p:slideViewPr>
    <p:cSldViewPr snapToGrid="0">
      <p:cViewPr varScale="1">
        <p:scale>
          <a:sx n="107" d="100"/>
          <a:sy n="107" d="100"/>
        </p:scale>
        <p:origin x="22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01ADF-EC09-4560-BFF1-EDF04F36050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2C5D1-2E94-4907-82A2-F4AEEB405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30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2C5D1-2E94-4907-82A2-F4AEEB4059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51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2C5D1-2E94-4907-82A2-F4AEEB4059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54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2C5D1-2E94-4907-82A2-F4AEEB4059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6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EC77-4790-47D3-A9D0-5E6DCFB2AB85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9B73-5F98-4E50-A6A5-CAD6EE88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1755-412A-41F3-A916-CCBDDBCC72EE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9B73-5F98-4E50-A6A5-CAD6EE88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3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11326-664E-4A2E-AB44-D26853A0D5B5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9B73-5F98-4E50-A6A5-CAD6EE88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4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507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73304"/>
            <a:ext cx="7886700" cy="53036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111E-427A-4AD7-9E81-80E005281621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9B73-5F98-4E50-A6A5-CAD6EE88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7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C63F-53E8-4315-A387-41F0EE7C9DDC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9B73-5F98-4E50-A6A5-CAD6EE88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1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7E3A-975B-4B4E-9764-5DF932C3CAA3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9B73-5F98-4E50-A6A5-CAD6EE88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8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F41E-1ACF-44C3-A38B-D06AFED8464D}" type="datetime1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9B73-5F98-4E50-A6A5-CAD6EE88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8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24AD-4523-422E-8027-BBA0D064154E}" type="datetime1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9B73-5F98-4E50-A6A5-CAD6EE88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8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B3FE-59C0-474D-8D42-9D8BAEBE8A3C}" type="datetime1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9B73-5F98-4E50-A6A5-CAD6EE88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2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DA70-6870-48C1-95B5-5EA48BF3AB75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9B73-5F98-4E50-A6A5-CAD6EE88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4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B5FC-6FAC-46D9-A716-D3201E9DDACA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9B73-5F98-4E50-A6A5-CAD6EE88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3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62E-DCB0-451A-A919-6672F76CEC47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A9B73-5F98-4E50-A6A5-CAD6EE88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xXPwoAsbrg_Jx8ttOAD42cQqp6NQVE5m" TargetMode="External"/><Relationship Id="rId2" Type="http://schemas.openxmlformats.org/officeDocument/2006/relationships/hyperlink" Target="https://drive.google.com/open?id=1GwszUPglbG2krqWPRC7x-ZcWdFuviBI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xXPwoAsbrg_Jx8ttOAD42cQqp6NQVE5m" TargetMode="External"/><Relationship Id="rId2" Type="http://schemas.openxmlformats.org/officeDocument/2006/relationships/hyperlink" Target="https://drive.google.com/open?id=1GwszUPglbG2krqWPRC7x-ZcWdFuviBI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IP Cores Conceptual Organization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428438" y="2215586"/>
          <a:ext cx="1759829" cy="3101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9829">
                  <a:extLst>
                    <a:ext uri="{9D8B030D-6E8A-4147-A177-3AD203B41FA5}">
                      <a16:colId xmlns:a16="http://schemas.microsoft.com/office/drawing/2014/main" val="2548136631"/>
                    </a:ext>
                  </a:extLst>
                </a:gridCol>
              </a:tblGrid>
              <a:tr h="222079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Analog &amp; Mixed Signal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042577"/>
                  </a:ext>
                </a:extLst>
              </a:tr>
              <a:tr h="222079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Memory Controller &amp; PHY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154808"/>
                  </a:ext>
                </a:extLst>
              </a:tr>
              <a:tr h="222079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Graphic &amp; Peripheral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833019"/>
                  </a:ext>
                </a:extLst>
              </a:tr>
              <a:tr h="222079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Interface Controller &amp; PYH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439924"/>
                  </a:ext>
                </a:extLst>
              </a:tr>
              <a:tr h="222079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Processor &amp; Microcontroller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020885"/>
                  </a:ext>
                </a:extLst>
              </a:tr>
              <a:tr h="222079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Memory &amp; Logic Library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97849"/>
                  </a:ext>
                </a:extLst>
              </a:tr>
              <a:tr h="21806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Security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707301"/>
                  </a:ext>
                </a:extLst>
              </a:tr>
              <a:tr h="21806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Multimedia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10677"/>
                  </a:ext>
                </a:extLst>
              </a:tr>
              <a:tr h="21806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Wireline Communication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474757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Wireless Communication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26910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Network-on-Chip (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</a:rPr>
                        <a:t>NoC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377188"/>
                  </a:ext>
                </a:extLst>
              </a:tr>
              <a:tr h="21806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Other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7822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9B73-5F98-4E50-A6A5-CAD6EE885038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3681615" y="2334023"/>
          <a:ext cx="141889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25481366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DDR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042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err="1">
                          <a:solidFill>
                            <a:schemeClr val="bg1"/>
                          </a:solidFill>
                        </a:rPr>
                        <a:t>eMMC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154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Flash Controller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833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. . .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439924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>
            <a:cxnSpLocks/>
          </p:cNvCxnSpPr>
          <p:nvPr/>
        </p:nvCxnSpPr>
        <p:spPr>
          <a:xfrm flipV="1">
            <a:off x="3189936" y="2332883"/>
            <a:ext cx="486935" cy="2726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3682263" y="3367985"/>
          <a:ext cx="141889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22797848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CPU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886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DSP Core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151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. . .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419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Microprocessor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504013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>
            <a:cxnSpLocks/>
          </p:cNvCxnSpPr>
          <p:nvPr/>
        </p:nvCxnSpPr>
        <p:spPr>
          <a:xfrm>
            <a:off x="3187304" y="3371037"/>
            <a:ext cx="5008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5591164" y="2319502"/>
          <a:ext cx="1418891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DDR Controller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DDR PHY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194264"/>
                  </a:ext>
                </a:extLst>
              </a:tr>
            </a:tbl>
          </a:graphicData>
        </a:graphic>
      </p:graphicFrame>
      <p:cxnSp>
        <p:nvCxnSpPr>
          <p:cNvPr id="29" name="Straight Connector 28"/>
          <p:cNvCxnSpPr>
            <a:cxnSpLocks/>
          </p:cNvCxnSpPr>
          <p:nvPr/>
        </p:nvCxnSpPr>
        <p:spPr>
          <a:xfrm flipV="1">
            <a:off x="5098673" y="692885"/>
            <a:ext cx="487747" cy="180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5591163" y="2981431"/>
          <a:ext cx="141888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88">
                  <a:extLst>
                    <a:ext uri="{9D8B030D-6E8A-4147-A177-3AD203B41FA5}">
                      <a16:colId xmlns:a16="http://schemas.microsoft.com/office/drawing/2014/main" val="22797848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8-Bit Microprocessor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886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16-Bit Microprocessor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151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32-Bit Microprocessor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419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64-Bit Microprocessor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655707"/>
                  </a:ext>
                </a:extLst>
              </a:tr>
            </a:tbl>
          </a:graphicData>
        </a:graphic>
      </p:graphicFrame>
      <p:cxnSp>
        <p:nvCxnSpPr>
          <p:cNvPr id="35" name="Straight Connector 34"/>
          <p:cNvCxnSpPr>
            <a:cxnSpLocks/>
            <a:endCxn id="58" idx="1"/>
          </p:cNvCxnSpPr>
          <p:nvPr/>
        </p:nvCxnSpPr>
        <p:spPr>
          <a:xfrm flipV="1">
            <a:off x="5092167" y="4455233"/>
            <a:ext cx="2516896" cy="5019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7609063" y="666702"/>
          <a:ext cx="1418891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Core A1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7609063" y="963607"/>
          <a:ext cx="1418891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Core A2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7609063" y="1831427"/>
          <a:ext cx="1418891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Core B1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7070156" y="1182962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10257" y="975526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10257" y="4222265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10257" y="5407931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90410" y="2706439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90410" y="4221731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445511" y="5295662"/>
            <a:ext cx="174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Categories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688134" y="6194768"/>
            <a:ext cx="13962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Sub-categories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91161" y="6251902"/>
            <a:ext cx="1417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Sub-sub-categories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46512" y="254151"/>
            <a:ext cx="1179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Core name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8567" y="6471183"/>
            <a:ext cx="4682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This initial classification is based on Design-Reuse.com</a:t>
            </a:r>
          </a:p>
        </p:txBody>
      </p:sp>
      <p:cxnSp>
        <p:nvCxnSpPr>
          <p:cNvPr id="36" name="Straight Connector 35"/>
          <p:cNvCxnSpPr>
            <a:cxnSpLocks/>
            <a:endCxn id="37" idx="1"/>
          </p:cNvCxnSpPr>
          <p:nvPr/>
        </p:nvCxnSpPr>
        <p:spPr>
          <a:xfrm flipV="1">
            <a:off x="7005308" y="781002"/>
            <a:ext cx="603755" cy="247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7007231" y="1028700"/>
            <a:ext cx="601832" cy="34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/>
          </p:nvPr>
        </p:nvGraphicFramePr>
        <p:xfrm>
          <a:off x="7609063" y="4340933"/>
          <a:ext cx="1418891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Core S1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/>
          </p:nvPr>
        </p:nvGraphicFramePr>
        <p:xfrm>
          <a:off x="7609063" y="4637838"/>
          <a:ext cx="1418891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Core S2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8074747" y="4803446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cxnSp>
        <p:nvCxnSpPr>
          <p:cNvPr id="63" name="Straight Connector 62"/>
          <p:cNvCxnSpPr>
            <a:cxnSpLocks/>
            <a:endCxn id="39" idx="1"/>
          </p:cNvCxnSpPr>
          <p:nvPr/>
        </p:nvCxnSpPr>
        <p:spPr>
          <a:xfrm flipV="1">
            <a:off x="7007231" y="1945727"/>
            <a:ext cx="601832" cy="4873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  <a:endCxn id="65" idx="1"/>
          </p:cNvCxnSpPr>
          <p:nvPr/>
        </p:nvCxnSpPr>
        <p:spPr>
          <a:xfrm flipV="1">
            <a:off x="7007231" y="2261562"/>
            <a:ext cx="601832" cy="1694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/>
          </p:nvPr>
        </p:nvGraphicFramePr>
        <p:xfrm>
          <a:off x="7609063" y="2147262"/>
          <a:ext cx="1418891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Core B2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8074747" y="1184653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074747" y="2273332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74747" y="3893259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115980" y="3373998"/>
          <a:ext cx="876740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740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371890"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Semi-conductor 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IP cores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</a:tbl>
          </a:graphicData>
        </a:graphic>
      </p:graphicFrame>
      <p:cxnSp>
        <p:nvCxnSpPr>
          <p:cNvPr id="124" name="Straight Connector 123"/>
          <p:cNvCxnSpPr>
            <a:cxnSpLocks/>
          </p:cNvCxnSpPr>
          <p:nvPr/>
        </p:nvCxnSpPr>
        <p:spPr>
          <a:xfrm>
            <a:off x="992720" y="3651785"/>
            <a:ext cx="435716" cy="1284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cxnSpLocks/>
            <a:stCxn id="121" idx="3"/>
          </p:cNvCxnSpPr>
          <p:nvPr/>
        </p:nvCxnSpPr>
        <p:spPr>
          <a:xfrm>
            <a:off x="992720" y="3671178"/>
            <a:ext cx="435716" cy="9883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cxnSpLocks/>
            <a:stCxn id="121" idx="3"/>
          </p:cNvCxnSpPr>
          <p:nvPr/>
        </p:nvCxnSpPr>
        <p:spPr>
          <a:xfrm>
            <a:off x="992720" y="3671178"/>
            <a:ext cx="445717" cy="7595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cxnSpLocks/>
            <a:stCxn id="121" idx="3"/>
          </p:cNvCxnSpPr>
          <p:nvPr/>
        </p:nvCxnSpPr>
        <p:spPr>
          <a:xfrm>
            <a:off x="992720" y="3671178"/>
            <a:ext cx="445716" cy="503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cxnSpLocks/>
            <a:stCxn id="121" idx="3"/>
          </p:cNvCxnSpPr>
          <p:nvPr/>
        </p:nvCxnSpPr>
        <p:spPr>
          <a:xfrm>
            <a:off x="992720" y="3671178"/>
            <a:ext cx="434755" cy="238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cxnSpLocks/>
            <a:stCxn id="121" idx="3"/>
          </p:cNvCxnSpPr>
          <p:nvPr/>
        </p:nvCxnSpPr>
        <p:spPr>
          <a:xfrm flipV="1">
            <a:off x="992720" y="3634867"/>
            <a:ext cx="434755" cy="363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cxnSpLocks/>
            <a:stCxn id="121" idx="3"/>
          </p:cNvCxnSpPr>
          <p:nvPr/>
        </p:nvCxnSpPr>
        <p:spPr>
          <a:xfrm flipV="1">
            <a:off x="992720" y="3388174"/>
            <a:ext cx="444452" cy="283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cxnSpLocks/>
            <a:stCxn id="121" idx="3"/>
          </p:cNvCxnSpPr>
          <p:nvPr/>
        </p:nvCxnSpPr>
        <p:spPr>
          <a:xfrm flipV="1">
            <a:off x="992720" y="3127530"/>
            <a:ext cx="438657" cy="543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cxnSpLocks/>
            <a:stCxn id="121" idx="3"/>
          </p:cNvCxnSpPr>
          <p:nvPr/>
        </p:nvCxnSpPr>
        <p:spPr>
          <a:xfrm flipV="1">
            <a:off x="992720" y="2870118"/>
            <a:ext cx="444452" cy="801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cxnSpLocks/>
            <a:stCxn id="121" idx="3"/>
          </p:cNvCxnSpPr>
          <p:nvPr/>
        </p:nvCxnSpPr>
        <p:spPr>
          <a:xfrm flipV="1">
            <a:off x="992720" y="2591886"/>
            <a:ext cx="444452" cy="1079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cxnSpLocks/>
            <a:stCxn id="121" idx="3"/>
          </p:cNvCxnSpPr>
          <p:nvPr/>
        </p:nvCxnSpPr>
        <p:spPr>
          <a:xfrm flipV="1">
            <a:off x="992720" y="2330472"/>
            <a:ext cx="434755" cy="1340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0" name="Table 159"/>
          <p:cNvGraphicFramePr>
            <a:graphicFrameLocks noGrp="1"/>
          </p:cNvGraphicFramePr>
          <p:nvPr>
            <p:extLst/>
          </p:nvPr>
        </p:nvGraphicFramePr>
        <p:xfrm>
          <a:off x="3673276" y="5203639"/>
          <a:ext cx="1418891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227978484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802.11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886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Bluetooth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151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. . .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419875"/>
                  </a:ext>
                </a:extLst>
              </a:tr>
            </a:tbl>
          </a:graphicData>
        </a:graphic>
      </p:graphicFrame>
      <p:sp>
        <p:nvSpPr>
          <p:cNvPr id="161" name="TextBox 160"/>
          <p:cNvSpPr txBox="1"/>
          <p:nvPr/>
        </p:nvSpPr>
        <p:spPr>
          <a:xfrm>
            <a:off x="4172269" y="5834712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cxnSp>
        <p:nvCxnSpPr>
          <p:cNvPr id="166" name="Straight Connector 165"/>
          <p:cNvCxnSpPr>
            <a:cxnSpLocks/>
          </p:cNvCxnSpPr>
          <p:nvPr/>
        </p:nvCxnSpPr>
        <p:spPr>
          <a:xfrm>
            <a:off x="3187304" y="4664217"/>
            <a:ext cx="481869" cy="535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1" name="Table 170"/>
          <p:cNvGraphicFramePr>
            <a:graphicFrameLocks noGrp="1"/>
          </p:cNvGraphicFramePr>
          <p:nvPr>
            <p:extLst/>
          </p:nvPr>
        </p:nvGraphicFramePr>
        <p:xfrm>
          <a:off x="7609063" y="5227712"/>
          <a:ext cx="1418891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Core X1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</a:tbl>
          </a:graphicData>
        </a:graphic>
      </p:graphicFrame>
      <p:graphicFrame>
        <p:nvGraphicFramePr>
          <p:cNvPr id="172" name="Table 171"/>
          <p:cNvGraphicFramePr>
            <a:graphicFrameLocks noGrp="1"/>
          </p:cNvGraphicFramePr>
          <p:nvPr>
            <p:extLst/>
          </p:nvPr>
        </p:nvGraphicFramePr>
        <p:xfrm>
          <a:off x="7609063" y="5532222"/>
          <a:ext cx="1418891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Core X2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</a:tbl>
          </a:graphicData>
        </a:graphic>
      </p:graphicFrame>
      <p:sp>
        <p:nvSpPr>
          <p:cNvPr id="173" name="TextBox 172"/>
          <p:cNvSpPr txBox="1"/>
          <p:nvPr/>
        </p:nvSpPr>
        <p:spPr>
          <a:xfrm>
            <a:off x="8074747" y="5749859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cxnSp>
        <p:nvCxnSpPr>
          <p:cNvPr id="174" name="Straight Connector 173"/>
          <p:cNvCxnSpPr>
            <a:cxnSpLocks/>
            <a:endCxn id="171" idx="1"/>
          </p:cNvCxnSpPr>
          <p:nvPr/>
        </p:nvCxnSpPr>
        <p:spPr>
          <a:xfrm>
            <a:off x="5092167" y="5302508"/>
            <a:ext cx="2516896" cy="39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cxnSpLocks/>
            <a:endCxn id="172" idx="1"/>
          </p:cNvCxnSpPr>
          <p:nvPr/>
        </p:nvCxnSpPr>
        <p:spPr>
          <a:xfrm>
            <a:off x="5092167" y="5303659"/>
            <a:ext cx="2516896" cy="3428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cxnSpLocks/>
          </p:cNvCxnSpPr>
          <p:nvPr/>
        </p:nvCxnSpPr>
        <p:spPr>
          <a:xfrm>
            <a:off x="5092167" y="5304039"/>
            <a:ext cx="1613433" cy="304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3190410" y="5223698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5110257" y="4926665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7070156" y="2423316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7070156" y="4737211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7070156" y="5655074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graphicFrame>
        <p:nvGraphicFramePr>
          <p:cNvPr id="203" name="Table 202"/>
          <p:cNvGraphicFramePr>
            <a:graphicFrameLocks noGrp="1"/>
          </p:cNvGraphicFramePr>
          <p:nvPr>
            <p:extLst/>
          </p:nvPr>
        </p:nvGraphicFramePr>
        <p:xfrm>
          <a:off x="7609061" y="2647702"/>
          <a:ext cx="1418891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Core H1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</a:tbl>
          </a:graphicData>
        </a:graphic>
      </p:graphicFrame>
      <p:graphicFrame>
        <p:nvGraphicFramePr>
          <p:cNvPr id="204" name="Table 203"/>
          <p:cNvGraphicFramePr>
            <a:graphicFrameLocks noGrp="1"/>
          </p:cNvGraphicFramePr>
          <p:nvPr>
            <p:extLst/>
          </p:nvPr>
        </p:nvGraphicFramePr>
        <p:xfrm>
          <a:off x="7609062" y="3443994"/>
          <a:ext cx="1418891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Core J1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</a:tbl>
          </a:graphicData>
        </a:graphic>
      </p:graphicFrame>
      <p:cxnSp>
        <p:nvCxnSpPr>
          <p:cNvPr id="205" name="Straight Connector 204"/>
          <p:cNvCxnSpPr>
            <a:cxnSpLocks/>
            <a:endCxn id="203" idx="1"/>
          </p:cNvCxnSpPr>
          <p:nvPr/>
        </p:nvCxnSpPr>
        <p:spPr>
          <a:xfrm flipV="1">
            <a:off x="7008260" y="2762002"/>
            <a:ext cx="600801" cy="3234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cxnSpLocks/>
            <a:endCxn id="204" idx="1"/>
          </p:cNvCxnSpPr>
          <p:nvPr/>
        </p:nvCxnSpPr>
        <p:spPr>
          <a:xfrm flipV="1">
            <a:off x="7008260" y="3558294"/>
            <a:ext cx="600802" cy="6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7070156" y="3981997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cxnSp>
        <p:nvCxnSpPr>
          <p:cNvPr id="75" name="Straight Connector 74"/>
          <p:cNvCxnSpPr>
            <a:cxnSpLocks/>
            <a:stCxn id="121" idx="3"/>
          </p:cNvCxnSpPr>
          <p:nvPr/>
        </p:nvCxnSpPr>
        <p:spPr>
          <a:xfrm>
            <a:off x="992720" y="3671178"/>
            <a:ext cx="440036" cy="1529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3671554" y="4390405"/>
          <a:ext cx="1418891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22797848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Embedded Memories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886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I/O Library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151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Standard cell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419875"/>
                  </a:ext>
                </a:extLst>
              </a:tr>
            </a:tbl>
          </a:graphicData>
        </a:graphic>
      </p:graphicFrame>
      <p:cxnSp>
        <p:nvCxnSpPr>
          <p:cNvPr id="79" name="Straight Connector 78"/>
          <p:cNvCxnSpPr>
            <a:cxnSpLocks/>
          </p:cNvCxnSpPr>
          <p:nvPr/>
        </p:nvCxnSpPr>
        <p:spPr>
          <a:xfrm>
            <a:off x="3186490" y="3634867"/>
            <a:ext cx="482683" cy="7625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cxnSpLocks/>
          </p:cNvCxnSpPr>
          <p:nvPr/>
        </p:nvCxnSpPr>
        <p:spPr>
          <a:xfrm flipV="1">
            <a:off x="5098673" y="2981431"/>
            <a:ext cx="487747" cy="117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cxnSpLocks/>
            <a:endCxn id="59" idx="1"/>
          </p:cNvCxnSpPr>
          <p:nvPr/>
        </p:nvCxnSpPr>
        <p:spPr>
          <a:xfrm flipV="1">
            <a:off x="5092167" y="4752138"/>
            <a:ext cx="2516896" cy="2050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Table 93"/>
          <p:cNvGraphicFramePr>
            <a:graphicFrameLocks noGrp="1"/>
          </p:cNvGraphicFramePr>
          <p:nvPr>
            <p:extLst/>
          </p:nvPr>
        </p:nvGraphicFramePr>
        <p:xfrm>
          <a:off x="7609061" y="2907335"/>
          <a:ext cx="1418891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Core H2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/>
          </p:nvPr>
        </p:nvGraphicFramePr>
        <p:xfrm>
          <a:off x="7609062" y="3718803"/>
          <a:ext cx="1418891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Core J2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</a:tbl>
          </a:graphicData>
        </a:graphic>
      </p:graphicFrame>
      <p:cxnSp>
        <p:nvCxnSpPr>
          <p:cNvPr id="98" name="Straight Connector 97"/>
          <p:cNvCxnSpPr>
            <a:cxnSpLocks/>
            <a:endCxn id="95" idx="1"/>
          </p:cNvCxnSpPr>
          <p:nvPr/>
        </p:nvCxnSpPr>
        <p:spPr>
          <a:xfrm>
            <a:off x="7008260" y="3564946"/>
            <a:ext cx="600802" cy="2681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074747" y="3049237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cxnSp>
        <p:nvCxnSpPr>
          <p:cNvPr id="104" name="Straight Connector 103"/>
          <p:cNvCxnSpPr>
            <a:cxnSpLocks/>
          </p:cNvCxnSpPr>
          <p:nvPr/>
        </p:nvCxnSpPr>
        <p:spPr>
          <a:xfrm flipV="1">
            <a:off x="7007231" y="3018310"/>
            <a:ext cx="597982" cy="68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110257" y="2433231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070156" y="3100685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graphicFrame>
        <p:nvGraphicFramePr>
          <p:cNvPr id="85" name="Content Placeholder 4"/>
          <p:cNvGraphicFramePr>
            <a:graphicFrameLocks/>
          </p:cNvGraphicFramePr>
          <p:nvPr>
            <p:extLst/>
          </p:nvPr>
        </p:nvGraphicFramePr>
        <p:xfrm>
          <a:off x="3680430" y="769147"/>
          <a:ext cx="1418891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25481366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ADC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042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DAC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1548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PLL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920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. . .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475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Standard cell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439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Other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020885"/>
                  </a:ext>
                </a:extLst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/>
          </p:nvPr>
        </p:nvGraphicFramePr>
        <p:xfrm>
          <a:off x="5586420" y="692885"/>
          <a:ext cx="141888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88">
                  <a:extLst>
                    <a:ext uri="{9D8B030D-6E8A-4147-A177-3AD203B41FA5}">
                      <a16:colId xmlns:a16="http://schemas.microsoft.com/office/drawing/2014/main" val="22797848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8-Bit ADC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886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10-Bit ADC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151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. . .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419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Other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655707"/>
                  </a:ext>
                </a:extLst>
              </a:tr>
            </a:tbl>
          </a:graphicData>
        </a:graphic>
      </p:graphicFrame>
      <p:cxnSp>
        <p:nvCxnSpPr>
          <p:cNvPr id="112" name="Straight Connector 111"/>
          <p:cNvCxnSpPr>
            <a:cxnSpLocks/>
          </p:cNvCxnSpPr>
          <p:nvPr/>
        </p:nvCxnSpPr>
        <p:spPr>
          <a:xfrm flipV="1">
            <a:off x="3186746" y="772778"/>
            <a:ext cx="492726" cy="15689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cxnSpLocks/>
          </p:cNvCxnSpPr>
          <p:nvPr/>
        </p:nvCxnSpPr>
        <p:spPr>
          <a:xfrm flipV="1">
            <a:off x="5098673" y="2319502"/>
            <a:ext cx="487747" cy="128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070156" y="497632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cxnSp>
        <p:nvCxnSpPr>
          <p:cNvPr id="88" name="Straight Connector 87"/>
          <p:cNvCxnSpPr>
            <a:cxnSpLocks/>
            <a:stCxn id="121" idx="3"/>
            <a:endCxn id="3" idx="1"/>
          </p:cNvCxnSpPr>
          <p:nvPr/>
        </p:nvCxnSpPr>
        <p:spPr>
          <a:xfrm flipV="1">
            <a:off x="992720" y="1884477"/>
            <a:ext cx="434755" cy="1786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427475" y="1758642"/>
            <a:ext cx="1759015" cy="2516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Generator</a:t>
            </a:r>
          </a:p>
        </p:txBody>
      </p: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5F180356-CF04-4C19-9C5A-90DF2ACE7827}"/>
              </a:ext>
            </a:extLst>
          </p:cNvPr>
          <p:cNvSpPr txBox="1">
            <a:spLocks/>
          </p:cNvSpPr>
          <p:nvPr/>
        </p:nvSpPr>
        <p:spPr>
          <a:xfrm>
            <a:off x="163015" y="783685"/>
            <a:ext cx="3372063" cy="1095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Common attributes apply to all IP</a:t>
            </a:r>
          </a:p>
          <a:p>
            <a:r>
              <a:rPr lang="en-US" sz="2000" dirty="0"/>
              <a:t>Categories and attributes for categories are added by Admins</a:t>
            </a:r>
          </a:p>
        </p:txBody>
      </p:sp>
    </p:spTree>
    <p:extLst>
      <p:ext uri="{BB962C8B-B14F-4D97-AF65-F5344CB8AC3E}">
        <p14:creationId xmlns:p14="http://schemas.microsoft.com/office/powerpoint/2010/main" val="275142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General information for every core-cont’d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73303"/>
            <a:ext cx="7886700" cy="5686887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File system (file: format)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Folder: Design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RTL design (file: Verilog/VHDL)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Gate-level netlist (file: Verilog/VHDL)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Physical layout (file: GDS)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README (file: TXT)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Folder: Special tools (file &amp; license)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Folder: Testing and Verification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Comprehensive </a:t>
            </a:r>
            <a:r>
              <a:rPr lang="en-US" sz="1600" dirty="0" err="1">
                <a:solidFill>
                  <a:srgbClr val="0070C0"/>
                </a:solidFill>
              </a:rPr>
              <a:t>testbenches</a:t>
            </a:r>
            <a:r>
              <a:rPr lang="en-US" sz="1600" dirty="0">
                <a:solidFill>
                  <a:srgbClr val="0070C0"/>
                </a:solidFill>
              </a:rPr>
              <a:t> for RTL/gate-level simulation (file: Verilog/VHDL)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Scripts for RTL/gate-level simulation (file: Scripts)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FPGA synthesis result (file: TXT)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README (file: TXT)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Folder: Manual (file: PDF/DOC/TXT)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Algorithms (Yes/No)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Timing diagrams (Yes/No)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Diagrams of structure and architecture (Yes/No)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Input/output pins (Yes/No)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File and directory structure (Yes/No)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README (file: TXT)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etc.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Folder: Applications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Source code (file: C/C++/etc.)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Executable file (file: EXE)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README (file: TXT)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etc.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Folder: Training courses (file: Video)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9B73-5F98-4E50-A6A5-CAD6EE8850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92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Category-specific attributes and inheritance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69326" y="1054971"/>
            <a:ext cx="126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30383" y="1078054"/>
            <a:ext cx="1261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Sub-categories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577" y="1119583"/>
            <a:ext cx="1281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Sub-sub-categories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9326" y="3656487"/>
            <a:ext cx="1278408" cy="50333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Processor &amp; Microcontroller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669326" y="2536216"/>
            <a:ext cx="1278408" cy="50333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Memory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Controller &amp; PHY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657614" y="5633912"/>
            <a:ext cx="1278408" cy="50333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Wireless Communication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227574" y="3656487"/>
            <a:ext cx="1278408" cy="5033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Microprocessor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85822" y="3656487"/>
            <a:ext cx="1278408" cy="503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32-Bit Microprocessor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85822" y="4285777"/>
            <a:ext cx="1278408" cy="503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8-Bit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Microprocessor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344070" y="3656487"/>
            <a:ext cx="1278408" cy="5033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Amber core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14359" y="1054970"/>
            <a:ext cx="129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Core name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344070" y="4285777"/>
            <a:ext cx="1278408" cy="5033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8051 Microcontroller, Standard Peripherals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227574" y="2536216"/>
            <a:ext cx="1278408" cy="5033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DDR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785822" y="2536216"/>
            <a:ext cx="1278408" cy="503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DDR Controller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344070" y="2536216"/>
            <a:ext cx="1278408" cy="5033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IP1034 – DDR Memory Controller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213050" y="5633912"/>
            <a:ext cx="1278408" cy="5033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802.11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332358" y="5631480"/>
            <a:ext cx="1278408" cy="5033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NRC6171</a:t>
            </a:r>
          </a:p>
        </p:txBody>
      </p:sp>
      <p:sp>
        <p:nvSpPr>
          <p:cNvPr id="79" name="Slide Number Placeholder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9B73-5F98-4E50-A6A5-CAD6EE885038}" type="slidenum">
              <a:rPr lang="en-US" smtClean="0"/>
              <a:t>11</a:t>
            </a:fld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654470" y="3017598"/>
            <a:ext cx="130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Memory type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Memory protocol</a:t>
            </a:r>
          </a:p>
          <a:p>
            <a:r>
              <a:rPr lang="en-US" sz="1200" dirty="0">
                <a:solidFill>
                  <a:srgbClr val="FF0000"/>
                </a:solidFill>
              </a:rPr>
              <a:t>Interface protocol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72594" y="4154061"/>
            <a:ext cx="115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ISA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Datapath</a:t>
            </a:r>
            <a:r>
              <a:rPr lang="en-US" sz="1200" dirty="0">
                <a:solidFill>
                  <a:srgbClr val="FF0000"/>
                </a:solidFill>
              </a:rPr>
              <a:t> width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658314" y="6101007"/>
            <a:ext cx="1318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Wireless protocol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172594" y="6101007"/>
            <a:ext cx="15279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Frequency band,</a:t>
            </a:r>
          </a:p>
          <a:p>
            <a:r>
              <a:rPr lang="en-US" sz="1050" dirty="0">
                <a:solidFill>
                  <a:srgbClr val="FF0000"/>
                </a:solidFill>
              </a:rPr>
              <a:t>data rates, WPS, WFA, </a:t>
            </a:r>
          </a:p>
          <a:p>
            <a:r>
              <a:rPr lang="en-US" sz="1050" dirty="0">
                <a:solidFill>
                  <a:srgbClr val="FF0000"/>
                </a:solidFill>
              </a:rPr>
              <a:t>Wi-fi direct, Wi-fi aware,</a:t>
            </a:r>
          </a:p>
          <a:p>
            <a:r>
              <a:rPr lang="en-US" sz="1050" dirty="0">
                <a:solidFill>
                  <a:srgbClr val="FF0000"/>
                </a:solidFill>
              </a:rPr>
              <a:t>modulation mode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47888" y="3027006"/>
            <a:ext cx="1661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Type (PHY or controller)</a:t>
            </a:r>
          </a:p>
        </p:txBody>
      </p:sp>
      <p:cxnSp>
        <p:nvCxnSpPr>
          <p:cNvPr id="22" name="Straight Connector 21"/>
          <p:cNvCxnSpPr>
            <a:cxnSpLocks/>
            <a:stCxn id="43" idx="3"/>
            <a:endCxn id="57" idx="1"/>
          </p:cNvCxnSpPr>
          <p:nvPr/>
        </p:nvCxnSpPr>
        <p:spPr>
          <a:xfrm>
            <a:off x="3947734" y="2787886"/>
            <a:ext cx="2798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511737" y="4771449"/>
            <a:ext cx="18206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The number of cores, levels of caches, program memory, data memory, pipeline stages, endianness, </a:t>
            </a:r>
            <a:r>
              <a:rPr lang="en-US" sz="1050" dirty="0" err="1">
                <a:solidFill>
                  <a:srgbClr val="FF0000"/>
                </a:solidFill>
              </a:rPr>
              <a:t>datapath</a:t>
            </a:r>
            <a:r>
              <a:rPr lang="en-US" sz="1050" dirty="0">
                <a:solidFill>
                  <a:srgbClr val="FF0000"/>
                </a:solidFill>
              </a:rPr>
              <a:t> widths, RAS features, data rate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657614" y="4129201"/>
            <a:ext cx="1108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Processor type</a:t>
            </a:r>
          </a:p>
        </p:txBody>
      </p:sp>
      <p:cxnSp>
        <p:nvCxnSpPr>
          <p:cNvPr id="75" name="Straight Connector 74"/>
          <p:cNvCxnSpPr>
            <a:cxnSpLocks/>
          </p:cNvCxnSpPr>
          <p:nvPr/>
        </p:nvCxnSpPr>
        <p:spPr>
          <a:xfrm>
            <a:off x="5503170" y="2784394"/>
            <a:ext cx="2798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/>
          </p:cNvCxnSpPr>
          <p:nvPr/>
        </p:nvCxnSpPr>
        <p:spPr>
          <a:xfrm>
            <a:off x="7064230" y="2784394"/>
            <a:ext cx="2798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cxnSpLocks/>
          </p:cNvCxnSpPr>
          <p:nvPr/>
        </p:nvCxnSpPr>
        <p:spPr>
          <a:xfrm>
            <a:off x="3956301" y="3902393"/>
            <a:ext cx="2798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cxnSpLocks/>
          </p:cNvCxnSpPr>
          <p:nvPr/>
        </p:nvCxnSpPr>
        <p:spPr>
          <a:xfrm>
            <a:off x="5511737" y="3898901"/>
            <a:ext cx="2798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cxnSpLocks/>
          </p:cNvCxnSpPr>
          <p:nvPr/>
        </p:nvCxnSpPr>
        <p:spPr>
          <a:xfrm>
            <a:off x="7072797" y="3898901"/>
            <a:ext cx="2798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cxnSpLocks/>
          </p:cNvCxnSpPr>
          <p:nvPr/>
        </p:nvCxnSpPr>
        <p:spPr>
          <a:xfrm>
            <a:off x="3936022" y="5889602"/>
            <a:ext cx="2798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cxnSpLocks/>
            <a:stCxn id="72" idx="3"/>
          </p:cNvCxnSpPr>
          <p:nvPr/>
        </p:nvCxnSpPr>
        <p:spPr>
          <a:xfrm>
            <a:off x="5491458" y="5885582"/>
            <a:ext cx="1840900" cy="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cxnSpLocks/>
          </p:cNvCxnSpPr>
          <p:nvPr/>
        </p:nvCxnSpPr>
        <p:spPr>
          <a:xfrm>
            <a:off x="7072797" y="4520817"/>
            <a:ext cx="2798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037256" y="3441158"/>
            <a:ext cx="1278408" cy="5033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Semi-conductor IP cores</a:t>
            </a:r>
          </a:p>
        </p:txBody>
      </p:sp>
      <p:sp>
        <p:nvSpPr>
          <p:cNvPr id="94" name="Content Placeholder 2"/>
          <p:cNvSpPr>
            <a:spLocks noGrp="1"/>
          </p:cNvSpPr>
          <p:nvPr>
            <p:ph idx="1"/>
          </p:nvPr>
        </p:nvSpPr>
        <p:spPr>
          <a:xfrm>
            <a:off x="182349" y="964868"/>
            <a:ext cx="2435575" cy="2024296"/>
          </a:xfrm>
        </p:spPr>
        <p:txBody>
          <a:bodyPr>
            <a:normAutofit fontScale="85000" lnSpcReduction="10000"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Top of the tree has general information descending to every core on the leaves.</a:t>
            </a:r>
          </a:p>
          <a:p>
            <a:r>
              <a:rPr lang="en-US" sz="1600" dirty="0">
                <a:solidFill>
                  <a:srgbClr val="FF0000"/>
                </a:solidFill>
              </a:rPr>
              <a:t>Each category (incl. sub-category, etc.) has category-specific attributes.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Child category inherits all attributes of parent categories.</a:t>
            </a:r>
          </a:p>
        </p:txBody>
      </p:sp>
      <p:cxnSp>
        <p:nvCxnSpPr>
          <p:cNvPr id="95" name="Straight Connector 94"/>
          <p:cNvCxnSpPr>
            <a:cxnSpLocks/>
            <a:stCxn id="93" idx="3"/>
            <a:endCxn id="43" idx="1"/>
          </p:cNvCxnSpPr>
          <p:nvPr/>
        </p:nvCxnSpPr>
        <p:spPr>
          <a:xfrm flipV="1">
            <a:off x="2315664" y="2787886"/>
            <a:ext cx="353662" cy="904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cxnSpLocks/>
            <a:stCxn id="93" idx="3"/>
            <a:endCxn id="5" idx="1"/>
          </p:cNvCxnSpPr>
          <p:nvPr/>
        </p:nvCxnSpPr>
        <p:spPr>
          <a:xfrm>
            <a:off x="2315664" y="3692828"/>
            <a:ext cx="353662" cy="2153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cxnSpLocks/>
            <a:stCxn id="93" idx="3"/>
            <a:endCxn id="45" idx="1"/>
          </p:cNvCxnSpPr>
          <p:nvPr/>
        </p:nvCxnSpPr>
        <p:spPr>
          <a:xfrm>
            <a:off x="2315664" y="3692828"/>
            <a:ext cx="341950" cy="2192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740073" y="3025715"/>
            <a:ext cx="1151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Data rate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Datapath</a:t>
            </a:r>
            <a:r>
              <a:rPr lang="en-US" sz="1200" dirty="0">
                <a:solidFill>
                  <a:srgbClr val="FF0000"/>
                </a:solidFill>
              </a:rPr>
              <a:t> width</a:t>
            </a:r>
          </a:p>
          <a:p>
            <a:r>
              <a:rPr lang="en-US" sz="1200" dirty="0">
                <a:solidFill>
                  <a:srgbClr val="FF0000"/>
                </a:solidFill>
              </a:rPr>
              <a:t>RAS features</a:t>
            </a:r>
          </a:p>
        </p:txBody>
      </p:sp>
      <p:cxnSp>
        <p:nvCxnSpPr>
          <p:cNvPr id="99" name="Straight Connector 98"/>
          <p:cNvCxnSpPr>
            <a:cxnSpLocks/>
            <a:stCxn id="46" idx="3"/>
          </p:cNvCxnSpPr>
          <p:nvPr/>
        </p:nvCxnSpPr>
        <p:spPr>
          <a:xfrm>
            <a:off x="5505982" y="3908157"/>
            <a:ext cx="285595" cy="597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69247" y="3935774"/>
            <a:ext cx="14008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Basic information</a:t>
            </a:r>
          </a:p>
          <a:p>
            <a:r>
              <a:rPr lang="en-US" sz="1200" dirty="0">
                <a:solidFill>
                  <a:srgbClr val="0070C0"/>
                </a:solidFill>
              </a:rPr>
              <a:t>Common attributes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. . .</a:t>
            </a:r>
          </a:p>
          <a:p>
            <a:r>
              <a:rPr lang="en-US" sz="1200" dirty="0">
                <a:solidFill>
                  <a:srgbClr val="0070C0"/>
                </a:solidFill>
              </a:rPr>
              <a:t>File system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54470" y="1440329"/>
            <a:ext cx="1278408" cy="50333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Analog &amp; Mixed Signal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212718" y="1440329"/>
            <a:ext cx="1278408" cy="5033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ADC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770966" y="1440329"/>
            <a:ext cx="1278408" cy="503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10-Bit ADC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329214" y="1440329"/>
            <a:ext cx="1278408" cy="5033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ADC 10B 2MSPS SAR SMIC65LL</a:t>
            </a:r>
          </a:p>
        </p:txBody>
      </p:sp>
      <p:cxnSp>
        <p:nvCxnSpPr>
          <p:cNvPr id="56" name="Straight Connector 55"/>
          <p:cNvCxnSpPr>
            <a:cxnSpLocks/>
            <a:stCxn id="52" idx="3"/>
            <a:endCxn id="53" idx="1"/>
          </p:cNvCxnSpPr>
          <p:nvPr/>
        </p:nvCxnSpPr>
        <p:spPr>
          <a:xfrm>
            <a:off x="3932878" y="1691999"/>
            <a:ext cx="2798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>
          <a:xfrm>
            <a:off x="5488314" y="1688507"/>
            <a:ext cx="2798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</p:cNvCxnSpPr>
          <p:nvPr/>
        </p:nvCxnSpPr>
        <p:spPr>
          <a:xfrm>
            <a:off x="7049374" y="1688507"/>
            <a:ext cx="2798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  <a:stCxn id="93" idx="3"/>
          </p:cNvCxnSpPr>
          <p:nvPr/>
        </p:nvCxnSpPr>
        <p:spPr>
          <a:xfrm flipV="1">
            <a:off x="2315664" y="1656918"/>
            <a:ext cx="327427" cy="20359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758692" y="1918450"/>
            <a:ext cx="1589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Data rate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Power reduction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Differential input MUX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172595" y="1929523"/>
            <a:ext cx="1339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Pipeline width</a:t>
            </a:r>
          </a:p>
          <a:p>
            <a:r>
              <a:rPr lang="en-US" sz="1200" dirty="0">
                <a:solidFill>
                  <a:srgbClr val="FF0000"/>
                </a:solidFill>
              </a:rPr>
              <a:t>VDD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654471" y="1920236"/>
            <a:ext cx="1290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Bandwidth</a:t>
            </a:r>
          </a:p>
        </p:txBody>
      </p:sp>
    </p:spTree>
    <p:extLst>
      <p:ext uri="{BB962C8B-B14F-4D97-AF65-F5344CB8AC3E}">
        <p14:creationId xmlns:p14="http://schemas.microsoft.com/office/powerpoint/2010/main" val="1124653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on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i="1" dirty="0"/>
              <a:t>attribute</a:t>
            </a:r>
            <a:r>
              <a:rPr lang="en-US" dirty="0"/>
              <a:t> is a </a:t>
            </a:r>
            <a:r>
              <a:rPr lang="en-US" i="1" dirty="0"/>
              <a:t>parameter</a:t>
            </a:r>
            <a:r>
              <a:rPr lang="en-US" dirty="0"/>
              <a:t> or a </a:t>
            </a:r>
            <a:r>
              <a:rPr lang="en-US" i="1" dirty="0"/>
              <a:t>feature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i="1" dirty="0"/>
              <a:t>parameter</a:t>
            </a:r>
            <a:r>
              <a:rPr lang="en-US" dirty="0"/>
              <a:t> can have discrete or continuous values.</a:t>
            </a:r>
          </a:p>
          <a:p>
            <a:pPr lvl="1"/>
            <a:r>
              <a:rPr lang="en-US" dirty="0"/>
              <a:t>E.g., the number of cores has discrete values and may be searched using a specific value or a range (e.g., 1 or 5-8).</a:t>
            </a:r>
          </a:p>
          <a:p>
            <a:pPr lvl="1"/>
            <a:r>
              <a:rPr lang="en-US" dirty="0"/>
              <a:t>E.g., clock frequency is a continuous value and may be searched using a specific value or a range (e.g., 1-2GHz).</a:t>
            </a:r>
          </a:p>
          <a:p>
            <a:r>
              <a:rPr lang="en-US" dirty="0"/>
              <a:t>A </a:t>
            </a:r>
            <a:r>
              <a:rPr lang="en-US" i="1" dirty="0"/>
              <a:t>feature</a:t>
            </a:r>
            <a:r>
              <a:rPr lang="en-US" dirty="0"/>
              <a:t> can be a string, text, yes/no, or an item from a list (original list provided, may be extended upon request).</a:t>
            </a:r>
          </a:p>
          <a:p>
            <a:pPr lvl="1"/>
            <a:r>
              <a:rPr lang="en-US" dirty="0"/>
              <a:t>E.g., RAS features are selected from a list</a:t>
            </a:r>
          </a:p>
          <a:p>
            <a:pPr lvl="2"/>
            <a:r>
              <a:rPr lang="en-US" dirty="0"/>
              <a:t>Parity, SECDED ECC, Error Scrubbing, etc.</a:t>
            </a:r>
          </a:p>
          <a:p>
            <a:pPr lvl="1"/>
            <a:r>
              <a:rPr lang="en-US" dirty="0"/>
              <a:t>E.g., WPS feature of 802.11 category is of yes/no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9B73-5F98-4E50-A6A5-CAD6EE8850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73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and search space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8650" y="873304"/>
            <a:ext cx="7886700" cy="53036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Color-labeled example (</a:t>
            </a:r>
            <a:r>
              <a:rPr lang="en-US" dirty="0">
                <a:hlinkClick r:id="rId2"/>
              </a:rPr>
              <a:t>link to spreadsheet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Upper part: general information for every core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Lower part: category-specific features and parameters</a:t>
            </a:r>
            <a:endParaRPr lang="en-US" dirty="0">
              <a:solidFill>
                <a:srgbClr val="FF3300"/>
              </a:solidFill>
            </a:endParaRPr>
          </a:p>
          <a:p>
            <a:r>
              <a:rPr lang="en-US" dirty="0"/>
              <a:t>IP search tool</a:t>
            </a:r>
            <a:endParaRPr lang="en-US" dirty="0">
              <a:solidFill>
                <a:srgbClr val="FF3300"/>
              </a:solidFill>
            </a:endParaRPr>
          </a:p>
          <a:p>
            <a:pPr lvl="1"/>
            <a:r>
              <a:rPr lang="en-US" dirty="0"/>
              <a:t>Free-form search: search across all categories and attributes</a:t>
            </a:r>
          </a:p>
          <a:p>
            <a:pPr lvl="1"/>
            <a:r>
              <a:rPr lang="en-US" dirty="0"/>
              <a:t>Advanced search: Search using templates for selecting specific categories and providing values (or ranges) for specific attributes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Fields worth searching</a:t>
            </a:r>
          </a:p>
          <a:p>
            <a:pPr lvl="2"/>
            <a:r>
              <a:rPr lang="en-US" dirty="0"/>
              <a:t>Basic information, some common attributes, and some category-specific attributes.</a:t>
            </a:r>
          </a:p>
          <a:p>
            <a:pPr lvl="1"/>
            <a:r>
              <a:rPr lang="en-US" dirty="0"/>
              <a:t>Example (</a:t>
            </a:r>
            <a:r>
              <a:rPr lang="en-US" dirty="0">
                <a:hlinkClick r:id="rId3"/>
              </a:rPr>
              <a:t>link to spreadsheet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Search needs to include yellow-shaded fields.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39924" y="5706696"/>
            <a:ext cx="540327" cy="1974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9B73-5F98-4E50-A6A5-CAD6EE88503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4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Interface of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9B73-5F98-4E50-A6A5-CAD6EE885038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1191" y="647431"/>
            <a:ext cx="8350678" cy="420624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799898" y="1599415"/>
            <a:ext cx="1203760" cy="1115938"/>
            <a:chOff x="799898" y="1704190"/>
            <a:chExt cx="1203760" cy="1115938"/>
          </a:xfrm>
        </p:grpSpPr>
        <p:sp>
          <p:nvSpPr>
            <p:cNvPr id="7" name="Rectangle 6"/>
            <p:cNvSpPr/>
            <p:nvPr/>
          </p:nvSpPr>
          <p:spPr>
            <a:xfrm>
              <a:off x="810125" y="1704190"/>
              <a:ext cx="1193533" cy="11095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Semi-conductor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IP Cores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99898" y="2521745"/>
              <a:ext cx="333876" cy="29838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</p:grpSp>
      <p:sp>
        <p:nvSpPr>
          <p:cNvPr id="21" name="Arrow: Right 20"/>
          <p:cNvSpPr/>
          <p:nvPr/>
        </p:nvSpPr>
        <p:spPr>
          <a:xfrm rot="5874167">
            <a:off x="-444069" y="3726340"/>
            <a:ext cx="2242955" cy="1507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 flipH="1">
            <a:off x="2352237" y="615912"/>
            <a:ext cx="130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Category (Level 1)</a:t>
            </a:r>
          </a:p>
        </p:txBody>
      </p:sp>
      <p:sp>
        <p:nvSpPr>
          <p:cNvPr id="54" name="TextBox 53"/>
          <p:cNvSpPr txBox="1"/>
          <p:nvPr/>
        </p:nvSpPr>
        <p:spPr>
          <a:xfrm flipH="1">
            <a:off x="4076161" y="654012"/>
            <a:ext cx="1089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Subcategory</a:t>
            </a:r>
          </a:p>
          <a:p>
            <a:pPr algn="ctr"/>
            <a:r>
              <a:rPr lang="en-US" sz="1400" dirty="0"/>
              <a:t>(Level 2)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2216697" y="1163636"/>
            <a:ext cx="1779653" cy="3658269"/>
            <a:chOff x="2216697" y="1268411"/>
            <a:chExt cx="1779653" cy="3658269"/>
          </a:xfrm>
        </p:grpSpPr>
        <p:graphicFrame>
          <p:nvGraphicFramePr>
            <p:cNvPr id="23" name="Content Placeholder 4"/>
            <p:cNvGraphicFramePr>
              <a:graphicFrameLocks/>
            </p:cNvGraphicFramePr>
            <p:nvPr>
              <p:extLst/>
            </p:nvPr>
          </p:nvGraphicFramePr>
          <p:xfrm>
            <a:off x="2236521" y="1535633"/>
            <a:ext cx="1759829" cy="310134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759829">
                    <a:extLst>
                      <a:ext uri="{9D8B030D-6E8A-4147-A177-3AD203B41FA5}">
                        <a16:colId xmlns:a16="http://schemas.microsoft.com/office/drawing/2014/main" val="2548136631"/>
                      </a:ext>
                    </a:extLst>
                  </a:gridCol>
                </a:tblGrid>
                <a:tr h="222079">
                  <a:tc>
                    <a:txBody>
                      <a:bodyPr/>
                      <a:lstStyle/>
                      <a:p>
                        <a:r>
                          <a:rPr lang="en-US" sz="1100" dirty="0">
                            <a:solidFill>
                              <a:schemeClr val="bg1"/>
                            </a:solidFill>
                          </a:rPr>
                          <a:t>Analog &amp; Mixed Signal</a:t>
                        </a:r>
                      </a:p>
                    </a:txBody>
                    <a:tcPr>
                      <a:solidFill>
                        <a:schemeClr val="accent6">
                          <a:lumMod val="5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19042577"/>
                    </a:ext>
                  </a:extLst>
                </a:tr>
                <a:tr h="222079">
                  <a:tc>
                    <a:txBody>
                      <a:bodyPr/>
                      <a:lstStyle/>
                      <a:p>
                        <a:r>
                          <a:rPr lang="en-US" sz="1100" dirty="0">
                            <a:solidFill>
                              <a:schemeClr val="bg1"/>
                            </a:solidFill>
                          </a:rPr>
                          <a:t>Memory Controller &amp; PHY</a:t>
                        </a:r>
                      </a:p>
                    </a:txBody>
                    <a:tcPr>
                      <a:solidFill>
                        <a:schemeClr val="accent6">
                          <a:lumMod val="5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910154808"/>
                    </a:ext>
                  </a:extLst>
                </a:tr>
                <a:tr h="222079">
                  <a:tc>
                    <a:txBody>
                      <a:bodyPr/>
                      <a:lstStyle/>
                      <a:p>
                        <a:r>
                          <a:rPr lang="en-US" sz="1100" dirty="0">
                            <a:solidFill>
                              <a:schemeClr val="bg1"/>
                            </a:solidFill>
                          </a:rPr>
                          <a:t>Graphic &amp; Peripheral</a:t>
                        </a:r>
                      </a:p>
                    </a:txBody>
                    <a:tcPr>
                      <a:solidFill>
                        <a:schemeClr val="accent6">
                          <a:lumMod val="5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39833019"/>
                    </a:ext>
                  </a:extLst>
                </a:tr>
                <a:tr h="222079">
                  <a:tc>
                    <a:txBody>
                      <a:bodyPr/>
                      <a:lstStyle/>
                      <a:p>
                        <a:r>
                          <a:rPr lang="en-US" sz="1100" dirty="0">
                            <a:solidFill>
                              <a:schemeClr val="bg1"/>
                            </a:solidFill>
                          </a:rPr>
                          <a:t>Interface Controller &amp; PYH</a:t>
                        </a:r>
                      </a:p>
                    </a:txBody>
                    <a:tcPr>
                      <a:solidFill>
                        <a:schemeClr val="accent6">
                          <a:lumMod val="5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071439924"/>
                    </a:ext>
                  </a:extLst>
                </a:tr>
                <a:tr h="222079">
                  <a:tc>
                    <a:txBody>
                      <a:bodyPr/>
                      <a:lstStyle/>
                      <a:p>
                        <a:r>
                          <a:rPr lang="en-US" sz="1050" dirty="0">
                            <a:solidFill>
                              <a:schemeClr val="bg1"/>
                            </a:solidFill>
                          </a:rPr>
                          <a:t>Processor &amp; Microcontroller</a:t>
                        </a:r>
                      </a:p>
                    </a:txBody>
                    <a:tcPr>
                      <a:solidFill>
                        <a:schemeClr val="accent6">
                          <a:lumMod val="5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293020885"/>
                    </a:ext>
                  </a:extLst>
                </a:tr>
                <a:tr h="222079">
                  <a:tc>
                    <a:txBody>
                      <a:bodyPr/>
                      <a:lstStyle/>
                      <a:p>
                        <a:r>
                          <a:rPr lang="en-US" sz="1100" dirty="0">
                            <a:solidFill>
                              <a:schemeClr val="bg1"/>
                            </a:solidFill>
                          </a:rPr>
                          <a:t>Memory &amp; Logic Library</a:t>
                        </a:r>
                      </a:p>
                    </a:txBody>
                    <a:tcPr>
                      <a:solidFill>
                        <a:schemeClr val="accent6">
                          <a:lumMod val="5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43297849"/>
                    </a:ext>
                  </a:extLst>
                </a:tr>
                <a:tr h="218062">
                  <a:tc>
                    <a:txBody>
                      <a:bodyPr/>
                      <a:lstStyle/>
                      <a:p>
                        <a:r>
                          <a:rPr lang="en-US" sz="1100" dirty="0">
                            <a:solidFill>
                              <a:schemeClr val="bg1"/>
                            </a:solidFill>
                          </a:rPr>
                          <a:t>Security</a:t>
                        </a:r>
                      </a:p>
                    </a:txBody>
                    <a:tcPr>
                      <a:solidFill>
                        <a:schemeClr val="accent6">
                          <a:lumMod val="5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349707301"/>
                    </a:ext>
                  </a:extLst>
                </a:tr>
                <a:tr h="218062">
                  <a:tc>
                    <a:txBody>
                      <a:bodyPr/>
                      <a:lstStyle/>
                      <a:p>
                        <a:r>
                          <a:rPr lang="en-US" sz="1100" dirty="0">
                            <a:solidFill>
                              <a:schemeClr val="bg1"/>
                            </a:solidFill>
                          </a:rPr>
                          <a:t>Multimedia</a:t>
                        </a:r>
                      </a:p>
                    </a:txBody>
                    <a:tcPr>
                      <a:solidFill>
                        <a:schemeClr val="accent6">
                          <a:lumMod val="5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60710677"/>
                    </a:ext>
                  </a:extLst>
                </a:tr>
                <a:tr h="218062">
                  <a:tc>
                    <a:txBody>
                      <a:bodyPr/>
                      <a:lstStyle/>
                      <a:p>
                        <a:r>
                          <a:rPr lang="en-US" sz="1100" dirty="0">
                            <a:solidFill>
                              <a:schemeClr val="bg1"/>
                            </a:solidFill>
                          </a:rPr>
                          <a:t>Wireline Communication</a:t>
                        </a:r>
                      </a:p>
                    </a:txBody>
                    <a:tcPr>
                      <a:solidFill>
                        <a:schemeClr val="accent6">
                          <a:lumMod val="5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967474757"/>
                    </a:ext>
                  </a:extLst>
                </a:tr>
                <a:tr h="129540">
                  <a:tc>
                    <a:txBody>
                      <a:bodyPr/>
                      <a:lstStyle/>
                      <a:p>
                        <a:r>
                          <a:rPr lang="en-US" sz="1100" dirty="0">
                            <a:solidFill>
                              <a:schemeClr val="bg1"/>
                            </a:solidFill>
                          </a:rPr>
                          <a:t>Wireless Communication</a:t>
                        </a:r>
                      </a:p>
                    </a:txBody>
                    <a:tcPr>
                      <a:solidFill>
                        <a:schemeClr val="accent6">
                          <a:lumMod val="5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83526910"/>
                    </a:ext>
                  </a:extLst>
                </a:tr>
                <a:tr h="129540">
                  <a:tc>
                    <a:txBody>
                      <a:bodyPr/>
                      <a:lstStyle/>
                      <a:p>
                        <a:r>
                          <a:rPr lang="en-US" sz="1100" dirty="0">
                            <a:solidFill>
                              <a:schemeClr val="bg1"/>
                            </a:solidFill>
                          </a:rPr>
                          <a:t>Network-on-Chip (</a:t>
                        </a:r>
                        <a:r>
                          <a:rPr lang="en-US" sz="1100" dirty="0" err="1">
                            <a:solidFill>
                              <a:schemeClr val="bg1"/>
                            </a:solidFill>
                          </a:rPr>
                          <a:t>NoC</a:t>
                        </a:r>
                        <a:r>
                          <a:rPr lang="en-US" sz="1100" dirty="0">
                            <a:solidFill>
                              <a:schemeClr val="bg1"/>
                            </a:solidFill>
                          </a:rPr>
                          <a:t>)</a:t>
                        </a:r>
                      </a:p>
                    </a:txBody>
                    <a:tcPr>
                      <a:solidFill>
                        <a:schemeClr val="accent6">
                          <a:lumMod val="5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363377188"/>
                    </a:ext>
                  </a:extLst>
                </a:tr>
                <a:tr h="218062">
                  <a:tc>
                    <a:txBody>
                      <a:bodyPr/>
                      <a:lstStyle/>
                      <a:p>
                        <a:r>
                          <a:rPr lang="en-US" sz="1100" dirty="0">
                            <a:solidFill>
                              <a:schemeClr val="bg1"/>
                            </a:solidFill>
                          </a:rPr>
                          <a:t>Other</a:t>
                        </a:r>
                      </a:p>
                    </a:txBody>
                    <a:tcPr>
                      <a:solidFill>
                        <a:schemeClr val="accent6">
                          <a:lumMod val="5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822782204"/>
                    </a:ext>
                  </a:extLst>
                </a:tr>
              </a:tbl>
            </a:graphicData>
          </a:graphic>
        </p:graphicFrame>
        <p:grpSp>
          <p:nvGrpSpPr>
            <p:cNvPr id="52" name="Group 51"/>
            <p:cNvGrpSpPr/>
            <p:nvPr/>
          </p:nvGrpSpPr>
          <p:grpSpPr>
            <a:xfrm>
              <a:off x="2225024" y="1282231"/>
              <a:ext cx="1761801" cy="222792"/>
              <a:chOff x="3425174" y="2082331"/>
              <a:chExt cx="1761801" cy="222792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3425174" y="2082331"/>
                <a:ext cx="1761801" cy="2227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1" name="Isosceles Triangle 50"/>
              <p:cNvSpPr/>
              <p:nvPr/>
            </p:nvSpPr>
            <p:spPr>
              <a:xfrm flipV="1">
                <a:off x="4990170" y="2119899"/>
                <a:ext cx="155448" cy="118872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2216697" y="1268411"/>
              <a:ext cx="15816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Analog &amp; Mixed Signal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228163" y="4628297"/>
              <a:ext cx="333876" cy="29838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</p:grpSp>
      <p:sp>
        <p:nvSpPr>
          <p:cNvPr id="22" name="Arrow: Right 21"/>
          <p:cNvSpPr/>
          <p:nvPr/>
        </p:nvSpPr>
        <p:spPr>
          <a:xfrm rot="623030">
            <a:off x="2479843" y="4588381"/>
            <a:ext cx="505619" cy="1435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/>
          <p:cNvGrpSpPr/>
          <p:nvPr/>
        </p:nvGrpSpPr>
        <p:grpSpPr>
          <a:xfrm>
            <a:off x="4121887" y="1184244"/>
            <a:ext cx="1077541" cy="1914469"/>
            <a:chOff x="4121887" y="1289019"/>
            <a:chExt cx="1077541" cy="1914469"/>
          </a:xfrm>
        </p:grpSpPr>
        <p:grpSp>
          <p:nvGrpSpPr>
            <p:cNvPr id="77" name="Group 76"/>
            <p:cNvGrpSpPr/>
            <p:nvPr/>
          </p:nvGrpSpPr>
          <p:grpSpPr>
            <a:xfrm>
              <a:off x="4128977" y="1289019"/>
              <a:ext cx="1070451" cy="216004"/>
              <a:chOff x="4262327" y="1308069"/>
              <a:chExt cx="1070451" cy="216004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4262327" y="1308069"/>
                <a:ext cx="1070451" cy="216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ADC</a:t>
                </a:r>
              </a:p>
            </p:txBody>
          </p:sp>
          <p:sp>
            <p:nvSpPr>
              <p:cNvPr id="59" name="Isosceles Triangle 58"/>
              <p:cNvSpPr/>
              <p:nvPr/>
            </p:nvSpPr>
            <p:spPr>
              <a:xfrm flipV="1">
                <a:off x="5151048" y="1338849"/>
                <a:ext cx="155448" cy="118872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aphicFrame>
          <p:nvGraphicFramePr>
            <p:cNvPr id="61" name="Content Placeholder 4"/>
            <p:cNvGraphicFramePr>
              <a:graphicFrameLocks/>
            </p:cNvGraphicFramePr>
            <p:nvPr>
              <p:extLst/>
            </p:nvPr>
          </p:nvGraphicFramePr>
          <p:xfrm>
            <a:off x="4128977" y="1531322"/>
            <a:ext cx="1070451" cy="137160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070451">
                    <a:extLst>
                      <a:ext uri="{9D8B030D-6E8A-4147-A177-3AD203B41FA5}">
                        <a16:colId xmlns:a16="http://schemas.microsoft.com/office/drawing/2014/main" val="2548136631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r>
                          <a:rPr lang="en-US" sz="900" dirty="0">
                            <a:solidFill>
                              <a:schemeClr val="bg1"/>
                            </a:solidFill>
                          </a:rPr>
                          <a:t>ADC</a:t>
                        </a:r>
                      </a:p>
                    </a:txBody>
                    <a:tcPr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19042577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r>
                          <a:rPr lang="en-US" sz="900" dirty="0">
                            <a:solidFill>
                              <a:schemeClr val="bg1"/>
                            </a:solidFill>
                          </a:rPr>
                          <a:t>DAC</a:t>
                        </a:r>
                      </a:p>
                    </a:txBody>
                    <a:tcPr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910154808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r>
                          <a:rPr lang="en-US" sz="900" dirty="0">
                            <a:solidFill>
                              <a:schemeClr val="bg1"/>
                            </a:solidFill>
                          </a:rPr>
                          <a:t>PLL</a:t>
                        </a:r>
                      </a:p>
                    </a:txBody>
                    <a:tcPr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639920469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900" b="1" dirty="0">
                            <a:solidFill>
                              <a:schemeClr val="bg1"/>
                            </a:solidFill>
                          </a:rPr>
                          <a:t>. . .</a:t>
                        </a:r>
                      </a:p>
                    </a:txBody>
                    <a:tcPr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81747525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l"/>
                        <a:r>
                          <a:rPr lang="en-US" sz="900" b="0" dirty="0">
                            <a:solidFill>
                              <a:schemeClr val="bg1"/>
                            </a:solidFill>
                          </a:rPr>
                          <a:t>Standard cell</a:t>
                        </a:r>
                      </a:p>
                    </a:txBody>
                    <a:tcPr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071439924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r>
                          <a:rPr lang="en-US" sz="900" dirty="0">
                            <a:solidFill>
                              <a:schemeClr val="bg1"/>
                            </a:solidFill>
                          </a:rPr>
                          <a:t>Other</a:t>
                        </a:r>
                      </a:p>
                    </a:txBody>
                    <a:tcPr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293020885"/>
                    </a:ext>
                  </a:extLst>
                </a:tr>
              </a:tbl>
            </a:graphicData>
          </a:graphic>
        </p:graphicFrame>
        <p:sp>
          <p:nvSpPr>
            <p:cNvPr id="68" name="Rectangle 67"/>
            <p:cNvSpPr/>
            <p:nvPr/>
          </p:nvSpPr>
          <p:spPr>
            <a:xfrm>
              <a:off x="4121887" y="2905105"/>
              <a:ext cx="333876" cy="29838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 flipH="1">
            <a:off x="5224322" y="647431"/>
            <a:ext cx="1186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Subsubcategory</a:t>
            </a:r>
            <a:r>
              <a:rPr lang="en-US" sz="1200" dirty="0"/>
              <a:t> (Level 3)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5331381" y="1193769"/>
            <a:ext cx="926544" cy="1450688"/>
            <a:chOff x="6217206" y="1308069"/>
            <a:chExt cx="926544" cy="1450688"/>
          </a:xfrm>
        </p:grpSpPr>
        <p:sp>
          <p:nvSpPr>
            <p:cNvPr id="72" name="Rectangle 71"/>
            <p:cNvSpPr/>
            <p:nvPr/>
          </p:nvSpPr>
          <p:spPr>
            <a:xfrm>
              <a:off x="6217206" y="1308069"/>
              <a:ext cx="917019" cy="2072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10-Bit ADC</a:t>
              </a:r>
            </a:p>
          </p:txBody>
        </p:sp>
        <p:sp>
          <p:nvSpPr>
            <p:cNvPr id="73" name="Isosceles Triangle 72"/>
            <p:cNvSpPr/>
            <p:nvPr/>
          </p:nvSpPr>
          <p:spPr>
            <a:xfrm flipV="1">
              <a:off x="6963052" y="1351318"/>
              <a:ext cx="155448" cy="11887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75" name="Content Placeholder 4"/>
            <p:cNvGraphicFramePr>
              <a:graphicFrameLocks/>
            </p:cNvGraphicFramePr>
            <p:nvPr>
              <p:extLst/>
            </p:nvPr>
          </p:nvGraphicFramePr>
          <p:xfrm>
            <a:off x="6226731" y="1543791"/>
            <a:ext cx="917019" cy="91440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917019">
                    <a:extLst>
                      <a:ext uri="{9D8B030D-6E8A-4147-A177-3AD203B41FA5}">
                        <a16:colId xmlns:a16="http://schemas.microsoft.com/office/drawing/2014/main" val="2548136631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r>
                          <a:rPr lang="en-US" sz="900" dirty="0">
                            <a:solidFill>
                              <a:schemeClr val="tx1"/>
                            </a:solidFill>
                          </a:rPr>
                          <a:t>8-Bit ADC</a:t>
                        </a:r>
                      </a:p>
                    </a:txBody>
                    <a:tcPr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19042577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r>
                          <a:rPr lang="en-US" sz="900" dirty="0">
                            <a:solidFill>
                              <a:schemeClr val="tx1"/>
                            </a:solidFill>
                          </a:rPr>
                          <a:t>10-Bit ADC</a:t>
                        </a:r>
                      </a:p>
                    </a:txBody>
                    <a:tcPr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910154808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r>
                          <a:rPr lang="en-US" sz="900" b="1" dirty="0">
                            <a:solidFill>
                              <a:schemeClr val="tx1"/>
                            </a:solidFill>
                          </a:rPr>
                          <a:t>. . .</a:t>
                        </a:r>
                      </a:p>
                    </a:txBody>
                    <a:tcPr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639920469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900" b="0" dirty="0">
                            <a:solidFill>
                              <a:schemeClr val="tx1"/>
                            </a:solidFill>
                          </a:rPr>
                          <a:t>Other</a:t>
                        </a:r>
                      </a:p>
                    </a:txBody>
                    <a:tcPr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817475250"/>
                    </a:ext>
                  </a:extLst>
                </a:tr>
              </a:tbl>
            </a:graphicData>
          </a:graphic>
        </p:graphicFrame>
        <p:sp>
          <p:nvSpPr>
            <p:cNvPr id="76" name="Rectangle 75"/>
            <p:cNvSpPr/>
            <p:nvPr/>
          </p:nvSpPr>
          <p:spPr>
            <a:xfrm>
              <a:off x="6219641" y="2460374"/>
              <a:ext cx="333876" cy="29838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 flipH="1">
            <a:off x="6566816" y="656777"/>
            <a:ext cx="128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name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6666412" y="1184244"/>
            <a:ext cx="926544" cy="1450688"/>
            <a:chOff x="6217206" y="1308069"/>
            <a:chExt cx="926544" cy="1450688"/>
          </a:xfrm>
        </p:grpSpPr>
        <p:sp>
          <p:nvSpPr>
            <p:cNvPr id="81" name="Rectangle 80"/>
            <p:cNvSpPr/>
            <p:nvPr/>
          </p:nvSpPr>
          <p:spPr>
            <a:xfrm>
              <a:off x="6217206" y="1308069"/>
              <a:ext cx="917019" cy="2072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2" name="Isosceles Triangle 81"/>
            <p:cNvSpPr/>
            <p:nvPr/>
          </p:nvSpPr>
          <p:spPr>
            <a:xfrm flipV="1">
              <a:off x="6963052" y="1351318"/>
              <a:ext cx="155448" cy="11887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83" name="Content Placeholder 4"/>
            <p:cNvGraphicFramePr>
              <a:graphicFrameLocks/>
            </p:cNvGraphicFramePr>
            <p:nvPr>
              <p:extLst/>
            </p:nvPr>
          </p:nvGraphicFramePr>
          <p:xfrm>
            <a:off x="6226731" y="1543791"/>
            <a:ext cx="917019" cy="91440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917019">
                    <a:extLst>
                      <a:ext uri="{9D8B030D-6E8A-4147-A177-3AD203B41FA5}">
                        <a16:colId xmlns:a16="http://schemas.microsoft.com/office/drawing/2014/main" val="2548136631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r>
                          <a:rPr lang="en-US" sz="900" dirty="0">
                            <a:solidFill>
                              <a:schemeClr val="tx1"/>
                            </a:solidFill>
                          </a:rPr>
                          <a:t>Core A1</a:t>
                        </a:r>
                      </a:p>
                    </a:txBody>
                    <a:tcPr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19042577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r>
                          <a:rPr lang="en-US" sz="900" dirty="0">
                            <a:solidFill>
                              <a:schemeClr val="tx1"/>
                            </a:solidFill>
                          </a:rPr>
                          <a:t>Core A2</a:t>
                        </a:r>
                      </a:p>
                    </a:txBody>
                    <a:tcPr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910154808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r>
                          <a:rPr lang="en-US" sz="900" dirty="0">
                            <a:solidFill>
                              <a:schemeClr val="tx1"/>
                            </a:solidFill>
                          </a:rPr>
                          <a:t>Core A3</a:t>
                        </a:r>
                      </a:p>
                    </a:txBody>
                    <a:tcPr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639920469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900" b="1" dirty="0">
                            <a:solidFill>
                              <a:schemeClr val="tx1"/>
                            </a:solidFill>
                          </a:rPr>
                          <a:t>. . .</a:t>
                        </a:r>
                      </a:p>
                    </a:txBody>
                    <a:tcPr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817475250"/>
                    </a:ext>
                  </a:extLst>
                </a:tr>
              </a:tbl>
            </a:graphicData>
          </a:graphic>
        </p:graphicFrame>
        <p:sp>
          <p:nvSpPr>
            <p:cNvPr id="84" name="Rectangle 83"/>
            <p:cNvSpPr/>
            <p:nvPr/>
          </p:nvSpPr>
          <p:spPr>
            <a:xfrm>
              <a:off x="6219641" y="2460374"/>
              <a:ext cx="333876" cy="29838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</p:grpSp>
      <p:sp>
        <p:nvSpPr>
          <p:cNvPr id="96" name="Arrow: Right 95"/>
          <p:cNvSpPr/>
          <p:nvPr/>
        </p:nvSpPr>
        <p:spPr>
          <a:xfrm rot="5874167" flipV="1">
            <a:off x="6585020" y="2690214"/>
            <a:ext cx="334629" cy="17599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/>
          <p:cNvGrpSpPr/>
          <p:nvPr/>
        </p:nvGrpSpPr>
        <p:grpSpPr>
          <a:xfrm>
            <a:off x="2989063" y="4591984"/>
            <a:ext cx="2780125" cy="1484816"/>
            <a:chOff x="2989063" y="4696759"/>
            <a:chExt cx="2780125" cy="1484816"/>
          </a:xfrm>
        </p:grpSpPr>
        <p:grpSp>
          <p:nvGrpSpPr>
            <p:cNvPr id="24" name="Group 23"/>
            <p:cNvGrpSpPr/>
            <p:nvPr/>
          </p:nvGrpSpPr>
          <p:grpSpPr>
            <a:xfrm>
              <a:off x="2989063" y="4696759"/>
              <a:ext cx="2780125" cy="1484816"/>
              <a:chOff x="702644" y="4071170"/>
              <a:chExt cx="4133672" cy="1269294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702644" y="4071170"/>
                <a:ext cx="4133672" cy="126929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28923" y="4207413"/>
                <a:ext cx="1472665" cy="284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Categories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703283" y="4230354"/>
                <a:ext cx="966907" cy="2131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3012000" y="5109589"/>
              <a:ext cx="226731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Category-specific attributes</a:t>
              </a:r>
            </a:p>
            <a:p>
              <a:r>
                <a:rPr lang="en-US" sz="1400" dirty="0"/>
                <a:t>      Name</a:t>
              </a:r>
            </a:p>
            <a:p>
              <a:r>
                <a:rPr lang="en-US" sz="1400" dirty="0"/>
                <a:t>      Type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348060" y="5386515"/>
              <a:ext cx="673769" cy="2338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265761" y="5839523"/>
              <a:ext cx="491577" cy="32622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ADD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344684" y="5664549"/>
              <a:ext cx="673769" cy="222792"/>
              <a:chOff x="1443572" y="5054636"/>
              <a:chExt cx="673769" cy="222792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1443572" y="5054636"/>
                <a:ext cx="673769" cy="2227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 flipV="1">
                <a:off x="1935418" y="5102404"/>
                <a:ext cx="155448" cy="118872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8" name="Rectangle 127"/>
            <p:cNvSpPr/>
            <p:nvPr/>
          </p:nvSpPr>
          <p:spPr>
            <a:xfrm>
              <a:off x="3334581" y="5827598"/>
              <a:ext cx="865516" cy="24317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Add more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829300" y="2938535"/>
            <a:ext cx="2944168" cy="3570228"/>
            <a:chOff x="5829300" y="2938535"/>
            <a:chExt cx="2944168" cy="3570228"/>
          </a:xfrm>
        </p:grpSpPr>
        <p:sp>
          <p:nvSpPr>
            <p:cNvPr id="93" name="Rectangle 92"/>
            <p:cNvSpPr/>
            <p:nvPr/>
          </p:nvSpPr>
          <p:spPr>
            <a:xfrm>
              <a:off x="5894725" y="2938535"/>
              <a:ext cx="2878743" cy="348941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025836" y="3277113"/>
              <a:ext cx="9904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Core name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601353" y="3290776"/>
              <a:ext cx="650299" cy="215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031099" y="3552231"/>
              <a:ext cx="22673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Description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059832" y="3562790"/>
              <a:ext cx="1193483" cy="340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281891" y="6101851"/>
              <a:ext cx="491577" cy="32622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ADD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7573333" y="3973841"/>
              <a:ext cx="673769" cy="222792"/>
              <a:chOff x="1443572" y="5054636"/>
              <a:chExt cx="673769" cy="222792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1443572" y="5054636"/>
                <a:ext cx="673769" cy="2227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Isosceles Triangle 91"/>
              <p:cNvSpPr/>
              <p:nvPr/>
            </p:nvSpPr>
            <p:spPr>
              <a:xfrm flipV="1">
                <a:off x="1935418" y="5102404"/>
                <a:ext cx="155448" cy="118872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6047469" y="3951295"/>
              <a:ext cx="1167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Vendor_Core</a:t>
              </a:r>
              <a:endParaRPr lang="en-US" sz="14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832856" y="3029248"/>
              <a:ext cx="15424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Basic Information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846923" y="4801690"/>
              <a:ext cx="23323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Category-specific attributes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578564" y="5048848"/>
              <a:ext cx="673769" cy="222792"/>
              <a:chOff x="1443572" y="5054636"/>
              <a:chExt cx="673769" cy="222792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1443572" y="5054636"/>
                <a:ext cx="673769" cy="2227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3" name="Isosceles Triangle 102"/>
              <p:cNvSpPr/>
              <p:nvPr/>
            </p:nvSpPr>
            <p:spPr>
              <a:xfrm flipV="1">
                <a:off x="1935418" y="5102404"/>
                <a:ext cx="155448" cy="118872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" name="Rectangle 103"/>
            <p:cNvSpPr/>
            <p:nvPr/>
          </p:nvSpPr>
          <p:spPr>
            <a:xfrm>
              <a:off x="7594609" y="5298367"/>
              <a:ext cx="650299" cy="215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7571421" y="4231246"/>
              <a:ext cx="673769" cy="222792"/>
              <a:chOff x="1443572" y="5054636"/>
              <a:chExt cx="673769" cy="222792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1443572" y="5054636"/>
                <a:ext cx="673769" cy="2227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7" name="Isosceles Triangle 106"/>
              <p:cNvSpPr/>
              <p:nvPr/>
            </p:nvSpPr>
            <p:spPr>
              <a:xfrm flipV="1">
                <a:off x="1935418" y="5102404"/>
                <a:ext cx="155448" cy="118872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6264872" y="4199319"/>
              <a:ext cx="13912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ASIC fabricator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264872" y="4448319"/>
              <a:ext cx="13912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Technology</a:t>
              </a: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7573348" y="4488538"/>
              <a:ext cx="673769" cy="222792"/>
              <a:chOff x="1443572" y="5054636"/>
              <a:chExt cx="673769" cy="222792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1443572" y="5054636"/>
                <a:ext cx="673769" cy="2227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3" name="Isosceles Triangle 112"/>
              <p:cNvSpPr/>
              <p:nvPr/>
            </p:nvSpPr>
            <p:spPr>
              <a:xfrm flipV="1">
                <a:off x="1935418" y="5102404"/>
                <a:ext cx="155448" cy="118872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6902130" y="454846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. . .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206492" y="5020669"/>
              <a:ext cx="23279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att1 (Select from the list)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207722" y="5258682"/>
              <a:ext cx="13912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att2 (Value)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930422" y="5406006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. . .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829300" y="5610839"/>
              <a:ext cx="23323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File System</a:t>
              </a:r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7471661" y="5831152"/>
              <a:ext cx="673769" cy="222792"/>
              <a:chOff x="1443572" y="5054636"/>
              <a:chExt cx="673769" cy="222792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443572" y="5054636"/>
                <a:ext cx="673769" cy="2227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1" name="Isosceles Triangle 120"/>
              <p:cNvSpPr/>
              <p:nvPr/>
            </p:nvSpPr>
            <p:spPr>
              <a:xfrm flipV="1">
                <a:off x="1935418" y="5102404"/>
                <a:ext cx="155448" cy="118872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6165112" y="5827800"/>
              <a:ext cx="13912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Folder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165112" y="6057550"/>
              <a:ext cx="13912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File</a:t>
              </a:r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7479063" y="6028808"/>
              <a:ext cx="733850" cy="369332"/>
              <a:chOff x="7479063" y="6133583"/>
              <a:chExt cx="733850" cy="369332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7479063" y="6204253"/>
                <a:ext cx="650299" cy="2154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7869549" y="6133583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6949472" y="6139431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. . 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642" y="4922901"/>
            <a:ext cx="2719384" cy="1585862"/>
            <a:chOff x="54642" y="4922901"/>
            <a:chExt cx="2719384" cy="1585862"/>
          </a:xfrm>
        </p:grpSpPr>
        <p:sp>
          <p:nvSpPr>
            <p:cNvPr id="8" name="Rectangle 7"/>
            <p:cNvSpPr/>
            <p:nvPr/>
          </p:nvSpPr>
          <p:spPr>
            <a:xfrm>
              <a:off x="54642" y="4922901"/>
              <a:ext cx="2719384" cy="15858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3076" y="5046461"/>
              <a:ext cx="14726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Level of trees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97210" y="5055507"/>
              <a:ext cx="1049154" cy="2932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700734" y="5041571"/>
                  <a:ext cx="894289" cy="8540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0" dirty="0"/>
                    <a:t>3   </a:t>
                  </a:r>
                  <a14:m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0734" y="5041571"/>
                  <a:ext cx="894289" cy="854014"/>
                </a:xfrm>
                <a:prstGeom prst="rect">
                  <a:avLst/>
                </a:prstGeom>
                <a:blipFill>
                  <a:blip r:embed="rId2"/>
                  <a:stretch>
                    <a:fillRect l="-6122" t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/>
            <p:cNvSpPr txBox="1"/>
            <p:nvPr/>
          </p:nvSpPr>
          <p:spPr>
            <a:xfrm>
              <a:off x="105556" y="5433022"/>
              <a:ext cx="14726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General attributes</a:t>
              </a:r>
            </a:p>
            <a:p>
              <a:r>
                <a:rPr lang="en-US" sz="1200" dirty="0"/>
                <a:t>      Name</a:t>
              </a:r>
            </a:p>
            <a:p>
              <a:r>
                <a:rPr lang="en-US" sz="1200" dirty="0"/>
                <a:t>      Type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422566" y="5656528"/>
              <a:ext cx="673769" cy="2338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276018" y="6179069"/>
              <a:ext cx="491577" cy="32622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ADD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422566" y="5932857"/>
              <a:ext cx="673769" cy="222792"/>
              <a:chOff x="1443572" y="5065268"/>
              <a:chExt cx="673769" cy="222792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443572" y="5065268"/>
                <a:ext cx="673769" cy="2227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Isosceles Triangle 46"/>
              <p:cNvSpPr/>
              <p:nvPr/>
            </p:nvSpPr>
            <p:spPr>
              <a:xfrm flipV="1">
                <a:off x="1935418" y="5102404"/>
                <a:ext cx="155448" cy="118872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Rectangle 108"/>
            <p:cNvSpPr/>
            <p:nvPr/>
          </p:nvSpPr>
          <p:spPr>
            <a:xfrm>
              <a:off x="377367" y="6135498"/>
              <a:ext cx="865516" cy="24317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Add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963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Closing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Depending on access, a user will be able to </a:t>
            </a:r>
          </a:p>
          <a:p>
            <a:pPr lvl="1"/>
            <a:r>
              <a:rPr lang="en-US" dirty="0"/>
              <a:t>Either, download available files for a core,</a:t>
            </a:r>
          </a:p>
          <a:p>
            <a:pPr lvl="1"/>
            <a:r>
              <a:rPr lang="en-US" dirty="0"/>
              <a:t>Or, request access to the files.</a:t>
            </a:r>
          </a:p>
          <a:p>
            <a:r>
              <a:rPr lang="en-US" dirty="0"/>
              <a:t>Our repository is flexible to support minimum requirements for submission of core, as decided by DARPA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9B73-5F98-4E50-A6A5-CAD6EE8850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1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Connector 90"/>
          <p:cNvCxnSpPr>
            <a:cxnSpLocks/>
            <a:stCxn id="121" idx="3"/>
            <a:endCxn id="90" idx="1"/>
          </p:cNvCxnSpPr>
          <p:nvPr/>
        </p:nvCxnSpPr>
        <p:spPr>
          <a:xfrm flipV="1">
            <a:off x="992720" y="1736521"/>
            <a:ext cx="434755" cy="193465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of IP Cores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428438" y="2215586"/>
          <a:ext cx="1759829" cy="3101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9829">
                  <a:extLst>
                    <a:ext uri="{9D8B030D-6E8A-4147-A177-3AD203B41FA5}">
                      <a16:colId xmlns:a16="http://schemas.microsoft.com/office/drawing/2014/main" val="2548136631"/>
                    </a:ext>
                  </a:extLst>
                </a:gridCol>
              </a:tblGrid>
              <a:tr h="222079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Analog &amp; Mixed Signal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042577"/>
                  </a:ext>
                </a:extLst>
              </a:tr>
              <a:tr h="222079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Memory Controller &amp; PHY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154808"/>
                  </a:ext>
                </a:extLst>
              </a:tr>
              <a:tr h="222079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Graphic &amp; Peripheral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833019"/>
                  </a:ext>
                </a:extLst>
              </a:tr>
              <a:tr h="222079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Interface Controller &amp; PYH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439924"/>
                  </a:ext>
                </a:extLst>
              </a:tr>
              <a:tr h="222079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Processor &amp; Microcontroller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020885"/>
                  </a:ext>
                </a:extLst>
              </a:tr>
              <a:tr h="222079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Memory &amp; Logic Library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97849"/>
                  </a:ext>
                </a:extLst>
              </a:tr>
              <a:tr h="21806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Security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707301"/>
                  </a:ext>
                </a:extLst>
              </a:tr>
              <a:tr h="21806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Multimedia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10677"/>
                  </a:ext>
                </a:extLst>
              </a:tr>
              <a:tr h="21806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Wireline Communication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474757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Wireless Communication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26910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Network-on-Chip (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</a:rPr>
                        <a:t>NoC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377188"/>
                  </a:ext>
                </a:extLst>
              </a:tr>
              <a:tr h="21806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Other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7822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9B73-5F98-4E50-A6A5-CAD6EE885038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3681615" y="2334023"/>
          <a:ext cx="141889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25481366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DDR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042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err="1">
                          <a:solidFill>
                            <a:schemeClr val="bg1"/>
                          </a:solidFill>
                        </a:rPr>
                        <a:t>eMMC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154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Flash Controller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833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. . .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439924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>
            <a:cxnSpLocks/>
          </p:cNvCxnSpPr>
          <p:nvPr/>
        </p:nvCxnSpPr>
        <p:spPr>
          <a:xfrm flipV="1">
            <a:off x="3189936" y="2332883"/>
            <a:ext cx="486935" cy="2726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3682263" y="3367985"/>
          <a:ext cx="141889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22797848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CPU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886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DSP Core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151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. . .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419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Microprocessor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504013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>
            <a:cxnSpLocks/>
          </p:cNvCxnSpPr>
          <p:nvPr/>
        </p:nvCxnSpPr>
        <p:spPr>
          <a:xfrm>
            <a:off x="3187304" y="3371037"/>
            <a:ext cx="5008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5591164" y="2319502"/>
          <a:ext cx="1418891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DDR Controller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DDR PHY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194264"/>
                  </a:ext>
                </a:extLst>
              </a:tr>
            </a:tbl>
          </a:graphicData>
        </a:graphic>
      </p:graphicFrame>
      <p:cxnSp>
        <p:nvCxnSpPr>
          <p:cNvPr id="29" name="Straight Connector 28"/>
          <p:cNvCxnSpPr>
            <a:cxnSpLocks/>
          </p:cNvCxnSpPr>
          <p:nvPr/>
        </p:nvCxnSpPr>
        <p:spPr>
          <a:xfrm flipV="1">
            <a:off x="5098673" y="692885"/>
            <a:ext cx="487747" cy="180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5591163" y="2981431"/>
          <a:ext cx="141888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88">
                  <a:extLst>
                    <a:ext uri="{9D8B030D-6E8A-4147-A177-3AD203B41FA5}">
                      <a16:colId xmlns:a16="http://schemas.microsoft.com/office/drawing/2014/main" val="22797848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8-Bit Microprocessor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886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16-Bit Microprocessor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151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32-Bit Microprocessor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419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64-Bit Microprocessor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655707"/>
                  </a:ext>
                </a:extLst>
              </a:tr>
            </a:tbl>
          </a:graphicData>
        </a:graphic>
      </p:graphicFrame>
      <p:cxnSp>
        <p:nvCxnSpPr>
          <p:cNvPr id="35" name="Straight Connector 34"/>
          <p:cNvCxnSpPr>
            <a:cxnSpLocks/>
            <a:endCxn id="58" idx="1"/>
          </p:cNvCxnSpPr>
          <p:nvPr/>
        </p:nvCxnSpPr>
        <p:spPr>
          <a:xfrm flipV="1">
            <a:off x="5092167" y="4455233"/>
            <a:ext cx="2516896" cy="5019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7609063" y="666702"/>
          <a:ext cx="1418891" cy="198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ADC 10B 2MSPS SAR SMIC65LL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7609063" y="963607"/>
          <a:ext cx="1418891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Core A2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7609063" y="1831427"/>
          <a:ext cx="1418891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IP1034 DDR Mem. Cont.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7070156" y="1182962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10257" y="975526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10257" y="4222265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10257" y="5407931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90410" y="2706439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90410" y="4221731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445511" y="5295662"/>
            <a:ext cx="174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Categories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688134" y="6194768"/>
            <a:ext cx="13962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Sub-categories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91161" y="6251902"/>
            <a:ext cx="1417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Sub-sub-categories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46512" y="254151"/>
            <a:ext cx="1179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Core name</a:t>
            </a:r>
          </a:p>
        </p:txBody>
      </p:sp>
      <p:cxnSp>
        <p:nvCxnSpPr>
          <p:cNvPr id="36" name="Straight Connector 35"/>
          <p:cNvCxnSpPr>
            <a:cxnSpLocks/>
            <a:endCxn id="37" idx="1"/>
          </p:cNvCxnSpPr>
          <p:nvPr/>
        </p:nvCxnSpPr>
        <p:spPr>
          <a:xfrm flipV="1">
            <a:off x="7005308" y="765762"/>
            <a:ext cx="603755" cy="262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7007231" y="1028700"/>
            <a:ext cx="601832" cy="3417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/>
          </p:nvPr>
        </p:nvGraphicFramePr>
        <p:xfrm>
          <a:off x="7609063" y="4340933"/>
          <a:ext cx="1418891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NCSU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FreePDK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45nm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/>
          </p:nvPr>
        </p:nvGraphicFramePr>
        <p:xfrm>
          <a:off x="7609063" y="4637838"/>
          <a:ext cx="1418891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Core S2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8074747" y="4803446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cxnSp>
        <p:nvCxnSpPr>
          <p:cNvPr id="63" name="Straight Connector 62"/>
          <p:cNvCxnSpPr>
            <a:cxnSpLocks/>
            <a:endCxn id="39" idx="1"/>
          </p:cNvCxnSpPr>
          <p:nvPr/>
        </p:nvCxnSpPr>
        <p:spPr>
          <a:xfrm flipV="1">
            <a:off x="7007231" y="1945727"/>
            <a:ext cx="601832" cy="4873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  <a:endCxn id="65" idx="1"/>
          </p:cNvCxnSpPr>
          <p:nvPr/>
        </p:nvCxnSpPr>
        <p:spPr>
          <a:xfrm flipV="1">
            <a:off x="7007231" y="2261562"/>
            <a:ext cx="601832" cy="16942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/>
          </p:nvPr>
        </p:nvGraphicFramePr>
        <p:xfrm>
          <a:off x="7609063" y="2147262"/>
          <a:ext cx="1418891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Core B2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8074747" y="1184653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074747" y="2273332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74747" y="3893259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cxnSp>
        <p:nvCxnSpPr>
          <p:cNvPr id="124" name="Straight Connector 123"/>
          <p:cNvCxnSpPr>
            <a:cxnSpLocks/>
          </p:cNvCxnSpPr>
          <p:nvPr/>
        </p:nvCxnSpPr>
        <p:spPr>
          <a:xfrm>
            <a:off x="992720" y="3651785"/>
            <a:ext cx="435716" cy="128482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cxnSpLocks/>
            <a:stCxn id="121" idx="3"/>
          </p:cNvCxnSpPr>
          <p:nvPr/>
        </p:nvCxnSpPr>
        <p:spPr>
          <a:xfrm>
            <a:off x="992720" y="3671178"/>
            <a:ext cx="445717" cy="75956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cxnSpLocks/>
            <a:stCxn id="121" idx="3"/>
          </p:cNvCxnSpPr>
          <p:nvPr/>
        </p:nvCxnSpPr>
        <p:spPr>
          <a:xfrm>
            <a:off x="992720" y="3671178"/>
            <a:ext cx="445716" cy="50326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cxnSpLocks/>
            <a:stCxn id="121" idx="3"/>
          </p:cNvCxnSpPr>
          <p:nvPr/>
        </p:nvCxnSpPr>
        <p:spPr>
          <a:xfrm>
            <a:off x="992720" y="3671178"/>
            <a:ext cx="434755" cy="238835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cxnSpLocks/>
            <a:stCxn id="121" idx="3"/>
          </p:cNvCxnSpPr>
          <p:nvPr/>
        </p:nvCxnSpPr>
        <p:spPr>
          <a:xfrm flipV="1">
            <a:off x="992720" y="3634867"/>
            <a:ext cx="434755" cy="363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cxnSpLocks/>
            <a:stCxn id="121" idx="3"/>
          </p:cNvCxnSpPr>
          <p:nvPr/>
        </p:nvCxnSpPr>
        <p:spPr>
          <a:xfrm flipV="1">
            <a:off x="992720" y="3388174"/>
            <a:ext cx="444452" cy="283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cxnSpLocks/>
            <a:stCxn id="121" idx="3"/>
          </p:cNvCxnSpPr>
          <p:nvPr/>
        </p:nvCxnSpPr>
        <p:spPr>
          <a:xfrm flipV="1">
            <a:off x="992720" y="3127530"/>
            <a:ext cx="438657" cy="54364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cxnSpLocks/>
            <a:stCxn id="121" idx="3"/>
          </p:cNvCxnSpPr>
          <p:nvPr/>
        </p:nvCxnSpPr>
        <p:spPr>
          <a:xfrm flipV="1">
            <a:off x="992720" y="2870118"/>
            <a:ext cx="444452" cy="80106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cxnSpLocks/>
            <a:stCxn id="121" idx="3"/>
          </p:cNvCxnSpPr>
          <p:nvPr/>
        </p:nvCxnSpPr>
        <p:spPr>
          <a:xfrm flipV="1">
            <a:off x="992720" y="2591886"/>
            <a:ext cx="444452" cy="1079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cxnSpLocks/>
            <a:stCxn id="121" idx="3"/>
          </p:cNvCxnSpPr>
          <p:nvPr/>
        </p:nvCxnSpPr>
        <p:spPr>
          <a:xfrm flipV="1">
            <a:off x="992720" y="2330472"/>
            <a:ext cx="434755" cy="1340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0" name="Table 159"/>
          <p:cNvGraphicFramePr>
            <a:graphicFrameLocks noGrp="1"/>
          </p:cNvGraphicFramePr>
          <p:nvPr>
            <p:extLst/>
          </p:nvPr>
        </p:nvGraphicFramePr>
        <p:xfrm>
          <a:off x="3673276" y="5203639"/>
          <a:ext cx="1418891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227978484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802.11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886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Bluetooth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151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. . .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419875"/>
                  </a:ext>
                </a:extLst>
              </a:tr>
            </a:tbl>
          </a:graphicData>
        </a:graphic>
      </p:graphicFrame>
      <p:sp>
        <p:nvSpPr>
          <p:cNvPr id="161" name="TextBox 160"/>
          <p:cNvSpPr txBox="1"/>
          <p:nvPr/>
        </p:nvSpPr>
        <p:spPr>
          <a:xfrm>
            <a:off x="4172269" y="5834712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cxnSp>
        <p:nvCxnSpPr>
          <p:cNvPr id="166" name="Straight Connector 165"/>
          <p:cNvCxnSpPr>
            <a:cxnSpLocks/>
          </p:cNvCxnSpPr>
          <p:nvPr/>
        </p:nvCxnSpPr>
        <p:spPr>
          <a:xfrm>
            <a:off x="3187304" y="4664217"/>
            <a:ext cx="481869" cy="535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1" name="Table 170"/>
          <p:cNvGraphicFramePr>
            <a:graphicFrameLocks noGrp="1"/>
          </p:cNvGraphicFramePr>
          <p:nvPr>
            <p:extLst/>
          </p:nvPr>
        </p:nvGraphicFramePr>
        <p:xfrm>
          <a:off x="7609063" y="5227712"/>
          <a:ext cx="1418891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180219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NRC6171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</a:tbl>
          </a:graphicData>
        </a:graphic>
      </p:graphicFrame>
      <p:graphicFrame>
        <p:nvGraphicFramePr>
          <p:cNvPr id="172" name="Table 171"/>
          <p:cNvGraphicFramePr>
            <a:graphicFrameLocks noGrp="1"/>
          </p:cNvGraphicFramePr>
          <p:nvPr>
            <p:extLst/>
          </p:nvPr>
        </p:nvGraphicFramePr>
        <p:xfrm>
          <a:off x="7609063" y="5532222"/>
          <a:ext cx="1418891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Core X2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</a:tbl>
          </a:graphicData>
        </a:graphic>
      </p:graphicFrame>
      <p:sp>
        <p:nvSpPr>
          <p:cNvPr id="173" name="TextBox 172"/>
          <p:cNvSpPr txBox="1"/>
          <p:nvPr/>
        </p:nvSpPr>
        <p:spPr>
          <a:xfrm>
            <a:off x="8074747" y="5749859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cxnSp>
        <p:nvCxnSpPr>
          <p:cNvPr id="174" name="Straight Connector 173"/>
          <p:cNvCxnSpPr>
            <a:cxnSpLocks/>
            <a:endCxn id="171" idx="1"/>
          </p:cNvCxnSpPr>
          <p:nvPr/>
        </p:nvCxnSpPr>
        <p:spPr>
          <a:xfrm>
            <a:off x="5092167" y="5302508"/>
            <a:ext cx="2516896" cy="39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cxnSpLocks/>
            <a:endCxn id="172" idx="1"/>
          </p:cNvCxnSpPr>
          <p:nvPr/>
        </p:nvCxnSpPr>
        <p:spPr>
          <a:xfrm>
            <a:off x="5092167" y="5303659"/>
            <a:ext cx="2516896" cy="3428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cxnSpLocks/>
          </p:cNvCxnSpPr>
          <p:nvPr/>
        </p:nvCxnSpPr>
        <p:spPr>
          <a:xfrm>
            <a:off x="5092167" y="5304039"/>
            <a:ext cx="1613433" cy="30423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3190410" y="5223698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5110257" y="4926665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7070156" y="2423316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7070156" y="4737211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7070156" y="5655074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graphicFrame>
        <p:nvGraphicFramePr>
          <p:cNvPr id="203" name="Table 202"/>
          <p:cNvGraphicFramePr>
            <a:graphicFrameLocks noGrp="1"/>
          </p:cNvGraphicFramePr>
          <p:nvPr>
            <p:extLst/>
          </p:nvPr>
        </p:nvGraphicFramePr>
        <p:xfrm>
          <a:off x="7609061" y="2647702"/>
          <a:ext cx="1418891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8051 Microprocessor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</a:tbl>
          </a:graphicData>
        </a:graphic>
      </p:graphicFrame>
      <p:graphicFrame>
        <p:nvGraphicFramePr>
          <p:cNvPr id="204" name="Table 203"/>
          <p:cNvGraphicFramePr>
            <a:graphicFrameLocks noGrp="1"/>
          </p:cNvGraphicFramePr>
          <p:nvPr>
            <p:extLst/>
          </p:nvPr>
        </p:nvGraphicFramePr>
        <p:xfrm>
          <a:off x="7609062" y="3443994"/>
          <a:ext cx="1418891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Amber core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</a:tbl>
          </a:graphicData>
        </a:graphic>
      </p:graphicFrame>
      <p:cxnSp>
        <p:nvCxnSpPr>
          <p:cNvPr id="205" name="Straight Connector 204"/>
          <p:cNvCxnSpPr>
            <a:cxnSpLocks/>
            <a:endCxn id="203" idx="1"/>
          </p:cNvCxnSpPr>
          <p:nvPr/>
        </p:nvCxnSpPr>
        <p:spPr>
          <a:xfrm flipV="1">
            <a:off x="7008260" y="2762002"/>
            <a:ext cx="600801" cy="3234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cxnSpLocks/>
            <a:endCxn id="204" idx="1"/>
          </p:cNvCxnSpPr>
          <p:nvPr/>
        </p:nvCxnSpPr>
        <p:spPr>
          <a:xfrm flipV="1">
            <a:off x="7008260" y="3558294"/>
            <a:ext cx="600802" cy="6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7070156" y="3981997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cxnSp>
        <p:nvCxnSpPr>
          <p:cNvPr id="75" name="Straight Connector 74"/>
          <p:cNvCxnSpPr>
            <a:cxnSpLocks/>
            <a:stCxn id="121" idx="3"/>
          </p:cNvCxnSpPr>
          <p:nvPr/>
        </p:nvCxnSpPr>
        <p:spPr>
          <a:xfrm>
            <a:off x="992720" y="3671178"/>
            <a:ext cx="440036" cy="152903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3671554" y="4390405"/>
          <a:ext cx="1418891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22797848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Embedded Memories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886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I/O Library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151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Standard cell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419875"/>
                  </a:ext>
                </a:extLst>
              </a:tr>
            </a:tbl>
          </a:graphicData>
        </a:graphic>
      </p:graphicFrame>
      <p:cxnSp>
        <p:nvCxnSpPr>
          <p:cNvPr id="79" name="Straight Connector 78"/>
          <p:cNvCxnSpPr>
            <a:cxnSpLocks/>
          </p:cNvCxnSpPr>
          <p:nvPr/>
        </p:nvCxnSpPr>
        <p:spPr>
          <a:xfrm>
            <a:off x="3186490" y="3634867"/>
            <a:ext cx="482683" cy="7625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cxnSpLocks/>
          </p:cNvCxnSpPr>
          <p:nvPr/>
        </p:nvCxnSpPr>
        <p:spPr>
          <a:xfrm flipV="1">
            <a:off x="5098673" y="2981431"/>
            <a:ext cx="487747" cy="117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cxnSpLocks/>
            <a:endCxn id="59" idx="1"/>
          </p:cNvCxnSpPr>
          <p:nvPr/>
        </p:nvCxnSpPr>
        <p:spPr>
          <a:xfrm flipV="1">
            <a:off x="5092167" y="4752138"/>
            <a:ext cx="2516896" cy="20500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Table 93"/>
          <p:cNvGraphicFramePr>
            <a:graphicFrameLocks noGrp="1"/>
          </p:cNvGraphicFramePr>
          <p:nvPr>
            <p:extLst/>
          </p:nvPr>
        </p:nvGraphicFramePr>
        <p:xfrm>
          <a:off x="7609061" y="2907335"/>
          <a:ext cx="1418891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Core H2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/>
          </p:nvPr>
        </p:nvGraphicFramePr>
        <p:xfrm>
          <a:off x="7609062" y="3718803"/>
          <a:ext cx="1418891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Core J2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</a:tbl>
          </a:graphicData>
        </a:graphic>
      </p:graphicFrame>
      <p:cxnSp>
        <p:nvCxnSpPr>
          <p:cNvPr id="98" name="Straight Connector 97"/>
          <p:cNvCxnSpPr>
            <a:cxnSpLocks/>
            <a:endCxn id="95" idx="1"/>
          </p:cNvCxnSpPr>
          <p:nvPr/>
        </p:nvCxnSpPr>
        <p:spPr>
          <a:xfrm>
            <a:off x="7008260" y="3564946"/>
            <a:ext cx="600802" cy="26815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074747" y="3049237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cxnSp>
        <p:nvCxnSpPr>
          <p:cNvPr id="104" name="Straight Connector 103"/>
          <p:cNvCxnSpPr>
            <a:cxnSpLocks/>
          </p:cNvCxnSpPr>
          <p:nvPr/>
        </p:nvCxnSpPr>
        <p:spPr>
          <a:xfrm flipV="1">
            <a:off x="7007231" y="3018310"/>
            <a:ext cx="597982" cy="6816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110257" y="2433231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070156" y="3100685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graphicFrame>
        <p:nvGraphicFramePr>
          <p:cNvPr id="85" name="Content Placeholder 4"/>
          <p:cNvGraphicFramePr>
            <a:graphicFrameLocks/>
          </p:cNvGraphicFramePr>
          <p:nvPr>
            <p:extLst/>
          </p:nvPr>
        </p:nvGraphicFramePr>
        <p:xfrm>
          <a:off x="3680430" y="769147"/>
          <a:ext cx="1418891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25481366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ADC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042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DAC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1548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PLL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920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. . .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475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Standard cell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439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Other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020885"/>
                  </a:ext>
                </a:extLst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/>
          </p:nvPr>
        </p:nvGraphicFramePr>
        <p:xfrm>
          <a:off x="5586420" y="692885"/>
          <a:ext cx="141888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88">
                  <a:extLst>
                    <a:ext uri="{9D8B030D-6E8A-4147-A177-3AD203B41FA5}">
                      <a16:colId xmlns:a16="http://schemas.microsoft.com/office/drawing/2014/main" val="22797848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8-Bit ADC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886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10-Bit ADC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151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. . .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419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Other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655707"/>
                  </a:ext>
                </a:extLst>
              </a:tr>
            </a:tbl>
          </a:graphicData>
        </a:graphic>
      </p:graphicFrame>
      <p:cxnSp>
        <p:nvCxnSpPr>
          <p:cNvPr id="112" name="Straight Connector 111"/>
          <p:cNvCxnSpPr>
            <a:cxnSpLocks/>
          </p:cNvCxnSpPr>
          <p:nvPr/>
        </p:nvCxnSpPr>
        <p:spPr>
          <a:xfrm flipV="1">
            <a:off x="3186746" y="772778"/>
            <a:ext cx="492726" cy="15689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cxnSpLocks/>
          </p:cNvCxnSpPr>
          <p:nvPr/>
        </p:nvCxnSpPr>
        <p:spPr>
          <a:xfrm flipV="1">
            <a:off x="5098673" y="2319502"/>
            <a:ext cx="487747" cy="128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070156" y="497632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8567" y="6471183"/>
            <a:ext cx="3813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Classification is based on Design-Reuse.com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427475" y="1610686"/>
            <a:ext cx="1759015" cy="2516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Generator</a:t>
            </a:r>
          </a:p>
        </p:txBody>
      </p:sp>
      <p:cxnSp>
        <p:nvCxnSpPr>
          <p:cNvPr id="127" name="Straight Connector 126"/>
          <p:cNvCxnSpPr>
            <a:cxnSpLocks/>
            <a:stCxn id="121" idx="3"/>
          </p:cNvCxnSpPr>
          <p:nvPr/>
        </p:nvCxnSpPr>
        <p:spPr>
          <a:xfrm>
            <a:off x="992720" y="3671178"/>
            <a:ext cx="435716" cy="9883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115980" y="3373998"/>
          <a:ext cx="876740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740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371890"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Semi-conductor 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IP cores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</a:tbl>
          </a:graphicData>
        </a:graphic>
      </p:graphicFrame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6C8C6E0C-BA3B-4B99-8B74-B1322BAAB07A}"/>
              </a:ext>
            </a:extLst>
          </p:cNvPr>
          <p:cNvSpPr txBox="1">
            <a:spLocks/>
          </p:cNvSpPr>
          <p:nvPr/>
        </p:nvSpPr>
        <p:spPr>
          <a:xfrm>
            <a:off x="285385" y="924984"/>
            <a:ext cx="2489860" cy="879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</a:rPr>
              <a:t>We select some IP cores to illustrate.</a:t>
            </a:r>
          </a:p>
        </p:txBody>
      </p:sp>
    </p:spTree>
    <p:extLst>
      <p:ext uri="{BB962C8B-B14F-4D97-AF65-F5344CB8AC3E}">
        <p14:creationId xmlns:p14="http://schemas.microsoft.com/office/powerpoint/2010/main" val="403885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and search space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8650" y="873304"/>
            <a:ext cx="7886700" cy="53036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Color-labeled example (</a:t>
            </a:r>
            <a:r>
              <a:rPr lang="en-US" dirty="0">
                <a:hlinkClick r:id="rId2"/>
              </a:rPr>
              <a:t>link to spreadsheet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Upper part: general information for every core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Lower part: category-specific features and parameters</a:t>
            </a:r>
            <a:endParaRPr lang="en-US" dirty="0">
              <a:solidFill>
                <a:srgbClr val="FF3300"/>
              </a:solidFill>
            </a:endParaRPr>
          </a:p>
          <a:p>
            <a:r>
              <a:rPr lang="en-US" dirty="0"/>
              <a:t>IP search tool</a:t>
            </a:r>
            <a:endParaRPr lang="en-US" dirty="0">
              <a:solidFill>
                <a:srgbClr val="FF3300"/>
              </a:solidFill>
            </a:endParaRPr>
          </a:p>
          <a:p>
            <a:pPr lvl="1"/>
            <a:r>
              <a:rPr lang="en-US" dirty="0"/>
              <a:t>Free-form search: search across all categories and attributes</a:t>
            </a:r>
          </a:p>
          <a:p>
            <a:pPr lvl="1"/>
            <a:r>
              <a:rPr lang="en-US" dirty="0"/>
              <a:t>Advanced search: Search using templates for selecting specific categories and providing values (or ranges) for specific attributes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Fields worth searching</a:t>
            </a:r>
          </a:p>
          <a:p>
            <a:pPr lvl="2"/>
            <a:r>
              <a:rPr lang="en-US" dirty="0"/>
              <a:t>Basic information, some common attributes, and some category-specific attributes.</a:t>
            </a:r>
          </a:p>
          <a:p>
            <a:pPr lvl="1"/>
            <a:r>
              <a:rPr lang="en-US" dirty="0"/>
              <a:t>Example (</a:t>
            </a:r>
            <a:r>
              <a:rPr lang="en-US" dirty="0">
                <a:hlinkClick r:id="rId3"/>
              </a:rPr>
              <a:t>link to spreadsheet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Search needs to include yellow-shaded fields.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39924" y="5706696"/>
            <a:ext cx="540327" cy="1974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9B73-5F98-4E50-A6A5-CAD6EE8850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13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Connector 104"/>
          <p:cNvCxnSpPr>
            <a:cxnSpLocks/>
            <a:stCxn id="121" idx="3"/>
            <a:endCxn id="103" idx="1"/>
          </p:cNvCxnSpPr>
          <p:nvPr/>
        </p:nvCxnSpPr>
        <p:spPr>
          <a:xfrm flipV="1">
            <a:off x="992720" y="1736521"/>
            <a:ext cx="434755" cy="19346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Data-structure in the repository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428438" y="2215586"/>
          <a:ext cx="1759829" cy="3101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9829">
                  <a:extLst>
                    <a:ext uri="{9D8B030D-6E8A-4147-A177-3AD203B41FA5}">
                      <a16:colId xmlns:a16="http://schemas.microsoft.com/office/drawing/2014/main" val="2548136631"/>
                    </a:ext>
                  </a:extLst>
                </a:gridCol>
              </a:tblGrid>
              <a:tr h="222079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Analog &amp; Mixed Signal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042577"/>
                  </a:ext>
                </a:extLst>
              </a:tr>
              <a:tr h="222079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Memory Controller &amp; PHY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154808"/>
                  </a:ext>
                </a:extLst>
              </a:tr>
              <a:tr h="222079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Graphic &amp; Peripheral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833019"/>
                  </a:ext>
                </a:extLst>
              </a:tr>
              <a:tr h="222079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Interface Controller &amp; PYH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439924"/>
                  </a:ext>
                </a:extLst>
              </a:tr>
              <a:tr h="222079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Processor &amp; Microcontroller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020885"/>
                  </a:ext>
                </a:extLst>
              </a:tr>
              <a:tr h="222079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Memory &amp; Logic Library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97849"/>
                  </a:ext>
                </a:extLst>
              </a:tr>
              <a:tr h="21806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Security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707301"/>
                  </a:ext>
                </a:extLst>
              </a:tr>
              <a:tr h="21806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Multimedia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10677"/>
                  </a:ext>
                </a:extLst>
              </a:tr>
              <a:tr h="21806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Wireline Communication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474757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Wireless Communication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26910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Network-on-Chip (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</a:rPr>
                        <a:t>NoC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377188"/>
                  </a:ext>
                </a:extLst>
              </a:tr>
              <a:tr h="21806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Other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7822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9B73-5F98-4E50-A6A5-CAD6EE88503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3681615" y="2334023"/>
          <a:ext cx="141889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25481366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DDR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042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err="1">
                          <a:solidFill>
                            <a:schemeClr val="bg1"/>
                          </a:solidFill>
                        </a:rPr>
                        <a:t>eMMC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154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Flash Controller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833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. . .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439924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>
            <a:cxnSpLocks/>
          </p:cNvCxnSpPr>
          <p:nvPr/>
        </p:nvCxnSpPr>
        <p:spPr>
          <a:xfrm flipV="1">
            <a:off x="3189936" y="2332883"/>
            <a:ext cx="486935" cy="2726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3682263" y="3367985"/>
          <a:ext cx="141889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22797848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CPU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886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DSP Core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151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. . .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419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Microprocessor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504013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>
            <a:cxnSpLocks/>
          </p:cNvCxnSpPr>
          <p:nvPr/>
        </p:nvCxnSpPr>
        <p:spPr>
          <a:xfrm>
            <a:off x="3187304" y="3371037"/>
            <a:ext cx="5008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5591164" y="2319502"/>
          <a:ext cx="1418891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DDR Controller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DDR PHY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194264"/>
                  </a:ext>
                </a:extLst>
              </a:tr>
            </a:tbl>
          </a:graphicData>
        </a:graphic>
      </p:graphicFrame>
      <p:cxnSp>
        <p:nvCxnSpPr>
          <p:cNvPr id="29" name="Straight Connector 28"/>
          <p:cNvCxnSpPr>
            <a:cxnSpLocks/>
          </p:cNvCxnSpPr>
          <p:nvPr/>
        </p:nvCxnSpPr>
        <p:spPr>
          <a:xfrm flipV="1">
            <a:off x="5098673" y="692885"/>
            <a:ext cx="487747" cy="180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5591163" y="2981431"/>
          <a:ext cx="141888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88">
                  <a:extLst>
                    <a:ext uri="{9D8B030D-6E8A-4147-A177-3AD203B41FA5}">
                      <a16:colId xmlns:a16="http://schemas.microsoft.com/office/drawing/2014/main" val="22797848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8-Bit Microprocessor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886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16-Bit Microprocessor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151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32-Bit Microprocessor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419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64-Bit Microprocessor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655707"/>
                  </a:ext>
                </a:extLst>
              </a:tr>
            </a:tbl>
          </a:graphicData>
        </a:graphic>
      </p:graphicFrame>
      <p:cxnSp>
        <p:nvCxnSpPr>
          <p:cNvPr id="35" name="Straight Connector 34"/>
          <p:cNvCxnSpPr>
            <a:cxnSpLocks/>
            <a:endCxn id="58" idx="1"/>
          </p:cNvCxnSpPr>
          <p:nvPr/>
        </p:nvCxnSpPr>
        <p:spPr>
          <a:xfrm flipV="1">
            <a:off x="5092167" y="4455233"/>
            <a:ext cx="2516896" cy="5019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7609063" y="666702"/>
          <a:ext cx="1418891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Core A1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7609063" y="963607"/>
          <a:ext cx="1418891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Core A2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7609063" y="1831427"/>
          <a:ext cx="1418891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Core B1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7070156" y="1182962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10257" y="975526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10257" y="4222265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10257" y="5407931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90410" y="2706439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90410" y="4221731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445511" y="5295662"/>
            <a:ext cx="174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Categories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688134" y="6194768"/>
            <a:ext cx="13962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Sub-categories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91161" y="6251902"/>
            <a:ext cx="1417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Sub-sub-categories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46512" y="254151"/>
            <a:ext cx="1179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Core name</a:t>
            </a:r>
          </a:p>
        </p:txBody>
      </p:sp>
      <p:cxnSp>
        <p:nvCxnSpPr>
          <p:cNvPr id="36" name="Straight Connector 35"/>
          <p:cNvCxnSpPr>
            <a:cxnSpLocks/>
            <a:endCxn id="37" idx="1"/>
          </p:cNvCxnSpPr>
          <p:nvPr/>
        </p:nvCxnSpPr>
        <p:spPr>
          <a:xfrm flipV="1">
            <a:off x="7005308" y="781002"/>
            <a:ext cx="603755" cy="247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7007231" y="1028700"/>
            <a:ext cx="601832" cy="34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/>
          </p:nvPr>
        </p:nvGraphicFramePr>
        <p:xfrm>
          <a:off x="7609063" y="4340933"/>
          <a:ext cx="1418891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Core S1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/>
          </p:nvPr>
        </p:nvGraphicFramePr>
        <p:xfrm>
          <a:off x="7609063" y="4637838"/>
          <a:ext cx="1418891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Core S2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8074747" y="4803446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cxnSp>
        <p:nvCxnSpPr>
          <p:cNvPr id="63" name="Straight Connector 62"/>
          <p:cNvCxnSpPr>
            <a:cxnSpLocks/>
            <a:endCxn id="39" idx="1"/>
          </p:cNvCxnSpPr>
          <p:nvPr/>
        </p:nvCxnSpPr>
        <p:spPr>
          <a:xfrm flipV="1">
            <a:off x="7007231" y="1945727"/>
            <a:ext cx="601832" cy="4873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  <a:endCxn id="65" idx="1"/>
          </p:cNvCxnSpPr>
          <p:nvPr/>
        </p:nvCxnSpPr>
        <p:spPr>
          <a:xfrm flipV="1">
            <a:off x="7007231" y="2261562"/>
            <a:ext cx="601832" cy="1694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/>
          </p:nvPr>
        </p:nvGraphicFramePr>
        <p:xfrm>
          <a:off x="7609063" y="2147262"/>
          <a:ext cx="1418891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Core B2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8074747" y="1184653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074747" y="2273332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74747" y="3893259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cxnSp>
        <p:nvCxnSpPr>
          <p:cNvPr id="124" name="Straight Connector 123"/>
          <p:cNvCxnSpPr>
            <a:cxnSpLocks/>
          </p:cNvCxnSpPr>
          <p:nvPr/>
        </p:nvCxnSpPr>
        <p:spPr>
          <a:xfrm>
            <a:off x="992720" y="3651785"/>
            <a:ext cx="435716" cy="1284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cxnSpLocks/>
            <a:stCxn id="121" idx="3"/>
          </p:cNvCxnSpPr>
          <p:nvPr/>
        </p:nvCxnSpPr>
        <p:spPr>
          <a:xfrm>
            <a:off x="992720" y="3671178"/>
            <a:ext cx="435716" cy="9883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cxnSpLocks/>
            <a:stCxn id="121" idx="3"/>
          </p:cNvCxnSpPr>
          <p:nvPr/>
        </p:nvCxnSpPr>
        <p:spPr>
          <a:xfrm>
            <a:off x="992720" y="3671178"/>
            <a:ext cx="445717" cy="7595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cxnSpLocks/>
            <a:stCxn id="121" idx="3"/>
          </p:cNvCxnSpPr>
          <p:nvPr/>
        </p:nvCxnSpPr>
        <p:spPr>
          <a:xfrm>
            <a:off x="992720" y="3671178"/>
            <a:ext cx="445716" cy="503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cxnSpLocks/>
            <a:stCxn id="121" idx="3"/>
          </p:cNvCxnSpPr>
          <p:nvPr/>
        </p:nvCxnSpPr>
        <p:spPr>
          <a:xfrm>
            <a:off x="992720" y="3671178"/>
            <a:ext cx="434755" cy="238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cxnSpLocks/>
            <a:stCxn id="121" idx="3"/>
          </p:cNvCxnSpPr>
          <p:nvPr/>
        </p:nvCxnSpPr>
        <p:spPr>
          <a:xfrm flipV="1">
            <a:off x="992720" y="3634867"/>
            <a:ext cx="434755" cy="363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cxnSpLocks/>
            <a:stCxn id="121" idx="3"/>
          </p:cNvCxnSpPr>
          <p:nvPr/>
        </p:nvCxnSpPr>
        <p:spPr>
          <a:xfrm flipV="1">
            <a:off x="992720" y="3388174"/>
            <a:ext cx="444452" cy="283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cxnSpLocks/>
            <a:stCxn id="121" idx="3"/>
          </p:cNvCxnSpPr>
          <p:nvPr/>
        </p:nvCxnSpPr>
        <p:spPr>
          <a:xfrm flipV="1">
            <a:off x="992720" y="3127530"/>
            <a:ext cx="438657" cy="543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cxnSpLocks/>
            <a:stCxn id="121" idx="3"/>
          </p:cNvCxnSpPr>
          <p:nvPr/>
        </p:nvCxnSpPr>
        <p:spPr>
          <a:xfrm flipV="1">
            <a:off x="992720" y="2870118"/>
            <a:ext cx="444452" cy="801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cxnSpLocks/>
            <a:stCxn id="121" idx="3"/>
          </p:cNvCxnSpPr>
          <p:nvPr/>
        </p:nvCxnSpPr>
        <p:spPr>
          <a:xfrm flipV="1">
            <a:off x="992720" y="2591886"/>
            <a:ext cx="444452" cy="1079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cxnSpLocks/>
            <a:stCxn id="121" idx="3"/>
          </p:cNvCxnSpPr>
          <p:nvPr/>
        </p:nvCxnSpPr>
        <p:spPr>
          <a:xfrm flipV="1">
            <a:off x="992720" y="2330472"/>
            <a:ext cx="434755" cy="1340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0" name="Table 159"/>
          <p:cNvGraphicFramePr>
            <a:graphicFrameLocks noGrp="1"/>
          </p:cNvGraphicFramePr>
          <p:nvPr>
            <p:extLst/>
          </p:nvPr>
        </p:nvGraphicFramePr>
        <p:xfrm>
          <a:off x="3673276" y="5203639"/>
          <a:ext cx="1418891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227978484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802.11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886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Bluetooth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151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. . .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419875"/>
                  </a:ext>
                </a:extLst>
              </a:tr>
            </a:tbl>
          </a:graphicData>
        </a:graphic>
      </p:graphicFrame>
      <p:sp>
        <p:nvSpPr>
          <p:cNvPr id="161" name="TextBox 160"/>
          <p:cNvSpPr txBox="1"/>
          <p:nvPr/>
        </p:nvSpPr>
        <p:spPr>
          <a:xfrm>
            <a:off x="4172269" y="5834712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cxnSp>
        <p:nvCxnSpPr>
          <p:cNvPr id="166" name="Straight Connector 165"/>
          <p:cNvCxnSpPr>
            <a:cxnSpLocks/>
          </p:cNvCxnSpPr>
          <p:nvPr/>
        </p:nvCxnSpPr>
        <p:spPr>
          <a:xfrm>
            <a:off x="3187304" y="4664217"/>
            <a:ext cx="481869" cy="535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1" name="Table 170"/>
          <p:cNvGraphicFramePr>
            <a:graphicFrameLocks noGrp="1"/>
          </p:cNvGraphicFramePr>
          <p:nvPr>
            <p:extLst/>
          </p:nvPr>
        </p:nvGraphicFramePr>
        <p:xfrm>
          <a:off x="7609063" y="5227712"/>
          <a:ext cx="1418891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Core X1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</a:tbl>
          </a:graphicData>
        </a:graphic>
      </p:graphicFrame>
      <p:graphicFrame>
        <p:nvGraphicFramePr>
          <p:cNvPr id="172" name="Table 171"/>
          <p:cNvGraphicFramePr>
            <a:graphicFrameLocks noGrp="1"/>
          </p:cNvGraphicFramePr>
          <p:nvPr>
            <p:extLst/>
          </p:nvPr>
        </p:nvGraphicFramePr>
        <p:xfrm>
          <a:off x="7609063" y="5532222"/>
          <a:ext cx="1418891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Core X2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</a:tbl>
          </a:graphicData>
        </a:graphic>
      </p:graphicFrame>
      <p:sp>
        <p:nvSpPr>
          <p:cNvPr id="173" name="TextBox 172"/>
          <p:cNvSpPr txBox="1"/>
          <p:nvPr/>
        </p:nvSpPr>
        <p:spPr>
          <a:xfrm>
            <a:off x="8074747" y="5749859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cxnSp>
        <p:nvCxnSpPr>
          <p:cNvPr id="174" name="Straight Connector 173"/>
          <p:cNvCxnSpPr>
            <a:cxnSpLocks/>
            <a:endCxn id="171" idx="1"/>
          </p:cNvCxnSpPr>
          <p:nvPr/>
        </p:nvCxnSpPr>
        <p:spPr>
          <a:xfrm>
            <a:off x="5092167" y="5302508"/>
            <a:ext cx="2516896" cy="39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cxnSpLocks/>
            <a:endCxn id="172" idx="1"/>
          </p:cNvCxnSpPr>
          <p:nvPr/>
        </p:nvCxnSpPr>
        <p:spPr>
          <a:xfrm>
            <a:off x="5092167" y="5303659"/>
            <a:ext cx="2516896" cy="3428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cxnSpLocks/>
          </p:cNvCxnSpPr>
          <p:nvPr/>
        </p:nvCxnSpPr>
        <p:spPr>
          <a:xfrm>
            <a:off x="5092167" y="5304039"/>
            <a:ext cx="1613433" cy="304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3190410" y="5223698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5110257" y="4926665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7070156" y="2423316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7070156" y="4737211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7070156" y="5655074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graphicFrame>
        <p:nvGraphicFramePr>
          <p:cNvPr id="203" name="Table 202"/>
          <p:cNvGraphicFramePr>
            <a:graphicFrameLocks noGrp="1"/>
          </p:cNvGraphicFramePr>
          <p:nvPr>
            <p:extLst/>
          </p:nvPr>
        </p:nvGraphicFramePr>
        <p:xfrm>
          <a:off x="7609061" y="2647702"/>
          <a:ext cx="1418891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Core H1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</a:tbl>
          </a:graphicData>
        </a:graphic>
      </p:graphicFrame>
      <p:graphicFrame>
        <p:nvGraphicFramePr>
          <p:cNvPr id="204" name="Table 203"/>
          <p:cNvGraphicFramePr>
            <a:graphicFrameLocks noGrp="1"/>
          </p:cNvGraphicFramePr>
          <p:nvPr>
            <p:extLst/>
          </p:nvPr>
        </p:nvGraphicFramePr>
        <p:xfrm>
          <a:off x="7609062" y="3443994"/>
          <a:ext cx="1418891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Core J1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</a:tbl>
          </a:graphicData>
        </a:graphic>
      </p:graphicFrame>
      <p:cxnSp>
        <p:nvCxnSpPr>
          <p:cNvPr id="205" name="Straight Connector 204"/>
          <p:cNvCxnSpPr>
            <a:cxnSpLocks/>
            <a:endCxn id="203" idx="1"/>
          </p:cNvCxnSpPr>
          <p:nvPr/>
        </p:nvCxnSpPr>
        <p:spPr>
          <a:xfrm flipV="1">
            <a:off x="7008260" y="2762002"/>
            <a:ext cx="600801" cy="3234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cxnSpLocks/>
            <a:endCxn id="204" idx="1"/>
          </p:cNvCxnSpPr>
          <p:nvPr/>
        </p:nvCxnSpPr>
        <p:spPr>
          <a:xfrm flipV="1">
            <a:off x="7008260" y="3558294"/>
            <a:ext cx="600802" cy="6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7070156" y="3981997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cxnSp>
        <p:nvCxnSpPr>
          <p:cNvPr id="75" name="Straight Connector 74"/>
          <p:cNvCxnSpPr>
            <a:cxnSpLocks/>
            <a:stCxn id="121" idx="3"/>
          </p:cNvCxnSpPr>
          <p:nvPr/>
        </p:nvCxnSpPr>
        <p:spPr>
          <a:xfrm>
            <a:off x="992720" y="3671178"/>
            <a:ext cx="440036" cy="1529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3671554" y="4390405"/>
          <a:ext cx="1418891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22797848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Embedded Memories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886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I/O Library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151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Standard cell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419875"/>
                  </a:ext>
                </a:extLst>
              </a:tr>
            </a:tbl>
          </a:graphicData>
        </a:graphic>
      </p:graphicFrame>
      <p:cxnSp>
        <p:nvCxnSpPr>
          <p:cNvPr id="79" name="Straight Connector 78"/>
          <p:cNvCxnSpPr>
            <a:cxnSpLocks/>
          </p:cNvCxnSpPr>
          <p:nvPr/>
        </p:nvCxnSpPr>
        <p:spPr>
          <a:xfrm>
            <a:off x="3186490" y="3634867"/>
            <a:ext cx="482683" cy="7625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cxnSpLocks/>
          </p:cNvCxnSpPr>
          <p:nvPr/>
        </p:nvCxnSpPr>
        <p:spPr>
          <a:xfrm flipV="1">
            <a:off x="5098673" y="2981431"/>
            <a:ext cx="487747" cy="117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cxnSpLocks/>
            <a:endCxn id="59" idx="1"/>
          </p:cNvCxnSpPr>
          <p:nvPr/>
        </p:nvCxnSpPr>
        <p:spPr>
          <a:xfrm flipV="1">
            <a:off x="5092167" y="4752138"/>
            <a:ext cx="2516896" cy="2050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Table 93"/>
          <p:cNvGraphicFramePr>
            <a:graphicFrameLocks noGrp="1"/>
          </p:cNvGraphicFramePr>
          <p:nvPr>
            <p:extLst/>
          </p:nvPr>
        </p:nvGraphicFramePr>
        <p:xfrm>
          <a:off x="7609061" y="2907335"/>
          <a:ext cx="1418891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Core H2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/>
          </p:nvPr>
        </p:nvGraphicFramePr>
        <p:xfrm>
          <a:off x="7609062" y="3718803"/>
          <a:ext cx="1418891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Core J2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</a:tbl>
          </a:graphicData>
        </a:graphic>
      </p:graphicFrame>
      <p:cxnSp>
        <p:nvCxnSpPr>
          <p:cNvPr id="98" name="Straight Connector 97"/>
          <p:cNvCxnSpPr>
            <a:cxnSpLocks/>
            <a:endCxn id="95" idx="1"/>
          </p:cNvCxnSpPr>
          <p:nvPr/>
        </p:nvCxnSpPr>
        <p:spPr>
          <a:xfrm>
            <a:off x="7008260" y="3564946"/>
            <a:ext cx="600802" cy="2681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074747" y="3049237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cxnSp>
        <p:nvCxnSpPr>
          <p:cNvPr id="104" name="Straight Connector 103"/>
          <p:cNvCxnSpPr>
            <a:cxnSpLocks/>
          </p:cNvCxnSpPr>
          <p:nvPr/>
        </p:nvCxnSpPr>
        <p:spPr>
          <a:xfrm flipV="1">
            <a:off x="7007231" y="3018310"/>
            <a:ext cx="597982" cy="68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110257" y="2433231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070156" y="3100685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graphicFrame>
        <p:nvGraphicFramePr>
          <p:cNvPr id="85" name="Content Placeholder 4"/>
          <p:cNvGraphicFramePr>
            <a:graphicFrameLocks/>
          </p:cNvGraphicFramePr>
          <p:nvPr>
            <p:extLst/>
          </p:nvPr>
        </p:nvGraphicFramePr>
        <p:xfrm>
          <a:off x="3680430" y="769147"/>
          <a:ext cx="1418891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91">
                  <a:extLst>
                    <a:ext uri="{9D8B030D-6E8A-4147-A177-3AD203B41FA5}">
                      <a16:colId xmlns:a16="http://schemas.microsoft.com/office/drawing/2014/main" val="25481366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ADC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042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DAC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1548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PLL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920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. . .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475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Standard cell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439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Other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020885"/>
                  </a:ext>
                </a:extLst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/>
          </p:nvPr>
        </p:nvGraphicFramePr>
        <p:xfrm>
          <a:off x="5586420" y="692885"/>
          <a:ext cx="141888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888">
                  <a:extLst>
                    <a:ext uri="{9D8B030D-6E8A-4147-A177-3AD203B41FA5}">
                      <a16:colId xmlns:a16="http://schemas.microsoft.com/office/drawing/2014/main" val="22797848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8-Bit ADC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886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10-Bit ADC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151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. . .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419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Other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655707"/>
                  </a:ext>
                </a:extLst>
              </a:tr>
            </a:tbl>
          </a:graphicData>
        </a:graphic>
      </p:graphicFrame>
      <p:cxnSp>
        <p:nvCxnSpPr>
          <p:cNvPr id="112" name="Straight Connector 111"/>
          <p:cNvCxnSpPr>
            <a:cxnSpLocks/>
          </p:cNvCxnSpPr>
          <p:nvPr/>
        </p:nvCxnSpPr>
        <p:spPr>
          <a:xfrm flipV="1">
            <a:off x="3186746" y="772778"/>
            <a:ext cx="492726" cy="15689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cxnSpLocks/>
          </p:cNvCxnSpPr>
          <p:nvPr/>
        </p:nvCxnSpPr>
        <p:spPr>
          <a:xfrm flipV="1">
            <a:off x="5098673" y="2319502"/>
            <a:ext cx="487747" cy="128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070156" y="497632"/>
            <a:ext cx="569387" cy="420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78567" y="565079"/>
            <a:ext cx="7348606" cy="6244658"/>
            <a:chOff x="78567" y="565079"/>
            <a:chExt cx="7348606" cy="6244658"/>
          </a:xfrm>
        </p:grpSpPr>
        <p:sp>
          <p:nvSpPr>
            <p:cNvPr id="89" name="TextBox 88"/>
            <p:cNvSpPr txBox="1"/>
            <p:nvPr/>
          </p:nvSpPr>
          <p:spPr>
            <a:xfrm>
              <a:off x="78567" y="6471183"/>
              <a:ext cx="13185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Category tree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8567" y="565079"/>
              <a:ext cx="7348606" cy="596382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523864" y="575413"/>
            <a:ext cx="1609344" cy="6240420"/>
            <a:chOff x="7523864" y="575413"/>
            <a:chExt cx="1609344" cy="6240420"/>
          </a:xfrm>
        </p:grpSpPr>
        <p:sp>
          <p:nvSpPr>
            <p:cNvPr id="92" name="Rectangle 91"/>
            <p:cNvSpPr/>
            <p:nvPr/>
          </p:nvSpPr>
          <p:spPr>
            <a:xfrm>
              <a:off x="7523864" y="575413"/>
              <a:ext cx="1609344" cy="99690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523864" y="1733625"/>
              <a:ext cx="1609344" cy="864621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523864" y="3424654"/>
              <a:ext cx="1609344" cy="80978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523864" y="4283331"/>
              <a:ext cx="1609344" cy="83946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7523864" y="5191096"/>
              <a:ext cx="1609344" cy="987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527879" y="6477279"/>
              <a:ext cx="82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0070C0"/>
                  </a:solidFill>
                </a:rPr>
                <a:t>Table(s)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523864" y="2638550"/>
              <a:ext cx="1609344" cy="73533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1427475" y="1610686"/>
            <a:ext cx="1759015" cy="2516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Generator</a:t>
            </a: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115980" y="3373998"/>
          <a:ext cx="876740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740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371890"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Semi-conductor 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IP cores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50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elements of IP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category tree</a:t>
            </a:r>
          </a:p>
          <a:p>
            <a:r>
              <a:rPr lang="en-US" dirty="0"/>
              <a:t>Tables for specific categories of cores</a:t>
            </a:r>
          </a:p>
          <a:p>
            <a:r>
              <a:rPr lang="en-US" dirty="0"/>
              <a:t>Files for each specific core</a:t>
            </a:r>
          </a:p>
          <a:p>
            <a:r>
              <a:rPr lang="en-US" dirty="0"/>
              <a:t>A tool to search for IP cores</a:t>
            </a:r>
          </a:p>
          <a:p>
            <a:r>
              <a:rPr lang="en-US" dirty="0"/>
              <a:t>A tool to submit new IP 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9B73-5F98-4E50-A6A5-CAD6EE8850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1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initial tree of IP core categories (including subcategories, </a:t>
            </a:r>
            <a:r>
              <a:rPr lang="en-US" dirty="0" err="1"/>
              <a:t>subsubcategories</a:t>
            </a:r>
            <a:r>
              <a:rPr lang="en-US" dirty="0"/>
              <a:t>, etc.) will be provided. </a:t>
            </a:r>
          </a:p>
          <a:p>
            <a:pPr lvl="1"/>
            <a:r>
              <a:rPr lang="en-US" dirty="0"/>
              <a:t>Each category has category-specific attributes.</a:t>
            </a:r>
          </a:p>
          <a:p>
            <a:pPr lvl="1"/>
            <a:r>
              <a:rPr lang="en-US" dirty="0"/>
              <a:t>A child category also inherits attributes of its parents (including parents of parents, etc.).</a:t>
            </a:r>
          </a:p>
          <a:p>
            <a:r>
              <a:rPr lang="en-US" dirty="0"/>
              <a:t>A designer searching for an IP core for use in a chip design may choose to search within specific categories.</a:t>
            </a:r>
          </a:p>
          <a:p>
            <a:r>
              <a:rPr lang="en-US" dirty="0"/>
              <a:t>The category tree is extendable, so a designer contributing a new IP core may </a:t>
            </a:r>
          </a:p>
          <a:p>
            <a:pPr lvl="1"/>
            <a:r>
              <a:rPr lang="en-US" dirty="0"/>
              <a:t>Either use an existing category, </a:t>
            </a:r>
          </a:p>
          <a:p>
            <a:pPr lvl="1"/>
            <a:r>
              <a:rPr lang="en-US" dirty="0"/>
              <a:t>Or request a new category to be added to the tree.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9B73-5F98-4E50-A6A5-CAD6EE8850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6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General information for every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73303"/>
            <a:ext cx="7886700" cy="56868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Basic information (type of data)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Core name (string)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Category (string, selected from a list)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Sub-category (string, selected from a list)</a:t>
            </a:r>
          </a:p>
          <a:p>
            <a:pPr lvl="3"/>
            <a:r>
              <a:rPr lang="en-US" dirty="0">
                <a:solidFill>
                  <a:srgbClr val="0070C0"/>
                </a:solidFill>
              </a:rPr>
              <a:t>Sub-sub-category (string, selected from a list)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Description (text)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Short summary typically including functions, specifications, performance, and benefits.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9B73-5F98-4E50-A6A5-CAD6EE885038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671940" y="1388979"/>
          <a:ext cx="729592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592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671940" y="1782340"/>
          <a:ext cx="729592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592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671940" y="2149121"/>
          <a:ext cx="729592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592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671940" y="2478609"/>
          <a:ext cx="729592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592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038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General information for every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73303"/>
            <a:ext cx="7886700" cy="568688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Common attributes (type of data)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Vendor_Core</a:t>
            </a:r>
            <a:r>
              <a:rPr lang="en-US" dirty="0">
                <a:solidFill>
                  <a:srgbClr val="0070C0"/>
                </a:solidFill>
              </a:rPr>
              <a:t> (string, selected from a list)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Vendor_Implement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>
                <a:solidFill>
                  <a:srgbClr val="0070C0"/>
                </a:solidFill>
              </a:rPr>
              <a:t>ASIC fabricator (string, selected from a list)</a:t>
            </a:r>
          </a:p>
          <a:p>
            <a:pPr lvl="3"/>
            <a:r>
              <a:rPr lang="en-US" dirty="0">
                <a:solidFill>
                  <a:srgbClr val="0070C0"/>
                </a:solidFill>
              </a:rPr>
              <a:t>Technology (value, selected from a list)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FPGA vendor (string, selected from a list)</a:t>
            </a:r>
          </a:p>
          <a:p>
            <a:pPr lvl="3"/>
            <a:r>
              <a:rPr lang="en-US" dirty="0">
                <a:solidFill>
                  <a:srgbClr val="0070C0"/>
                </a:solidFill>
              </a:rPr>
              <a:t>Chip (string, selected from a list)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Specifications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Features and parameters</a:t>
            </a:r>
          </a:p>
          <a:p>
            <a:pPr lvl="3"/>
            <a:r>
              <a:rPr lang="en-US" dirty="0">
                <a:solidFill>
                  <a:srgbClr val="0070C0"/>
                </a:solidFill>
              </a:rPr>
              <a:t>Standard (text)</a:t>
            </a:r>
          </a:p>
          <a:p>
            <a:pPr lvl="3"/>
            <a:r>
              <a:rPr lang="en-US" dirty="0">
                <a:solidFill>
                  <a:srgbClr val="0070C0"/>
                </a:solidFill>
              </a:rPr>
              <a:t>Clock frequency (value) </a:t>
            </a:r>
          </a:p>
          <a:p>
            <a:pPr lvl="3"/>
            <a:r>
              <a:rPr lang="en-US" dirty="0">
                <a:solidFill>
                  <a:srgbClr val="0070C0"/>
                </a:solidFill>
              </a:rPr>
              <a:t>Area (value)</a:t>
            </a:r>
          </a:p>
          <a:p>
            <a:pPr lvl="3"/>
            <a:r>
              <a:rPr lang="en-US" dirty="0">
                <a:solidFill>
                  <a:srgbClr val="0070C0"/>
                </a:solidFill>
              </a:rPr>
              <a:t>Power consumption (value)</a:t>
            </a:r>
          </a:p>
          <a:p>
            <a:pPr lvl="3"/>
            <a:r>
              <a:rPr lang="en-US" dirty="0">
                <a:solidFill>
                  <a:srgbClr val="0070C0"/>
                </a:solidFill>
              </a:rPr>
              <a:t>Low power support (Yes/No)</a:t>
            </a:r>
          </a:p>
          <a:p>
            <a:pPr lvl="3"/>
            <a:r>
              <a:rPr lang="en-US" dirty="0">
                <a:solidFill>
                  <a:srgbClr val="0070C0"/>
                </a:solidFill>
              </a:rPr>
              <a:t>Components (text)</a:t>
            </a:r>
          </a:p>
          <a:p>
            <a:pPr lvl="3"/>
            <a:r>
              <a:rPr lang="en-US" dirty="0">
                <a:solidFill>
                  <a:srgbClr val="0070C0"/>
                </a:solidFill>
              </a:rPr>
              <a:t>Version (value)</a:t>
            </a:r>
          </a:p>
          <a:p>
            <a:pPr lvl="3"/>
            <a:r>
              <a:rPr lang="en-US" b="1" dirty="0">
                <a:solidFill>
                  <a:srgbClr val="0070C0"/>
                </a:solidFill>
              </a:rPr>
              <a:t>Needs special tools (Yes/No)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9B73-5F98-4E50-A6A5-CAD6EE885038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093154" y="971165"/>
          <a:ext cx="729592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592">
                  <a:extLst>
                    <a:ext uri="{9D8B030D-6E8A-4147-A177-3AD203B41FA5}">
                      <a16:colId xmlns:a16="http://schemas.microsoft.com/office/drawing/2014/main" val="3685813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12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15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General information for every core-cont’d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73303"/>
            <a:ext cx="7886700" cy="56868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Design reuse support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Can be directly used in other ASIC designs, synthesis scripts for generating gate level netlist, etc.</a:t>
            </a:r>
          </a:p>
          <a:p>
            <a:r>
              <a:rPr lang="en-US" b="1" dirty="0">
                <a:solidFill>
                  <a:srgbClr val="0070C0"/>
                </a:solidFill>
              </a:rPr>
              <a:t>Level of maturity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Comprehensiveness of verification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The number of downloads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User rating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The number of chips implemented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9B73-5F98-4E50-A6A5-CAD6EE8850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96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3919</TotalTime>
  <Words>1758</Words>
  <Application>Microsoft Office PowerPoint</Application>
  <PresentationFormat>On-screen Show (4:3)</PresentationFormat>
  <Paragraphs>517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IP Cores Conceptual Organization</vt:lpstr>
      <vt:lpstr>Classification of IP Cores</vt:lpstr>
      <vt:lpstr>Examples and search space</vt:lpstr>
      <vt:lpstr>Data-structure in the repository</vt:lpstr>
      <vt:lpstr>Key elements of IP repository</vt:lpstr>
      <vt:lpstr>Category tree</vt:lpstr>
      <vt:lpstr>General information for every core</vt:lpstr>
      <vt:lpstr>General information for every core</vt:lpstr>
      <vt:lpstr>General information for every core-cont’d</vt:lpstr>
      <vt:lpstr>General information for every core-cont’d</vt:lpstr>
      <vt:lpstr>Category-specific attributes and inheritance</vt:lpstr>
      <vt:lpstr>More on attributes</vt:lpstr>
      <vt:lpstr>Examples and search space</vt:lpstr>
      <vt:lpstr>User Interface of Database</vt:lpstr>
      <vt:lpstr>Closing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to NVIDIA design flow</dc:title>
  <dc:creator>Soowang</dc:creator>
  <cp:lastModifiedBy>soowangp</cp:lastModifiedBy>
  <cp:revision>266</cp:revision>
  <dcterms:created xsi:type="dcterms:W3CDTF">2017-02-02T15:27:19Z</dcterms:created>
  <dcterms:modified xsi:type="dcterms:W3CDTF">2017-12-07T19:06:26Z</dcterms:modified>
</cp:coreProperties>
</file>