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333"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C2C2C2"/>
    <a:srgbClr val="949494"/>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4" autoAdjust="0"/>
    <p:restoredTop sz="88272" autoAdjust="0"/>
  </p:normalViewPr>
  <p:slideViewPr>
    <p:cSldViewPr snapToGrid="0" showGuides="1">
      <p:cViewPr varScale="1">
        <p:scale>
          <a:sx n="96" d="100"/>
          <a:sy n="96" d="100"/>
        </p:scale>
        <p:origin x="1992" y="72"/>
      </p:cViewPr>
      <p:guideLst>
        <p:guide orient="horz" pos="4319"/>
        <p:guide pos="2881"/>
      </p:guideLst>
    </p:cSldViewPr>
  </p:slideViewPr>
  <p:outlineViewPr>
    <p:cViewPr>
      <p:scale>
        <a:sx n="33" d="100"/>
        <a:sy n="33" d="100"/>
      </p:scale>
      <p:origin x="48" y="534"/>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1/2/2019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1/2/2019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com/USCPOSH/usc-posh"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2776DD-4F06-446F-A58E-025D7CDA1D3C}"/>
              </a:ext>
            </a:extLst>
          </p:cNvPr>
          <p:cNvSpPr/>
          <p:nvPr/>
        </p:nvSpPr>
        <p:spPr>
          <a:xfrm>
            <a:off x="2059709" y="1200727"/>
            <a:ext cx="892355" cy="5332279"/>
          </a:xfrm>
          <a:prstGeom prst="rect">
            <a:avLst/>
          </a:prstGeom>
          <a:solidFill>
            <a:srgbClr val="FF0000">
              <a:alpha val="5000"/>
            </a:srgb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a:extLst>
              <a:ext uri="{FF2B5EF4-FFF2-40B4-BE49-F238E27FC236}">
                <a16:creationId xmlns:a16="http://schemas.microsoft.com/office/drawing/2014/main" id="{76767487-95FB-4873-9611-0A5AB8FBC491}"/>
              </a:ext>
            </a:extLst>
          </p:cNvPr>
          <p:cNvSpPr/>
          <p:nvPr/>
        </p:nvSpPr>
        <p:spPr>
          <a:xfrm>
            <a:off x="3293032" y="1209237"/>
            <a:ext cx="1449728" cy="5332279"/>
          </a:xfrm>
          <a:prstGeom prst="rect">
            <a:avLst/>
          </a:prstGeom>
          <a:solidFill>
            <a:srgbClr val="00B050">
              <a:alpha val="5000"/>
            </a:srgb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a:extLst>
              <a:ext uri="{FF2B5EF4-FFF2-40B4-BE49-F238E27FC236}">
                <a16:creationId xmlns:a16="http://schemas.microsoft.com/office/drawing/2014/main" id="{C3C2E8C6-6DBC-4FC4-B34E-96B8413A4D97}"/>
              </a:ext>
            </a:extLst>
          </p:cNvPr>
          <p:cNvSpPr/>
          <p:nvPr/>
        </p:nvSpPr>
        <p:spPr>
          <a:xfrm>
            <a:off x="4934255" y="1217747"/>
            <a:ext cx="1367680" cy="5332279"/>
          </a:xfrm>
          <a:prstGeom prst="rect">
            <a:avLst/>
          </a:prstGeom>
          <a:solidFill>
            <a:schemeClr val="tx2">
              <a:lumMod val="60000"/>
              <a:lumOff val="40000"/>
              <a:alpha val="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Footer Placeholder 1"/>
          <p:cNvSpPr>
            <a:spLocks noGrp="1"/>
          </p:cNvSpPr>
          <p:nvPr>
            <p:ph type="ftr" sz="quarter" idx="10"/>
          </p:nvPr>
        </p:nvSpPr>
        <p:spPr>
          <a:xfrm>
            <a:off x="1333500" y="6550026"/>
            <a:ext cx="6477000" cy="298450"/>
          </a:xfrm>
        </p:spPr>
        <p:txBody>
          <a:bodyPr/>
          <a:lstStyle/>
          <a:p>
            <a:pPr>
              <a:defRPr/>
            </a:pPr>
            <a:r>
              <a:rPr lang="en-US"/>
              <a:t>DISTRIBUTION STATEMENT C. Distribution authorized to U.S. Government Agencies and their contractors</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1</a:t>
            </a:fld>
            <a:endParaRPr lang="en-US"/>
          </a:p>
        </p:txBody>
      </p:sp>
      <p:sp>
        <p:nvSpPr>
          <p:cNvPr id="5" name="Title 4"/>
          <p:cNvSpPr>
            <a:spLocks noGrp="1"/>
          </p:cNvSpPr>
          <p:nvPr>
            <p:ph type="ctrTitle"/>
          </p:nvPr>
        </p:nvSpPr>
        <p:spPr/>
        <p:txBody>
          <a:bodyPr/>
          <a:lstStyle/>
          <a:p>
            <a:r>
              <a:rPr lang="en-US" dirty="0"/>
              <a:t>GitLab IP repository: Schema tree diagram</a:t>
            </a:r>
          </a:p>
        </p:txBody>
      </p:sp>
      <p:sp>
        <p:nvSpPr>
          <p:cNvPr id="8" name="TextBox 7">
            <a:extLst>
              <a:ext uri="{FF2B5EF4-FFF2-40B4-BE49-F238E27FC236}">
                <a16:creationId xmlns:a16="http://schemas.microsoft.com/office/drawing/2014/main" id="{BAEA57A5-3AA8-475B-992D-D07501D8178E}"/>
              </a:ext>
            </a:extLst>
          </p:cNvPr>
          <p:cNvSpPr txBox="1"/>
          <p:nvPr/>
        </p:nvSpPr>
        <p:spPr>
          <a:xfrm>
            <a:off x="49778" y="5843812"/>
            <a:ext cx="1723790" cy="523220"/>
          </a:xfrm>
          <a:prstGeom prst="rect">
            <a:avLst/>
          </a:prstGeom>
          <a:solidFill>
            <a:srgbClr val="DEDEDE"/>
          </a:solidFill>
          <a:ln w="25400">
            <a:solidFill>
              <a:schemeClr val="tx1"/>
            </a:solidFill>
          </a:ln>
        </p:spPr>
        <p:txBody>
          <a:bodyPr wrap="square" rtlCol="0">
            <a:spAutoFit/>
          </a:bodyPr>
          <a:lstStyle/>
          <a:p>
            <a:pPr algn="ctr"/>
            <a:r>
              <a:rPr lang="en-US" sz="1400" dirty="0">
                <a:hlinkClick r:id="rId2" tooltip="https://gitlab.com/USCPOSH/usc-posh&#10;Ctrl+Click or tap to follow the link">
                  <a:extLst>
                    <a:ext uri="{A12FA001-AC4F-418D-AE19-62706E023703}">
                      <ahyp:hlinkClr xmlns:ahyp="http://schemas.microsoft.com/office/drawing/2018/hyperlinkcolor" val="tx"/>
                    </a:ext>
                  </a:extLst>
                </a:hlinkClick>
              </a:rPr>
              <a:t>https://gitlab.com/USCPOSH/usc-posh</a:t>
            </a:r>
            <a:endParaRPr lang="en-US" sz="1400" dirty="0"/>
          </a:p>
        </p:txBody>
      </p:sp>
      <p:sp>
        <p:nvSpPr>
          <p:cNvPr id="9" name="TextBox 8">
            <a:extLst>
              <a:ext uri="{FF2B5EF4-FFF2-40B4-BE49-F238E27FC236}">
                <a16:creationId xmlns:a16="http://schemas.microsoft.com/office/drawing/2014/main" id="{9512622E-C303-4B61-B08B-A6DF4B0B1F3D}"/>
              </a:ext>
            </a:extLst>
          </p:cNvPr>
          <p:cNvSpPr txBox="1"/>
          <p:nvPr/>
        </p:nvSpPr>
        <p:spPr>
          <a:xfrm>
            <a:off x="92223" y="3672457"/>
            <a:ext cx="588129" cy="338554"/>
          </a:xfrm>
          <a:prstGeom prst="rect">
            <a:avLst/>
          </a:prstGeom>
          <a:noFill/>
          <a:ln w="19050">
            <a:solidFill>
              <a:schemeClr val="tx1"/>
            </a:solidFill>
          </a:ln>
        </p:spPr>
        <p:txBody>
          <a:bodyPr wrap="square" rtlCol="0">
            <a:spAutoFit/>
          </a:bodyPr>
          <a:lstStyle/>
          <a:p>
            <a:pPr algn="ctr"/>
            <a:r>
              <a:rPr lang="en-US" sz="1600" dirty="0"/>
              <a:t>AMS</a:t>
            </a:r>
          </a:p>
        </p:txBody>
      </p:sp>
      <p:sp>
        <p:nvSpPr>
          <p:cNvPr id="10" name="TextBox 9">
            <a:extLst>
              <a:ext uri="{FF2B5EF4-FFF2-40B4-BE49-F238E27FC236}">
                <a16:creationId xmlns:a16="http://schemas.microsoft.com/office/drawing/2014/main" id="{6FE8004F-D476-482F-A111-EE2D9A0B8A49}"/>
              </a:ext>
            </a:extLst>
          </p:cNvPr>
          <p:cNvSpPr txBox="1"/>
          <p:nvPr/>
        </p:nvSpPr>
        <p:spPr>
          <a:xfrm>
            <a:off x="553359" y="5095884"/>
            <a:ext cx="1120741" cy="338554"/>
          </a:xfrm>
          <a:prstGeom prst="rect">
            <a:avLst/>
          </a:prstGeom>
          <a:noFill/>
          <a:ln w="19050">
            <a:solidFill>
              <a:schemeClr val="tx1"/>
            </a:solidFill>
          </a:ln>
        </p:spPr>
        <p:txBody>
          <a:bodyPr wrap="square" rtlCol="0">
            <a:spAutoFit/>
          </a:bodyPr>
          <a:lstStyle/>
          <a:p>
            <a:pPr algn="ctr"/>
            <a:r>
              <a:rPr lang="en-US" sz="1600" dirty="0"/>
              <a:t>AMS_KGD</a:t>
            </a:r>
          </a:p>
        </p:txBody>
      </p:sp>
      <p:sp>
        <p:nvSpPr>
          <p:cNvPr id="11" name="TextBox 10">
            <a:extLst>
              <a:ext uri="{FF2B5EF4-FFF2-40B4-BE49-F238E27FC236}">
                <a16:creationId xmlns:a16="http://schemas.microsoft.com/office/drawing/2014/main" id="{310FE372-C3A5-4A41-8EDC-EB404690F225}"/>
              </a:ext>
            </a:extLst>
          </p:cNvPr>
          <p:cNvSpPr txBox="1"/>
          <p:nvPr/>
        </p:nvSpPr>
        <p:spPr>
          <a:xfrm>
            <a:off x="553360" y="2258710"/>
            <a:ext cx="1120740" cy="338554"/>
          </a:xfrm>
          <a:prstGeom prst="rect">
            <a:avLst/>
          </a:prstGeom>
          <a:noFill/>
          <a:ln w="19050">
            <a:solidFill>
              <a:schemeClr val="tx1"/>
            </a:solidFill>
          </a:ln>
        </p:spPr>
        <p:txBody>
          <a:bodyPr wrap="square" rtlCol="0">
            <a:spAutoFit/>
          </a:bodyPr>
          <a:lstStyle/>
          <a:p>
            <a:pPr algn="ctr"/>
            <a:r>
              <a:rPr lang="en-US" sz="1600" dirty="0"/>
              <a:t>AMS_IP</a:t>
            </a:r>
          </a:p>
        </p:txBody>
      </p:sp>
      <p:cxnSp>
        <p:nvCxnSpPr>
          <p:cNvPr id="13" name="Connector: Elbow 12">
            <a:extLst>
              <a:ext uri="{FF2B5EF4-FFF2-40B4-BE49-F238E27FC236}">
                <a16:creationId xmlns:a16="http://schemas.microsoft.com/office/drawing/2014/main" id="{15DA6BC8-4E21-458A-A7D2-8AA76EFC3470}"/>
              </a:ext>
            </a:extLst>
          </p:cNvPr>
          <p:cNvCxnSpPr>
            <a:cxnSpLocks/>
            <a:stCxn id="9" idx="0"/>
            <a:endCxn id="11" idx="1"/>
          </p:cNvCxnSpPr>
          <p:nvPr/>
        </p:nvCxnSpPr>
        <p:spPr>
          <a:xfrm rot="5400000" flipH="1" flipV="1">
            <a:off x="-152411" y="2966686"/>
            <a:ext cx="1244470" cy="16707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CDB486A-8D95-4236-A680-E953B60D2B2F}"/>
              </a:ext>
            </a:extLst>
          </p:cNvPr>
          <p:cNvCxnSpPr>
            <a:cxnSpLocks/>
            <a:stCxn id="10" idx="1"/>
            <a:endCxn id="9" idx="2"/>
          </p:cNvCxnSpPr>
          <p:nvPr/>
        </p:nvCxnSpPr>
        <p:spPr>
          <a:xfrm rot="10800000">
            <a:off x="386289" y="4011011"/>
            <a:ext cx="167071" cy="125415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DE91AF56-1545-4276-AA09-D1368A3672E9}"/>
              </a:ext>
            </a:extLst>
          </p:cNvPr>
          <p:cNvCxnSpPr>
            <a:cxnSpLocks/>
            <a:stCxn id="11" idx="3"/>
            <a:endCxn id="104" idx="1"/>
          </p:cNvCxnSpPr>
          <p:nvPr/>
        </p:nvCxnSpPr>
        <p:spPr>
          <a:xfrm flipV="1">
            <a:off x="1674100" y="1583459"/>
            <a:ext cx="527959" cy="84452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A34814C-41E4-4C3D-AC6D-CC86F8646A8B}"/>
              </a:ext>
            </a:extLst>
          </p:cNvPr>
          <p:cNvCxnSpPr>
            <a:cxnSpLocks/>
            <a:stCxn id="11" idx="3"/>
            <a:endCxn id="105" idx="1"/>
          </p:cNvCxnSpPr>
          <p:nvPr/>
        </p:nvCxnSpPr>
        <p:spPr>
          <a:xfrm flipV="1">
            <a:off x="1674100" y="2008485"/>
            <a:ext cx="531212" cy="4195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5563A75-1CAA-4A0F-AE9B-8249AAA3BCA9}"/>
              </a:ext>
            </a:extLst>
          </p:cNvPr>
          <p:cNvCxnSpPr>
            <a:cxnSpLocks/>
            <a:stCxn id="11" idx="3"/>
            <a:endCxn id="106" idx="1"/>
          </p:cNvCxnSpPr>
          <p:nvPr/>
        </p:nvCxnSpPr>
        <p:spPr bwMode="auto">
          <a:xfrm flipV="1">
            <a:off x="1674100" y="2424583"/>
            <a:ext cx="527960" cy="34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0" name="Connector: Elbow 69">
            <a:extLst>
              <a:ext uri="{FF2B5EF4-FFF2-40B4-BE49-F238E27FC236}">
                <a16:creationId xmlns:a16="http://schemas.microsoft.com/office/drawing/2014/main" id="{E0C5C30C-1ACC-418D-80F9-41FD6BF3F64A}"/>
              </a:ext>
            </a:extLst>
          </p:cNvPr>
          <p:cNvCxnSpPr>
            <a:cxnSpLocks/>
            <a:stCxn id="11" idx="3"/>
            <a:endCxn id="107" idx="1"/>
          </p:cNvCxnSpPr>
          <p:nvPr/>
        </p:nvCxnSpPr>
        <p:spPr>
          <a:xfrm>
            <a:off x="1674100" y="2427987"/>
            <a:ext cx="527960" cy="44526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D8DCB319-893C-46D2-9552-CCE1F8F08948}"/>
              </a:ext>
            </a:extLst>
          </p:cNvPr>
          <p:cNvCxnSpPr>
            <a:cxnSpLocks/>
            <a:stCxn id="11" idx="3"/>
            <a:endCxn id="108" idx="1"/>
          </p:cNvCxnSpPr>
          <p:nvPr/>
        </p:nvCxnSpPr>
        <p:spPr>
          <a:xfrm>
            <a:off x="1674100" y="2427987"/>
            <a:ext cx="527959" cy="88241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871B0A4-AF5E-4DAC-82CB-0A85F4624F93}"/>
              </a:ext>
            </a:extLst>
          </p:cNvPr>
          <p:cNvSpPr txBox="1"/>
          <p:nvPr/>
        </p:nvSpPr>
        <p:spPr>
          <a:xfrm>
            <a:off x="2202059" y="1414182"/>
            <a:ext cx="612954" cy="338554"/>
          </a:xfrm>
          <a:prstGeom prst="rect">
            <a:avLst/>
          </a:prstGeom>
          <a:noFill/>
          <a:ln w="19050">
            <a:solidFill>
              <a:schemeClr val="tx1"/>
            </a:solidFill>
          </a:ln>
        </p:spPr>
        <p:txBody>
          <a:bodyPr wrap="square" rtlCol="0">
            <a:spAutoFit/>
          </a:bodyPr>
          <a:lstStyle/>
          <a:p>
            <a:pPr algn="ctr"/>
            <a:r>
              <a:rPr lang="en-US" sz="1600" dirty="0"/>
              <a:t>ADC</a:t>
            </a:r>
          </a:p>
        </p:txBody>
      </p:sp>
      <p:sp>
        <p:nvSpPr>
          <p:cNvPr id="105" name="TextBox 104">
            <a:extLst>
              <a:ext uri="{FF2B5EF4-FFF2-40B4-BE49-F238E27FC236}">
                <a16:creationId xmlns:a16="http://schemas.microsoft.com/office/drawing/2014/main" id="{72DD65E5-65BA-43A0-936D-C734EB89B6EE}"/>
              </a:ext>
            </a:extLst>
          </p:cNvPr>
          <p:cNvSpPr txBox="1"/>
          <p:nvPr/>
        </p:nvSpPr>
        <p:spPr>
          <a:xfrm>
            <a:off x="2205312" y="1839208"/>
            <a:ext cx="609701" cy="338554"/>
          </a:xfrm>
          <a:prstGeom prst="rect">
            <a:avLst/>
          </a:prstGeom>
          <a:noFill/>
          <a:ln w="19050">
            <a:solidFill>
              <a:schemeClr val="tx1"/>
            </a:solidFill>
          </a:ln>
        </p:spPr>
        <p:txBody>
          <a:bodyPr wrap="square" rtlCol="0">
            <a:spAutoFit/>
          </a:bodyPr>
          <a:lstStyle/>
          <a:p>
            <a:pPr algn="ctr"/>
            <a:r>
              <a:rPr lang="en-US" sz="1600" dirty="0"/>
              <a:t>DAC</a:t>
            </a:r>
          </a:p>
        </p:txBody>
      </p:sp>
      <p:sp>
        <p:nvSpPr>
          <p:cNvPr id="106" name="TextBox 105">
            <a:extLst>
              <a:ext uri="{FF2B5EF4-FFF2-40B4-BE49-F238E27FC236}">
                <a16:creationId xmlns:a16="http://schemas.microsoft.com/office/drawing/2014/main" id="{F8EA0365-1254-4013-9EED-036FF02740D8}"/>
              </a:ext>
            </a:extLst>
          </p:cNvPr>
          <p:cNvSpPr txBox="1"/>
          <p:nvPr/>
        </p:nvSpPr>
        <p:spPr>
          <a:xfrm>
            <a:off x="2202060" y="2255306"/>
            <a:ext cx="612953" cy="338554"/>
          </a:xfrm>
          <a:prstGeom prst="rect">
            <a:avLst/>
          </a:prstGeom>
          <a:noFill/>
          <a:ln w="19050">
            <a:solidFill>
              <a:schemeClr val="tx1"/>
            </a:solidFill>
          </a:ln>
        </p:spPr>
        <p:txBody>
          <a:bodyPr wrap="square" rtlCol="0">
            <a:spAutoFit/>
          </a:bodyPr>
          <a:lstStyle/>
          <a:p>
            <a:pPr algn="ctr"/>
            <a:r>
              <a:rPr lang="en-US" sz="1600" dirty="0"/>
              <a:t>DLL</a:t>
            </a:r>
          </a:p>
        </p:txBody>
      </p:sp>
      <p:sp>
        <p:nvSpPr>
          <p:cNvPr id="107" name="TextBox 106">
            <a:extLst>
              <a:ext uri="{FF2B5EF4-FFF2-40B4-BE49-F238E27FC236}">
                <a16:creationId xmlns:a16="http://schemas.microsoft.com/office/drawing/2014/main" id="{0CFDF236-A4D8-4FAE-8688-2F91DAAE293E}"/>
              </a:ext>
            </a:extLst>
          </p:cNvPr>
          <p:cNvSpPr txBox="1"/>
          <p:nvPr/>
        </p:nvSpPr>
        <p:spPr>
          <a:xfrm>
            <a:off x="2202060" y="2703978"/>
            <a:ext cx="612953" cy="338554"/>
          </a:xfrm>
          <a:prstGeom prst="rect">
            <a:avLst/>
          </a:prstGeom>
          <a:noFill/>
          <a:ln w="19050">
            <a:solidFill>
              <a:schemeClr val="tx1"/>
            </a:solidFill>
          </a:ln>
        </p:spPr>
        <p:txBody>
          <a:bodyPr wrap="square" rtlCol="0">
            <a:spAutoFit/>
          </a:bodyPr>
          <a:lstStyle/>
          <a:p>
            <a:pPr algn="ctr"/>
            <a:r>
              <a:rPr lang="en-US" sz="1600" dirty="0"/>
              <a:t>PLL</a:t>
            </a:r>
          </a:p>
        </p:txBody>
      </p:sp>
      <p:sp>
        <p:nvSpPr>
          <p:cNvPr id="108" name="TextBox 107">
            <a:extLst>
              <a:ext uri="{FF2B5EF4-FFF2-40B4-BE49-F238E27FC236}">
                <a16:creationId xmlns:a16="http://schemas.microsoft.com/office/drawing/2014/main" id="{69D79185-2F56-4F01-8FEB-168EF101D051}"/>
              </a:ext>
            </a:extLst>
          </p:cNvPr>
          <p:cNvSpPr txBox="1"/>
          <p:nvPr/>
        </p:nvSpPr>
        <p:spPr>
          <a:xfrm>
            <a:off x="2202059" y="3141129"/>
            <a:ext cx="612954" cy="338554"/>
          </a:xfrm>
          <a:prstGeom prst="rect">
            <a:avLst/>
          </a:prstGeom>
          <a:noFill/>
          <a:ln w="19050">
            <a:solidFill>
              <a:schemeClr val="tx1"/>
            </a:solidFill>
          </a:ln>
        </p:spPr>
        <p:txBody>
          <a:bodyPr wrap="square" rtlCol="0">
            <a:spAutoFit/>
          </a:bodyPr>
          <a:lstStyle/>
          <a:p>
            <a:pPr algn="ctr"/>
            <a:r>
              <a:rPr lang="en-US" sz="1600" dirty="0"/>
              <a:t>VCO</a:t>
            </a:r>
          </a:p>
        </p:txBody>
      </p:sp>
      <p:cxnSp>
        <p:nvCxnSpPr>
          <p:cNvPr id="140" name="Connector: Elbow 139">
            <a:extLst>
              <a:ext uri="{FF2B5EF4-FFF2-40B4-BE49-F238E27FC236}">
                <a16:creationId xmlns:a16="http://schemas.microsoft.com/office/drawing/2014/main" id="{BD98A418-4651-4F23-8C5F-AF438A8E1339}"/>
              </a:ext>
            </a:extLst>
          </p:cNvPr>
          <p:cNvCxnSpPr>
            <a:cxnSpLocks/>
            <a:stCxn id="10" idx="3"/>
            <a:endCxn id="150" idx="1"/>
          </p:cNvCxnSpPr>
          <p:nvPr/>
        </p:nvCxnSpPr>
        <p:spPr>
          <a:xfrm flipV="1">
            <a:off x="1674100" y="4425967"/>
            <a:ext cx="511160" cy="83919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A6FA6AA6-06D2-42AF-B84E-EFF1020B326B}"/>
              </a:ext>
            </a:extLst>
          </p:cNvPr>
          <p:cNvCxnSpPr>
            <a:cxnSpLocks/>
            <a:stCxn id="10" idx="3"/>
            <a:endCxn id="151" idx="1"/>
          </p:cNvCxnSpPr>
          <p:nvPr/>
        </p:nvCxnSpPr>
        <p:spPr>
          <a:xfrm flipV="1">
            <a:off x="1674100" y="4850993"/>
            <a:ext cx="514413" cy="41416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34DA573-D493-44D9-A725-DA37439584A0}"/>
              </a:ext>
            </a:extLst>
          </p:cNvPr>
          <p:cNvCxnSpPr>
            <a:cxnSpLocks/>
            <a:stCxn id="10" idx="3"/>
            <a:endCxn id="152" idx="1"/>
          </p:cNvCxnSpPr>
          <p:nvPr/>
        </p:nvCxnSpPr>
        <p:spPr bwMode="auto">
          <a:xfrm>
            <a:off x="1674100" y="5265161"/>
            <a:ext cx="511161" cy="19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44" name="Connector: Elbow 143">
            <a:extLst>
              <a:ext uri="{FF2B5EF4-FFF2-40B4-BE49-F238E27FC236}">
                <a16:creationId xmlns:a16="http://schemas.microsoft.com/office/drawing/2014/main" id="{614FC445-60E7-4638-9FCD-345E99F6CAAD}"/>
              </a:ext>
            </a:extLst>
          </p:cNvPr>
          <p:cNvCxnSpPr>
            <a:cxnSpLocks/>
            <a:stCxn id="10" idx="3"/>
            <a:endCxn id="153" idx="1"/>
          </p:cNvCxnSpPr>
          <p:nvPr/>
        </p:nvCxnSpPr>
        <p:spPr>
          <a:xfrm>
            <a:off x="1674100" y="5265161"/>
            <a:ext cx="511161" cy="4506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4ADE7FC4-2E6A-4ADA-8F03-D57EE18F6A67}"/>
              </a:ext>
            </a:extLst>
          </p:cNvPr>
          <p:cNvCxnSpPr>
            <a:cxnSpLocks/>
            <a:stCxn id="10" idx="3"/>
            <a:endCxn id="154" idx="1"/>
          </p:cNvCxnSpPr>
          <p:nvPr/>
        </p:nvCxnSpPr>
        <p:spPr>
          <a:xfrm>
            <a:off x="1674100" y="5265161"/>
            <a:ext cx="511160" cy="88775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C78990CF-8D57-44C3-8AF2-DD0C0000EA95}"/>
              </a:ext>
            </a:extLst>
          </p:cNvPr>
          <p:cNvSpPr txBox="1"/>
          <p:nvPr/>
        </p:nvSpPr>
        <p:spPr>
          <a:xfrm>
            <a:off x="2185260" y="4256690"/>
            <a:ext cx="612954" cy="338554"/>
          </a:xfrm>
          <a:prstGeom prst="rect">
            <a:avLst/>
          </a:prstGeom>
          <a:noFill/>
          <a:ln w="19050">
            <a:solidFill>
              <a:schemeClr val="tx1"/>
            </a:solidFill>
          </a:ln>
        </p:spPr>
        <p:txBody>
          <a:bodyPr wrap="square" rtlCol="0">
            <a:spAutoFit/>
          </a:bodyPr>
          <a:lstStyle/>
          <a:p>
            <a:pPr algn="ctr"/>
            <a:r>
              <a:rPr lang="en-US" sz="1600" dirty="0"/>
              <a:t>ADC</a:t>
            </a:r>
          </a:p>
        </p:txBody>
      </p:sp>
      <p:sp>
        <p:nvSpPr>
          <p:cNvPr id="151" name="TextBox 150">
            <a:extLst>
              <a:ext uri="{FF2B5EF4-FFF2-40B4-BE49-F238E27FC236}">
                <a16:creationId xmlns:a16="http://schemas.microsoft.com/office/drawing/2014/main" id="{7BB368BB-3B21-4E6D-AC99-9E1134B8E236}"/>
              </a:ext>
            </a:extLst>
          </p:cNvPr>
          <p:cNvSpPr txBox="1"/>
          <p:nvPr/>
        </p:nvSpPr>
        <p:spPr>
          <a:xfrm>
            <a:off x="2188513" y="4681716"/>
            <a:ext cx="612954" cy="338554"/>
          </a:xfrm>
          <a:prstGeom prst="rect">
            <a:avLst/>
          </a:prstGeom>
          <a:noFill/>
          <a:ln w="19050">
            <a:solidFill>
              <a:schemeClr val="tx1"/>
            </a:solidFill>
          </a:ln>
        </p:spPr>
        <p:txBody>
          <a:bodyPr wrap="square" rtlCol="0">
            <a:spAutoFit/>
          </a:bodyPr>
          <a:lstStyle/>
          <a:p>
            <a:pPr algn="ctr"/>
            <a:r>
              <a:rPr lang="en-US" sz="1600" dirty="0"/>
              <a:t>DAC</a:t>
            </a:r>
          </a:p>
        </p:txBody>
      </p:sp>
      <p:sp>
        <p:nvSpPr>
          <p:cNvPr id="152" name="TextBox 151">
            <a:extLst>
              <a:ext uri="{FF2B5EF4-FFF2-40B4-BE49-F238E27FC236}">
                <a16:creationId xmlns:a16="http://schemas.microsoft.com/office/drawing/2014/main" id="{C65B76CD-91DC-4B8B-8762-BBDF977F53EE}"/>
              </a:ext>
            </a:extLst>
          </p:cNvPr>
          <p:cNvSpPr txBox="1"/>
          <p:nvPr/>
        </p:nvSpPr>
        <p:spPr>
          <a:xfrm>
            <a:off x="2185261" y="5097814"/>
            <a:ext cx="612953" cy="338554"/>
          </a:xfrm>
          <a:prstGeom prst="rect">
            <a:avLst/>
          </a:prstGeom>
          <a:noFill/>
          <a:ln w="19050">
            <a:solidFill>
              <a:schemeClr val="tx1"/>
            </a:solidFill>
          </a:ln>
        </p:spPr>
        <p:txBody>
          <a:bodyPr wrap="square" rtlCol="0">
            <a:spAutoFit/>
          </a:bodyPr>
          <a:lstStyle/>
          <a:p>
            <a:pPr algn="ctr"/>
            <a:r>
              <a:rPr lang="en-US" sz="1600" dirty="0"/>
              <a:t>DLL</a:t>
            </a:r>
          </a:p>
        </p:txBody>
      </p:sp>
      <p:sp>
        <p:nvSpPr>
          <p:cNvPr id="153" name="TextBox 152">
            <a:extLst>
              <a:ext uri="{FF2B5EF4-FFF2-40B4-BE49-F238E27FC236}">
                <a16:creationId xmlns:a16="http://schemas.microsoft.com/office/drawing/2014/main" id="{184BCB4A-B2A4-4D08-B92B-8DAE8DA35751}"/>
              </a:ext>
            </a:extLst>
          </p:cNvPr>
          <p:cNvSpPr txBox="1"/>
          <p:nvPr/>
        </p:nvSpPr>
        <p:spPr>
          <a:xfrm>
            <a:off x="2185261" y="5546486"/>
            <a:ext cx="612953" cy="338554"/>
          </a:xfrm>
          <a:prstGeom prst="rect">
            <a:avLst/>
          </a:prstGeom>
          <a:noFill/>
          <a:ln w="19050">
            <a:solidFill>
              <a:schemeClr val="tx1"/>
            </a:solidFill>
          </a:ln>
        </p:spPr>
        <p:txBody>
          <a:bodyPr wrap="square" rtlCol="0">
            <a:spAutoFit/>
          </a:bodyPr>
          <a:lstStyle/>
          <a:p>
            <a:pPr algn="ctr"/>
            <a:r>
              <a:rPr lang="en-US" sz="1600" dirty="0"/>
              <a:t>PLL</a:t>
            </a:r>
          </a:p>
        </p:txBody>
      </p:sp>
      <p:sp>
        <p:nvSpPr>
          <p:cNvPr id="154" name="TextBox 153">
            <a:extLst>
              <a:ext uri="{FF2B5EF4-FFF2-40B4-BE49-F238E27FC236}">
                <a16:creationId xmlns:a16="http://schemas.microsoft.com/office/drawing/2014/main" id="{8A530524-E813-4511-9BDF-DE165EF74742}"/>
              </a:ext>
            </a:extLst>
          </p:cNvPr>
          <p:cNvSpPr txBox="1"/>
          <p:nvPr/>
        </p:nvSpPr>
        <p:spPr>
          <a:xfrm>
            <a:off x="2185260" y="5983637"/>
            <a:ext cx="612954" cy="338554"/>
          </a:xfrm>
          <a:prstGeom prst="rect">
            <a:avLst/>
          </a:prstGeom>
          <a:noFill/>
          <a:ln w="19050">
            <a:solidFill>
              <a:schemeClr val="tx1"/>
            </a:solidFill>
          </a:ln>
        </p:spPr>
        <p:txBody>
          <a:bodyPr wrap="square" rtlCol="0">
            <a:spAutoFit/>
          </a:bodyPr>
          <a:lstStyle/>
          <a:p>
            <a:pPr algn="ctr"/>
            <a:r>
              <a:rPr lang="en-US" sz="1600" dirty="0"/>
              <a:t>VCO</a:t>
            </a:r>
          </a:p>
        </p:txBody>
      </p:sp>
      <p:sp>
        <p:nvSpPr>
          <p:cNvPr id="162" name="TextBox 161">
            <a:extLst>
              <a:ext uri="{FF2B5EF4-FFF2-40B4-BE49-F238E27FC236}">
                <a16:creationId xmlns:a16="http://schemas.microsoft.com/office/drawing/2014/main" id="{A0ACDADF-F520-4ACD-A98C-41E5DA47FF6D}"/>
              </a:ext>
            </a:extLst>
          </p:cNvPr>
          <p:cNvSpPr txBox="1"/>
          <p:nvPr/>
        </p:nvSpPr>
        <p:spPr>
          <a:xfrm>
            <a:off x="3506026" y="4255423"/>
            <a:ext cx="1054794" cy="338554"/>
          </a:xfrm>
          <a:prstGeom prst="rect">
            <a:avLst/>
          </a:prstGeom>
          <a:noFill/>
          <a:ln w="19050">
            <a:solidFill>
              <a:schemeClr val="tx1"/>
            </a:solidFill>
          </a:ln>
        </p:spPr>
        <p:txBody>
          <a:bodyPr wrap="square" rtlCol="0">
            <a:spAutoFit/>
          </a:bodyPr>
          <a:lstStyle/>
          <a:p>
            <a:pPr algn="ctr"/>
            <a:r>
              <a:rPr lang="en-US" sz="1600" dirty="0"/>
              <a:t>SAR_ADC</a:t>
            </a:r>
          </a:p>
        </p:txBody>
      </p:sp>
      <p:sp>
        <p:nvSpPr>
          <p:cNvPr id="163" name="TextBox 162">
            <a:extLst>
              <a:ext uri="{FF2B5EF4-FFF2-40B4-BE49-F238E27FC236}">
                <a16:creationId xmlns:a16="http://schemas.microsoft.com/office/drawing/2014/main" id="{235A9888-027B-4BD9-8065-3D8753C0C142}"/>
              </a:ext>
            </a:extLst>
          </p:cNvPr>
          <p:cNvSpPr txBox="1"/>
          <p:nvPr/>
        </p:nvSpPr>
        <p:spPr>
          <a:xfrm>
            <a:off x="3488261" y="5558321"/>
            <a:ext cx="1075784" cy="338554"/>
          </a:xfrm>
          <a:prstGeom prst="rect">
            <a:avLst/>
          </a:prstGeom>
          <a:noFill/>
          <a:ln w="19050">
            <a:solidFill>
              <a:schemeClr val="tx1"/>
            </a:solidFill>
          </a:ln>
        </p:spPr>
        <p:txBody>
          <a:bodyPr wrap="square" rtlCol="0">
            <a:spAutoFit/>
          </a:bodyPr>
          <a:lstStyle/>
          <a:p>
            <a:pPr algn="ctr"/>
            <a:r>
              <a:rPr lang="en-US" sz="1600" dirty="0"/>
              <a:t>TB_ADC</a:t>
            </a:r>
          </a:p>
        </p:txBody>
      </p:sp>
      <p:sp>
        <p:nvSpPr>
          <p:cNvPr id="164" name="TextBox 163">
            <a:extLst>
              <a:ext uri="{FF2B5EF4-FFF2-40B4-BE49-F238E27FC236}">
                <a16:creationId xmlns:a16="http://schemas.microsoft.com/office/drawing/2014/main" id="{C9E40AB2-FBBD-4A0C-9E19-CD0DDE5B8037}"/>
              </a:ext>
            </a:extLst>
          </p:cNvPr>
          <p:cNvSpPr txBox="1"/>
          <p:nvPr/>
        </p:nvSpPr>
        <p:spPr>
          <a:xfrm>
            <a:off x="3488261" y="5985640"/>
            <a:ext cx="1075783" cy="338554"/>
          </a:xfrm>
          <a:prstGeom prst="rect">
            <a:avLst/>
          </a:prstGeom>
          <a:noFill/>
          <a:ln w="19050">
            <a:solidFill>
              <a:schemeClr val="tx1"/>
            </a:solidFill>
          </a:ln>
        </p:spPr>
        <p:txBody>
          <a:bodyPr wrap="square" rtlCol="0">
            <a:spAutoFit/>
          </a:bodyPr>
          <a:lstStyle/>
          <a:p>
            <a:pPr algn="ctr"/>
            <a:r>
              <a:rPr lang="en-US" sz="1600" dirty="0"/>
              <a:t>VCO_ADC</a:t>
            </a:r>
          </a:p>
        </p:txBody>
      </p:sp>
      <p:cxnSp>
        <p:nvCxnSpPr>
          <p:cNvPr id="165" name="Connector: Elbow 164">
            <a:extLst>
              <a:ext uri="{FF2B5EF4-FFF2-40B4-BE49-F238E27FC236}">
                <a16:creationId xmlns:a16="http://schemas.microsoft.com/office/drawing/2014/main" id="{5B7F3B15-7348-4B1A-B40C-B14F6921A829}"/>
              </a:ext>
            </a:extLst>
          </p:cNvPr>
          <p:cNvCxnSpPr>
            <a:cxnSpLocks/>
            <a:stCxn id="150" idx="3"/>
            <a:endCxn id="163" idx="1"/>
          </p:cNvCxnSpPr>
          <p:nvPr/>
        </p:nvCxnSpPr>
        <p:spPr>
          <a:xfrm>
            <a:off x="2798214" y="4425967"/>
            <a:ext cx="690047" cy="130163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228C6FA3-93D1-45C8-A134-854834FFC644}"/>
              </a:ext>
            </a:extLst>
          </p:cNvPr>
          <p:cNvCxnSpPr>
            <a:cxnSpLocks/>
            <a:stCxn id="150" idx="3"/>
            <a:endCxn id="164" idx="1"/>
          </p:cNvCxnSpPr>
          <p:nvPr/>
        </p:nvCxnSpPr>
        <p:spPr>
          <a:xfrm>
            <a:off x="2798214" y="4425967"/>
            <a:ext cx="690047" cy="172895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BECEE8E-4D81-4019-97D5-3B0EA3A95646}"/>
              </a:ext>
            </a:extLst>
          </p:cNvPr>
          <p:cNvCxnSpPr>
            <a:cxnSpLocks/>
            <a:stCxn id="150" idx="3"/>
            <a:endCxn id="162" idx="1"/>
          </p:cNvCxnSpPr>
          <p:nvPr/>
        </p:nvCxnSpPr>
        <p:spPr bwMode="auto">
          <a:xfrm flipV="1">
            <a:off x="2798214" y="4424700"/>
            <a:ext cx="707812" cy="126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7" name="Straight Connector 176">
            <a:extLst>
              <a:ext uri="{FF2B5EF4-FFF2-40B4-BE49-F238E27FC236}">
                <a16:creationId xmlns:a16="http://schemas.microsoft.com/office/drawing/2014/main" id="{B0D70901-C308-4650-A09C-C84AB95CF297}"/>
              </a:ext>
            </a:extLst>
          </p:cNvPr>
          <p:cNvCxnSpPr>
            <a:cxnSpLocks/>
            <a:stCxn id="162" idx="3"/>
            <a:endCxn id="201" idx="1"/>
          </p:cNvCxnSpPr>
          <p:nvPr/>
        </p:nvCxnSpPr>
        <p:spPr bwMode="auto">
          <a:xfrm>
            <a:off x="4560820" y="4424700"/>
            <a:ext cx="536196" cy="27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80" name="TextBox 179">
            <a:extLst>
              <a:ext uri="{FF2B5EF4-FFF2-40B4-BE49-F238E27FC236}">
                <a16:creationId xmlns:a16="http://schemas.microsoft.com/office/drawing/2014/main" id="{9B54A32C-B078-4979-A6BB-2B969F9BA1F3}"/>
              </a:ext>
            </a:extLst>
          </p:cNvPr>
          <p:cNvSpPr txBox="1"/>
          <p:nvPr/>
        </p:nvSpPr>
        <p:spPr>
          <a:xfrm>
            <a:off x="5093790" y="5099718"/>
            <a:ext cx="1058019" cy="338554"/>
          </a:xfrm>
          <a:prstGeom prst="rect">
            <a:avLst/>
          </a:prstGeom>
          <a:noFill/>
          <a:ln w="19050">
            <a:solidFill>
              <a:schemeClr val="tx1"/>
            </a:solidFill>
          </a:ln>
        </p:spPr>
        <p:txBody>
          <a:bodyPr wrap="square" rtlCol="0">
            <a:spAutoFit/>
          </a:bodyPr>
          <a:lstStyle/>
          <a:p>
            <a:pPr algn="ctr"/>
            <a:r>
              <a:rPr lang="en-US" sz="1600" dirty="0"/>
              <a:t>GF65LPe</a:t>
            </a:r>
          </a:p>
        </p:txBody>
      </p:sp>
      <p:cxnSp>
        <p:nvCxnSpPr>
          <p:cNvPr id="184" name="Straight Connector 183">
            <a:extLst>
              <a:ext uri="{FF2B5EF4-FFF2-40B4-BE49-F238E27FC236}">
                <a16:creationId xmlns:a16="http://schemas.microsoft.com/office/drawing/2014/main" id="{EA3C6B42-072D-43EF-8C2A-52AED3723376}"/>
              </a:ext>
            </a:extLst>
          </p:cNvPr>
          <p:cNvCxnSpPr>
            <a:cxnSpLocks/>
            <a:stCxn id="188" idx="1"/>
            <a:endCxn id="180" idx="3"/>
          </p:cNvCxnSpPr>
          <p:nvPr/>
        </p:nvCxnSpPr>
        <p:spPr bwMode="auto">
          <a:xfrm flipH="1">
            <a:off x="6151809" y="5268995"/>
            <a:ext cx="442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88" name="TextBox 187">
            <a:extLst>
              <a:ext uri="{FF2B5EF4-FFF2-40B4-BE49-F238E27FC236}">
                <a16:creationId xmlns:a16="http://schemas.microsoft.com/office/drawing/2014/main" id="{538D2703-537F-48FB-8CF3-0E14D9F10829}"/>
              </a:ext>
            </a:extLst>
          </p:cNvPr>
          <p:cNvSpPr txBox="1"/>
          <p:nvPr/>
        </p:nvSpPr>
        <p:spPr>
          <a:xfrm>
            <a:off x="6593865" y="4976607"/>
            <a:ext cx="2247705" cy="584775"/>
          </a:xfrm>
          <a:prstGeom prst="rect">
            <a:avLst/>
          </a:prstGeom>
          <a:noFill/>
          <a:ln w="19050">
            <a:solidFill>
              <a:schemeClr val="tx1"/>
            </a:solidFill>
          </a:ln>
        </p:spPr>
        <p:txBody>
          <a:bodyPr wrap="square" rtlCol="0">
            <a:spAutoFit/>
          </a:bodyPr>
          <a:lstStyle/>
          <a:p>
            <a:pPr algn="ctr"/>
            <a:r>
              <a:rPr lang="en-US" sz="1600" dirty="0"/>
              <a:t>USC_65nm_SAR_ADC_Dec20_2018</a:t>
            </a:r>
          </a:p>
        </p:txBody>
      </p:sp>
      <p:sp>
        <p:nvSpPr>
          <p:cNvPr id="200" name="TextBox 199">
            <a:extLst>
              <a:ext uri="{FF2B5EF4-FFF2-40B4-BE49-F238E27FC236}">
                <a16:creationId xmlns:a16="http://schemas.microsoft.com/office/drawing/2014/main" id="{B66DB04E-E924-496D-9D98-F0E791F5D1C5}"/>
              </a:ext>
            </a:extLst>
          </p:cNvPr>
          <p:cNvSpPr txBox="1"/>
          <p:nvPr/>
        </p:nvSpPr>
        <p:spPr>
          <a:xfrm>
            <a:off x="5093790" y="4680798"/>
            <a:ext cx="1058019" cy="338554"/>
          </a:xfrm>
          <a:prstGeom prst="rect">
            <a:avLst/>
          </a:prstGeom>
          <a:noFill/>
          <a:ln w="19050">
            <a:solidFill>
              <a:schemeClr val="tx1"/>
            </a:solidFill>
          </a:ln>
        </p:spPr>
        <p:txBody>
          <a:bodyPr wrap="square" rtlCol="0">
            <a:spAutoFit/>
          </a:bodyPr>
          <a:lstStyle/>
          <a:p>
            <a:pPr algn="ctr"/>
            <a:r>
              <a:rPr lang="en-US" sz="1600" dirty="0"/>
              <a:t>GF14LPP</a:t>
            </a:r>
          </a:p>
        </p:txBody>
      </p:sp>
      <p:sp>
        <p:nvSpPr>
          <p:cNvPr id="201" name="TextBox 200">
            <a:extLst>
              <a:ext uri="{FF2B5EF4-FFF2-40B4-BE49-F238E27FC236}">
                <a16:creationId xmlns:a16="http://schemas.microsoft.com/office/drawing/2014/main" id="{9861CA79-702E-4591-9D3D-F5FB3163E980}"/>
              </a:ext>
            </a:extLst>
          </p:cNvPr>
          <p:cNvSpPr txBox="1"/>
          <p:nvPr/>
        </p:nvSpPr>
        <p:spPr>
          <a:xfrm>
            <a:off x="5097016" y="4258183"/>
            <a:ext cx="1054794" cy="338554"/>
          </a:xfrm>
          <a:prstGeom prst="rect">
            <a:avLst/>
          </a:prstGeom>
          <a:noFill/>
          <a:ln w="19050">
            <a:solidFill>
              <a:schemeClr val="tx1"/>
            </a:solidFill>
          </a:ln>
        </p:spPr>
        <p:txBody>
          <a:bodyPr wrap="square" rtlCol="0">
            <a:spAutoFit/>
          </a:bodyPr>
          <a:lstStyle/>
          <a:p>
            <a:pPr algn="ctr"/>
            <a:r>
              <a:rPr lang="en-US" sz="1600" dirty="0"/>
              <a:t>GF12LP</a:t>
            </a:r>
          </a:p>
        </p:txBody>
      </p:sp>
      <p:cxnSp>
        <p:nvCxnSpPr>
          <p:cNvPr id="204" name="Connector: Elbow 203">
            <a:extLst>
              <a:ext uri="{FF2B5EF4-FFF2-40B4-BE49-F238E27FC236}">
                <a16:creationId xmlns:a16="http://schemas.microsoft.com/office/drawing/2014/main" id="{036CE29F-B696-486C-8A50-1DAF661BFCED}"/>
              </a:ext>
            </a:extLst>
          </p:cNvPr>
          <p:cNvCxnSpPr>
            <a:cxnSpLocks/>
            <a:stCxn id="162" idx="3"/>
            <a:endCxn id="200" idx="1"/>
          </p:cNvCxnSpPr>
          <p:nvPr/>
        </p:nvCxnSpPr>
        <p:spPr>
          <a:xfrm>
            <a:off x="4560820" y="4424700"/>
            <a:ext cx="532970" cy="4253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Connector: Elbow 206">
            <a:extLst>
              <a:ext uri="{FF2B5EF4-FFF2-40B4-BE49-F238E27FC236}">
                <a16:creationId xmlns:a16="http://schemas.microsoft.com/office/drawing/2014/main" id="{C83CAD68-2F9F-41DB-8DF1-DD7B1A6C9C02}"/>
              </a:ext>
            </a:extLst>
          </p:cNvPr>
          <p:cNvCxnSpPr>
            <a:cxnSpLocks/>
            <a:stCxn id="162" idx="3"/>
            <a:endCxn id="180" idx="1"/>
          </p:cNvCxnSpPr>
          <p:nvPr/>
        </p:nvCxnSpPr>
        <p:spPr>
          <a:xfrm>
            <a:off x="4560820" y="4424700"/>
            <a:ext cx="532970" cy="84429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345843B-00DF-4FCC-B42E-9D61F9268B57}"/>
              </a:ext>
            </a:extLst>
          </p:cNvPr>
          <p:cNvCxnSpPr>
            <a:cxnSpLocks/>
            <a:stCxn id="163" idx="3"/>
            <a:endCxn id="223" idx="1"/>
          </p:cNvCxnSpPr>
          <p:nvPr/>
        </p:nvCxnSpPr>
        <p:spPr bwMode="auto">
          <a:xfrm>
            <a:off x="4564045" y="5727598"/>
            <a:ext cx="5297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9" name="Straight Connector 218">
            <a:extLst>
              <a:ext uri="{FF2B5EF4-FFF2-40B4-BE49-F238E27FC236}">
                <a16:creationId xmlns:a16="http://schemas.microsoft.com/office/drawing/2014/main" id="{91A36DF0-5F8B-4712-844D-5B458FBA8C2A}"/>
              </a:ext>
            </a:extLst>
          </p:cNvPr>
          <p:cNvCxnSpPr>
            <a:cxnSpLocks/>
            <a:stCxn id="164" idx="3"/>
            <a:endCxn id="227" idx="1"/>
          </p:cNvCxnSpPr>
          <p:nvPr/>
        </p:nvCxnSpPr>
        <p:spPr bwMode="auto">
          <a:xfrm flipV="1">
            <a:off x="4564044" y="6152914"/>
            <a:ext cx="529746" cy="20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23" name="TextBox 222">
            <a:extLst>
              <a:ext uri="{FF2B5EF4-FFF2-40B4-BE49-F238E27FC236}">
                <a16:creationId xmlns:a16="http://schemas.microsoft.com/office/drawing/2014/main" id="{741CE52F-0017-4838-BDDA-85648BEB6DD7}"/>
              </a:ext>
            </a:extLst>
          </p:cNvPr>
          <p:cNvSpPr txBox="1"/>
          <p:nvPr/>
        </p:nvSpPr>
        <p:spPr>
          <a:xfrm>
            <a:off x="5093790" y="5558321"/>
            <a:ext cx="1054794" cy="338554"/>
          </a:xfrm>
          <a:prstGeom prst="rect">
            <a:avLst/>
          </a:prstGeom>
          <a:noFill/>
          <a:ln w="19050">
            <a:solidFill>
              <a:schemeClr val="tx1"/>
            </a:solidFill>
          </a:ln>
        </p:spPr>
        <p:txBody>
          <a:bodyPr wrap="square" rtlCol="0">
            <a:spAutoFit/>
          </a:bodyPr>
          <a:lstStyle/>
          <a:p>
            <a:pPr algn="ctr"/>
            <a:endParaRPr lang="en-US" sz="1600" dirty="0"/>
          </a:p>
        </p:txBody>
      </p:sp>
      <p:sp>
        <p:nvSpPr>
          <p:cNvPr id="227" name="TextBox 226">
            <a:extLst>
              <a:ext uri="{FF2B5EF4-FFF2-40B4-BE49-F238E27FC236}">
                <a16:creationId xmlns:a16="http://schemas.microsoft.com/office/drawing/2014/main" id="{9C5A122F-513A-4517-AA40-82851022AFDB}"/>
              </a:ext>
            </a:extLst>
          </p:cNvPr>
          <p:cNvSpPr txBox="1"/>
          <p:nvPr/>
        </p:nvSpPr>
        <p:spPr>
          <a:xfrm>
            <a:off x="5093790" y="5983637"/>
            <a:ext cx="1054794" cy="338554"/>
          </a:xfrm>
          <a:prstGeom prst="rect">
            <a:avLst/>
          </a:prstGeom>
          <a:noFill/>
          <a:ln w="19050">
            <a:solidFill>
              <a:schemeClr val="tx1"/>
            </a:solidFill>
          </a:ln>
        </p:spPr>
        <p:txBody>
          <a:bodyPr wrap="square" rtlCol="0">
            <a:spAutoFit/>
          </a:bodyPr>
          <a:lstStyle/>
          <a:p>
            <a:pPr algn="ctr"/>
            <a:endParaRPr lang="en-US" sz="1600" dirty="0"/>
          </a:p>
        </p:txBody>
      </p:sp>
      <p:sp>
        <p:nvSpPr>
          <p:cNvPr id="235" name="TextBox 234">
            <a:extLst>
              <a:ext uri="{FF2B5EF4-FFF2-40B4-BE49-F238E27FC236}">
                <a16:creationId xmlns:a16="http://schemas.microsoft.com/office/drawing/2014/main" id="{AEBF9418-E151-4F15-B315-6EF1A23685D0}"/>
              </a:ext>
            </a:extLst>
          </p:cNvPr>
          <p:cNvSpPr txBox="1"/>
          <p:nvPr/>
        </p:nvSpPr>
        <p:spPr>
          <a:xfrm>
            <a:off x="3488260" y="1413877"/>
            <a:ext cx="1075782" cy="338554"/>
          </a:xfrm>
          <a:prstGeom prst="rect">
            <a:avLst/>
          </a:prstGeom>
          <a:noFill/>
          <a:ln w="19050">
            <a:solidFill>
              <a:schemeClr val="tx1"/>
            </a:solidFill>
          </a:ln>
        </p:spPr>
        <p:txBody>
          <a:bodyPr wrap="square" rtlCol="0">
            <a:spAutoFit/>
          </a:bodyPr>
          <a:lstStyle/>
          <a:p>
            <a:pPr algn="ctr"/>
            <a:r>
              <a:rPr lang="en-US" sz="1600" dirty="0"/>
              <a:t>SAR_ADC</a:t>
            </a:r>
          </a:p>
        </p:txBody>
      </p:sp>
      <p:sp>
        <p:nvSpPr>
          <p:cNvPr id="236" name="TextBox 235">
            <a:extLst>
              <a:ext uri="{FF2B5EF4-FFF2-40B4-BE49-F238E27FC236}">
                <a16:creationId xmlns:a16="http://schemas.microsoft.com/office/drawing/2014/main" id="{B213C04E-0697-4254-9197-F8FF343E2A11}"/>
              </a:ext>
            </a:extLst>
          </p:cNvPr>
          <p:cNvSpPr txBox="1"/>
          <p:nvPr/>
        </p:nvSpPr>
        <p:spPr>
          <a:xfrm>
            <a:off x="3488260" y="1827329"/>
            <a:ext cx="1075784" cy="338554"/>
          </a:xfrm>
          <a:prstGeom prst="rect">
            <a:avLst/>
          </a:prstGeom>
          <a:noFill/>
          <a:ln w="19050">
            <a:solidFill>
              <a:schemeClr val="tx1"/>
            </a:solidFill>
          </a:ln>
        </p:spPr>
        <p:txBody>
          <a:bodyPr wrap="square" rtlCol="0">
            <a:spAutoFit/>
          </a:bodyPr>
          <a:lstStyle/>
          <a:p>
            <a:pPr algn="ctr"/>
            <a:r>
              <a:rPr lang="en-US" sz="1600" dirty="0"/>
              <a:t>TB_ADC</a:t>
            </a:r>
          </a:p>
        </p:txBody>
      </p:sp>
      <p:sp>
        <p:nvSpPr>
          <p:cNvPr id="237" name="TextBox 236">
            <a:extLst>
              <a:ext uri="{FF2B5EF4-FFF2-40B4-BE49-F238E27FC236}">
                <a16:creationId xmlns:a16="http://schemas.microsoft.com/office/drawing/2014/main" id="{B9FD785E-27A6-40AB-B8A4-89B3293E3406}"/>
              </a:ext>
            </a:extLst>
          </p:cNvPr>
          <p:cNvSpPr txBox="1"/>
          <p:nvPr/>
        </p:nvSpPr>
        <p:spPr>
          <a:xfrm>
            <a:off x="3488260" y="2254648"/>
            <a:ext cx="1075783" cy="338554"/>
          </a:xfrm>
          <a:prstGeom prst="rect">
            <a:avLst/>
          </a:prstGeom>
          <a:noFill/>
          <a:ln w="19050">
            <a:solidFill>
              <a:schemeClr val="tx1"/>
            </a:solidFill>
          </a:ln>
        </p:spPr>
        <p:txBody>
          <a:bodyPr wrap="square" rtlCol="0">
            <a:spAutoFit/>
          </a:bodyPr>
          <a:lstStyle/>
          <a:p>
            <a:pPr algn="ctr"/>
            <a:r>
              <a:rPr lang="en-US" sz="1600" dirty="0"/>
              <a:t>VCO_ADC</a:t>
            </a:r>
          </a:p>
        </p:txBody>
      </p:sp>
      <p:cxnSp>
        <p:nvCxnSpPr>
          <p:cNvPr id="238" name="Straight Connector 237">
            <a:extLst>
              <a:ext uri="{FF2B5EF4-FFF2-40B4-BE49-F238E27FC236}">
                <a16:creationId xmlns:a16="http://schemas.microsoft.com/office/drawing/2014/main" id="{6E2506D7-DA9D-4151-81AE-A293B1513EDA}"/>
              </a:ext>
            </a:extLst>
          </p:cNvPr>
          <p:cNvCxnSpPr>
            <a:cxnSpLocks/>
            <a:stCxn id="108" idx="3"/>
            <a:endCxn id="241" idx="1"/>
          </p:cNvCxnSpPr>
          <p:nvPr/>
        </p:nvCxnSpPr>
        <p:spPr bwMode="auto">
          <a:xfrm>
            <a:off x="2815013" y="3310406"/>
            <a:ext cx="6732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41" name="TextBox 240">
            <a:extLst>
              <a:ext uri="{FF2B5EF4-FFF2-40B4-BE49-F238E27FC236}">
                <a16:creationId xmlns:a16="http://schemas.microsoft.com/office/drawing/2014/main" id="{E1E43AFA-ABEE-4755-9597-78B51F76EE41}"/>
              </a:ext>
            </a:extLst>
          </p:cNvPr>
          <p:cNvSpPr txBox="1"/>
          <p:nvPr/>
        </p:nvSpPr>
        <p:spPr>
          <a:xfrm>
            <a:off x="3488260" y="3141129"/>
            <a:ext cx="1075783" cy="338554"/>
          </a:xfrm>
          <a:prstGeom prst="rect">
            <a:avLst/>
          </a:prstGeom>
          <a:noFill/>
          <a:ln w="19050">
            <a:solidFill>
              <a:schemeClr val="tx1"/>
            </a:solidFill>
          </a:ln>
        </p:spPr>
        <p:txBody>
          <a:bodyPr wrap="square" rtlCol="0">
            <a:spAutoFit/>
          </a:bodyPr>
          <a:lstStyle/>
          <a:p>
            <a:pPr algn="ctr"/>
            <a:r>
              <a:rPr lang="en-US" sz="1600" dirty="0"/>
              <a:t>LITE_IP</a:t>
            </a:r>
          </a:p>
        </p:txBody>
      </p:sp>
      <p:sp>
        <p:nvSpPr>
          <p:cNvPr id="242" name="TextBox 241">
            <a:extLst>
              <a:ext uri="{FF2B5EF4-FFF2-40B4-BE49-F238E27FC236}">
                <a16:creationId xmlns:a16="http://schemas.microsoft.com/office/drawing/2014/main" id="{4481A35E-A576-4DDC-926A-F596680DB564}"/>
              </a:ext>
            </a:extLst>
          </p:cNvPr>
          <p:cNvSpPr txBox="1"/>
          <p:nvPr/>
        </p:nvSpPr>
        <p:spPr>
          <a:xfrm>
            <a:off x="5060449" y="3142577"/>
            <a:ext cx="1113653" cy="338554"/>
          </a:xfrm>
          <a:prstGeom prst="rect">
            <a:avLst/>
          </a:prstGeom>
          <a:noFill/>
          <a:ln w="19050">
            <a:solidFill>
              <a:schemeClr val="tx1"/>
            </a:solidFill>
          </a:ln>
        </p:spPr>
        <p:txBody>
          <a:bodyPr wrap="square" rtlCol="0">
            <a:spAutoFit/>
          </a:bodyPr>
          <a:lstStyle/>
          <a:p>
            <a:pPr algn="ctr"/>
            <a:r>
              <a:rPr lang="en-US" sz="1600" dirty="0"/>
              <a:t>PTM65nm</a:t>
            </a:r>
          </a:p>
        </p:txBody>
      </p:sp>
      <p:cxnSp>
        <p:nvCxnSpPr>
          <p:cNvPr id="246" name="Straight Connector 245">
            <a:extLst>
              <a:ext uri="{FF2B5EF4-FFF2-40B4-BE49-F238E27FC236}">
                <a16:creationId xmlns:a16="http://schemas.microsoft.com/office/drawing/2014/main" id="{19F72A7A-11FA-4F38-83A9-0A36398AD33E}"/>
              </a:ext>
            </a:extLst>
          </p:cNvPr>
          <p:cNvCxnSpPr>
            <a:cxnSpLocks/>
            <a:stCxn id="241" idx="3"/>
            <a:endCxn id="242" idx="1"/>
          </p:cNvCxnSpPr>
          <p:nvPr/>
        </p:nvCxnSpPr>
        <p:spPr bwMode="auto">
          <a:xfrm>
            <a:off x="4564043" y="3310406"/>
            <a:ext cx="496406" cy="14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57" name="Straight Connector 256">
            <a:extLst>
              <a:ext uri="{FF2B5EF4-FFF2-40B4-BE49-F238E27FC236}">
                <a16:creationId xmlns:a16="http://schemas.microsoft.com/office/drawing/2014/main" id="{541CE5D7-531B-4131-ABA4-B12D11BBBC16}"/>
              </a:ext>
            </a:extLst>
          </p:cNvPr>
          <p:cNvCxnSpPr>
            <a:cxnSpLocks/>
            <a:stCxn id="235" idx="1"/>
            <a:endCxn id="104" idx="3"/>
          </p:cNvCxnSpPr>
          <p:nvPr/>
        </p:nvCxnSpPr>
        <p:spPr bwMode="auto">
          <a:xfrm flipH="1">
            <a:off x="2815013" y="1583154"/>
            <a:ext cx="673247" cy="3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61" name="Connector: Elbow 260">
            <a:extLst>
              <a:ext uri="{FF2B5EF4-FFF2-40B4-BE49-F238E27FC236}">
                <a16:creationId xmlns:a16="http://schemas.microsoft.com/office/drawing/2014/main" id="{2F56E7AE-F7E4-4E0D-9A45-C4FCCA487D92}"/>
              </a:ext>
            </a:extLst>
          </p:cNvPr>
          <p:cNvCxnSpPr>
            <a:cxnSpLocks/>
            <a:stCxn id="104" idx="3"/>
            <a:endCxn id="236" idx="1"/>
          </p:cNvCxnSpPr>
          <p:nvPr/>
        </p:nvCxnSpPr>
        <p:spPr>
          <a:xfrm>
            <a:off x="2815013" y="1583459"/>
            <a:ext cx="673247" cy="41314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Connector: Elbow 263">
            <a:extLst>
              <a:ext uri="{FF2B5EF4-FFF2-40B4-BE49-F238E27FC236}">
                <a16:creationId xmlns:a16="http://schemas.microsoft.com/office/drawing/2014/main" id="{8EB6137B-8D87-4D45-BDDC-3283F03E9EC5}"/>
              </a:ext>
            </a:extLst>
          </p:cNvPr>
          <p:cNvCxnSpPr>
            <a:cxnSpLocks/>
            <a:stCxn id="104" idx="3"/>
            <a:endCxn id="237" idx="1"/>
          </p:cNvCxnSpPr>
          <p:nvPr/>
        </p:nvCxnSpPr>
        <p:spPr>
          <a:xfrm>
            <a:off x="2815013" y="1583459"/>
            <a:ext cx="673247" cy="84046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1943647-C150-4DE1-9794-7409802A3EAC}"/>
              </a:ext>
            </a:extLst>
          </p:cNvPr>
          <p:cNvCxnSpPr>
            <a:cxnSpLocks/>
            <a:stCxn id="235" idx="3"/>
            <a:endCxn id="269" idx="1"/>
          </p:cNvCxnSpPr>
          <p:nvPr/>
        </p:nvCxnSpPr>
        <p:spPr bwMode="auto">
          <a:xfrm flipV="1">
            <a:off x="4564042" y="1580619"/>
            <a:ext cx="525836" cy="25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69" name="TextBox 268">
            <a:extLst>
              <a:ext uri="{FF2B5EF4-FFF2-40B4-BE49-F238E27FC236}">
                <a16:creationId xmlns:a16="http://schemas.microsoft.com/office/drawing/2014/main" id="{82AD731C-985C-4A47-93A8-F813B4F1BE15}"/>
              </a:ext>
            </a:extLst>
          </p:cNvPr>
          <p:cNvSpPr txBox="1"/>
          <p:nvPr/>
        </p:nvSpPr>
        <p:spPr>
          <a:xfrm>
            <a:off x="5089878" y="1411342"/>
            <a:ext cx="1054794" cy="338554"/>
          </a:xfrm>
          <a:prstGeom prst="rect">
            <a:avLst/>
          </a:prstGeom>
          <a:noFill/>
          <a:ln w="19050">
            <a:solidFill>
              <a:schemeClr val="tx1"/>
            </a:solidFill>
          </a:ln>
        </p:spPr>
        <p:txBody>
          <a:bodyPr wrap="square" rtlCol="0">
            <a:spAutoFit/>
          </a:bodyPr>
          <a:lstStyle/>
          <a:p>
            <a:pPr algn="ctr"/>
            <a:endParaRPr lang="en-US" sz="1600" dirty="0"/>
          </a:p>
        </p:txBody>
      </p:sp>
      <p:cxnSp>
        <p:nvCxnSpPr>
          <p:cNvPr id="271" name="Straight Connector 270">
            <a:extLst>
              <a:ext uri="{FF2B5EF4-FFF2-40B4-BE49-F238E27FC236}">
                <a16:creationId xmlns:a16="http://schemas.microsoft.com/office/drawing/2014/main" id="{775460B1-BE1D-43FD-952E-E9DD2D7AA9C7}"/>
              </a:ext>
            </a:extLst>
          </p:cNvPr>
          <p:cNvCxnSpPr>
            <a:cxnSpLocks/>
            <a:stCxn id="236" idx="3"/>
            <a:endCxn id="272" idx="1"/>
          </p:cNvCxnSpPr>
          <p:nvPr/>
        </p:nvCxnSpPr>
        <p:spPr bwMode="auto">
          <a:xfrm>
            <a:off x="4564044" y="1996606"/>
            <a:ext cx="529746" cy="7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72" name="TextBox 271">
            <a:extLst>
              <a:ext uri="{FF2B5EF4-FFF2-40B4-BE49-F238E27FC236}">
                <a16:creationId xmlns:a16="http://schemas.microsoft.com/office/drawing/2014/main" id="{502EBEF4-0EA5-4F06-8642-6A5DD15E9437}"/>
              </a:ext>
            </a:extLst>
          </p:cNvPr>
          <p:cNvSpPr txBox="1"/>
          <p:nvPr/>
        </p:nvSpPr>
        <p:spPr>
          <a:xfrm>
            <a:off x="5093790" y="1828110"/>
            <a:ext cx="1054794" cy="338554"/>
          </a:xfrm>
          <a:prstGeom prst="rect">
            <a:avLst/>
          </a:prstGeom>
          <a:noFill/>
          <a:ln w="19050">
            <a:solidFill>
              <a:schemeClr val="tx1"/>
            </a:solidFill>
          </a:ln>
        </p:spPr>
        <p:txBody>
          <a:bodyPr wrap="square" rtlCol="0">
            <a:spAutoFit/>
          </a:bodyPr>
          <a:lstStyle/>
          <a:p>
            <a:pPr algn="ctr"/>
            <a:endParaRPr lang="en-US" sz="1600" dirty="0"/>
          </a:p>
        </p:txBody>
      </p:sp>
      <p:cxnSp>
        <p:nvCxnSpPr>
          <p:cNvPr id="274" name="Straight Connector 273">
            <a:extLst>
              <a:ext uri="{FF2B5EF4-FFF2-40B4-BE49-F238E27FC236}">
                <a16:creationId xmlns:a16="http://schemas.microsoft.com/office/drawing/2014/main" id="{4829E47D-E4DB-4920-9FFC-9E03872F510A}"/>
              </a:ext>
            </a:extLst>
          </p:cNvPr>
          <p:cNvCxnSpPr>
            <a:cxnSpLocks/>
            <a:stCxn id="237" idx="3"/>
            <a:endCxn id="275" idx="1"/>
          </p:cNvCxnSpPr>
          <p:nvPr/>
        </p:nvCxnSpPr>
        <p:spPr bwMode="auto">
          <a:xfrm flipV="1">
            <a:off x="4564043" y="2423110"/>
            <a:ext cx="529747" cy="8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75" name="TextBox 274">
            <a:extLst>
              <a:ext uri="{FF2B5EF4-FFF2-40B4-BE49-F238E27FC236}">
                <a16:creationId xmlns:a16="http://schemas.microsoft.com/office/drawing/2014/main" id="{90278F9E-E5C2-4E0B-9F16-C4C966157F97}"/>
              </a:ext>
            </a:extLst>
          </p:cNvPr>
          <p:cNvSpPr txBox="1"/>
          <p:nvPr/>
        </p:nvSpPr>
        <p:spPr>
          <a:xfrm>
            <a:off x="5093790" y="2253833"/>
            <a:ext cx="1054794" cy="338554"/>
          </a:xfrm>
          <a:prstGeom prst="rect">
            <a:avLst/>
          </a:prstGeom>
          <a:noFill/>
          <a:ln w="19050">
            <a:solidFill>
              <a:schemeClr val="tx1"/>
            </a:solidFill>
          </a:ln>
        </p:spPr>
        <p:txBody>
          <a:bodyPr wrap="square" rtlCol="0">
            <a:spAutoFit/>
          </a:bodyPr>
          <a:lstStyle/>
          <a:p>
            <a:pPr algn="ctr"/>
            <a:endParaRPr lang="en-US" sz="1600" dirty="0"/>
          </a:p>
        </p:txBody>
      </p:sp>
      <p:cxnSp>
        <p:nvCxnSpPr>
          <p:cNvPr id="285" name="Straight Connector 284">
            <a:extLst>
              <a:ext uri="{FF2B5EF4-FFF2-40B4-BE49-F238E27FC236}">
                <a16:creationId xmlns:a16="http://schemas.microsoft.com/office/drawing/2014/main" id="{5B7D127D-2599-4D17-B880-A0C0922C1677}"/>
              </a:ext>
            </a:extLst>
          </p:cNvPr>
          <p:cNvCxnSpPr>
            <a:cxnSpLocks/>
            <a:stCxn id="288" idx="1"/>
            <a:endCxn id="242" idx="3"/>
          </p:cNvCxnSpPr>
          <p:nvPr/>
        </p:nvCxnSpPr>
        <p:spPr bwMode="auto">
          <a:xfrm flipH="1">
            <a:off x="6174102" y="3310406"/>
            <a:ext cx="419763" cy="14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88" name="TextBox 287">
            <a:extLst>
              <a:ext uri="{FF2B5EF4-FFF2-40B4-BE49-F238E27FC236}">
                <a16:creationId xmlns:a16="http://schemas.microsoft.com/office/drawing/2014/main" id="{49DB4275-1691-4AFB-BE1B-6EBCEC29906B}"/>
              </a:ext>
            </a:extLst>
          </p:cNvPr>
          <p:cNvSpPr txBox="1"/>
          <p:nvPr/>
        </p:nvSpPr>
        <p:spPr>
          <a:xfrm>
            <a:off x="6593865" y="3018018"/>
            <a:ext cx="2172891" cy="584775"/>
          </a:xfrm>
          <a:prstGeom prst="rect">
            <a:avLst/>
          </a:prstGeom>
          <a:noFill/>
          <a:ln w="19050">
            <a:solidFill>
              <a:schemeClr val="tx1"/>
            </a:solidFill>
          </a:ln>
        </p:spPr>
        <p:txBody>
          <a:bodyPr wrap="square" rtlCol="0">
            <a:spAutoFit/>
          </a:bodyPr>
          <a:lstStyle/>
          <a:p>
            <a:pPr algn="ctr"/>
            <a:r>
              <a:rPr lang="en-US" sz="1600" dirty="0"/>
              <a:t>USC_PTM65nm_VCO_LITE_IP_Dec30_2018</a:t>
            </a:r>
          </a:p>
        </p:txBody>
      </p:sp>
      <p:sp>
        <p:nvSpPr>
          <p:cNvPr id="71" name="Rectangle 70">
            <a:extLst>
              <a:ext uri="{FF2B5EF4-FFF2-40B4-BE49-F238E27FC236}">
                <a16:creationId xmlns:a16="http://schemas.microsoft.com/office/drawing/2014/main" id="{280F3178-A46E-4CDD-9018-78E438AD1697}"/>
              </a:ext>
            </a:extLst>
          </p:cNvPr>
          <p:cNvSpPr/>
          <p:nvPr/>
        </p:nvSpPr>
        <p:spPr>
          <a:xfrm>
            <a:off x="6462813" y="1217747"/>
            <a:ext cx="2468426" cy="5332279"/>
          </a:xfrm>
          <a:prstGeom prst="rect">
            <a:avLst/>
          </a:prstGeom>
          <a:solidFill>
            <a:srgbClr val="7030A0">
              <a:alpha val="5000"/>
            </a:srgb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513A56EE-BE25-4515-9B32-51070CC90DEE}"/>
              </a:ext>
            </a:extLst>
          </p:cNvPr>
          <p:cNvSpPr txBox="1"/>
          <p:nvPr/>
        </p:nvSpPr>
        <p:spPr>
          <a:xfrm>
            <a:off x="1940221" y="870846"/>
            <a:ext cx="1210223" cy="338554"/>
          </a:xfrm>
          <a:prstGeom prst="rect">
            <a:avLst/>
          </a:prstGeom>
          <a:noFill/>
        </p:spPr>
        <p:txBody>
          <a:bodyPr wrap="square" rtlCol="0">
            <a:spAutoFit/>
          </a:bodyPr>
          <a:lstStyle/>
          <a:p>
            <a:pPr algn="ctr"/>
            <a:r>
              <a:rPr lang="en-US" sz="1600" b="1" dirty="0"/>
              <a:t>Function</a:t>
            </a:r>
          </a:p>
        </p:txBody>
      </p:sp>
      <p:sp>
        <p:nvSpPr>
          <p:cNvPr id="72" name="TextBox 71">
            <a:extLst>
              <a:ext uri="{FF2B5EF4-FFF2-40B4-BE49-F238E27FC236}">
                <a16:creationId xmlns:a16="http://schemas.microsoft.com/office/drawing/2014/main" id="{1FFA55DC-EB36-4B03-B6BE-3F1267279562}"/>
              </a:ext>
            </a:extLst>
          </p:cNvPr>
          <p:cNvSpPr txBox="1"/>
          <p:nvPr/>
        </p:nvSpPr>
        <p:spPr>
          <a:xfrm>
            <a:off x="3324827" y="870846"/>
            <a:ext cx="1493591" cy="338554"/>
          </a:xfrm>
          <a:prstGeom prst="rect">
            <a:avLst/>
          </a:prstGeom>
          <a:noFill/>
        </p:spPr>
        <p:txBody>
          <a:bodyPr wrap="square" rtlCol="0">
            <a:spAutoFit/>
          </a:bodyPr>
          <a:lstStyle/>
          <a:p>
            <a:pPr algn="ctr"/>
            <a:r>
              <a:rPr lang="en-US" sz="1600" b="1" dirty="0"/>
              <a:t>Architecture</a:t>
            </a:r>
          </a:p>
        </p:txBody>
      </p:sp>
      <p:sp>
        <p:nvSpPr>
          <p:cNvPr id="74" name="TextBox 73">
            <a:extLst>
              <a:ext uri="{FF2B5EF4-FFF2-40B4-BE49-F238E27FC236}">
                <a16:creationId xmlns:a16="http://schemas.microsoft.com/office/drawing/2014/main" id="{A0A7352F-D031-42BA-9800-25095956C883}"/>
              </a:ext>
            </a:extLst>
          </p:cNvPr>
          <p:cNvSpPr txBox="1"/>
          <p:nvPr/>
        </p:nvSpPr>
        <p:spPr>
          <a:xfrm>
            <a:off x="4934255" y="870846"/>
            <a:ext cx="1493591" cy="338554"/>
          </a:xfrm>
          <a:prstGeom prst="rect">
            <a:avLst/>
          </a:prstGeom>
          <a:noFill/>
        </p:spPr>
        <p:txBody>
          <a:bodyPr wrap="square" rtlCol="0">
            <a:spAutoFit/>
          </a:bodyPr>
          <a:lstStyle/>
          <a:p>
            <a:pPr algn="ctr"/>
            <a:r>
              <a:rPr lang="en-US" sz="1600" b="1" dirty="0"/>
              <a:t>Technology</a:t>
            </a:r>
          </a:p>
        </p:txBody>
      </p:sp>
      <p:sp>
        <p:nvSpPr>
          <p:cNvPr id="75" name="TextBox 74">
            <a:extLst>
              <a:ext uri="{FF2B5EF4-FFF2-40B4-BE49-F238E27FC236}">
                <a16:creationId xmlns:a16="http://schemas.microsoft.com/office/drawing/2014/main" id="{782E2976-D429-4483-A007-3AA7971ABECF}"/>
              </a:ext>
            </a:extLst>
          </p:cNvPr>
          <p:cNvSpPr txBox="1"/>
          <p:nvPr/>
        </p:nvSpPr>
        <p:spPr>
          <a:xfrm>
            <a:off x="6427846" y="870846"/>
            <a:ext cx="2468426" cy="338554"/>
          </a:xfrm>
          <a:prstGeom prst="rect">
            <a:avLst/>
          </a:prstGeom>
          <a:noFill/>
        </p:spPr>
        <p:txBody>
          <a:bodyPr wrap="square" rtlCol="0">
            <a:spAutoFit/>
          </a:bodyPr>
          <a:lstStyle/>
          <a:p>
            <a:pPr algn="ctr"/>
            <a:r>
              <a:rPr lang="en-US" sz="1600" b="1" dirty="0"/>
              <a:t>Design files</a:t>
            </a:r>
          </a:p>
        </p:txBody>
      </p:sp>
      <p:sp>
        <p:nvSpPr>
          <p:cNvPr id="76" name="TextBox 75">
            <a:extLst>
              <a:ext uri="{FF2B5EF4-FFF2-40B4-BE49-F238E27FC236}">
                <a16:creationId xmlns:a16="http://schemas.microsoft.com/office/drawing/2014/main" id="{6B556615-5559-4083-9747-C8F9E70F3ACA}"/>
              </a:ext>
            </a:extLst>
          </p:cNvPr>
          <p:cNvSpPr txBox="1"/>
          <p:nvPr/>
        </p:nvSpPr>
        <p:spPr>
          <a:xfrm>
            <a:off x="525265" y="870846"/>
            <a:ext cx="1248303" cy="338554"/>
          </a:xfrm>
          <a:prstGeom prst="rect">
            <a:avLst/>
          </a:prstGeom>
          <a:noFill/>
        </p:spPr>
        <p:txBody>
          <a:bodyPr wrap="square" rtlCol="0">
            <a:spAutoFit/>
          </a:bodyPr>
          <a:lstStyle/>
          <a:p>
            <a:pPr algn="ctr"/>
            <a:r>
              <a:rPr lang="en-US" sz="1600" b="1" dirty="0"/>
              <a:t>Category</a:t>
            </a:r>
          </a:p>
        </p:txBody>
      </p:sp>
    </p:spTree>
    <p:extLst>
      <p:ext uri="{BB962C8B-B14F-4D97-AF65-F5344CB8AC3E}">
        <p14:creationId xmlns:p14="http://schemas.microsoft.com/office/powerpoint/2010/main" val="3036210819"/>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6554</TotalTime>
  <Words>101</Words>
  <Application>Microsoft Office PowerPoint</Application>
  <PresentationFormat>On-screen Show (4:3)</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GitLab IP repository: Schema tree diagram</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296</cp:revision>
  <cp:lastPrinted>2017-11-15T15:53:38Z</cp:lastPrinted>
  <dcterms:created xsi:type="dcterms:W3CDTF">2011-11-02T13:49:02Z</dcterms:created>
  <dcterms:modified xsi:type="dcterms:W3CDTF">2019-01-02T20:58:47Z</dcterms:modified>
</cp:coreProperties>
</file>