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3" r:id="rId5"/>
    <p:sldId id="272" r:id="rId6"/>
    <p:sldId id="274" r:id="rId7"/>
    <p:sldId id="271" r:id="rId8"/>
    <p:sldId id="265" r:id="rId9"/>
    <p:sldId id="276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38713-977B-4DE6-AC7F-DCB300EAA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2F23CA-76FC-4F77-AE2E-BC703A2A8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C479D-393C-48D4-8CE0-1850A777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2018.6.7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C60DC-1C93-48E2-BFE3-FF489DA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A0FFF-66B0-4C86-AE1D-F3CEDCC0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0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B3DA3-3C20-487B-996C-ACD0E897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1F88D0-47E7-4CB1-9B11-33259CED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AD58C-8130-4B16-A21E-40197ACD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2018.6.7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B4140-C701-40A1-AC6C-E4B5E195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66901-AA84-4AC1-B67E-82A33CF2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9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7EFA43-B8E6-4E5B-8B32-3C05B13BD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07F2A3-9B7B-4D9F-AA4C-AEFF714ED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76E15-D8A4-494D-804C-FC2D44C5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2018.6.7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9BCD-9E6F-4093-AA17-0BCCBA36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CF085-ADB9-4C7C-A033-442A1F3C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1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F1FB0-78C4-4B8D-A0F2-C2B7E7DF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98B29-7639-4877-9D9F-B3659DA1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23D28-44B6-4151-811F-9298949A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2018.6.7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5B97A-C65C-434E-B8AF-013AFF20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0B1B3-8164-4069-833D-0E084738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83854-8253-4CF0-AE7D-17AF955A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848A8-B505-4A4B-8507-A459F9C19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C62A8-B9C1-4273-BCAB-65E2C1FB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2018.6.7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837FB-5C8C-4F88-A493-339D2BC2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C10E2-39F5-4FBD-B59B-71F3A18C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2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AB156-A936-4541-8E28-0A972A5E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A2256-F2C6-4FFC-A4AB-D3EF1C86E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735CEB-4681-4EAF-A166-2BF320F30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B6F27-F873-4CFD-A60A-0CB21195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2018.6.7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0CEF9-516D-46FF-B65C-26F51F7B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9579B-DD2E-4960-8E94-7EE20D3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6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B06D9-ABB7-41AF-8503-A4EA2748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1E581-9A76-4ECB-AA0D-B25045D3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786E9B-0216-4076-B822-9E758A237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4A6AF4-DA62-45C4-A8C2-B482EA4C6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929AE2-0CAA-4FA9-96D0-E1D06C0EF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E1542B-2C35-49CB-AD96-0FAA7632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2018.6.7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DA4C05-3F5A-4EAC-ADAC-E557F5ED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A992DF-AEFC-4485-8B86-297D44D2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0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AD3DF-ADFF-41B7-A485-CC8D4E25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D4A60F-2D38-46B6-A869-0A978FBA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2018.6.7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EA069C-4BBE-4367-9D1E-E0D87FD3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808094-434B-4711-8700-234DD1CA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E8757D-F638-4161-A2D2-3DABF91B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2018.6.7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F9F19F-0769-4984-A1B6-0916D5C4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521866-4914-474D-95A0-8EC42D72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4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F1C86-6BEA-4BF2-8555-92C44FE8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C83D8-CD08-44ED-B9BE-76A6BDB94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F0A49-4470-4F8D-85E8-37FC0B4E7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D7780-2F1E-4F5D-B17B-802E553A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2018.6.7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17EA2-AD33-4888-976C-E8AB6D1D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C73A9-48E6-42B0-A5EC-1F1D746F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2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29B69-02AD-4D9D-8941-B757C704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355049-2087-4760-8605-ED5A5279A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C80BF-9527-4C68-A2E6-AF529C10E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4F67B-1C9F-41DD-A497-197CC8F3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2018.6.7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C6C08-1F98-4FA6-ABE8-1CE28BE7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82738-6D2B-4F95-BC1B-9DDE1EEE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1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E68A2A-3F98-4066-AE13-E2D79E12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D2E5E5-7EAB-4D68-998C-B867A4D24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400CA-7870-48D0-AFB9-4414F7742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EC87-657C-4A07-A94F-2BF914872E54}" type="datetimeFigureOut">
              <a:rPr lang="zh-CN" altLang="en-US" smtClean="0"/>
              <a:t>2018.6.7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E85E3-05D9-44C2-915A-B7C273283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A272C-0DE7-4B34-88E1-D24E4802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6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ED9C876-9B20-4BB3-8D7E-CBA537C2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D376138-BB4B-4406-B030-04AD2E50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ctr" anchorCtr="0">
            <a:normAutofit/>
          </a:bodyPr>
          <a:lstStyle/>
          <a:p>
            <a:r>
              <a:rPr lang="en-US" altLang="zh-CN" sz="54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Genetic Algorithm</a:t>
            </a:r>
            <a:br>
              <a:rPr lang="en-US" altLang="zh-CN" sz="5400" dirty="0">
                <a:solidFill>
                  <a:srgbClr val="FFFFFF"/>
                </a:solidFill>
                <a:latin typeface="Bahnschrift SemiLight" panose="020B0502040204020203" pitchFamily="34" charset="0"/>
              </a:rPr>
            </a:br>
            <a:r>
              <a:rPr lang="en-US" altLang="zh-CN" sz="24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for finding the maximum of a given function</a:t>
            </a:r>
            <a:endParaRPr lang="zh-CN" altLang="en-US" sz="24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9625BB-E0C3-411A-B61F-C59AA6769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pPr algn="r"/>
            <a:r>
              <a:rPr lang="en-US" altLang="zh-CN" sz="2000" dirty="0">
                <a:solidFill>
                  <a:srgbClr val="FFFFFF"/>
                </a:solidFill>
                <a:latin typeface="Bahnschrift SemiLight" panose="020B0502040204020203" pitchFamily="34" charset="0"/>
                <a:ea typeface="微软雅黑 Light" panose="020B0502040204020203" pitchFamily="34" charset="-122"/>
              </a:rPr>
              <a:t>09015113 Qiaofeng Liu</a:t>
            </a:r>
            <a:endParaRPr lang="zh-CN" altLang="en-US" sz="2000" dirty="0">
              <a:solidFill>
                <a:srgbClr val="FFFFFF"/>
              </a:solidFill>
              <a:latin typeface="Bahnschrift SemiLight" panose="020B0502040204020203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03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Reference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9588E-5B49-4A6E-B08F-22CDD3B77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https://stackoverflow.com/questions/9401658/how-to-animate-a-scatter-plot</a:t>
            </a:r>
          </a:p>
          <a:p>
            <a:r>
              <a:rPr lang="en-US" altLang="zh-CN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https://en.wikipedia.org/wiki/Genetic_algorithm</a:t>
            </a:r>
          </a:p>
          <a:p>
            <a:r>
              <a:rPr lang="en-US" altLang="zh-CN" sz="32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Machine Learning </a:t>
            </a:r>
            <a:r>
              <a:rPr lang="en-US" altLang="zh-CN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 written by Tom Mitchell </a:t>
            </a:r>
          </a:p>
        </p:txBody>
      </p:sp>
    </p:spTree>
    <p:extLst>
      <p:ext uri="{BB962C8B-B14F-4D97-AF65-F5344CB8AC3E}">
        <p14:creationId xmlns:p14="http://schemas.microsoft.com/office/powerpoint/2010/main" val="403549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64580B-B24D-4448-B898-C13F15482B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BB63E-FF19-493F-9618-BFFB451D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90191A2-2B01-4C3E-92EF-84691F4E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3988" y="2537389"/>
            <a:ext cx="1775572" cy="177557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184B0-C2BF-48B9-A709-841EAA1B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835" y="2020127"/>
            <a:ext cx="6284626" cy="32102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96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890133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Problem Description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B9588E-5B49-4A6E-B08F-22CDD3B77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3276" y="2050181"/>
                <a:ext cx="10410524" cy="412678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Find the maximum of function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+10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+7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⁡(4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 </a:t>
                </a:r>
                <a:r>
                  <a:rPr lang="en-US" altLang="zh-CN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within the range [0, 9].</a:t>
                </a:r>
              </a:p>
              <a:p>
                <a:r>
                  <a:rPr lang="en-US" altLang="zh-CN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Use Genetic Algorithm to solve this problem.</a:t>
                </a:r>
                <a:endParaRPr lang="zh-CN" alt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ahnschrift SemiLight" panose="020B0502040204020203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B9588E-5B49-4A6E-B08F-22CDD3B77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3276" y="2050181"/>
                <a:ext cx="10410524" cy="4126782"/>
              </a:xfrm>
              <a:blipFill>
                <a:blip r:embed="rId2"/>
                <a:stretch>
                  <a:fillRect l="-1054" t="-2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74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Terms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9588E-5B49-4A6E-B08F-22CDD3B77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altLang="zh-CN" sz="32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Population</a:t>
            </a:r>
            <a:r>
              <a:rPr lang="en-US" altLang="zh-CN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: candidate solutions</a:t>
            </a:r>
          </a:p>
          <a:p>
            <a:r>
              <a:rPr lang="en-US" altLang="zh-CN" sz="32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Individual</a:t>
            </a:r>
            <a:r>
              <a:rPr lang="en-US" altLang="zh-CN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: a solution, component of Population</a:t>
            </a:r>
          </a:p>
          <a:p>
            <a:r>
              <a:rPr lang="en-US" altLang="zh-CN" sz="32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Chromosome</a:t>
            </a:r>
            <a:r>
              <a:rPr lang="en-US" altLang="zh-CN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 (or </a:t>
            </a:r>
            <a:r>
              <a:rPr lang="en-US" altLang="zh-CN" sz="32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Genotype</a:t>
            </a:r>
            <a:r>
              <a:rPr lang="en-US" altLang="zh-CN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): property of Individual, which can be mutated and altered</a:t>
            </a:r>
          </a:p>
          <a:p>
            <a:r>
              <a:rPr lang="en-US" altLang="zh-CN" sz="32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Fitness function</a:t>
            </a:r>
            <a:r>
              <a:rPr lang="en-US" altLang="zh-CN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: a measurement of the solutions</a:t>
            </a:r>
          </a:p>
        </p:txBody>
      </p:sp>
    </p:spTree>
    <p:extLst>
      <p:ext uri="{BB962C8B-B14F-4D97-AF65-F5344CB8AC3E}">
        <p14:creationId xmlns:p14="http://schemas.microsoft.com/office/powerpoint/2010/main" val="124967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Representation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B9588E-5B49-4A6E-B08F-22CDD3B77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3276" y="2050181"/>
                <a:ext cx="10410524" cy="412678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Segment the range into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altLang="zh-CN" sz="3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3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𝑔𝑒𝑛𝑒𝑠</m:t>
                        </m:r>
                      </m:sup>
                    </m:sSup>
                  </m:oMath>
                </a14:m>
                <a:r>
                  <a:rPr lang="en-US" altLang="zh-CN" sz="36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 - 1) segments.</a:t>
                </a:r>
              </a:p>
              <a:p>
                <a:r>
                  <a:rPr lang="en-US" altLang="zh-CN" sz="36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Each individual is viewed as a binary number B, and it could </a:t>
                </a:r>
                <a:r>
                  <a:rPr lang="en-US" altLang="zh-CN" sz="360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be converted </a:t>
                </a:r>
                <a:r>
                  <a:rPr lang="en-US" altLang="zh-CN" sz="36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to a decimal number D.</a:t>
                </a:r>
              </a:p>
              <a:p>
                <a:r>
                  <a:rPr lang="en-US" altLang="zh-CN" sz="36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36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 value is calculated by </a:t>
                </a:r>
                <a:endParaRPr lang="en-US" altLang="zh-CN" sz="3600" b="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altLang="zh-CN" sz="36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chemeClr val="accent5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>
                                  <a:solidFill>
                                    <a:schemeClr val="accent5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upper</m:t>
                              </m:r>
                              <m:r>
                                <a:rPr lang="en-US" altLang="zh-CN" sz="3600">
                                  <a:solidFill>
                                    <a:schemeClr val="accent5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600">
                                  <a:solidFill>
                                    <a:schemeClr val="accent5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lower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3600" i="1">
                                  <a:solidFill>
                                    <a:schemeClr val="accent5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600" i="1">
                                  <a:solidFill>
                                    <a:schemeClr val="accent5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3600" i="1">
                                  <a:solidFill>
                                    <a:schemeClr val="accent5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  <m:r>
                                <a:rPr lang="en-US" altLang="zh-CN" sz="3600" i="1">
                                  <a:solidFill>
                                    <a:schemeClr val="accent5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600" i="1">
                                  <a:solidFill>
                                    <a:schemeClr val="accent5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zh-CN" sz="3600" i="1">
                                  <a:solidFill>
                                    <a:schemeClr val="accent5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600" i="1">
                                  <a:solidFill>
                                    <a:schemeClr val="accent5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𝑔𝑒𝑛𝑒𝑠</m:t>
                              </m:r>
                            </m:sup>
                          </m:sSup>
                          <m:r>
                            <a:rPr lang="en-US" altLang="zh-CN" sz="36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− 1</m:t>
                          </m:r>
                          <m:r>
                            <m:rPr>
                              <m:nor/>
                            </m:rPr>
                            <a:rPr lang="en-US" altLang="zh-CN" sz="3600" dirty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Bahnschrift SemiLight" panose="020B0502040204020203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sz="36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ahnschrift SemiLight" panose="020B0502040204020203" pitchFamily="34" charset="0"/>
                </a:endParaRPr>
              </a:p>
              <a:p>
                <a:endParaRPr lang="en-US" altLang="zh-CN" sz="32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ahnschrift Semi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B9588E-5B49-4A6E-B08F-22CDD3B77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3276" y="2050181"/>
                <a:ext cx="10410524" cy="4126782"/>
              </a:xfrm>
              <a:blipFill>
                <a:blip r:embed="rId2"/>
                <a:stretch>
                  <a:fillRect l="-1639" t="-3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7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Single-point Crossover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4B097F-10D3-4E42-8228-AA6FF59EA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113" y="1905801"/>
            <a:ext cx="4088654" cy="18294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557BBF-B90A-4F89-B9DB-D63F35C09BAB}"/>
              </a:ext>
            </a:extLst>
          </p:cNvPr>
          <p:cNvSpPr txBox="1"/>
          <p:nvPr/>
        </p:nvSpPr>
        <p:spPr>
          <a:xfrm>
            <a:off x="943275" y="3873104"/>
            <a:ext cx="97775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Randomize a position P for single-point crossover.</a:t>
            </a:r>
          </a:p>
          <a:p>
            <a:pPr marL="457200" indent="-457200">
              <a:buAutoNum type="arabicPeriod"/>
            </a:pPr>
            <a:r>
              <a:rPr lang="en-US" altLang="zh-CN" sz="2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SON: Genes in positions 0~P are assigned as the FATHER’s, the genes in remaining positions are assigned as the MOTHER’s.</a:t>
            </a:r>
          </a:p>
          <a:p>
            <a:pPr marL="457200" indent="-457200">
              <a:buAutoNum type="arabicPeriod"/>
            </a:pPr>
            <a:r>
              <a:rPr lang="en-US" altLang="zh-CN" sz="2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DAUGHTER: Genes in positions 0~P are assigned as the  MOTHER’s, the genes in remaining positions are assigned as the FATHER’s. </a:t>
            </a:r>
            <a:endParaRPr lang="zh-CN" altLang="en-US" sz="26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8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Mutation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9588E-5B49-4A6E-B08F-22CDD3B77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1. The number of individuals to be mutated N is equal to the mutation rate multiplying the volume of the population.</a:t>
            </a:r>
          </a:p>
          <a:p>
            <a:pPr marL="0" indent="0">
              <a:buNone/>
            </a:pPr>
            <a:r>
              <a:rPr lang="en-US" altLang="zh-CN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2. Repeat for N times:</a:t>
            </a:r>
          </a:p>
          <a:p>
            <a:pPr marL="0" indent="0">
              <a:buNone/>
            </a:pPr>
            <a:r>
              <a:rPr lang="en-US" altLang="zh-CN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	(1)  During each loop, a candidate is selected.</a:t>
            </a:r>
          </a:p>
          <a:p>
            <a:pPr marL="0" indent="0">
              <a:buNone/>
            </a:pPr>
            <a:r>
              <a:rPr lang="en-US" altLang="zh-CN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	(2) Randomize a position in the individual to be  	 	        mutated and flip it.</a:t>
            </a:r>
          </a:p>
        </p:txBody>
      </p:sp>
    </p:spTree>
    <p:extLst>
      <p:ext uri="{BB962C8B-B14F-4D97-AF65-F5344CB8AC3E}">
        <p14:creationId xmlns:p14="http://schemas.microsoft.com/office/powerpoint/2010/main" val="192260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Selection and clipping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B9588E-5B49-4A6E-B08F-22CDD3B77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3276" y="2050181"/>
                <a:ext cx="10410524" cy="412678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The probability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 individual in the population following </a:t>
                </a:r>
                <a:r>
                  <a:rPr lang="en-US" altLang="zh-CN" i="1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Roulette Selection</a:t>
                </a:r>
                <a:r>
                  <a:rPr lang="en-US" altLang="zh-CN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.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CN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)</a:t>
                </a:r>
              </a:p>
              <a:p>
                <a:r>
                  <a:rPr lang="en-US" altLang="zh-CN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The fitness value could be negative, so during each selection process, the minimum fitness value MIN of the population is found, and each fitness value subtracts (MIN – 1).</a:t>
                </a:r>
              </a:p>
              <a:p>
                <a:r>
                  <a:rPr lang="en-US" altLang="zh-CN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The number of individuals remaining is equal to the original volume (or size) of the population.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B9588E-5B49-4A6E-B08F-22CDD3B77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3276" y="2050181"/>
                <a:ext cx="10410524" cy="4126782"/>
              </a:xfrm>
              <a:blipFill>
                <a:blip r:embed="rId2"/>
                <a:stretch>
                  <a:fillRect l="-1054" t="-2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17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Experiment Result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4F9A99-D561-4335-900D-28AE03756342}"/>
                  </a:ext>
                </a:extLst>
              </p:cNvPr>
              <p:cNvSpPr txBox="1"/>
              <p:nvPr/>
            </p:nvSpPr>
            <p:spPr>
              <a:xfrm>
                <a:off x="943276" y="3472149"/>
                <a:ext cx="61436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lvl="0">
                  <a:defRPr/>
                </a:pPr>
                <a:r>
                  <a:rPr lang="en-US" altLang="zh-CN" sz="3200" dirty="0">
                    <a:solidFill>
                      <a:srgbClr val="5B9BD5">
                        <a:lumMod val="20000"/>
                        <a:lumOff val="8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 = 7.8569,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solidFill>
                              <a:srgbClr val="5B9BD5">
                                <a:lumMod val="20000"/>
                                <a:lumOff val="8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solidFill>
                              <a:srgbClr val="5B9BD5">
                                <a:lumMod val="20000"/>
                                <a:lumOff val="8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r>
                          <a:rPr lang="en-US" altLang="zh-CN" sz="3200" i="1" dirty="0">
                            <a:solidFill>
                              <a:srgbClr val="5B9BD5">
                                <a:lumMod val="20000"/>
                                <a:lumOff val="8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3200" i="1" dirty="0">
                            <a:solidFill>
                              <a:srgbClr val="5B9BD5">
                                <a:lumMod val="20000"/>
                                <a:lumOff val="8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3200" i="1" dirty="0">
                            <a:solidFill>
                              <a:srgbClr val="5B9BD5">
                                <a:lumMod val="20000"/>
                                <a:lumOff val="8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b>
                        <m:r>
                          <a:rPr lang="en-US" altLang="zh-CN" sz="3200" b="0" i="1" dirty="0" smtClean="0">
                            <a:solidFill>
                              <a:srgbClr val="5B9BD5">
                                <a:lumMod val="20000"/>
                                <a:lumOff val="8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rgbClr val="5B9BD5">
                        <a:lumMod val="20000"/>
                        <a:lumOff val="8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24.8554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4F9A99-D561-4335-900D-28AE03756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76" y="3472149"/>
                <a:ext cx="6143625" cy="861774"/>
              </a:xfrm>
              <a:prstGeom prst="rect">
                <a:avLst/>
              </a:prstGeom>
              <a:blipFill>
                <a:blip r:embed="rId2"/>
                <a:stretch>
                  <a:fillRect l="-2579" b="-2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89003CA-0A09-4E1A-B1C1-A4A38E5DA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76" y="2158353"/>
            <a:ext cx="10803356" cy="9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5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Experiment Result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9588E-5B49-4A6E-B08F-22CDD3B77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The speed of convergence is highly correlated to the volume (or size) of the population (the larger, the faster).</a:t>
            </a:r>
          </a:p>
          <a:p>
            <a:r>
              <a:rPr lang="en-US" altLang="zh-CN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The method is not guaranteed to find the maximum, namely, it may be trapped in some local maxima.</a:t>
            </a:r>
          </a:p>
          <a:p>
            <a:r>
              <a:rPr lang="en-US" altLang="zh-CN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The rate of mutation should not be too high (around 0.1 – 0.3).</a:t>
            </a:r>
          </a:p>
        </p:txBody>
      </p:sp>
    </p:spTree>
    <p:extLst>
      <p:ext uri="{BB962C8B-B14F-4D97-AF65-F5344CB8AC3E}">
        <p14:creationId xmlns:p14="http://schemas.microsoft.com/office/powerpoint/2010/main" val="317373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392</Words>
  <Application>Microsoft Office PowerPoint</Application>
  <PresentationFormat>宽屏</PresentationFormat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微软雅黑</vt:lpstr>
      <vt:lpstr>微软雅黑 Light</vt:lpstr>
      <vt:lpstr>Arial</vt:lpstr>
      <vt:lpstr>Bahnschrift SemiLight</vt:lpstr>
      <vt:lpstr>Calibri</vt:lpstr>
      <vt:lpstr>Cambria Math</vt:lpstr>
      <vt:lpstr>Office 主题​​</vt:lpstr>
      <vt:lpstr>Genetic Algorithm for finding the maximum of a given function</vt:lpstr>
      <vt:lpstr>Problem Description</vt:lpstr>
      <vt:lpstr>Terms</vt:lpstr>
      <vt:lpstr>Representation</vt:lpstr>
      <vt:lpstr>Single-point Crossover</vt:lpstr>
      <vt:lpstr>Mutation</vt:lpstr>
      <vt:lpstr>Selection and clipping</vt:lpstr>
      <vt:lpstr>Experiment Result</vt:lpstr>
      <vt:lpstr>Experiment Result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</dc:title>
  <dc:creator>Liu Qiaofeng</dc:creator>
  <cp:lastModifiedBy>Liu Qiaofeng</cp:lastModifiedBy>
  <cp:revision>109</cp:revision>
  <dcterms:created xsi:type="dcterms:W3CDTF">2018-05-02T05:47:05Z</dcterms:created>
  <dcterms:modified xsi:type="dcterms:W3CDTF">2018-06-07T09:49:37Z</dcterms:modified>
</cp:coreProperties>
</file>