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38713-977B-4DE6-AC7F-DCB300EAA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2F23CA-76FC-4F77-AE2E-BC703A2A8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C479D-393C-48D4-8CE0-1850A777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EC87-657C-4A07-A94F-2BF914872E54}" type="datetimeFigureOut">
              <a:rPr lang="zh-CN" altLang="en-US" smtClean="0"/>
              <a:t>2018.5.3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C60DC-1C93-48E2-BFE3-FF489DA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A0FFF-66B0-4C86-AE1D-F3CEDCC0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49C-8FE5-499D-8634-73523BAA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0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B3DA3-3C20-487B-996C-ACD0E897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1F88D0-47E7-4CB1-9B11-33259CED3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AD58C-8130-4B16-A21E-40197ACD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EC87-657C-4A07-A94F-2BF914872E54}" type="datetimeFigureOut">
              <a:rPr lang="zh-CN" altLang="en-US" smtClean="0"/>
              <a:t>2018.5.3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6B4140-C701-40A1-AC6C-E4B5E195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66901-AA84-4AC1-B67E-82A33CF2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49C-8FE5-499D-8634-73523BAA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89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7EFA43-B8E6-4E5B-8B32-3C05B13BD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07F2A3-9B7B-4D9F-AA4C-AEFF714ED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76E15-D8A4-494D-804C-FC2D44C5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EC87-657C-4A07-A94F-2BF914872E54}" type="datetimeFigureOut">
              <a:rPr lang="zh-CN" altLang="en-US" smtClean="0"/>
              <a:t>2018.5.3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F9BCD-9E6F-4093-AA17-0BCCBA36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CF085-ADB9-4C7C-A033-442A1F3C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49C-8FE5-499D-8634-73523BAA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1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F1FB0-78C4-4B8D-A0F2-C2B7E7DF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98B29-7639-4877-9D9F-B3659DA1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23D28-44B6-4151-811F-9298949A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EC87-657C-4A07-A94F-2BF914872E54}" type="datetimeFigureOut">
              <a:rPr lang="zh-CN" altLang="en-US" smtClean="0"/>
              <a:t>2018.5.3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5B97A-C65C-434E-B8AF-013AFF20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0B1B3-8164-4069-833D-0E084738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49C-8FE5-499D-8634-73523BAA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4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83854-8253-4CF0-AE7D-17AF955A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848A8-B505-4A4B-8507-A459F9C19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C62A8-B9C1-4273-BCAB-65E2C1FB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EC87-657C-4A07-A94F-2BF914872E54}" type="datetimeFigureOut">
              <a:rPr lang="zh-CN" altLang="en-US" smtClean="0"/>
              <a:t>2018.5.3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837FB-5C8C-4F88-A493-339D2BC2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C10E2-39F5-4FBD-B59B-71F3A18C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49C-8FE5-499D-8634-73523BAA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2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AB156-A936-4541-8E28-0A972A5E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A2256-F2C6-4FFC-A4AB-D3EF1C86E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735CEB-4681-4EAF-A166-2BF320F30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B6F27-F873-4CFD-A60A-0CB21195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EC87-657C-4A07-A94F-2BF914872E54}" type="datetimeFigureOut">
              <a:rPr lang="zh-CN" altLang="en-US" smtClean="0"/>
              <a:t>2018.5.3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0CEF9-516D-46FF-B65C-26F51F7B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D9579B-DD2E-4960-8E94-7EE20D3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49C-8FE5-499D-8634-73523BAA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36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B06D9-ABB7-41AF-8503-A4EA2748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1E581-9A76-4ECB-AA0D-B25045D38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786E9B-0216-4076-B822-9E758A237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4A6AF4-DA62-45C4-A8C2-B482EA4C6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929AE2-0CAA-4FA9-96D0-E1D06C0EF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E1542B-2C35-49CB-AD96-0FAA7632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EC87-657C-4A07-A94F-2BF914872E54}" type="datetimeFigureOut">
              <a:rPr lang="zh-CN" altLang="en-US" smtClean="0"/>
              <a:t>2018.5.3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DA4C05-3F5A-4EAC-ADAC-E557F5ED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A992DF-AEFC-4485-8B86-297D44D2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49C-8FE5-499D-8634-73523BAA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0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AD3DF-ADFF-41B7-A485-CC8D4E25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D4A60F-2D38-46B6-A869-0A978FBA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EC87-657C-4A07-A94F-2BF914872E54}" type="datetimeFigureOut">
              <a:rPr lang="zh-CN" altLang="en-US" smtClean="0"/>
              <a:t>2018.5.3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EA069C-4BBE-4367-9D1E-E0D87FD3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808094-434B-4711-8700-234DD1CA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49C-8FE5-499D-8634-73523BAA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7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E8757D-F638-4161-A2D2-3DABF91B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EC87-657C-4A07-A94F-2BF914872E54}" type="datetimeFigureOut">
              <a:rPr lang="zh-CN" altLang="en-US" smtClean="0"/>
              <a:t>2018.5.3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F9F19F-0769-4984-A1B6-0916D5C4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521866-4914-474D-95A0-8EC42D72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49C-8FE5-499D-8634-73523BAA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4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F1C86-6BEA-4BF2-8555-92C44FE8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C83D8-CD08-44ED-B9BE-76A6BDB94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8F0A49-4470-4F8D-85E8-37FC0B4E7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7D7780-2F1E-4F5D-B17B-802E553A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EC87-657C-4A07-A94F-2BF914872E54}" type="datetimeFigureOut">
              <a:rPr lang="zh-CN" altLang="en-US" smtClean="0"/>
              <a:t>2018.5.3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17EA2-AD33-4888-976C-E8AB6D1D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7C73A9-48E6-42B0-A5EC-1F1D746F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49C-8FE5-499D-8634-73523BAA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2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29B69-02AD-4D9D-8941-B757C704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355049-2087-4760-8605-ED5A5279A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DC80BF-9527-4C68-A2E6-AF529C10E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A4F67B-1C9F-41DD-A497-197CC8F3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EC87-657C-4A07-A94F-2BF914872E54}" type="datetimeFigureOut">
              <a:rPr lang="zh-CN" altLang="en-US" smtClean="0"/>
              <a:t>2018.5.3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C6C08-1F98-4FA6-ABE8-1CE28BE7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282738-6D2B-4F95-BC1B-9DDE1EEE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49C-8FE5-499D-8634-73523BAA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41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E68A2A-3F98-4066-AE13-E2D79E12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D2E5E5-7EAB-4D68-998C-B867A4D24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400CA-7870-48D0-AFB9-4414F7742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3EC87-657C-4A07-A94F-2BF914872E54}" type="datetimeFigureOut">
              <a:rPr lang="zh-CN" altLang="en-US" smtClean="0"/>
              <a:t>2018.5.3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E85E3-05D9-44C2-915A-B7C273283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A272C-0DE7-4B34-88E1-D24E4802B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E649C-8FE5-499D-8634-73523BAA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46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ED9C876-9B20-4BB3-8D7E-CBA537C2C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D376138-BB4B-4406-B030-04AD2E50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ctr" anchorCtr="0">
            <a:normAutofit/>
          </a:bodyPr>
          <a:lstStyle/>
          <a:p>
            <a:r>
              <a:rPr lang="en-US" altLang="zh-CN" sz="54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Artificial Neural Network</a:t>
            </a:r>
            <a:br>
              <a:rPr lang="en-US" altLang="zh-CN" sz="5400" dirty="0">
                <a:solidFill>
                  <a:srgbClr val="FFFFFF"/>
                </a:solidFill>
                <a:latin typeface="Bahnschrift SemiLight" panose="020B0502040204020203" pitchFamily="34" charset="0"/>
              </a:rPr>
            </a:br>
            <a:r>
              <a:rPr lang="en-US" altLang="zh-CN" sz="24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Use Face Recognition as an Example</a:t>
            </a:r>
            <a:endParaRPr lang="zh-CN" altLang="en-US" sz="2400" dirty="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9625BB-E0C3-411A-B61F-C59AA6769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pPr algn="r"/>
            <a:r>
              <a:rPr lang="en-US" altLang="zh-CN" sz="2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09015113 Qiaofeng Liu</a:t>
            </a:r>
            <a:endParaRPr lang="zh-CN" altLang="en-US" sz="2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03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2865749-4AFA-431F-B65E-154523F3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Statistical Analysis</a:t>
            </a:r>
            <a:endParaRPr lang="zh-CN" altLang="en-US" sz="4800" dirty="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2073652-86DF-4DDC-888A-2ED6F9FDE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801"/>
            <a:ext cx="5358851" cy="4019138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466C42C-AC0D-49BC-96CA-B593E83C0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26" y="1905802"/>
            <a:ext cx="5358851" cy="401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6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2865749-4AFA-431F-B65E-154523F3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Statistical Analysis</a:t>
            </a:r>
            <a:endParaRPr lang="zh-CN" altLang="en-US" sz="4800" dirty="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4F9A99-D561-4335-900D-28AE03756342}"/>
              </a:ext>
            </a:extLst>
          </p:cNvPr>
          <p:cNvSpPr txBox="1"/>
          <p:nvPr/>
        </p:nvSpPr>
        <p:spPr>
          <a:xfrm>
            <a:off x="6096000" y="2057201"/>
            <a:ext cx="44880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 </a:t>
            </a:r>
            <a:r>
              <a:rPr lang="zh-CN" altLang="en-US" dirty="0">
                <a:solidFill>
                  <a:srgbClr val="5B9BD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可能训练集和测试集数据分布不同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lang="zh-CN" altLang="en-US" dirty="0">
                <a:solidFill>
                  <a:srgbClr val="5B9BD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选择的度量正确率</a:t>
            </a:r>
            <a:r>
              <a:rPr lang="en-US" altLang="zh-CN" dirty="0">
                <a:solidFill>
                  <a:srgbClr val="5B9BD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5B9BD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误差的方式不够好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 </a:t>
            </a:r>
            <a:r>
              <a:rPr lang="zh-CN" altLang="en-US" dirty="0">
                <a:solidFill>
                  <a:srgbClr val="5B9BD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可能发生了过拟合</a:t>
            </a:r>
            <a:endParaRPr lang="en-US" altLang="zh-CN" dirty="0">
              <a:solidFill>
                <a:srgbClr val="5B9BD5">
                  <a:lumMod val="20000"/>
                  <a:lumOff val="8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5B9BD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solidFill>
                  <a:srgbClr val="5B9BD5">
                    <a:lumMod val="20000"/>
                    <a:lumOff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没有做交叉检验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741490-C3E6-4615-B539-3C65B085F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92" y="2057201"/>
            <a:ext cx="3726017" cy="38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5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2865749-4AFA-431F-B65E-154523F3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Discussion</a:t>
            </a:r>
            <a:endParaRPr lang="zh-CN" altLang="en-US" sz="4800" dirty="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9588E-5B49-4A6E-B08F-22CDD3B77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Q: Something that can significantly influence the whole test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A: Many.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Q: Reflection on failure?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Q: Tools or Frameworks we can use?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A: MXNET, </a:t>
            </a:r>
            <a:r>
              <a:rPr lang="en-US" altLang="zh-CN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Tensorflow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, </a:t>
            </a:r>
            <a:r>
              <a:rPr lang="en-US" altLang="zh-CN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PyTorch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…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Q: State-of-the-art Algorithms (or Architecture)?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A: Convolution Neural Network!</a:t>
            </a:r>
          </a:p>
          <a:p>
            <a:endParaRPr lang="en-US" altLang="zh-CN" dirty="0">
              <a:solidFill>
                <a:schemeClr val="accent5">
                  <a:lumMod val="20000"/>
                  <a:lumOff val="80000"/>
                </a:schemeClr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0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2865749-4AFA-431F-B65E-154523F3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Reference</a:t>
            </a:r>
            <a:endParaRPr lang="zh-CN" altLang="en-US" sz="4800" dirty="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9588E-5B49-4A6E-B08F-22CDD3B77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Tom Mitchell’s book “Machine Learning”</a:t>
            </a:r>
          </a:p>
          <a:p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Codes provided by Tom Mitchell</a:t>
            </a:r>
          </a:p>
          <a:p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Stanford CS231n Online Lecture Notes : http://cs231n.github.io/</a:t>
            </a:r>
          </a:p>
          <a:p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Matplotlib Tutorial: https://matplotlib.org/examples/index.html</a:t>
            </a:r>
          </a:p>
          <a:p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Some other notes about Convolution Neural Network</a:t>
            </a:r>
          </a:p>
          <a:p>
            <a:endParaRPr lang="en-US" altLang="zh-CN" dirty="0">
              <a:solidFill>
                <a:schemeClr val="accent5">
                  <a:lumMod val="20000"/>
                  <a:lumOff val="80000"/>
                </a:schemeClr>
              </a:solidFill>
              <a:latin typeface="Bahnschrift SemiLight" panose="020B0502040204020203" pitchFamily="34" charset="0"/>
            </a:endParaRPr>
          </a:p>
          <a:p>
            <a:endParaRPr lang="en-US" altLang="zh-CN" dirty="0">
              <a:solidFill>
                <a:schemeClr val="accent5">
                  <a:lumMod val="20000"/>
                  <a:lumOff val="80000"/>
                </a:schemeClr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9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64580B-B24D-4448-B898-C13F15482B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BB63E-FF19-493F-9618-BFFB451DF4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90191A2-2B01-4C3E-92EF-84691F4E9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3988" y="2537389"/>
            <a:ext cx="1775572" cy="177557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184B0-C2BF-48B9-A709-841EAA1B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835" y="2020127"/>
            <a:ext cx="6284626" cy="32102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96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890133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2865749-4AFA-431F-B65E-154523F3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Introduction</a:t>
            </a:r>
            <a:endParaRPr lang="zh-CN" altLang="en-US" sz="4800" dirty="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9588E-5B49-4A6E-B08F-22CDD3B77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Artificial neural networks (ANNs) provide a general, practical method for learning real-valued, discrete-valued, and vector-valued functions from examples. </a:t>
            </a:r>
          </a:p>
          <a:p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Algorithms such as 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BACKPROPAGATION</a:t>
            </a:r>
            <a:r>
              <a:rPr lang="en-US" altLang="zh-CN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use gradient descent to tune network parameters to best fit a training set of input-output pairs. </a:t>
            </a:r>
          </a:p>
          <a:p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ANN learning is robust to errors in the training data and has been successfully applied to problems such as interpreting visual scenes, speech recognition, and learning robust control strategies</a:t>
            </a:r>
            <a:endParaRPr lang="zh-CN" altLang="en-US" i="1" dirty="0">
              <a:solidFill>
                <a:schemeClr val="accent5">
                  <a:lumMod val="20000"/>
                  <a:lumOff val="80000"/>
                </a:schemeClr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4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2865749-4AFA-431F-B65E-154523F3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Example</a:t>
            </a:r>
            <a:endParaRPr lang="zh-CN" altLang="en-US" sz="4800" dirty="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D38D88C-C115-4EF9-A789-C3BB1EBAA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728" y="1905801"/>
            <a:ext cx="5978511" cy="4127500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30E5AE8-CF9C-4007-96B5-74EE01153739}"/>
              </a:ext>
            </a:extLst>
          </p:cNvPr>
          <p:cNvSpPr txBox="1"/>
          <p:nvPr/>
        </p:nvSpPr>
        <p:spPr>
          <a:xfrm>
            <a:off x="838200" y="1905801"/>
            <a:ext cx="45370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Architecture:</a:t>
            </a:r>
          </a:p>
          <a:p>
            <a:endParaRPr lang="en-US" altLang="zh-CN" sz="2800" dirty="0">
              <a:solidFill>
                <a:schemeClr val="accent5">
                  <a:lumMod val="20000"/>
                  <a:lumOff val="80000"/>
                </a:schemeClr>
              </a:solidFill>
              <a:latin typeface="Bahnschrift SemiLight" panose="020B0502040204020203" pitchFamily="34" charset="0"/>
            </a:endParaRPr>
          </a:p>
          <a:p>
            <a:r>
              <a:rPr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1. Number of layers: 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SemiLight" panose="020B0502040204020203" pitchFamily="34" charset="0"/>
              </a:rPr>
              <a:t>3</a:t>
            </a:r>
          </a:p>
          <a:p>
            <a:endParaRPr lang="en-US" altLang="zh-CN" sz="2800" dirty="0">
              <a:solidFill>
                <a:schemeClr val="accent5">
                  <a:lumMod val="20000"/>
                  <a:lumOff val="80000"/>
                </a:schemeClr>
              </a:solidFill>
              <a:latin typeface="Bahnschrift SemiLight" panose="020B0502040204020203" pitchFamily="34" charset="0"/>
            </a:endParaRPr>
          </a:p>
          <a:p>
            <a:r>
              <a:rPr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2. Number of hidden layer: 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SemiLight" panose="020B0502040204020203" pitchFamily="34" charset="0"/>
              </a:rPr>
              <a:t>1</a:t>
            </a:r>
          </a:p>
          <a:p>
            <a:endParaRPr lang="en-US" altLang="zh-CN" sz="2800" dirty="0">
              <a:solidFill>
                <a:schemeClr val="accent5">
                  <a:lumMod val="20000"/>
                  <a:lumOff val="80000"/>
                </a:schemeClr>
              </a:solidFill>
              <a:latin typeface="Bahnschrift SemiLight" panose="020B0502040204020203" pitchFamily="34" charset="0"/>
            </a:endParaRPr>
          </a:p>
          <a:p>
            <a:r>
              <a:rPr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3. 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SemiLight" panose="020B0502040204020203" pitchFamily="34" charset="0"/>
              </a:rPr>
              <a:t>Fully Connected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80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2865749-4AFA-431F-B65E-154523F3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Backpropagation</a:t>
            </a:r>
            <a:endParaRPr lang="zh-CN" altLang="en-US" sz="4800" dirty="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B9588E-5B49-4A6E-B08F-22CDD3B77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3276" y="2050181"/>
                <a:ext cx="10410524" cy="4126782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51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</a:rPr>
                  <a:t>Case 1: Training Rule for Output Unit Weights</a:t>
                </a:r>
              </a:p>
              <a:p>
                <a:endParaRPr lang="en-US" altLang="zh-CN" sz="51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Bahnschrift SemiLight" panose="020B0502040204020203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580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580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5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5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5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zh-CN" altLang="en-US" sz="580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5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5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5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den>
                    </m:f>
                    <m:r>
                      <a:rPr lang="en-US" altLang="zh-CN" sz="5800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5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5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5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5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zh-CN" altLang="en-US" sz="5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5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5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sz="5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sz="5800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5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5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5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5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sz="5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zh-CN" altLang="en-US" sz="580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5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5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5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den>
                    </m:f>
                    <m:r>
                      <a:rPr lang="en-US" altLang="zh-CN" sz="5800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5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5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5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5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zh-CN" altLang="en-US" sz="5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5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5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sz="5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5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5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5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zh-CN" altLang="en-US" sz="58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altLang="zh-CN" sz="58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sz="580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∆</m:t>
                    </m:r>
                    <m:sSub>
                      <m:sSubPr>
                        <m:ctrlPr>
                          <a:rPr lang="en-US" altLang="zh-CN" sz="580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5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5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𝑗𝑖</m:t>
                        </m:r>
                      </m:sub>
                    </m:sSub>
                    <m:r>
                      <a:rPr lang="en-US" altLang="zh-CN" sz="5800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 − </m:t>
                    </m:r>
                    <m:r>
                      <a:rPr lang="el-GR" altLang="zh-CN" sz="5800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𝜂</m:t>
                    </m:r>
                  </m:oMath>
                </a14:m>
                <a:r>
                  <a:rPr lang="en-US" altLang="zh-CN" sz="58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58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58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58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5800" i="1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800" i="1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5800" i="1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zh-CN" altLang="en-US" sz="58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58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5800" i="1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800" i="1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5800" i="1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58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endParaRPr lang="en-US" altLang="zh-CN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9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  <a:cs typeface="Calibri" panose="020F0502020204030204" pitchFamily="34" charset="0"/>
                  </a:rPr>
                  <a:t> : error on training data</a:t>
                </a:r>
                <a:endParaRPr lang="en-US" altLang="zh-CN" sz="29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altLang="zh-CN" sz="29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  <a:cs typeface="Calibri" panose="020F0502020204030204" pitchFamily="34" charset="0"/>
                  </a:rPr>
                  <a:t> : the weight associated with the input </a:t>
                </a:r>
                <a:r>
                  <a:rPr lang="en-US" altLang="zh-CN" sz="290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altLang="zh-CN" sz="29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  <a:cs typeface="Calibri" panose="020F0502020204030204" pitchFamily="34" charset="0"/>
                  </a:rPr>
                  <a:t> to unit j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9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2900" b="0" i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29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9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weighted sum of inputs for unit j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altLang="zh-CN" sz="29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  <a:cs typeface="Calibri" panose="020F0502020204030204" pitchFamily="34" charset="0"/>
                  </a:rPr>
                  <a:t> : the input </a:t>
                </a:r>
                <a:r>
                  <a:rPr lang="en-US" altLang="zh-CN" sz="290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altLang="zh-CN" sz="29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  <a:cs typeface="Calibri" panose="020F0502020204030204" pitchFamily="34" charset="0"/>
                  </a:rPr>
                  <a:t> to unit j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l-GR" altLang="zh-CN" sz="2900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𝜂</m:t>
                    </m:r>
                  </m:oMath>
                </a14:m>
                <a:r>
                  <a:rPr lang="en-US" altLang="zh-CN" sz="29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  <a:cs typeface="Calibri" panose="020F0502020204030204" pitchFamily="34" charset="0"/>
                  </a:rPr>
                  <a:t> : learning rate</a:t>
                </a:r>
              </a:p>
              <a:p>
                <a:pPr marL="0" indent="0" algn="ctr">
                  <a:buNone/>
                </a:pPr>
                <a:endParaRPr lang="en-US" altLang="zh-CN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Bahnschrift SemiLight" panose="020B0502040204020203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endParaRPr lang="zh-CN" alt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B9588E-5B49-4A6E-B08F-22CDD3B77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3276" y="2050181"/>
                <a:ext cx="10410524" cy="4126782"/>
              </a:xfrm>
              <a:blipFill>
                <a:blip r:embed="rId2"/>
                <a:stretch>
                  <a:fillRect l="-1230" t="-4579" b="-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39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2865749-4AFA-431F-B65E-154523F3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Backpropagation</a:t>
            </a:r>
            <a:endParaRPr lang="zh-CN" altLang="en-US" sz="4800" dirty="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B9588E-5B49-4A6E-B08F-22CDD3B77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3276" y="2018950"/>
                <a:ext cx="10410524" cy="412678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altLang="zh-CN" sz="33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</a:rPr>
                  <a:t>Case 2: Training Rule for Hidden Unit Weights</a:t>
                </a:r>
              </a:p>
              <a:p>
                <a:endParaRPr lang="en-US" altLang="zh-CN" sz="51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Bahnschrift SemiLight" panose="020B0502040204020203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60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en-US" sz="460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sz="46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sz="4600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</m:oMath>
                </a14:m>
                <a:r>
                  <a:rPr lang="en-US" altLang="zh-CN" sz="46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460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460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46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46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6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46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zh-CN" altLang="en-US" sz="460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46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46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6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sz="46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sz="4600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6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46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46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46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6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46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zh-CN" altLang="en-US" sz="46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46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46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6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sz="46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46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46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46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altLang="zh-CN" sz="46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𝐷𝑜𝑤𝑛𝑠𝑡𝑟𝑒𝑎𝑚</m:t>
                        </m:r>
                        <m:r>
                          <a:rPr lang="en-US" altLang="zh-CN" sz="46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46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46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46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46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46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46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46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6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46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4600" b="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60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460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46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46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sz="46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 </m:t>
                      </m:r>
                      <m:r>
                        <a:rPr lang="el-GR" altLang="zh-CN" sz="46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𝜂</m:t>
                      </m:r>
                      <m:r>
                        <a:rPr lang="en-US" altLang="zh-CN" sz="46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460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zh-CN" altLang="en-US" sz="460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46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46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46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6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6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altLang="zh-CN" sz="4600" b="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endParaRPr lang="en-US" altLang="zh-CN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9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9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9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9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  <a:cs typeface="Calibri" panose="020F0502020204030204" pitchFamily="34" charset="0"/>
                  </a:rPr>
                  <a:t> : the output computed by unit j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1900" i="1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1900" i="1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𝑜𝑤𝑛𝑠𝑡𝑟𝑒𝑎𝑚</m:t>
                    </m:r>
                    <m:r>
                      <a:rPr lang="en-US" altLang="zh-CN" sz="1900" i="1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900" i="1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1900" i="1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9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Bahnschrift SemiLight" panose="020B0502040204020203" pitchFamily="34" charset="0"/>
                    <a:cs typeface="Calibri" panose="020F0502020204030204" pitchFamily="34" charset="0"/>
                  </a:rPr>
                  <a:t> : the set of units whose immediate inputs include the output of unit j</a:t>
                </a:r>
              </a:p>
              <a:p>
                <a:pPr marL="0" indent="0" algn="ctr">
                  <a:buNone/>
                </a:pPr>
                <a:endParaRPr lang="zh-CN" alt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B9588E-5B49-4A6E-B08F-22CDD3B77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3276" y="2018950"/>
                <a:ext cx="10410524" cy="4126782"/>
              </a:xfrm>
              <a:blipFill>
                <a:blip r:embed="rId2"/>
                <a:stretch>
                  <a:fillRect l="-1230" t="-3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02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2865749-4AFA-431F-B65E-154523F3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Engineering Details</a:t>
            </a:r>
            <a:endParaRPr lang="zh-CN" altLang="en-US" sz="4800" dirty="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A795B71-2AF3-4B70-969A-12A905314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905801"/>
            <a:ext cx="8285257" cy="4649001"/>
          </a:xfrm>
        </p:spPr>
      </p:pic>
    </p:spTree>
    <p:extLst>
      <p:ext uri="{BB962C8B-B14F-4D97-AF65-F5344CB8AC3E}">
        <p14:creationId xmlns:p14="http://schemas.microsoft.com/office/powerpoint/2010/main" val="7006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2865749-4AFA-431F-B65E-154523F3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Engineering Details</a:t>
            </a:r>
            <a:endParaRPr lang="zh-CN" altLang="en-US" sz="4800" dirty="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9588E-5B49-4A6E-B08F-22CDD3B77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Talk is cheap, show me the code</a:t>
            </a:r>
          </a:p>
          <a:p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Issues:</a:t>
            </a:r>
          </a:p>
          <a:p>
            <a:pPr marL="514350" indent="-514350">
              <a:buAutoNum type="arabicPeriod"/>
            </a:pP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How can I maintain the precision of stored values?</a:t>
            </a:r>
          </a:p>
          <a:p>
            <a:pPr marL="514350" indent="-514350">
              <a:buAutoNum type="arabicPeriod"/>
            </a:pP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How should the target value be labeled?</a:t>
            </a:r>
          </a:p>
          <a:p>
            <a:pPr marL="514350" indent="-514350">
              <a:buAutoNum type="arabicPeriod"/>
            </a:pP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What architecture should it be?</a:t>
            </a:r>
          </a:p>
          <a:p>
            <a:pPr marL="514350" indent="-514350">
              <a:buAutoNum type="arabicPeriod"/>
            </a:pP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What metric should I use to measure errors?</a:t>
            </a:r>
          </a:p>
          <a:p>
            <a:pPr marL="514350" indent="-514350">
              <a:buAutoNum type="arabicPeriod"/>
            </a:pP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How can it speed up the training process?</a:t>
            </a:r>
          </a:p>
          <a:p>
            <a:pPr marL="514350" indent="-514350">
              <a:buAutoNum type="arabicPeriod"/>
            </a:pP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How can the network improve its performance?</a:t>
            </a:r>
            <a:endParaRPr lang="zh-CN" altLang="en-US" dirty="0">
              <a:solidFill>
                <a:schemeClr val="accent5">
                  <a:lumMod val="20000"/>
                  <a:lumOff val="80000"/>
                </a:schemeClr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96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2865749-4AFA-431F-B65E-154523F3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Real Case Test</a:t>
            </a:r>
            <a:endParaRPr lang="zh-CN" altLang="en-US" sz="4800" dirty="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9588E-5B49-4A6E-B08F-22CDD3B77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en-US" altLang="zh-CN" sz="96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OK, let’s test now!</a:t>
            </a:r>
          </a:p>
        </p:txBody>
      </p:sp>
    </p:spTree>
    <p:extLst>
      <p:ext uri="{BB962C8B-B14F-4D97-AF65-F5344CB8AC3E}">
        <p14:creationId xmlns:p14="http://schemas.microsoft.com/office/powerpoint/2010/main" val="77941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2865749-4AFA-431F-B65E-154523F3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Statistical Analysis</a:t>
            </a:r>
            <a:endParaRPr lang="zh-CN" altLang="en-US" sz="4800" dirty="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3BEA298-4A02-49DF-B7C6-4ABC2A5FF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76" y="2018232"/>
            <a:ext cx="5503333" cy="41275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14F9A99-D561-4335-900D-28AE03756342}"/>
              </a:ext>
            </a:extLst>
          </p:cNvPr>
          <p:cNvSpPr txBox="1"/>
          <p:nvPr/>
        </p:nvSpPr>
        <p:spPr>
          <a:xfrm>
            <a:off x="6941976" y="2018233"/>
            <a:ext cx="44880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en-US" altLang="zh-CN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学习率不同</a:t>
            </a:r>
            <a:endParaRPr lang="en-US" altLang="zh-CN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设置动量增大，使得训练时能跳出局部</a:t>
            </a:r>
            <a:endParaRPr lang="en-US" altLang="zh-CN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</a:t>
            </a:r>
            <a:endParaRPr lang="en-US" altLang="zh-CN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后期加入了正则化，使增长放缓</a:t>
            </a:r>
            <a:endParaRPr lang="en-US" altLang="zh-CN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8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477</Words>
  <Application>Microsoft Office PowerPoint</Application>
  <PresentationFormat>宽屏</PresentationFormat>
  <Paragraphs>80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等线 Light</vt:lpstr>
      <vt:lpstr>微软雅黑</vt:lpstr>
      <vt:lpstr>微软雅黑 Light</vt:lpstr>
      <vt:lpstr>Arial</vt:lpstr>
      <vt:lpstr>Bahnschrift</vt:lpstr>
      <vt:lpstr>Bahnschrift SemiLight</vt:lpstr>
      <vt:lpstr>Calibri</vt:lpstr>
      <vt:lpstr>Cambria Math</vt:lpstr>
      <vt:lpstr>Office 主题​​</vt:lpstr>
      <vt:lpstr>Artificial Neural Network Use Face Recognition as an Example</vt:lpstr>
      <vt:lpstr>Introduction</vt:lpstr>
      <vt:lpstr>Example</vt:lpstr>
      <vt:lpstr>Backpropagation</vt:lpstr>
      <vt:lpstr>Backpropagation</vt:lpstr>
      <vt:lpstr>Engineering Details</vt:lpstr>
      <vt:lpstr>Engineering Details</vt:lpstr>
      <vt:lpstr>Real Case Test</vt:lpstr>
      <vt:lpstr>Statistical Analysis</vt:lpstr>
      <vt:lpstr>Statistical Analysis</vt:lpstr>
      <vt:lpstr>Statistical Analysis</vt:lpstr>
      <vt:lpstr>Discussion</vt:lpstr>
      <vt:lpstr>Reference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</dc:title>
  <dc:creator>Liu Qiaofeng</dc:creator>
  <cp:lastModifiedBy>Liu Qiaofeng</cp:lastModifiedBy>
  <cp:revision>35</cp:revision>
  <dcterms:created xsi:type="dcterms:W3CDTF">2018-05-02T05:47:05Z</dcterms:created>
  <dcterms:modified xsi:type="dcterms:W3CDTF">2018-05-03T06:45:51Z</dcterms:modified>
</cp:coreProperties>
</file>