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80" r:id="rId23"/>
    <p:sldId id="278" r:id="rId24"/>
    <p:sldId id="277" r:id="rId2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2" d="100"/>
          <a:sy n="82" d="100"/>
        </p:scale>
        <p:origin x="720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2018.5.31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2018.5.31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34" y="685800"/>
            <a:ext cx="7998916" cy="2971801"/>
          </a:xfrm>
        </p:spPr>
        <p:txBody>
          <a:bodyPr anchor="b">
            <a:normAutofit/>
          </a:bodyPr>
          <a:lstStyle>
            <a:lvl1pPr algn="l">
              <a:defRPr sz="4799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34" y="3843868"/>
            <a:ext cx="6399133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0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5869" y="8467"/>
            <a:ext cx="3809008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6580" y="91546"/>
            <a:ext cx="607907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3941" y="228600"/>
            <a:ext cx="495171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3927" y="32279"/>
            <a:ext cx="4851725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3383" y="609602"/>
            <a:ext cx="4342268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25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621" y="533400"/>
            <a:ext cx="10815995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164" y="3843867"/>
            <a:ext cx="8302047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606D-7858-4AA2-9E18-693315C12F6C}" type="datetime1">
              <a:rPr lang="zh-CN" altLang="en-US" noProof="0" smtClean="0"/>
              <a:t>2018.5.31</a:t>
            </a:fld>
            <a:endParaRPr lang="zh-CN" alt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00487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anchor="ctr">
            <a:normAutofit/>
          </a:bodyPr>
          <a:lstStyle>
            <a:lvl1pPr algn="l">
              <a:defRPr sz="3199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114800"/>
            <a:ext cx="8533765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606D-7858-4AA2-9E18-693315C12F6C}" type="datetime1">
              <a:rPr lang="zh-CN" altLang="en-US" noProof="0" smtClean="0"/>
              <a:t>2018.5.31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220724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85800"/>
            <a:ext cx="9141620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5835" y="3429000"/>
            <a:ext cx="853217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301068"/>
            <a:ext cx="8532178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606D-7858-4AA2-9E18-693315C12F6C}" type="datetime1">
              <a:rPr lang="zh-CN" altLang="en-US" noProof="0" smtClean="0"/>
              <a:t>2018.5.31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99206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3429000"/>
            <a:ext cx="8532178" cy="1697400"/>
          </a:xfrm>
        </p:spPr>
        <p:txBody>
          <a:bodyPr anchor="b">
            <a:normAutofit/>
          </a:bodyPr>
          <a:lstStyle>
            <a:lvl1pPr algn="l">
              <a:defRPr sz="3199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3" y="5132981"/>
            <a:ext cx="853376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606D-7858-4AA2-9E18-693315C12F6C}" type="datetime1">
              <a:rPr lang="zh-CN" altLang="en-US" noProof="0" smtClean="0"/>
              <a:t>2018.5.31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672865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85800"/>
            <a:ext cx="9141619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5" y="3928534"/>
            <a:ext cx="8532178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978400"/>
            <a:ext cx="8532178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606D-7858-4AA2-9E18-693315C12F6C}" type="datetime1">
              <a:rPr lang="zh-CN" altLang="en-US" noProof="0" smtClean="0"/>
              <a:t>2018.5.31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15839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4" y="3928534"/>
            <a:ext cx="853217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766733"/>
            <a:ext cx="8532178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606D-7858-4AA2-9E18-693315C12F6C}" type="datetime1">
              <a:rPr lang="zh-CN" altLang="en-US" noProof="0" smtClean="0"/>
              <a:t>2018.5.31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806098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F6A5-CA30-4724-8A74-55B65EA2DB8E}" type="datetime1">
              <a:rPr lang="zh-CN" altLang="en-US" smtClean="0"/>
              <a:t>2018.5.31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38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2950" y="685800"/>
            <a:ext cx="2056864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1" y="685800"/>
            <a:ext cx="7821163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606D-7858-4AA2-9E18-693315C12F6C}" type="datetime1">
              <a:rPr lang="zh-CN" altLang="en-US" noProof="0" smtClean="0"/>
              <a:t>2018.5.31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7961981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51B8-C16C-4D58-B4E7-426249342FB6}" type="datetime1">
              <a:rPr lang="zh-CN" altLang="en-US" smtClean="0"/>
              <a:t>2018.5.31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41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2006600"/>
            <a:ext cx="8532178" cy="2281600"/>
          </a:xfrm>
        </p:spPr>
        <p:txBody>
          <a:bodyPr anchor="b">
            <a:normAutofit/>
          </a:bodyPr>
          <a:lstStyle>
            <a:lvl1pPr algn="l">
              <a:defRPr sz="3599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495800"/>
            <a:ext cx="8532178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2744-2BC1-482F-8D65-D67812FCF761}" type="datetime1">
              <a:rPr lang="zh-CN" altLang="en-US" smtClean="0"/>
              <a:t>2018.5.31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42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33" y="685801"/>
            <a:ext cx="4936369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6621" y="685801"/>
            <a:ext cx="4933194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E4D-621D-4515-8831-14D98E9F728C}" type="datetime1">
              <a:rPr lang="zh-CN" altLang="en-US" smtClean="0"/>
              <a:t>2018.5.31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827" y="685800"/>
            <a:ext cx="4648576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33" y="1270529"/>
            <a:ext cx="4936369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7483" y="685800"/>
            <a:ext cx="4663919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5033" y="1262062"/>
            <a:ext cx="4927904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7F41-EA24-4D6C-B76B-51104A4FF3D3}" type="datetime1">
              <a:rPr lang="zh-CN" altLang="en-US" smtClean="0"/>
              <a:t>2018.5.31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76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27CD-26C5-4927-9077-9E87DDF8ECF7}" type="datetime1">
              <a:rPr lang="zh-CN" altLang="en-US" smtClean="0"/>
              <a:t>2018.5.31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46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E0B1C2-D5D7-4DF1-B631-6247EDFA3201}" type="datetime1">
              <a:rPr lang="zh-CN" altLang="en-US" noProof="0" smtClean="0"/>
              <a:t>2018.5.31</a:t>
            </a:fld>
            <a:endParaRPr lang="zh-CN" alt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8020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3167" y="685800"/>
            <a:ext cx="3656648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34" y="685800"/>
            <a:ext cx="5942053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3167" y="2209800"/>
            <a:ext cx="3656648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606D-7858-4AA2-9E18-693315C12F6C}" type="datetime1">
              <a:rPr lang="zh-CN" altLang="en-US" noProof="0" smtClean="0"/>
              <a:t>2018.5.31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02666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582" y="1447800"/>
            <a:ext cx="6018232" cy="11430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8754" y="914400"/>
            <a:ext cx="3280120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1582" y="2777067"/>
            <a:ext cx="6019820" cy="2048933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606D-7858-4AA2-9E18-693315C12F6C}" type="datetime1">
              <a:rPr lang="zh-CN" altLang="en-US" noProof="0" smtClean="0"/>
              <a:t>2018.5.31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556090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4572" y="2963334"/>
            <a:ext cx="2981081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34" y="4487333"/>
            <a:ext cx="8532178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685801"/>
            <a:ext cx="853217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1833" y="6172201"/>
            <a:ext cx="159978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F03606D-7858-4AA2-9E18-693315C12F6C}" type="datetime1">
              <a:rPr lang="zh-CN" altLang="en-US" noProof="0" smtClean="0"/>
              <a:t>2018.5.31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034" y="6172201"/>
            <a:ext cx="7541835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0502" y="5578476"/>
            <a:ext cx="1141948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19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50029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603" y="1376362"/>
            <a:ext cx="9141618" cy="2603274"/>
          </a:xfrm>
        </p:spPr>
        <p:txBody>
          <a:bodyPr rtlCol="0" anchor="ctr" anchorCtr="1">
            <a:normAutofit fontScale="90000"/>
          </a:bodyPr>
          <a:lstStyle/>
          <a:p>
            <a:pPr algn="ctr" rtl="0"/>
            <a:r>
              <a:rPr lang="en-US" altLang="zh-CN" sz="49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Uninformed Search and informed search</a:t>
            </a:r>
            <a:br>
              <a:rPr lang="en-US" altLang="zh-CN" sz="48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altLang="zh-CN" sz="48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solving 24-puzzle Problem</a:t>
            </a:r>
            <a:endParaRPr lang="zh-CN" altLang="en-US" sz="2200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603" y="4118088"/>
            <a:ext cx="9141618" cy="1393711"/>
          </a:xfrm>
        </p:spPr>
        <p:txBody>
          <a:bodyPr lIns="180000" rtlCol="0" anchor="b" anchorCtr="0">
            <a:normAutofit/>
          </a:bodyPr>
          <a:lstStyle/>
          <a:p>
            <a:pPr algn="r" rtl="0"/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</a:t>
            </a:r>
            <a:r>
              <a:rPr lang="en-US" altLang="zh-CN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Microsoft YaHei UI" panose="020B0503020204020204" pitchFamily="34" charset="-122"/>
              </a:rPr>
              <a:t>09015113 Qiaofeng Liu</a:t>
            </a:r>
            <a:endParaRPr lang="zh-CN" altLang="en-US" sz="2000" dirty="0">
              <a:solidFill>
                <a:schemeClr val="bg2">
                  <a:lumMod val="20000"/>
                  <a:lumOff val="8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Depth-first search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8B0ECC-F08F-47D9-B21B-98C10DBA6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1851942"/>
            <a:ext cx="5256584" cy="46316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7F064DF-9BC9-4A19-BF25-FAE35B64F068}"/>
              </a:ext>
            </a:extLst>
          </p:cNvPr>
          <p:cNvSpPr txBox="1"/>
          <p:nvPr/>
        </p:nvSpPr>
        <p:spPr>
          <a:xfrm>
            <a:off x="6487033" y="1851942"/>
            <a:ext cx="45365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Figure 3.16 displays the process of doing DFS. </a:t>
            </a:r>
          </a:p>
          <a:p>
            <a:endParaRPr lang="en-US" altLang="zh-CN" sz="3200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altLang="zh-CN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We could simply implement this by applying backtracking.</a:t>
            </a:r>
            <a:endParaRPr lang="zh-CN" altLang="en-US" sz="3200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49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Depth-limited search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468AB3-1C7B-4B65-A591-0D245F8E6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81" y="1772816"/>
            <a:ext cx="9153885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2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Iterative deepening DFS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758673-9591-480E-853B-5EC287AB6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81" y="2420888"/>
            <a:ext cx="10676545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8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Iterative deepening DFS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703A45-F575-4D1B-B086-07FBF48E0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81" y="1700808"/>
            <a:ext cx="4968399" cy="50318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37D279F-498B-4E3A-9D51-0DD0DF7C3A00}"/>
              </a:ext>
            </a:extLst>
          </p:cNvPr>
          <p:cNvSpPr txBox="1"/>
          <p:nvPr/>
        </p:nvSpPr>
        <p:spPr>
          <a:xfrm>
            <a:off x="6487033" y="1851942"/>
            <a:ext cx="45365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Figure 3.19 displays the process of doing Iterative Deepening DFS. </a:t>
            </a:r>
          </a:p>
          <a:p>
            <a:endParaRPr lang="en-US" altLang="zh-CN" sz="3200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altLang="zh-CN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Iteratively deepening the search until it finds a solution. </a:t>
            </a:r>
          </a:p>
        </p:txBody>
      </p:sp>
    </p:spTree>
    <p:extLst>
      <p:ext uri="{BB962C8B-B14F-4D97-AF65-F5344CB8AC3E}">
        <p14:creationId xmlns:p14="http://schemas.microsoft.com/office/powerpoint/2010/main" val="337456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bidirectional search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82048C-34E2-4B44-8488-DD28D3C29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81" y="2132856"/>
            <a:ext cx="9693476" cy="377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2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sz="33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COMPARING uninformed search strategies</a:t>
            </a:r>
            <a:endParaRPr lang="zh-CN" altLang="en-US" sz="3300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4397F5-47EA-4861-84A9-6E0FC428C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81" y="1957388"/>
            <a:ext cx="10515467" cy="432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9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Recursive-best first search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E1256F-0D75-4DE1-9C2A-87F6922E7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81" y="1772816"/>
            <a:ext cx="7920727" cy="478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9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Alternative Heuristic function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4168F-637B-4BCE-B742-9E5EBC4C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2060848"/>
            <a:ext cx="10512862" cy="4165326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Heuristic Function 1: </a:t>
            </a:r>
            <a:r>
              <a:rPr lang="en-US" altLang="zh-CN" sz="2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Number of misplaced tile.</a:t>
            </a:r>
          </a:p>
          <a:p>
            <a:r>
              <a:rPr lang="en-US" altLang="zh-CN" sz="26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Heuristic Function 2: </a:t>
            </a:r>
            <a:r>
              <a:rPr lang="en-US" altLang="zh-CN" sz="2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the</a:t>
            </a:r>
            <a:r>
              <a:rPr lang="en-US" altLang="zh-CN" sz="26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 Manhattan Distance</a:t>
            </a:r>
            <a:r>
              <a:rPr lang="en-US" altLang="zh-CN" sz="2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from the goal state (Because tiles cannot move along diagonals, the distance we will count is the sum of the horizontal and vertical distances.) </a:t>
            </a:r>
          </a:p>
          <a:p>
            <a:r>
              <a:rPr lang="en-US" altLang="zh-CN" sz="2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They are both </a:t>
            </a:r>
            <a:r>
              <a:rPr lang="en-US" altLang="zh-CN" sz="26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Admissible Heuristic Functions</a:t>
            </a:r>
            <a:r>
              <a:rPr lang="en-US" altLang="zh-CN" sz="2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, because they </a:t>
            </a:r>
            <a:r>
              <a:rPr lang="en-US" altLang="zh-CN" sz="26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never overestimate </a:t>
            </a:r>
            <a:r>
              <a:rPr lang="en-US" altLang="zh-CN" sz="2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the cost to reach the goal state. </a:t>
            </a:r>
            <a:endParaRPr lang="en-US" altLang="zh-CN" sz="2400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06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MY implementation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4168F-637B-4BCE-B742-9E5EBC4C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2060848"/>
            <a:ext cx="10512862" cy="4165326"/>
          </a:xfrm>
        </p:spPr>
        <p:txBody>
          <a:bodyPr>
            <a:normAutofit/>
          </a:bodyPr>
          <a:lstStyle/>
          <a:p>
            <a:r>
              <a:rPr lang="en-US" altLang="zh-CN" sz="25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Uninformed Search:</a:t>
            </a:r>
          </a:p>
          <a:p>
            <a:pPr lvl="1"/>
            <a:r>
              <a:rPr lang="en-US" altLang="zh-CN" sz="25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Simple Breadth-first Search </a:t>
            </a:r>
            <a:r>
              <a:rPr lang="en-US" altLang="zh-CN" sz="25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(SimBFS.hpp)</a:t>
            </a:r>
          </a:p>
          <a:p>
            <a:pPr lvl="1"/>
            <a:r>
              <a:rPr lang="en-US" altLang="zh-CN" sz="25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Simple Bidirectional Breadth-first Search </a:t>
            </a:r>
            <a:r>
              <a:rPr lang="en-US" altLang="zh-CN" sz="25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(SimBiDirectBFS.hpp)</a:t>
            </a:r>
          </a:p>
          <a:p>
            <a:r>
              <a:rPr lang="en-US" altLang="zh-CN" sz="25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Informed Search:</a:t>
            </a:r>
          </a:p>
          <a:p>
            <a:pPr lvl="1"/>
            <a:r>
              <a:rPr lang="en-US" altLang="zh-CN" sz="25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Best-first Search based on Priority Queue </a:t>
            </a:r>
            <a:r>
              <a:rPr lang="en-US" altLang="zh-CN" sz="25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(HBFS.hpp)</a:t>
            </a:r>
          </a:p>
          <a:p>
            <a:pPr lvl="1"/>
            <a:r>
              <a:rPr lang="en-US" altLang="zh-CN" sz="25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Bidirectional Best-first Search </a:t>
            </a:r>
            <a:r>
              <a:rPr lang="en-US" altLang="zh-CN" sz="25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(HBiDirectBFS.hpp)</a:t>
            </a:r>
          </a:p>
        </p:txBody>
      </p:sp>
    </p:spTree>
    <p:extLst>
      <p:ext uri="{BB962C8B-B14F-4D97-AF65-F5344CB8AC3E}">
        <p14:creationId xmlns:p14="http://schemas.microsoft.com/office/powerpoint/2010/main" val="1683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Best-first Search based on Priority Queue</a:t>
            </a:r>
            <a:endParaRPr lang="zh-CN" altLang="en-US" sz="3200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4168F-637B-4BCE-B742-9E5EBC4C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2060848"/>
            <a:ext cx="10512862" cy="416532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Improved the Breadth-first Search by replacing the </a:t>
            </a:r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FIFO queue 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with </a:t>
            </a:r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a priority queue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. The node with the smallest f-value is chosen to expand first. (The f-value of a node is equal to the Path-Cost to reach the current state, plus the value evaluated by the heuristic function used.)</a:t>
            </a:r>
          </a:p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Heuristic Function 2 (calculating the Manhattan Distance from the goal state) is used.</a:t>
            </a:r>
          </a:p>
        </p:txBody>
      </p:sp>
    </p:spTree>
    <p:extLst>
      <p:ext uri="{BB962C8B-B14F-4D97-AF65-F5344CB8AC3E}">
        <p14:creationId xmlns:p14="http://schemas.microsoft.com/office/powerpoint/2010/main" val="284162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Problem description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63D7E4-85DF-473B-AF48-F15B453E4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1844824"/>
            <a:ext cx="8352928" cy="35570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8CCCB8-89E7-4A9F-A074-513A1C26F546}"/>
              </a:ext>
            </a:extLst>
          </p:cNvPr>
          <p:cNvSpPr txBox="1"/>
          <p:nvPr/>
        </p:nvSpPr>
        <p:spPr>
          <a:xfrm>
            <a:off x="933264" y="5661248"/>
            <a:ext cx="832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Figure 3.4 shows us an instance of the 8-puzzle problem, and we can easily extend this to 24-puzzle problem. </a:t>
            </a:r>
            <a:endParaRPr lang="zh-CN" altLang="en-US" sz="2000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73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Bidirectional Best-first Search</a:t>
            </a:r>
            <a:endParaRPr lang="zh-CN" altLang="en-US" sz="3300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4168F-637B-4BCE-B742-9E5EBC4C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2060848"/>
            <a:ext cx="10512862" cy="4165326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Very similar to the search algorithm in the previous slide. </a:t>
            </a:r>
          </a:p>
          <a:p>
            <a:r>
              <a:rPr lang="en-US" altLang="zh-CN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Additionally, applying backward search simultaneously like the simple bidirectional Breadth-first Search. </a:t>
            </a:r>
          </a:p>
        </p:txBody>
      </p:sp>
    </p:spTree>
    <p:extLst>
      <p:ext uri="{BB962C8B-B14F-4D97-AF65-F5344CB8AC3E}">
        <p14:creationId xmlns:p14="http://schemas.microsoft.com/office/powerpoint/2010/main" val="420827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Experiment</a:t>
            </a:r>
            <a:endParaRPr lang="zh-CN" altLang="en-US" sz="3300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4168F-637B-4BCE-B742-9E5EBC4C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2060848"/>
            <a:ext cx="10512862" cy="416532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2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Testcase 1: </a:t>
            </a:r>
          </a:p>
          <a:p>
            <a:pPr lvl="1"/>
            <a:r>
              <a:rPr lang="en-US" altLang="zh-CN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Files: Board100.txt ~ Board1029.txt, 30 files in total</a:t>
            </a:r>
          </a:p>
          <a:p>
            <a:pPr lvl="1"/>
            <a:r>
              <a:rPr lang="en-US" altLang="zh-CN" sz="30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24-puzzle</a:t>
            </a:r>
            <a:r>
              <a:rPr lang="en-US" altLang="zh-CN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, countermarching </a:t>
            </a:r>
            <a:r>
              <a:rPr lang="en-US" altLang="zh-CN" sz="30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10</a:t>
            </a:r>
            <a:r>
              <a:rPr lang="en-US" altLang="zh-CN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steps from the goal state</a:t>
            </a:r>
          </a:p>
          <a:p>
            <a:r>
              <a:rPr lang="en-US" altLang="zh-CN" sz="32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Testcase 2:</a:t>
            </a:r>
          </a:p>
          <a:p>
            <a:pPr lvl="1"/>
            <a:r>
              <a:rPr lang="en-US" altLang="zh-CN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Files: Board0.txt ~ Board29.txt, 30 files in total</a:t>
            </a:r>
          </a:p>
          <a:p>
            <a:pPr lvl="1"/>
            <a:r>
              <a:rPr lang="en-US" altLang="zh-CN" sz="30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24-puzzle</a:t>
            </a:r>
            <a:r>
              <a:rPr lang="en-US" altLang="zh-CN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, countermarching </a:t>
            </a:r>
            <a:r>
              <a:rPr lang="en-US" altLang="zh-CN" sz="30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30</a:t>
            </a:r>
            <a:r>
              <a:rPr lang="en-US" altLang="zh-CN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steps from the goal state</a:t>
            </a:r>
          </a:p>
        </p:txBody>
      </p:sp>
    </p:spTree>
    <p:extLst>
      <p:ext uri="{BB962C8B-B14F-4D97-AF65-F5344CB8AC3E}">
        <p14:creationId xmlns:p14="http://schemas.microsoft.com/office/powerpoint/2010/main" val="210514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Experiment</a:t>
            </a:r>
            <a:endParaRPr lang="zh-CN" altLang="en-US" sz="3600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4168F-637B-4BCE-B742-9E5EBC4C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2060848"/>
            <a:ext cx="10512862" cy="4165326"/>
          </a:xfrm>
        </p:spPr>
        <p:txBody>
          <a:bodyPr>
            <a:normAutofit/>
          </a:bodyPr>
          <a:lstStyle/>
          <a:p>
            <a:endParaRPr lang="en-US" altLang="zh-CN" sz="3200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0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Summary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4168F-637B-4BCE-B742-9E5EBC4C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2060848"/>
            <a:ext cx="10512862" cy="4165326"/>
          </a:xfrm>
        </p:spPr>
        <p:txBody>
          <a:bodyPr>
            <a:normAutofit/>
          </a:bodyPr>
          <a:lstStyle/>
          <a:p>
            <a:r>
              <a:rPr lang="en-US" altLang="zh-CN" sz="25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Informed Search Strategies are not worse than Uninformed Search Strategies in most of the time, because some Heuristic Functions are applied to help improve the decision making.</a:t>
            </a:r>
          </a:p>
          <a:p>
            <a:r>
              <a:rPr lang="en-US" altLang="zh-CN" sz="25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The selection of Heuristic Function depends on the problem setting, and it varies. But, it would be better if the program could </a:t>
            </a:r>
            <a:r>
              <a:rPr lang="en-US" altLang="zh-CN" sz="25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learn</a:t>
            </a:r>
            <a:r>
              <a:rPr lang="en-US" altLang="zh-CN" sz="25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a good Heuristic. (</a:t>
            </a:r>
            <a:r>
              <a:rPr lang="en-US" altLang="zh-CN" sz="25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Reinforcement Learning</a:t>
            </a:r>
            <a:r>
              <a:rPr lang="en-US" altLang="zh-CN" sz="25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)</a:t>
            </a:r>
          </a:p>
          <a:p>
            <a:r>
              <a:rPr lang="en-US" altLang="zh-CN" sz="25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Also, there are still many good algorithms for solving 24-puzzle problem, like </a:t>
            </a:r>
            <a:r>
              <a:rPr lang="en-US" altLang="zh-CN" sz="25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Pattern Database</a:t>
            </a:r>
            <a:r>
              <a:rPr lang="en-US" altLang="zh-CN" sz="25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150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Reference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4168F-637B-4BCE-B742-9E5EBC4C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2060848"/>
            <a:ext cx="10512862" cy="416532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Stuart Russell, Peter Norvig, B. </a:t>
            </a:r>
            <a:r>
              <a:rPr lang="en-US" altLang="zh-CN" sz="24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Artificial Intelligence: A Modern Approach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, 3</a:t>
            </a:r>
            <a:r>
              <a:rPr lang="en-US" altLang="zh-CN" sz="2400" baseline="30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rd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ed.; Pearson Education Inc.: New Jersey, U.S., 2010</a:t>
            </a:r>
          </a:p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https://en.wiktionary.org/wiki/Manhattan_distance</a:t>
            </a:r>
          </a:p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https://en.wikipedia.org/wiki/Iterative_deepening_A*</a:t>
            </a:r>
          </a:p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https://blog.csdn.net/ju136/article/details/6876647</a:t>
            </a:r>
          </a:p>
        </p:txBody>
      </p:sp>
    </p:spTree>
    <p:extLst>
      <p:ext uri="{BB962C8B-B14F-4D97-AF65-F5344CB8AC3E}">
        <p14:creationId xmlns:p14="http://schemas.microsoft.com/office/powerpoint/2010/main" val="354040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Standard formulation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4168F-637B-4BCE-B742-9E5EBC4C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2060848"/>
            <a:ext cx="10512862" cy="4165326"/>
          </a:xfrm>
        </p:spPr>
        <p:txBody>
          <a:bodyPr>
            <a:normAutofit fontScale="92500"/>
          </a:bodyPr>
          <a:lstStyle/>
          <a:p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States: 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A state description specifies the location of each of the 24 tiles and the blank in one of the 25 squares.</a:t>
            </a:r>
          </a:p>
          <a:p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Initial State: 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Any state can be designated as the initial state. Note that any given goal can be reached from exactly half of the possible initial states.</a:t>
            </a:r>
          </a:p>
          <a:p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Actions: 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Movements of the blank space </a:t>
            </a:r>
            <a:r>
              <a:rPr lang="en-US" altLang="zh-CN" sz="24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Left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zh-CN" sz="24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Right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zh-CN" sz="24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Up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or </a:t>
            </a:r>
            <a:r>
              <a:rPr lang="en-US" altLang="zh-CN" sz="24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Down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. </a:t>
            </a:r>
          </a:p>
          <a:p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Transition Model: 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Given a state and action, this returns the resulting state.</a:t>
            </a:r>
          </a:p>
          <a:p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Goal Test: 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This checks whether the state matches the goal configuration.</a:t>
            </a:r>
          </a:p>
          <a:p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Path Cost: 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Each step costs 1, so the path cost is the number of steps in the path.</a:t>
            </a:r>
            <a:endParaRPr lang="zh-CN" altLang="en-US" sz="2400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03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Basis for searching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4168F-637B-4BCE-B742-9E5EBC4C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2060848"/>
            <a:ext cx="10512862" cy="4165326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The possible sequence starting at the initial state forms a </a:t>
            </a:r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search tree 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with the initial state at the root; the branches are actions and the </a:t>
            </a:r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nodes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correspond to state in the state space of the problem.</a:t>
            </a:r>
          </a:p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We need to consider taking actions by </a:t>
            </a:r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expanding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the current state; that is, applying each legal action to the current state, thereby </a:t>
            </a:r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generating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a new set of states.</a:t>
            </a:r>
          </a:p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The set of all leaf nodes available for expansion at any given point is called the </a:t>
            </a:r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frontier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(or, </a:t>
            </a:r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open list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, according to some authors).</a:t>
            </a:r>
          </a:p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The process of expanding nodes on the frontier continues until either a solution is found or there are no more states to expand.</a:t>
            </a:r>
          </a:p>
        </p:txBody>
      </p:sp>
    </p:spTree>
    <p:extLst>
      <p:ext uri="{BB962C8B-B14F-4D97-AF65-F5344CB8AC3E}">
        <p14:creationId xmlns:p14="http://schemas.microsoft.com/office/powerpoint/2010/main" val="295466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Basis for searching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4168F-637B-4BCE-B742-9E5EBC4C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2348880"/>
            <a:ext cx="10512862" cy="3240360"/>
          </a:xfrm>
        </p:spPr>
        <p:txBody>
          <a:bodyPr>
            <a:normAutofit lnSpcReduction="10000"/>
          </a:bodyPr>
          <a:lstStyle/>
          <a:p>
            <a:endParaRPr lang="en-US" altLang="zh-CN" sz="2400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altLang="zh-CN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Four</a:t>
            </a:r>
            <a:r>
              <a:rPr lang="en-US" altLang="zh-CN" sz="23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components of a node </a:t>
            </a:r>
            <a:r>
              <a:rPr lang="en-US" altLang="zh-CN" sz="23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n</a:t>
            </a:r>
            <a:r>
              <a:rPr lang="en-US" altLang="zh-CN" sz="23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:</a:t>
            </a:r>
          </a:p>
          <a:p>
            <a:pPr lvl="1"/>
            <a:r>
              <a:rPr lang="en-US" altLang="zh-CN" sz="2300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n.State</a:t>
            </a:r>
            <a:r>
              <a:rPr lang="en-US" altLang="zh-CN" sz="23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: </a:t>
            </a:r>
            <a:r>
              <a:rPr lang="en-US" altLang="zh-CN" sz="23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the state in the state space to which the node corresponds</a:t>
            </a:r>
          </a:p>
          <a:p>
            <a:pPr lvl="1"/>
            <a:r>
              <a:rPr lang="en-US" altLang="zh-CN" sz="2300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n.Parent</a:t>
            </a:r>
            <a:r>
              <a:rPr lang="en-US" altLang="zh-CN" sz="23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: </a:t>
            </a:r>
            <a:r>
              <a:rPr lang="en-US" altLang="zh-CN" sz="23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the node in the search tree that generated this node</a:t>
            </a:r>
          </a:p>
          <a:p>
            <a:pPr lvl="1"/>
            <a:r>
              <a:rPr lang="en-US" altLang="zh-CN" sz="2300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n.Action</a:t>
            </a:r>
            <a:r>
              <a:rPr lang="en-US" altLang="zh-CN" sz="23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: </a:t>
            </a:r>
            <a:r>
              <a:rPr lang="en-US" altLang="zh-CN" sz="23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the action that was applied to the parent to generate the node</a:t>
            </a:r>
          </a:p>
          <a:p>
            <a:pPr lvl="1"/>
            <a:r>
              <a:rPr lang="en-US" altLang="zh-CN" sz="2300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n.Path</a:t>
            </a:r>
            <a:r>
              <a:rPr lang="en-US" altLang="zh-CN" sz="23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-Cost: </a:t>
            </a:r>
            <a:r>
              <a:rPr lang="en-US" altLang="zh-CN" sz="23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the cost of the path from the initial state to </a:t>
            </a:r>
            <a:r>
              <a:rPr lang="en-US" altLang="zh-CN" sz="230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the node</a:t>
            </a:r>
            <a:endParaRPr lang="en-US" altLang="zh-CN" sz="2300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  <a:p>
            <a:pPr lvl="1"/>
            <a:endParaRPr lang="zh-CN" altLang="en-US" sz="2200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1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Basis for searching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86EFED-5165-4B69-AB5C-4D87AD756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1844824"/>
            <a:ext cx="8496944" cy="389117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8E466A-AE57-4A1D-A5FC-56A814E39E88}"/>
              </a:ext>
            </a:extLst>
          </p:cNvPr>
          <p:cNvSpPr txBox="1"/>
          <p:nvPr/>
        </p:nvSpPr>
        <p:spPr>
          <a:xfrm>
            <a:off x="917037" y="6021288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Figure 3.10 displays an example of the node structure.</a:t>
            </a:r>
            <a:endParaRPr lang="zh-CN" altLang="en-US" sz="2000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53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sz="33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Measuring problem-solving performance</a:t>
            </a:r>
            <a:endParaRPr lang="zh-CN" altLang="en-US" sz="3300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4168F-637B-4BCE-B742-9E5EBC4C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2060848"/>
            <a:ext cx="10512862" cy="4165326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Completeness:</a:t>
            </a:r>
            <a:r>
              <a:rPr lang="en-US" altLang="zh-CN" sz="2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Is the algorithm guaranteed to find a solution where there is one?</a:t>
            </a:r>
          </a:p>
          <a:p>
            <a:r>
              <a:rPr lang="en-US" altLang="zh-CN" sz="26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Optimality: </a:t>
            </a:r>
            <a:r>
              <a:rPr lang="en-US" altLang="zh-CN" sz="2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Does the strategy find the </a:t>
            </a:r>
            <a:r>
              <a:rPr lang="en-US" altLang="zh-CN" sz="26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optimal solution </a:t>
            </a:r>
            <a:r>
              <a:rPr lang="en-US" altLang="zh-CN" sz="2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(the solution with the lowest path cost)?</a:t>
            </a:r>
          </a:p>
          <a:p>
            <a:r>
              <a:rPr lang="en-US" altLang="zh-CN" sz="26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Time complexity: </a:t>
            </a:r>
            <a:r>
              <a:rPr lang="en-US" altLang="zh-CN" sz="2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How long does it take to find a solution?</a:t>
            </a:r>
          </a:p>
          <a:p>
            <a:r>
              <a:rPr lang="en-US" altLang="zh-CN" sz="26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Space complexity: </a:t>
            </a:r>
            <a:r>
              <a:rPr lang="en-US" altLang="zh-CN" sz="2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How much memory is needed to perform the search?</a:t>
            </a:r>
          </a:p>
        </p:txBody>
      </p:sp>
    </p:spTree>
    <p:extLst>
      <p:ext uri="{BB962C8B-B14F-4D97-AF65-F5344CB8AC3E}">
        <p14:creationId xmlns:p14="http://schemas.microsoft.com/office/powerpoint/2010/main" val="382360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search strategy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4168F-637B-4BCE-B742-9E5EBC4C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2060848"/>
            <a:ext cx="10512862" cy="4165326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Uninformed Search: </a:t>
            </a:r>
            <a:r>
              <a:rPr lang="en-US" altLang="zh-CN" sz="2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The strategies have no additional information about states beyond that provided in the problem definition. All search strategies are distinguished by the order in which nodes are expanded.</a:t>
            </a:r>
          </a:p>
          <a:p>
            <a:r>
              <a:rPr lang="en-US" altLang="zh-CN" sz="26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Informed Search: </a:t>
            </a:r>
            <a:r>
              <a:rPr lang="en-US" altLang="zh-CN" sz="2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The strategies know whether one non-goal state is “more promising” than another.</a:t>
            </a:r>
          </a:p>
          <a:p>
            <a:endParaRPr lang="en-US" altLang="zh-CN" sz="2400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Breadth-first search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713BD98-D093-416F-8853-EED5DD72B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981" y="1772816"/>
            <a:ext cx="8960434" cy="482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6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331</TotalTime>
  <Words>958</Words>
  <Application>Microsoft Office PowerPoint</Application>
  <PresentationFormat>自定义</PresentationFormat>
  <Paragraphs>82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Microsoft YaHei UI</vt:lpstr>
      <vt:lpstr>幼圆</vt:lpstr>
      <vt:lpstr>Arial Rounded MT Bold</vt:lpstr>
      <vt:lpstr>Century Gothic</vt:lpstr>
      <vt:lpstr>Tahoma</vt:lpstr>
      <vt:lpstr>Wingdings 3</vt:lpstr>
      <vt:lpstr>切片</vt:lpstr>
      <vt:lpstr>Uninformed Search and informed search   solving 24-puzzle Problem</vt:lpstr>
      <vt:lpstr>Problem description</vt:lpstr>
      <vt:lpstr>Standard formulation</vt:lpstr>
      <vt:lpstr>Basis for searching</vt:lpstr>
      <vt:lpstr>Basis for searching</vt:lpstr>
      <vt:lpstr>Basis for searching</vt:lpstr>
      <vt:lpstr>Measuring problem-solving performance</vt:lpstr>
      <vt:lpstr>search strategy</vt:lpstr>
      <vt:lpstr>Breadth-first search</vt:lpstr>
      <vt:lpstr>Depth-first search</vt:lpstr>
      <vt:lpstr>Depth-limited search</vt:lpstr>
      <vt:lpstr>Iterative deepening DFS</vt:lpstr>
      <vt:lpstr>Iterative deepening DFS</vt:lpstr>
      <vt:lpstr>bidirectional search</vt:lpstr>
      <vt:lpstr>COMPARING uninformed search strategies</vt:lpstr>
      <vt:lpstr>Recursive-best first search</vt:lpstr>
      <vt:lpstr>Alternative Heuristic function</vt:lpstr>
      <vt:lpstr>MY implementation</vt:lpstr>
      <vt:lpstr>Best-first Search based on Priority Queue</vt:lpstr>
      <vt:lpstr>Bidirectional Best-first Search</vt:lpstr>
      <vt:lpstr>Experiment</vt:lpstr>
      <vt:lpstr>Experiment</vt:lpstr>
      <vt:lpstr>Summary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Heuristic search -- 24-puzzle Problem</dc:title>
  <dc:creator>Liu Qiaofeng</dc:creator>
  <cp:lastModifiedBy>Liu Qiaofeng</cp:lastModifiedBy>
  <cp:revision>149</cp:revision>
  <dcterms:created xsi:type="dcterms:W3CDTF">2018-05-30T02:20:59Z</dcterms:created>
  <dcterms:modified xsi:type="dcterms:W3CDTF">2018-05-31T06:43:36Z</dcterms:modified>
</cp:coreProperties>
</file>