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0050F-C5F9-427A-BB66-1632B520237C}"/>
              </a:ext>
            </a:extLst>
          </p:cNvPr>
          <p:cNvSpPr>
            <a:spLocks noGrp="1"/>
          </p:cNvSpPr>
          <p:nvPr>
            <p:ph type="ctrTitle"/>
          </p:nvPr>
        </p:nvSpPr>
        <p:spPr/>
        <p:txBody>
          <a:bodyPr anchor="b" anchorCtr="0">
            <a:normAutofit/>
          </a:bodyPr>
          <a:lstStyle/>
          <a:p>
            <a:r>
              <a:rPr lang="en-US" altLang="zh-CN" sz="4400" dirty="0">
                <a:solidFill>
                  <a:schemeClr val="tx1">
                    <a:lumMod val="95000"/>
                  </a:schemeClr>
                </a:solidFill>
                <a:latin typeface="Bahnschrift SemiLight" panose="020B0502040204020203" pitchFamily="34" charset="0"/>
              </a:rPr>
              <a:t>Million queens Problem</a:t>
            </a:r>
            <a:endParaRPr lang="zh-CN" altLang="en-US" sz="4400" dirty="0">
              <a:solidFill>
                <a:schemeClr val="tx1">
                  <a:lumMod val="95000"/>
                </a:schemeClr>
              </a:solidFill>
              <a:latin typeface="Bahnschrift SemiLight" panose="020B0502040204020203" pitchFamily="34" charset="0"/>
            </a:endParaRPr>
          </a:p>
        </p:txBody>
      </p:sp>
      <p:sp>
        <p:nvSpPr>
          <p:cNvPr id="3" name="副标题 2">
            <a:extLst>
              <a:ext uri="{FF2B5EF4-FFF2-40B4-BE49-F238E27FC236}">
                <a16:creationId xmlns:a16="http://schemas.microsoft.com/office/drawing/2014/main" id="{DFEFF15C-8D79-421C-A36F-7A093ABF3890}"/>
              </a:ext>
            </a:extLst>
          </p:cNvPr>
          <p:cNvSpPr>
            <a:spLocks noGrp="1"/>
          </p:cNvSpPr>
          <p:nvPr>
            <p:ph type="subTitle" idx="1"/>
          </p:nvPr>
        </p:nvSpPr>
        <p:spPr/>
        <p:txBody>
          <a:bodyPr anchor="ctr" anchorCtr="0">
            <a:normAutofit/>
          </a:bodyPr>
          <a:lstStyle/>
          <a:p>
            <a:r>
              <a:rPr lang="en-US" altLang="zh-CN" sz="2200" dirty="0">
                <a:solidFill>
                  <a:schemeClr val="tx1">
                    <a:lumMod val="95000"/>
                  </a:schemeClr>
                </a:solidFill>
                <a:latin typeface="Bahnschrift SemiLight" panose="020B0502040204020203" pitchFamily="34" charset="0"/>
              </a:rPr>
              <a:t>09015113 Qiaofeng Liu</a:t>
            </a:r>
            <a:endParaRPr lang="zh-CN" altLang="en-US" sz="2200" dirty="0">
              <a:solidFill>
                <a:schemeClr val="tx1">
                  <a:lumMod val="95000"/>
                </a:schemeClr>
              </a:solidFill>
              <a:latin typeface="Bahnschrift SemiLight" panose="020B0502040204020203" pitchFamily="34" charset="0"/>
            </a:endParaRPr>
          </a:p>
        </p:txBody>
      </p:sp>
    </p:spTree>
    <p:extLst>
      <p:ext uri="{BB962C8B-B14F-4D97-AF65-F5344CB8AC3E}">
        <p14:creationId xmlns:p14="http://schemas.microsoft.com/office/powerpoint/2010/main" val="3102544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4C42F-ECF1-4111-BD7C-4933624187F6}"/>
              </a:ext>
            </a:extLst>
          </p:cNvPr>
          <p:cNvSpPr>
            <a:spLocks noGrp="1"/>
          </p:cNvSpPr>
          <p:nvPr>
            <p:ph type="title"/>
          </p:nvPr>
        </p:nvSpPr>
        <p:spPr/>
        <p:txBody>
          <a:bodyPr>
            <a:normAutofit/>
          </a:bodyPr>
          <a:lstStyle/>
          <a:p>
            <a:r>
              <a:rPr lang="en-US" altLang="zh-CN" sz="4400" dirty="0">
                <a:solidFill>
                  <a:schemeClr val="tx1">
                    <a:lumMod val="95000"/>
                  </a:schemeClr>
                </a:solidFill>
                <a:latin typeface="Bahnschrift SemiLight" panose="020B0502040204020203" pitchFamily="34" charset="0"/>
              </a:rPr>
              <a:t>reference</a:t>
            </a:r>
            <a:endParaRPr lang="zh-CN" altLang="en-US" sz="4400" dirty="0">
              <a:solidFill>
                <a:schemeClr val="tx1">
                  <a:lumMod val="95000"/>
                </a:schemeClr>
              </a:solidFill>
              <a:latin typeface="Bahnschrift SemiLight" panose="020B0502040204020203" pitchFamily="34" charset="0"/>
            </a:endParaRPr>
          </a:p>
        </p:txBody>
      </p:sp>
      <p:sp>
        <p:nvSpPr>
          <p:cNvPr id="3" name="内容占位符 2">
            <a:extLst>
              <a:ext uri="{FF2B5EF4-FFF2-40B4-BE49-F238E27FC236}">
                <a16:creationId xmlns:a16="http://schemas.microsoft.com/office/drawing/2014/main" id="{EE7E7CA5-4738-4CF8-BD7B-042084230E0C}"/>
              </a:ext>
            </a:extLst>
          </p:cNvPr>
          <p:cNvSpPr>
            <a:spLocks noGrp="1"/>
          </p:cNvSpPr>
          <p:nvPr>
            <p:ph idx="1"/>
          </p:nvPr>
        </p:nvSpPr>
        <p:spPr/>
        <p:txBody>
          <a:bodyPr>
            <a:normAutofit/>
          </a:bodyPr>
          <a:lstStyle/>
          <a:p>
            <a:r>
              <a:rPr lang="en-US" altLang="zh-CN" sz="2400" dirty="0" err="1">
                <a:solidFill>
                  <a:schemeClr val="tx1">
                    <a:lumMod val="95000"/>
                  </a:schemeClr>
                </a:solidFill>
                <a:latin typeface="Bahnschrift SemiLight" panose="020B0502040204020203" pitchFamily="34" charset="0"/>
              </a:rPr>
              <a:t>Sosic</a:t>
            </a:r>
            <a:r>
              <a:rPr lang="en-US" altLang="zh-CN" sz="2400" dirty="0">
                <a:solidFill>
                  <a:schemeClr val="tx1">
                    <a:lumMod val="95000"/>
                  </a:schemeClr>
                </a:solidFill>
                <a:latin typeface="Bahnschrift SemiLight" panose="020B0502040204020203" pitchFamily="34" charset="0"/>
              </a:rPr>
              <a:t>, R.; Gu, J. </a:t>
            </a:r>
            <a:r>
              <a:rPr lang="en-US" altLang="zh-CN" sz="2400" i="1" dirty="0">
                <a:solidFill>
                  <a:schemeClr val="tx1">
                    <a:lumMod val="95000"/>
                  </a:schemeClr>
                </a:solidFill>
                <a:latin typeface="Bahnschrift SemiLight" panose="020B0502040204020203" pitchFamily="34" charset="0"/>
              </a:rPr>
              <a:t>3,000,000 Queens in less than one minute. </a:t>
            </a:r>
            <a:r>
              <a:rPr lang="en-US" altLang="zh-CN" sz="2400" dirty="0">
                <a:solidFill>
                  <a:schemeClr val="tx1">
                    <a:lumMod val="95000"/>
                  </a:schemeClr>
                </a:solidFill>
                <a:latin typeface="Bahnschrift SemiLight" panose="020B0502040204020203" pitchFamily="34" charset="0"/>
              </a:rPr>
              <a:t>ACM SIGART Bulletin, 1991, 2(2)</a:t>
            </a:r>
          </a:p>
          <a:p>
            <a:r>
              <a:rPr lang="en-US" altLang="zh-CN" sz="2400" dirty="0">
                <a:solidFill>
                  <a:schemeClr val="tx1">
                    <a:lumMod val="95000"/>
                  </a:schemeClr>
                </a:solidFill>
                <a:latin typeface="Bahnschrift SemiLight" panose="020B0502040204020203" pitchFamily="34" charset="0"/>
              </a:rPr>
              <a:t>https://en.wikipedia.org/wiki/Eight_queens_puzzle</a:t>
            </a:r>
          </a:p>
          <a:p>
            <a:endParaRPr lang="en-US" altLang="zh-CN" sz="2200" dirty="0">
              <a:solidFill>
                <a:schemeClr val="tx1">
                  <a:lumMod val="95000"/>
                </a:schemeClr>
              </a:solidFill>
              <a:latin typeface="Bahnschrift SemiLight" panose="020B0502040204020203" pitchFamily="34" charset="0"/>
            </a:endParaRPr>
          </a:p>
        </p:txBody>
      </p:sp>
    </p:spTree>
    <p:extLst>
      <p:ext uri="{BB962C8B-B14F-4D97-AF65-F5344CB8AC3E}">
        <p14:creationId xmlns:p14="http://schemas.microsoft.com/office/powerpoint/2010/main" val="5458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452ED-4CA9-439F-B465-FC09E20E9F63}"/>
              </a:ext>
            </a:extLst>
          </p:cNvPr>
          <p:cNvSpPr>
            <a:spLocks noGrp="1"/>
          </p:cNvSpPr>
          <p:nvPr>
            <p:ph type="title"/>
          </p:nvPr>
        </p:nvSpPr>
        <p:spPr>
          <a:xfrm>
            <a:off x="685802" y="609600"/>
            <a:ext cx="6282266" cy="1456267"/>
          </a:xfrm>
        </p:spPr>
        <p:txBody>
          <a:bodyPr>
            <a:normAutofit/>
          </a:bodyPr>
          <a:lstStyle/>
          <a:p>
            <a:r>
              <a:rPr lang="en-US" altLang="zh-CN" sz="4400" dirty="0">
                <a:solidFill>
                  <a:schemeClr val="tx1">
                    <a:lumMod val="95000"/>
                  </a:schemeClr>
                </a:solidFill>
                <a:latin typeface="Bahnschrift SemiLight" panose="020B0502040204020203" pitchFamily="34" charset="0"/>
              </a:rPr>
              <a:t>Problem description</a:t>
            </a:r>
            <a:endParaRPr lang="zh-CN" altLang="en-US" sz="4400" dirty="0">
              <a:solidFill>
                <a:schemeClr val="tx1">
                  <a:lumMod val="95000"/>
                </a:schemeClr>
              </a:solidFill>
              <a:latin typeface="Bahnschrift SemiLight" panose="020B0502040204020203" pitchFamily="34"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72F0985-70FE-4F8A-9798-5AD802EE0A58}"/>
                  </a:ext>
                </a:extLst>
              </p:cNvPr>
              <p:cNvSpPr>
                <a:spLocks noGrp="1"/>
              </p:cNvSpPr>
              <p:nvPr>
                <p:ph idx="1"/>
              </p:nvPr>
            </p:nvSpPr>
            <p:spPr>
              <a:xfrm>
                <a:off x="685802" y="2142067"/>
                <a:ext cx="6282266" cy="3649133"/>
              </a:xfrm>
            </p:spPr>
            <p:txBody>
              <a:bodyPr>
                <a:normAutofit/>
              </a:bodyPr>
              <a:lstStyle/>
              <a:p>
                <a:r>
                  <a:rPr lang="en-US" altLang="zh-CN" sz="2400" dirty="0">
                    <a:solidFill>
                      <a:schemeClr val="tx1">
                        <a:lumMod val="95000"/>
                      </a:schemeClr>
                    </a:solidFill>
                    <a:latin typeface="Bahnschrift SemiLight" panose="020B0502040204020203" pitchFamily="34" charset="0"/>
                  </a:rPr>
                  <a:t>The N-Queens Puzzle is the problem of placing N chess queens on an </a:t>
                </a:r>
                <a14:m>
                  <m:oMath xmlns:m="http://schemas.openxmlformats.org/officeDocument/2006/math">
                    <m:r>
                      <a:rPr lang="en-US" altLang="zh-CN" sz="2400" i="1" dirty="0" smtClean="0">
                        <a:solidFill>
                          <a:schemeClr val="tx1">
                            <a:lumMod val="95000"/>
                          </a:schemeClr>
                        </a:solidFill>
                        <a:latin typeface="Cambria Math" panose="02040503050406030204" pitchFamily="18" charset="0"/>
                      </a:rPr>
                      <m:t>𝑁</m:t>
                    </m:r>
                    <m:r>
                      <a:rPr lang="en-US" altLang="zh-CN" sz="2400" i="1" dirty="0" smtClean="0">
                        <a:solidFill>
                          <a:schemeClr val="tx1">
                            <a:lumMod val="95000"/>
                          </a:schemeClr>
                        </a:solidFill>
                        <a:latin typeface="Cambria Math" panose="02040503050406030204" pitchFamily="18" charset="0"/>
                      </a:rPr>
                      <m:t>×</m:t>
                    </m:r>
                    <m:r>
                      <a:rPr lang="en-US" altLang="zh-CN" sz="2400" i="1" dirty="0" smtClean="0">
                        <a:solidFill>
                          <a:schemeClr val="tx1">
                            <a:lumMod val="95000"/>
                          </a:schemeClr>
                        </a:solidFill>
                        <a:latin typeface="Cambria Math" panose="02040503050406030204" pitchFamily="18" charset="0"/>
                      </a:rPr>
                      <m:t>𝑁</m:t>
                    </m:r>
                  </m:oMath>
                </a14:m>
                <a:r>
                  <a:rPr lang="en-US" altLang="zh-CN" sz="2400" dirty="0">
                    <a:solidFill>
                      <a:schemeClr val="tx1">
                        <a:lumMod val="95000"/>
                      </a:schemeClr>
                    </a:solidFill>
                    <a:latin typeface="Bahnschrift SemiLight" panose="020B0502040204020203" pitchFamily="34" charset="0"/>
                  </a:rPr>
                  <a:t> chessboard so that no two queens threaten each other. Thus, a solution requires that no two queens share the same row, column, or diagonal. </a:t>
                </a:r>
              </a:p>
              <a:p>
                <a:r>
                  <a:rPr lang="en-US" altLang="zh-CN" sz="2400" dirty="0">
                    <a:solidFill>
                      <a:schemeClr val="tx1">
                        <a:lumMod val="95000"/>
                      </a:schemeClr>
                    </a:solidFill>
                    <a:latin typeface="Bahnschrift SemiLight" panose="020B0502040204020203" pitchFamily="34" charset="0"/>
                  </a:rPr>
                  <a:t>At least one solution exists with the exception of </a:t>
                </a:r>
                <a14:m>
                  <m:oMath xmlns:m="http://schemas.openxmlformats.org/officeDocument/2006/math">
                    <m:r>
                      <a:rPr lang="en-US" altLang="zh-CN" sz="2400" i="1" dirty="0" smtClean="0">
                        <a:solidFill>
                          <a:schemeClr val="tx1">
                            <a:lumMod val="95000"/>
                          </a:schemeClr>
                        </a:solidFill>
                        <a:latin typeface="Cambria Math" panose="02040503050406030204" pitchFamily="18" charset="0"/>
                      </a:rPr>
                      <m:t>𝑁</m:t>
                    </m:r>
                  </m:oMath>
                </a14:m>
                <a:r>
                  <a:rPr lang="en-US" altLang="zh-CN" sz="2400" dirty="0">
                    <a:solidFill>
                      <a:schemeClr val="tx1">
                        <a:lumMod val="95000"/>
                      </a:schemeClr>
                    </a:solidFill>
                    <a:latin typeface="Bahnschrift SemiLight" panose="020B0502040204020203" pitchFamily="34" charset="0"/>
                  </a:rPr>
                  <a:t> = 2 and </a:t>
                </a:r>
                <a14:m>
                  <m:oMath xmlns:m="http://schemas.openxmlformats.org/officeDocument/2006/math">
                    <m:r>
                      <a:rPr lang="en-US" altLang="zh-CN" sz="2400" i="1" dirty="0" smtClean="0">
                        <a:solidFill>
                          <a:schemeClr val="tx1">
                            <a:lumMod val="95000"/>
                          </a:schemeClr>
                        </a:solidFill>
                        <a:latin typeface="Cambria Math" panose="02040503050406030204" pitchFamily="18" charset="0"/>
                      </a:rPr>
                      <m:t>𝑁</m:t>
                    </m:r>
                  </m:oMath>
                </a14:m>
                <a:r>
                  <a:rPr lang="en-US" altLang="zh-CN" sz="2400" dirty="0">
                    <a:solidFill>
                      <a:schemeClr val="tx1">
                        <a:lumMod val="95000"/>
                      </a:schemeClr>
                    </a:solidFill>
                    <a:latin typeface="Bahnschrift SemiLight" panose="020B0502040204020203" pitchFamily="34" charset="0"/>
                  </a:rPr>
                  <a:t> = 3.</a:t>
                </a:r>
                <a:endParaRPr lang="zh-CN" altLang="en-US" sz="2400" dirty="0">
                  <a:solidFill>
                    <a:schemeClr val="tx1">
                      <a:lumMod val="95000"/>
                    </a:schemeClr>
                  </a:solidFill>
                  <a:latin typeface="Bahnschrift SemiLight" panose="020B0502040204020203" pitchFamily="34" charset="0"/>
                </a:endParaRPr>
              </a:p>
            </p:txBody>
          </p:sp>
        </mc:Choice>
        <mc:Fallback>
          <p:sp>
            <p:nvSpPr>
              <p:cNvPr id="3" name="内容占位符 2">
                <a:extLst>
                  <a:ext uri="{FF2B5EF4-FFF2-40B4-BE49-F238E27FC236}">
                    <a16:creationId xmlns:a16="http://schemas.microsoft.com/office/drawing/2014/main" id="{472F0985-70FE-4F8A-9798-5AD802EE0A58}"/>
                  </a:ext>
                </a:extLst>
              </p:cNvPr>
              <p:cNvSpPr>
                <a:spLocks noGrp="1" noRot="1" noChangeAspect="1" noMove="1" noResize="1" noEditPoints="1" noAdjustHandles="1" noChangeArrowheads="1" noChangeShapeType="1" noTextEdit="1"/>
              </p:cNvSpPr>
              <p:nvPr>
                <p:ph idx="1"/>
              </p:nvPr>
            </p:nvSpPr>
            <p:spPr>
              <a:xfrm>
                <a:off x="685802" y="2142067"/>
                <a:ext cx="6282266" cy="3649133"/>
              </a:xfrm>
              <a:blipFill>
                <a:blip r:embed="rId2"/>
                <a:stretch>
                  <a:fillRect l="-1359" r="-184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395EB66-94E9-4D8E-9D83-9A879D602C4D}"/>
              </a:ext>
            </a:extLst>
          </p:cNvPr>
          <p:cNvPicPr>
            <a:picLocks noChangeAspect="1"/>
          </p:cNvPicPr>
          <p:nvPr/>
        </p:nvPicPr>
        <p:blipFill>
          <a:blip r:embed="rId3"/>
          <a:stretch>
            <a:fillRect/>
          </a:stretch>
        </p:blipFill>
        <p:spPr>
          <a:xfrm>
            <a:off x="7562945" y="2281440"/>
            <a:ext cx="3445714" cy="35097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0094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27BE77-B36D-4754-826D-3FDE84EDD40B}"/>
              </a:ext>
            </a:extLst>
          </p:cNvPr>
          <p:cNvSpPr>
            <a:spLocks noGrp="1"/>
          </p:cNvSpPr>
          <p:nvPr>
            <p:ph type="title"/>
          </p:nvPr>
        </p:nvSpPr>
        <p:spPr/>
        <p:txBody>
          <a:bodyPr>
            <a:normAutofit/>
          </a:bodyPr>
          <a:lstStyle/>
          <a:p>
            <a:r>
              <a:rPr lang="en-US" altLang="zh-CN" sz="4400" dirty="0">
                <a:solidFill>
                  <a:schemeClr val="tx1">
                    <a:lumMod val="95000"/>
                  </a:schemeClr>
                </a:solidFill>
                <a:latin typeface="Bahnschrift SemiLight" panose="020B0502040204020203" pitchFamily="34" charset="0"/>
              </a:rPr>
              <a:t>Collision</a:t>
            </a:r>
            <a:endParaRPr lang="zh-CN" altLang="en-US" sz="4400" dirty="0">
              <a:solidFill>
                <a:schemeClr val="tx1">
                  <a:lumMod val="95000"/>
                </a:schemeClr>
              </a:solidFill>
              <a:latin typeface="Bahnschrift SemiLight" panose="020B0502040204020203" pitchFamily="34" charset="0"/>
            </a:endParaRPr>
          </a:p>
        </p:txBody>
      </p:sp>
      <p:sp>
        <p:nvSpPr>
          <p:cNvPr id="8" name="内容占位符 7">
            <a:extLst>
              <a:ext uri="{FF2B5EF4-FFF2-40B4-BE49-F238E27FC236}">
                <a16:creationId xmlns:a16="http://schemas.microsoft.com/office/drawing/2014/main" id="{FE2012CF-593E-4117-AA03-67C7C5165C86}"/>
              </a:ext>
            </a:extLst>
          </p:cNvPr>
          <p:cNvSpPr>
            <a:spLocks noGrp="1"/>
          </p:cNvSpPr>
          <p:nvPr>
            <p:ph idx="1"/>
          </p:nvPr>
        </p:nvSpPr>
        <p:spPr/>
        <p:txBody>
          <a:bodyPr>
            <a:normAutofit/>
          </a:bodyPr>
          <a:lstStyle/>
          <a:p>
            <a:r>
              <a:rPr lang="en-US" altLang="zh-CN" sz="2400" dirty="0">
                <a:solidFill>
                  <a:schemeClr val="tx1">
                    <a:lumMod val="95000"/>
                  </a:schemeClr>
                </a:solidFill>
                <a:latin typeface="Bahnschrift SemiLight" panose="020B0502040204020203" pitchFamily="34" charset="0"/>
              </a:rPr>
              <a:t>Collisions can only occur in left diagonals and right diagonals.</a:t>
            </a:r>
          </a:p>
          <a:p>
            <a:r>
              <a:rPr lang="en-US" altLang="zh-CN" sz="2400" dirty="0">
                <a:solidFill>
                  <a:schemeClr val="tx1">
                    <a:lumMod val="95000"/>
                  </a:schemeClr>
                </a:solidFill>
                <a:latin typeface="Bahnschrift SemiLight" panose="020B0502040204020203" pitchFamily="34" charset="0"/>
              </a:rPr>
              <a:t>Measure of collisions: the </a:t>
            </a:r>
            <a:r>
              <a:rPr lang="en-US" altLang="zh-CN" sz="2400" u="sng" dirty="0">
                <a:solidFill>
                  <a:schemeClr val="tx1">
                    <a:lumMod val="95000"/>
                  </a:schemeClr>
                </a:solidFill>
                <a:latin typeface="Bahnschrift SemiBold" panose="020B0502040204020203" pitchFamily="34" charset="0"/>
              </a:rPr>
              <a:t>Redundancy</a:t>
            </a:r>
            <a:r>
              <a:rPr lang="en-US" altLang="zh-CN" sz="2400" dirty="0">
                <a:solidFill>
                  <a:schemeClr val="tx1">
                    <a:lumMod val="95000"/>
                  </a:schemeClr>
                </a:solidFill>
                <a:latin typeface="Bahnschrift SemiLight" panose="020B0502040204020203" pitchFamily="34" charset="0"/>
              </a:rPr>
              <a:t>. Following the rules, every left diagonal or right diagonal can only be occupied by </a:t>
            </a:r>
            <a:r>
              <a:rPr lang="en-US" altLang="zh-CN" sz="2400" u="sng" dirty="0">
                <a:solidFill>
                  <a:schemeClr val="tx1">
                    <a:lumMod val="95000"/>
                  </a:schemeClr>
                </a:solidFill>
                <a:latin typeface="Bahnschrift SemiBold" panose="020B0502040204020203" pitchFamily="34" charset="0"/>
              </a:rPr>
              <a:t>at most </a:t>
            </a:r>
            <a:r>
              <a:rPr lang="en-US" altLang="zh-CN" sz="2400" dirty="0">
                <a:solidFill>
                  <a:schemeClr val="tx1">
                    <a:lumMod val="95000"/>
                  </a:schemeClr>
                </a:solidFill>
                <a:latin typeface="Bahnschrift SemiLight" panose="020B0502040204020203" pitchFamily="34" charset="0"/>
              </a:rPr>
              <a:t>one queen.</a:t>
            </a:r>
          </a:p>
          <a:p>
            <a:r>
              <a:rPr lang="en-US" altLang="zh-CN" sz="2400" dirty="0">
                <a:solidFill>
                  <a:schemeClr val="tx1">
                    <a:lumMod val="95000"/>
                  </a:schemeClr>
                </a:solidFill>
                <a:latin typeface="Bahnschrift SemiLight" panose="020B0502040204020203" pitchFamily="34" charset="0"/>
              </a:rPr>
              <a:t>That means, for each left or right diagonal, if more than one queens occupy this diagonal, then the number of the queens in the diagonal minus one is added to the total amount of collisions</a:t>
            </a:r>
            <a:r>
              <a:rPr lang="en-US" altLang="zh-CN" sz="2400" dirty="0">
                <a:solidFill>
                  <a:schemeClr val="tx1">
                    <a:lumMod val="85000"/>
                  </a:schemeClr>
                </a:solidFill>
                <a:latin typeface="Bahnschrift SemiLight" panose="020B0502040204020203" pitchFamily="34" charset="0"/>
              </a:rPr>
              <a:t>. </a:t>
            </a:r>
            <a:endParaRPr lang="zh-CN" altLang="en-US" sz="2400" dirty="0">
              <a:solidFill>
                <a:schemeClr val="tx1">
                  <a:lumMod val="85000"/>
                </a:schemeClr>
              </a:solidFill>
              <a:latin typeface="Bahnschrift SemiLight" panose="020B0502040204020203" pitchFamily="34" charset="0"/>
            </a:endParaRPr>
          </a:p>
        </p:txBody>
      </p:sp>
    </p:spTree>
    <p:extLst>
      <p:ext uri="{BB962C8B-B14F-4D97-AF65-F5344CB8AC3E}">
        <p14:creationId xmlns:p14="http://schemas.microsoft.com/office/powerpoint/2010/main" val="3145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4C42F-ECF1-4111-BD7C-4933624187F6}"/>
              </a:ext>
            </a:extLst>
          </p:cNvPr>
          <p:cNvSpPr>
            <a:spLocks noGrp="1"/>
          </p:cNvSpPr>
          <p:nvPr>
            <p:ph type="title"/>
          </p:nvPr>
        </p:nvSpPr>
        <p:spPr/>
        <p:txBody>
          <a:bodyPr>
            <a:normAutofit/>
          </a:bodyPr>
          <a:lstStyle/>
          <a:p>
            <a:r>
              <a:rPr lang="en-US" altLang="zh-CN" sz="4400" dirty="0">
                <a:solidFill>
                  <a:schemeClr val="tx1">
                    <a:lumMod val="95000"/>
                  </a:schemeClr>
                </a:solidFill>
                <a:latin typeface="Bahnschrift SemiLight" panose="020B0502040204020203" pitchFamily="34" charset="0"/>
              </a:rPr>
              <a:t>Qs1 algorithm</a:t>
            </a:r>
            <a:endParaRPr lang="zh-CN" altLang="en-US" sz="4400" dirty="0">
              <a:solidFill>
                <a:schemeClr val="tx1">
                  <a:lumMod val="95000"/>
                </a:schemeClr>
              </a:solidFill>
              <a:latin typeface="Bahnschrift SemiLight" panose="020B0502040204020203"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7E7CA5-4738-4CF8-BD7B-042084230E0C}"/>
                  </a:ext>
                </a:extLst>
              </p:cNvPr>
              <p:cNvSpPr>
                <a:spLocks noGrp="1"/>
              </p:cNvSpPr>
              <p:nvPr>
                <p:ph idx="1"/>
              </p:nvPr>
            </p:nvSpPr>
            <p:spPr/>
            <p:txBody>
              <a:bodyPr>
                <a:normAutofit/>
              </a:bodyPr>
              <a:lstStyle/>
              <a:p>
                <a:r>
                  <a:rPr lang="en-US" altLang="zh-CN" sz="2000" dirty="0">
                    <a:solidFill>
                      <a:schemeClr val="tx1">
                        <a:lumMod val="95000"/>
                      </a:schemeClr>
                    </a:solidFill>
                    <a:latin typeface="Bahnschrift SemiLight" panose="020B0502040204020203" pitchFamily="34" charset="0"/>
                  </a:rPr>
                  <a:t>We require that at any moment the array </a:t>
                </a:r>
                <a14:m>
                  <m:oMath xmlns:m="http://schemas.openxmlformats.org/officeDocument/2006/math">
                    <m:r>
                      <a:rPr lang="en-US" altLang="zh-CN" sz="2000" i="1" dirty="0" smtClean="0">
                        <a:solidFill>
                          <a:schemeClr val="tx1">
                            <a:lumMod val="95000"/>
                          </a:schemeClr>
                        </a:solidFill>
                        <a:latin typeface="Cambria Math" panose="02040503050406030204" pitchFamily="18" charset="0"/>
                      </a:rPr>
                      <m:t>𝑄𝑢𝑒𝑒𝑛</m:t>
                    </m:r>
                  </m:oMath>
                </a14:m>
                <a:r>
                  <a:rPr lang="en-US" altLang="zh-CN" sz="2000" dirty="0">
                    <a:solidFill>
                      <a:schemeClr val="tx1">
                        <a:lumMod val="95000"/>
                      </a:schemeClr>
                    </a:solidFill>
                    <a:latin typeface="Bahnschrift SemiLight" panose="020B0502040204020203" pitchFamily="34" charset="0"/>
                  </a:rPr>
                  <a:t> contains a permutation of integers </a:t>
                </a:r>
                <a14:m>
                  <m:oMath xmlns:m="http://schemas.openxmlformats.org/officeDocument/2006/math">
                    <m:r>
                      <a:rPr lang="en-US" altLang="zh-CN" sz="2000" i="1" dirty="0" smtClean="0">
                        <a:solidFill>
                          <a:schemeClr val="tx1">
                            <a:lumMod val="95000"/>
                          </a:schemeClr>
                        </a:solidFill>
                        <a:latin typeface="Cambria Math" panose="02040503050406030204" pitchFamily="18" charset="0"/>
                      </a:rPr>
                      <m:t>1 ~ </m:t>
                    </m:r>
                    <m:r>
                      <a:rPr lang="en-US" altLang="zh-CN" sz="2000" i="1" dirty="0">
                        <a:solidFill>
                          <a:schemeClr val="tx1">
                            <a:lumMod val="95000"/>
                          </a:schemeClr>
                        </a:solidFill>
                        <a:latin typeface="Cambria Math" panose="02040503050406030204" pitchFamily="18" charset="0"/>
                      </a:rPr>
                      <m:t>𝑛</m:t>
                    </m:r>
                  </m:oMath>
                </a14:m>
                <a:r>
                  <a:rPr lang="en-US" altLang="zh-CN" sz="2000" dirty="0">
                    <a:solidFill>
                      <a:schemeClr val="tx1">
                        <a:lumMod val="95000"/>
                      </a:schemeClr>
                    </a:solidFill>
                    <a:latin typeface="Bahnschrift SemiLight" panose="020B0502040204020203" pitchFamily="34" charset="0"/>
                  </a:rPr>
                  <a:t>. This guarantees that no two queens attack each other on the same row or the same column. The problem remains to resolve any collisions among queens possibly occurring on the diagonal lines.</a:t>
                </a:r>
              </a:p>
              <a:p>
                <a:r>
                  <a:rPr lang="en-US" altLang="zh-CN" sz="2000" dirty="0">
                    <a:solidFill>
                      <a:schemeClr val="tx1">
                        <a:lumMod val="95000"/>
                      </a:schemeClr>
                    </a:solidFill>
                    <a:latin typeface="Bahnschrift SemiLight" panose="020B0502040204020203" pitchFamily="34" charset="0"/>
                  </a:rPr>
                  <a:t>At the beginning of QS1, a random permutation is generated. Collisions on the diagonal lines are eliminated simply by testing all possible pairs of queens. </a:t>
                </a:r>
              </a:p>
              <a:p>
                <a:r>
                  <a:rPr lang="en-US" altLang="zh-CN" sz="2000" dirty="0">
                    <a:solidFill>
                      <a:schemeClr val="tx1">
                        <a:lumMod val="95000"/>
                      </a:schemeClr>
                    </a:solidFill>
                    <a:latin typeface="Bahnschrift SemiLight" panose="020B0502040204020203" pitchFamily="34" charset="0"/>
                  </a:rPr>
                  <a:t>If the swap of queens in a pair reduces the number of collisions on the diagonal lines, then the swap is performed, otherwise no action is taken. </a:t>
                </a:r>
              </a:p>
              <a:p>
                <a:r>
                  <a:rPr lang="en-US" altLang="zh-CN" sz="2000" dirty="0">
                    <a:solidFill>
                      <a:schemeClr val="tx1">
                        <a:lumMod val="95000"/>
                      </a:schemeClr>
                    </a:solidFill>
                    <a:latin typeface="Bahnschrift SemiLight" panose="020B0502040204020203" pitchFamily="34" charset="0"/>
                  </a:rPr>
                  <a:t>The process is repeated until all collisions among queens are eliminated.</a:t>
                </a:r>
                <a:endParaRPr lang="zh-CN" altLang="en-US" sz="2000" dirty="0">
                  <a:solidFill>
                    <a:schemeClr val="tx1">
                      <a:lumMod val="95000"/>
                    </a:schemeClr>
                  </a:solidFill>
                  <a:latin typeface="Bahnschrift SemiLight" panose="020B0502040204020203" pitchFamily="34" charset="0"/>
                </a:endParaRPr>
              </a:p>
              <a:p>
                <a:endParaRPr lang="zh-CN" altLang="en-US" sz="2200" dirty="0">
                  <a:solidFill>
                    <a:schemeClr val="tx1">
                      <a:lumMod val="95000"/>
                    </a:schemeClr>
                  </a:solidFill>
                  <a:latin typeface="Bahnschrift SemiLight" panose="020B0502040204020203" pitchFamily="34" charset="0"/>
                </a:endParaRPr>
              </a:p>
            </p:txBody>
          </p:sp>
        </mc:Choice>
        <mc:Fallback xmlns="">
          <p:sp>
            <p:nvSpPr>
              <p:cNvPr id="3" name="内容占位符 2">
                <a:extLst>
                  <a:ext uri="{FF2B5EF4-FFF2-40B4-BE49-F238E27FC236}">
                    <a16:creationId xmlns:a16="http://schemas.microsoft.com/office/drawing/2014/main" id="{EE7E7CA5-4738-4CF8-BD7B-042084230E0C}"/>
                  </a:ext>
                </a:extLst>
              </p:cNvPr>
              <p:cNvSpPr>
                <a:spLocks noGrp="1" noRot="1" noChangeAspect="1" noMove="1" noResize="1" noEditPoints="1" noAdjustHandles="1" noChangeArrowheads="1" noChangeShapeType="1" noTextEdit="1"/>
              </p:cNvSpPr>
              <p:nvPr>
                <p:ph idx="1"/>
              </p:nvPr>
            </p:nvSpPr>
            <p:spPr>
              <a:blipFill>
                <a:blip r:embed="rId2"/>
                <a:stretch>
                  <a:fillRect l="-542" t="-11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273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4C42F-ECF1-4111-BD7C-4933624187F6}"/>
              </a:ext>
            </a:extLst>
          </p:cNvPr>
          <p:cNvSpPr>
            <a:spLocks noGrp="1"/>
          </p:cNvSpPr>
          <p:nvPr>
            <p:ph type="title"/>
          </p:nvPr>
        </p:nvSpPr>
        <p:spPr/>
        <p:txBody>
          <a:bodyPr>
            <a:normAutofit/>
          </a:bodyPr>
          <a:lstStyle/>
          <a:p>
            <a:r>
              <a:rPr lang="en-US" altLang="zh-CN" sz="4400" dirty="0">
                <a:solidFill>
                  <a:schemeClr val="tx1">
                    <a:lumMod val="95000"/>
                  </a:schemeClr>
                </a:solidFill>
                <a:latin typeface="Bahnschrift SemiLight" panose="020B0502040204020203" pitchFamily="34" charset="0"/>
              </a:rPr>
              <a:t>Qs4 algorithm</a:t>
            </a:r>
            <a:endParaRPr lang="zh-CN" altLang="en-US" sz="4400" dirty="0">
              <a:solidFill>
                <a:schemeClr val="tx1">
                  <a:lumMod val="95000"/>
                </a:schemeClr>
              </a:solidFill>
              <a:latin typeface="Bahnschrift SemiLight" panose="020B0502040204020203"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7E7CA5-4738-4CF8-BD7B-042084230E0C}"/>
                  </a:ext>
                </a:extLst>
              </p:cNvPr>
              <p:cNvSpPr>
                <a:spLocks noGrp="1"/>
              </p:cNvSpPr>
              <p:nvPr>
                <p:ph idx="1"/>
              </p:nvPr>
            </p:nvSpPr>
            <p:spPr/>
            <p:txBody>
              <a:bodyPr>
                <a:normAutofit/>
              </a:bodyPr>
              <a:lstStyle/>
              <a:p>
                <a:r>
                  <a:rPr lang="en-US" altLang="zh-CN" sz="2200" dirty="0">
                    <a:solidFill>
                      <a:schemeClr val="tx1">
                        <a:lumMod val="95000"/>
                      </a:schemeClr>
                    </a:solidFill>
                    <a:latin typeface="Bahnschrift SemiLight" panose="020B0502040204020203" pitchFamily="34" charset="0"/>
                  </a:rPr>
                  <a:t>In the QS4 algorithm, an initial random permutation is generated such that the number of collisions among queens is minimized. Queens are placed on successive rows. The position for a new queen to be placed on the board is randomly generated from columns that are not occupied until a conflict free place is found for this queen. </a:t>
                </a:r>
              </a:p>
              <a:p>
                <a:r>
                  <a:rPr lang="en-US" altLang="zh-CN" sz="2200" dirty="0">
                    <a:solidFill>
                      <a:schemeClr val="tx1">
                        <a:lumMod val="95000"/>
                      </a:schemeClr>
                    </a:solidFill>
                    <a:latin typeface="Bahnschrift SemiLight" panose="020B0502040204020203" pitchFamily="34" charset="0"/>
                  </a:rPr>
                  <a:t>After a certain number of queens have been placed in a conflict free manner the remaining queens are placed randomly on free columns regardless of conflicts on diagonal lines. The number of queens with a possible conflict is denoted as </a:t>
                </a:r>
                <a14:m>
                  <m:oMath xmlns:m="http://schemas.openxmlformats.org/officeDocument/2006/math">
                    <m:r>
                      <a:rPr lang="en-US" altLang="zh-CN" sz="2200" i="1" dirty="0" smtClean="0">
                        <a:solidFill>
                          <a:schemeClr val="tx1">
                            <a:lumMod val="95000"/>
                          </a:schemeClr>
                        </a:solidFill>
                        <a:latin typeface="Cambria Math" panose="02040503050406030204" pitchFamily="18" charset="0"/>
                      </a:rPr>
                      <m:t>𝑐</m:t>
                    </m:r>
                  </m:oMath>
                </a14:m>
                <a:r>
                  <a:rPr lang="en-US" altLang="zh-CN" sz="2200" dirty="0">
                    <a:solidFill>
                      <a:schemeClr val="tx1">
                        <a:lumMod val="95000"/>
                      </a:schemeClr>
                    </a:solidFill>
                    <a:latin typeface="Bahnschrift SemiLight" panose="020B0502040204020203" pitchFamily="34" charset="0"/>
                  </a:rPr>
                  <a:t>.</a:t>
                </a:r>
                <a:endParaRPr lang="zh-CN" altLang="en-US" sz="2200" dirty="0">
                  <a:solidFill>
                    <a:schemeClr val="tx1">
                      <a:lumMod val="95000"/>
                    </a:schemeClr>
                  </a:solidFill>
                  <a:latin typeface="Bahnschrift SemiLight" panose="020B0502040204020203" pitchFamily="34" charset="0"/>
                </a:endParaRPr>
              </a:p>
            </p:txBody>
          </p:sp>
        </mc:Choice>
        <mc:Fallback xmlns="">
          <p:sp>
            <p:nvSpPr>
              <p:cNvPr id="3" name="内容占位符 2">
                <a:extLst>
                  <a:ext uri="{FF2B5EF4-FFF2-40B4-BE49-F238E27FC236}">
                    <a16:creationId xmlns:a16="http://schemas.microsoft.com/office/drawing/2014/main" id="{EE7E7CA5-4738-4CF8-BD7B-042084230E0C}"/>
                  </a:ext>
                </a:extLst>
              </p:cNvPr>
              <p:cNvSpPr>
                <a:spLocks noGrp="1" noRot="1" noChangeAspect="1" noMove="1" noResize="1" noEditPoints="1" noAdjustHandles="1" noChangeArrowheads="1" noChangeShapeType="1" noTextEdit="1"/>
              </p:cNvSpPr>
              <p:nvPr>
                <p:ph idx="1"/>
              </p:nvPr>
            </p:nvSpPr>
            <p:spPr>
              <a:blipFill>
                <a:blip r:embed="rId2"/>
                <a:stretch>
                  <a:fillRect l="-722" r="-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415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4C42F-ECF1-4111-BD7C-4933624187F6}"/>
              </a:ext>
            </a:extLst>
          </p:cNvPr>
          <p:cNvSpPr>
            <a:spLocks noGrp="1"/>
          </p:cNvSpPr>
          <p:nvPr>
            <p:ph type="title"/>
          </p:nvPr>
        </p:nvSpPr>
        <p:spPr/>
        <p:txBody>
          <a:bodyPr>
            <a:normAutofit/>
          </a:bodyPr>
          <a:lstStyle/>
          <a:p>
            <a:r>
              <a:rPr lang="en-US" altLang="zh-CN" sz="4400" dirty="0">
                <a:solidFill>
                  <a:schemeClr val="tx1">
                    <a:lumMod val="95000"/>
                  </a:schemeClr>
                </a:solidFill>
                <a:latin typeface="Bahnschrift SemiLight" panose="020B0502040204020203" pitchFamily="34" charset="0"/>
              </a:rPr>
              <a:t>Qs4 algorithm</a:t>
            </a:r>
            <a:endParaRPr lang="zh-CN" altLang="en-US" sz="4400" dirty="0">
              <a:solidFill>
                <a:schemeClr val="tx1">
                  <a:lumMod val="95000"/>
                </a:schemeClr>
              </a:solidFill>
              <a:latin typeface="Bahnschrift SemiLight" panose="020B0502040204020203"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7E7CA5-4738-4CF8-BD7B-042084230E0C}"/>
                  </a:ext>
                </a:extLst>
              </p:cNvPr>
              <p:cNvSpPr>
                <a:spLocks noGrp="1"/>
              </p:cNvSpPr>
              <p:nvPr>
                <p:ph idx="1"/>
              </p:nvPr>
            </p:nvSpPr>
            <p:spPr/>
            <p:txBody>
              <a:bodyPr>
                <a:normAutofit/>
              </a:bodyPr>
              <a:lstStyle/>
              <a:p>
                <a:r>
                  <a:rPr lang="en-US" altLang="zh-CN" sz="2200" dirty="0">
                    <a:solidFill>
                      <a:schemeClr val="tx1">
                        <a:lumMod val="95000"/>
                      </a:schemeClr>
                    </a:solidFill>
                    <a:latin typeface="Bahnschrift SemiLight" panose="020B0502040204020203" pitchFamily="34" charset="0"/>
                  </a:rPr>
                  <a:t>After the initial permutation is generated, at most c queens need to be moved to find a solution. </a:t>
                </a:r>
              </a:p>
              <a:p>
                <a:r>
                  <a:rPr lang="en-US" altLang="zh-CN" sz="2200" dirty="0">
                    <a:solidFill>
                      <a:schemeClr val="tx1">
                        <a:lumMod val="95000"/>
                      </a:schemeClr>
                    </a:solidFill>
                    <a:latin typeface="Bahnschrift SemiLight" panose="020B0502040204020203" pitchFamily="34" charset="0"/>
                  </a:rPr>
                  <a:t>Two queens are chosen. The first queen is systematically chosen from the </a:t>
                </a:r>
                <a14:m>
                  <m:oMath xmlns:m="http://schemas.openxmlformats.org/officeDocument/2006/math">
                    <m:r>
                      <a:rPr lang="en-US" altLang="zh-CN" sz="2200" i="1" dirty="0" smtClean="0">
                        <a:solidFill>
                          <a:schemeClr val="tx1">
                            <a:lumMod val="95000"/>
                          </a:schemeClr>
                        </a:solidFill>
                        <a:latin typeface="Cambria Math" panose="02040503050406030204" pitchFamily="18" charset="0"/>
                      </a:rPr>
                      <m:t>𝑐</m:t>
                    </m:r>
                  </m:oMath>
                </a14:m>
                <a:r>
                  <a:rPr lang="en-US" altLang="zh-CN" sz="2200" dirty="0">
                    <a:solidFill>
                      <a:schemeClr val="tx1">
                        <a:lumMod val="95000"/>
                      </a:schemeClr>
                    </a:solidFill>
                    <a:latin typeface="Bahnschrift SemiLight" panose="020B0502040204020203" pitchFamily="34" charset="0"/>
                  </a:rPr>
                  <a:t> queens with a conflict, the second queen is chosen completely at random. If </a:t>
                </a:r>
                <a14:m>
                  <m:oMath xmlns:m="http://schemas.openxmlformats.org/officeDocument/2006/math">
                    <m:r>
                      <a:rPr lang="en-US" altLang="zh-CN" sz="2200" i="1" dirty="0" smtClean="0">
                        <a:solidFill>
                          <a:schemeClr val="tx1">
                            <a:lumMod val="95000"/>
                          </a:schemeClr>
                        </a:solidFill>
                        <a:latin typeface="Cambria Math" panose="02040503050406030204" pitchFamily="18" charset="0"/>
                      </a:rPr>
                      <m:t>𝑛</m:t>
                    </m:r>
                  </m:oMath>
                </a14:m>
                <a:r>
                  <a:rPr lang="en-US" altLang="zh-CN" sz="2200" dirty="0">
                    <a:solidFill>
                      <a:schemeClr val="tx1">
                        <a:lumMod val="95000"/>
                      </a:schemeClr>
                    </a:solidFill>
                    <a:latin typeface="Bahnschrift SemiLight" panose="020B0502040204020203" pitchFamily="34" charset="0"/>
                  </a:rPr>
                  <a:t> is less than 1000, then the second queen is also chosen systematically. </a:t>
                </a:r>
              </a:p>
              <a:p>
                <a:r>
                  <a:rPr lang="en-US" altLang="zh-CN" sz="2200" dirty="0">
                    <a:solidFill>
                      <a:schemeClr val="tx1">
                        <a:lumMod val="95000"/>
                      </a:schemeClr>
                    </a:solidFill>
                    <a:latin typeface="Bahnschrift SemiLight" panose="020B0502040204020203" pitchFamily="34" charset="0"/>
                  </a:rPr>
                  <a:t>If the swap of the queens' column positions reduces the number of conflicts, the swap is performed, otherwise no action is taken. </a:t>
                </a:r>
              </a:p>
              <a:p>
                <a:r>
                  <a:rPr lang="en-US" altLang="zh-CN" sz="2200" dirty="0">
                    <a:solidFill>
                      <a:schemeClr val="tx1">
                        <a:lumMod val="95000"/>
                      </a:schemeClr>
                    </a:solidFill>
                    <a:latin typeface="Bahnschrift SemiLight" panose="020B0502040204020203" pitchFamily="34" charset="0"/>
                  </a:rPr>
                  <a:t>Search steps are performed until a solution is found.</a:t>
                </a:r>
                <a:endParaRPr lang="zh-CN" altLang="en-US" sz="2200" dirty="0">
                  <a:solidFill>
                    <a:schemeClr val="tx1">
                      <a:lumMod val="95000"/>
                    </a:schemeClr>
                  </a:solidFill>
                  <a:latin typeface="Bahnschrift SemiLight" panose="020B0502040204020203" pitchFamily="34" charset="0"/>
                </a:endParaRPr>
              </a:p>
            </p:txBody>
          </p:sp>
        </mc:Choice>
        <mc:Fallback xmlns="">
          <p:sp>
            <p:nvSpPr>
              <p:cNvPr id="3" name="内容占位符 2">
                <a:extLst>
                  <a:ext uri="{FF2B5EF4-FFF2-40B4-BE49-F238E27FC236}">
                    <a16:creationId xmlns:a16="http://schemas.microsoft.com/office/drawing/2014/main" id="{EE7E7CA5-4738-4CF8-BD7B-042084230E0C}"/>
                  </a:ext>
                </a:extLst>
              </p:cNvPr>
              <p:cNvSpPr>
                <a:spLocks noGrp="1" noRot="1" noChangeAspect="1" noMove="1" noResize="1" noEditPoints="1" noAdjustHandles="1" noChangeArrowheads="1" noChangeShapeType="1" noTextEdit="1"/>
              </p:cNvSpPr>
              <p:nvPr>
                <p:ph idx="1"/>
              </p:nvPr>
            </p:nvSpPr>
            <p:spPr>
              <a:blipFill>
                <a:blip r:embed="rId2"/>
                <a:stretch>
                  <a:fillRect l="-722" r="-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079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4C42F-ECF1-4111-BD7C-4933624187F6}"/>
              </a:ext>
            </a:extLst>
          </p:cNvPr>
          <p:cNvSpPr>
            <a:spLocks noGrp="1"/>
          </p:cNvSpPr>
          <p:nvPr>
            <p:ph type="title"/>
          </p:nvPr>
        </p:nvSpPr>
        <p:spPr/>
        <p:txBody>
          <a:bodyPr>
            <a:normAutofit/>
          </a:bodyPr>
          <a:lstStyle/>
          <a:p>
            <a:r>
              <a:rPr lang="en-US" altLang="zh-CN" sz="4400" dirty="0">
                <a:solidFill>
                  <a:schemeClr val="tx1">
                    <a:lumMod val="95000"/>
                  </a:schemeClr>
                </a:solidFill>
                <a:latin typeface="Bahnschrift SemiLight" panose="020B0502040204020203" pitchFamily="34" charset="0"/>
              </a:rPr>
              <a:t>Qs4 algorithm</a:t>
            </a:r>
            <a:endParaRPr lang="zh-CN" altLang="en-US" sz="4400" dirty="0">
              <a:solidFill>
                <a:schemeClr val="tx1">
                  <a:lumMod val="95000"/>
                </a:schemeClr>
              </a:solidFill>
              <a:latin typeface="Bahnschrift SemiLight" panose="020B0502040204020203" pitchFamily="34" charset="0"/>
            </a:endParaRPr>
          </a:p>
        </p:txBody>
      </p:sp>
      <p:pic>
        <p:nvPicPr>
          <p:cNvPr id="4" name="内容占位符 3">
            <a:extLst>
              <a:ext uri="{FF2B5EF4-FFF2-40B4-BE49-F238E27FC236}">
                <a16:creationId xmlns:a16="http://schemas.microsoft.com/office/drawing/2014/main" id="{F23439D3-087A-4A95-BB4F-B85373D128FF}"/>
              </a:ext>
            </a:extLst>
          </p:cNvPr>
          <p:cNvPicPr>
            <a:picLocks noGrp="1" noChangeAspect="1"/>
          </p:cNvPicPr>
          <p:nvPr>
            <p:ph idx="1"/>
          </p:nvPr>
        </p:nvPicPr>
        <p:blipFill>
          <a:blip r:embed="rId2"/>
          <a:stretch>
            <a:fillRect/>
          </a:stretch>
        </p:blipFill>
        <p:spPr>
          <a:xfrm>
            <a:off x="685801" y="2065867"/>
            <a:ext cx="9531219" cy="3922910"/>
          </a:xfrm>
          <a:prstGeom prst="rect">
            <a:avLst/>
          </a:prstGeom>
        </p:spPr>
      </p:pic>
    </p:spTree>
    <p:extLst>
      <p:ext uri="{BB962C8B-B14F-4D97-AF65-F5344CB8AC3E}">
        <p14:creationId xmlns:p14="http://schemas.microsoft.com/office/powerpoint/2010/main" val="144572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4C42F-ECF1-4111-BD7C-4933624187F6}"/>
              </a:ext>
            </a:extLst>
          </p:cNvPr>
          <p:cNvSpPr>
            <a:spLocks noGrp="1"/>
          </p:cNvSpPr>
          <p:nvPr>
            <p:ph type="title"/>
          </p:nvPr>
        </p:nvSpPr>
        <p:spPr/>
        <p:txBody>
          <a:bodyPr>
            <a:normAutofit/>
          </a:bodyPr>
          <a:lstStyle/>
          <a:p>
            <a:r>
              <a:rPr lang="en-US" altLang="zh-CN" sz="4400" dirty="0">
                <a:solidFill>
                  <a:schemeClr val="tx1">
                    <a:lumMod val="95000"/>
                  </a:schemeClr>
                </a:solidFill>
                <a:latin typeface="Bahnschrift SemiLight" panose="020B0502040204020203" pitchFamily="34" charset="0"/>
              </a:rPr>
              <a:t>Experiment result</a:t>
            </a:r>
            <a:endParaRPr lang="zh-CN" altLang="en-US" sz="4400" dirty="0">
              <a:solidFill>
                <a:schemeClr val="tx1">
                  <a:lumMod val="95000"/>
                </a:schemeClr>
              </a:solidFill>
              <a:latin typeface="Bahnschrift SemiLight" panose="020B0502040204020203" pitchFamily="34" charset="0"/>
            </a:endParaRP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173915AB-00DF-466E-9902-3ABCE8B7A016}"/>
                  </a:ext>
                </a:extLst>
              </p:cNvPr>
              <p:cNvSpPr>
                <a:spLocks noGrp="1"/>
              </p:cNvSpPr>
              <p:nvPr>
                <p:ph idx="1"/>
              </p:nvPr>
            </p:nvSpPr>
            <p:spPr>
              <a:xfrm>
                <a:off x="685801" y="1907365"/>
                <a:ext cx="7596255" cy="450592"/>
              </a:xfrm>
            </p:spPr>
            <p:txBody>
              <a:bodyPr>
                <a:normAutofit/>
              </a:bodyPr>
              <a:lstStyle/>
              <a:p>
                <a:pPr marL="0" indent="0">
                  <a:buNone/>
                </a:pPr>
                <a14:m>
                  <m:oMath xmlns:m="http://schemas.openxmlformats.org/officeDocument/2006/math">
                    <m:r>
                      <a:rPr lang="en-US" altLang="zh-CN" sz="2000" i="1" dirty="0" smtClean="0">
                        <a:solidFill>
                          <a:schemeClr val="tx1">
                            <a:lumMod val="95000"/>
                          </a:schemeClr>
                        </a:solidFill>
                        <a:latin typeface="Cambria Math" panose="02040503050406030204" pitchFamily="18" charset="0"/>
                      </a:rPr>
                      <m:t>𝑁</m:t>
                    </m:r>
                  </m:oMath>
                </a14:m>
                <a:r>
                  <a:rPr lang="en-US" altLang="zh-CN" sz="2000" dirty="0">
                    <a:solidFill>
                      <a:schemeClr val="tx1">
                        <a:lumMod val="95000"/>
                      </a:schemeClr>
                    </a:solidFill>
                    <a:latin typeface="Bahnschrift SemiLight" panose="020B0502040204020203" pitchFamily="34" charset="0"/>
                  </a:rPr>
                  <a:t> = 100,000  </a:t>
                </a:r>
                <a14:m>
                  <m:oMath xmlns:m="http://schemas.openxmlformats.org/officeDocument/2006/math">
                    <m:r>
                      <a:rPr lang="en-US" altLang="zh-CN" sz="2000" i="1" dirty="0" smtClean="0">
                        <a:solidFill>
                          <a:schemeClr val="tx1">
                            <a:lumMod val="95000"/>
                          </a:schemeClr>
                        </a:solidFill>
                        <a:latin typeface="Cambria Math" panose="02040503050406030204" pitchFamily="18" charset="0"/>
                      </a:rPr>
                      <m:t>𝑐</m:t>
                    </m:r>
                  </m:oMath>
                </a14:m>
                <a:r>
                  <a:rPr lang="en-US" altLang="zh-CN" sz="2000" dirty="0">
                    <a:solidFill>
                      <a:schemeClr val="tx1">
                        <a:lumMod val="95000"/>
                      </a:schemeClr>
                    </a:solidFill>
                    <a:latin typeface="Bahnschrift SemiLight" panose="020B0502040204020203" pitchFamily="34" charset="0"/>
                  </a:rPr>
                  <a:t> = 90</a:t>
                </a:r>
                <a:endParaRPr lang="zh-CN" altLang="en-US" sz="2000" dirty="0">
                  <a:solidFill>
                    <a:schemeClr val="tx1">
                      <a:lumMod val="95000"/>
                    </a:schemeClr>
                  </a:solidFill>
                  <a:latin typeface="Bahnschrift SemiLight" panose="020B0502040204020203" pitchFamily="34" charset="0"/>
                </a:endParaRPr>
              </a:p>
            </p:txBody>
          </p:sp>
        </mc:Choice>
        <mc:Fallback xmlns="">
          <p:sp>
            <p:nvSpPr>
              <p:cNvPr id="5" name="内容占位符 4">
                <a:extLst>
                  <a:ext uri="{FF2B5EF4-FFF2-40B4-BE49-F238E27FC236}">
                    <a16:creationId xmlns:a16="http://schemas.microsoft.com/office/drawing/2014/main" id="{173915AB-00DF-466E-9902-3ABCE8B7A016}"/>
                  </a:ext>
                </a:extLst>
              </p:cNvPr>
              <p:cNvSpPr>
                <a:spLocks noGrp="1" noRot="1" noChangeAspect="1" noMove="1" noResize="1" noEditPoints="1" noAdjustHandles="1" noChangeArrowheads="1" noChangeShapeType="1" noTextEdit="1"/>
              </p:cNvSpPr>
              <p:nvPr>
                <p:ph idx="1"/>
              </p:nvPr>
            </p:nvSpPr>
            <p:spPr>
              <a:xfrm>
                <a:off x="685801" y="1907365"/>
                <a:ext cx="7596255" cy="450592"/>
              </a:xfrm>
              <a:blipFill>
                <a:blip r:embed="rId2"/>
                <a:stretch>
                  <a:fillRect t="-1351" b="-1756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BFBE3D20-1432-44C6-B280-46649BC5C260}"/>
              </a:ext>
            </a:extLst>
          </p:cNvPr>
          <p:cNvPicPr>
            <a:picLocks noChangeAspect="1"/>
          </p:cNvPicPr>
          <p:nvPr/>
        </p:nvPicPr>
        <p:blipFill>
          <a:blip r:embed="rId3"/>
          <a:stretch>
            <a:fillRect/>
          </a:stretch>
        </p:blipFill>
        <p:spPr>
          <a:xfrm>
            <a:off x="685801" y="2420139"/>
            <a:ext cx="7248524" cy="872088"/>
          </a:xfrm>
          <a:prstGeom prst="rect">
            <a:avLst/>
          </a:prstGeom>
        </p:spPr>
      </p:pic>
      <p:pic>
        <p:nvPicPr>
          <p:cNvPr id="10" name="图片 9">
            <a:extLst>
              <a:ext uri="{FF2B5EF4-FFF2-40B4-BE49-F238E27FC236}">
                <a16:creationId xmlns:a16="http://schemas.microsoft.com/office/drawing/2014/main" id="{F658D6FE-E933-4E9F-B652-BDEA25DB8C4B}"/>
              </a:ext>
            </a:extLst>
          </p:cNvPr>
          <p:cNvPicPr>
            <a:picLocks noChangeAspect="1"/>
          </p:cNvPicPr>
          <p:nvPr/>
        </p:nvPicPr>
        <p:blipFill>
          <a:blip r:embed="rId4"/>
          <a:stretch>
            <a:fillRect/>
          </a:stretch>
        </p:blipFill>
        <p:spPr>
          <a:xfrm>
            <a:off x="685801" y="3359021"/>
            <a:ext cx="7596255" cy="3172883"/>
          </a:xfrm>
          <a:prstGeom prst="rect">
            <a:avLst/>
          </a:prstGeom>
        </p:spPr>
      </p:pic>
    </p:spTree>
    <p:extLst>
      <p:ext uri="{BB962C8B-B14F-4D97-AF65-F5344CB8AC3E}">
        <p14:creationId xmlns:p14="http://schemas.microsoft.com/office/powerpoint/2010/main" val="85841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4C42F-ECF1-4111-BD7C-4933624187F6}"/>
              </a:ext>
            </a:extLst>
          </p:cNvPr>
          <p:cNvSpPr>
            <a:spLocks noGrp="1"/>
          </p:cNvSpPr>
          <p:nvPr>
            <p:ph type="title"/>
          </p:nvPr>
        </p:nvSpPr>
        <p:spPr/>
        <p:txBody>
          <a:bodyPr>
            <a:normAutofit/>
          </a:bodyPr>
          <a:lstStyle/>
          <a:p>
            <a:r>
              <a:rPr lang="en-US" altLang="zh-CN" sz="4400" dirty="0">
                <a:solidFill>
                  <a:schemeClr val="tx1">
                    <a:lumMod val="95000"/>
                  </a:schemeClr>
                </a:solidFill>
                <a:latin typeface="Bahnschrift SemiLight" panose="020B0502040204020203" pitchFamily="34" charset="0"/>
              </a:rPr>
              <a:t>analysis</a:t>
            </a:r>
            <a:endParaRPr lang="zh-CN" altLang="en-US" sz="4400" dirty="0">
              <a:solidFill>
                <a:schemeClr val="tx1">
                  <a:lumMod val="95000"/>
                </a:schemeClr>
              </a:solidFill>
              <a:latin typeface="Bahnschrift SemiLight" panose="020B0502040204020203"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7E7CA5-4738-4CF8-BD7B-042084230E0C}"/>
                  </a:ext>
                </a:extLst>
              </p:cNvPr>
              <p:cNvSpPr>
                <a:spLocks noGrp="1"/>
              </p:cNvSpPr>
              <p:nvPr>
                <p:ph idx="1"/>
              </p:nvPr>
            </p:nvSpPr>
            <p:spPr/>
            <p:txBody>
              <a:bodyPr>
                <a:normAutofit/>
              </a:bodyPr>
              <a:lstStyle/>
              <a:p>
                <a:r>
                  <a:rPr lang="en-US" altLang="zh-CN" sz="2800" dirty="0">
                    <a:solidFill>
                      <a:schemeClr val="tx1">
                        <a:lumMod val="95000"/>
                      </a:schemeClr>
                    </a:solidFill>
                    <a:latin typeface="Bahnschrift SemiLight" panose="020B0502040204020203" pitchFamily="34" charset="0"/>
                  </a:rPr>
                  <a:t>Re-initialization of the permutation should be included. </a:t>
                </a:r>
              </a:p>
              <a:p>
                <a:r>
                  <a:rPr lang="en-US" altLang="zh-CN" sz="2800" dirty="0">
                    <a:solidFill>
                      <a:schemeClr val="tx1">
                        <a:lumMod val="95000"/>
                      </a:schemeClr>
                    </a:solidFill>
                    <a:latin typeface="Bahnschrift SemiLight" panose="020B0502040204020203" pitchFamily="34" charset="0"/>
                  </a:rPr>
                  <a:t>The measurement of collision can matter.</a:t>
                </a:r>
              </a:p>
              <a:p>
                <a:r>
                  <a:rPr lang="en-US" altLang="zh-CN" sz="2800" dirty="0">
                    <a:solidFill>
                      <a:schemeClr val="tx1">
                        <a:lumMod val="95000"/>
                      </a:schemeClr>
                    </a:solidFill>
                    <a:latin typeface="Bahnschrift SemiLight" panose="020B0502040204020203" pitchFamily="34" charset="0"/>
                  </a:rPr>
                  <a:t>Constant number </a:t>
                </a:r>
                <a14:m>
                  <m:oMath xmlns:m="http://schemas.openxmlformats.org/officeDocument/2006/math">
                    <m:r>
                      <a:rPr lang="en-US" altLang="zh-CN" sz="2800" i="1" dirty="0" smtClean="0">
                        <a:solidFill>
                          <a:schemeClr val="tx1">
                            <a:lumMod val="95000"/>
                          </a:schemeClr>
                        </a:solidFill>
                        <a:latin typeface="Cambria Math" panose="02040503050406030204" pitchFamily="18" charset="0"/>
                      </a:rPr>
                      <m:t>𝑐</m:t>
                    </m:r>
                  </m:oMath>
                </a14:m>
                <a:r>
                  <a:rPr lang="en-US" altLang="zh-CN" sz="2800" dirty="0">
                    <a:solidFill>
                      <a:schemeClr val="tx1">
                        <a:lumMod val="95000"/>
                      </a:schemeClr>
                    </a:solidFill>
                    <a:latin typeface="Bahnschrift SemiLight" panose="020B0502040204020203" pitchFamily="34" charset="0"/>
                  </a:rPr>
                  <a:t> could influence the speed of initialization and the speed of choosing queens to be swapped.</a:t>
                </a:r>
              </a:p>
              <a:p>
                <a:r>
                  <a:rPr lang="en-US" altLang="zh-CN" sz="2800" dirty="0">
                    <a:solidFill>
                      <a:schemeClr val="tx1">
                        <a:lumMod val="95000"/>
                      </a:schemeClr>
                    </a:solidFill>
                    <a:latin typeface="Bahnschrift SemiLight" panose="020B0502040204020203" pitchFamily="34" charset="0"/>
                  </a:rPr>
                  <a:t>If the number of queens </a:t>
                </a:r>
                <a14:m>
                  <m:oMath xmlns:m="http://schemas.openxmlformats.org/officeDocument/2006/math">
                    <m:r>
                      <a:rPr lang="en-US" altLang="zh-CN" sz="2800" i="1" dirty="0" smtClean="0">
                        <a:solidFill>
                          <a:schemeClr val="tx1">
                            <a:lumMod val="95000"/>
                          </a:schemeClr>
                        </a:solidFill>
                        <a:latin typeface="Cambria Math" panose="02040503050406030204" pitchFamily="18" charset="0"/>
                      </a:rPr>
                      <m:t>𝑁</m:t>
                    </m:r>
                    <m:r>
                      <a:rPr lang="en-US" altLang="zh-CN" sz="2800" i="1" dirty="0">
                        <a:solidFill>
                          <a:schemeClr val="tx1">
                            <a:lumMod val="95000"/>
                          </a:schemeClr>
                        </a:solidFill>
                        <a:latin typeface="Cambria Math" panose="02040503050406030204" pitchFamily="18" charset="0"/>
                      </a:rPr>
                      <m:t> </m:t>
                    </m:r>
                  </m:oMath>
                </a14:m>
                <a:r>
                  <a:rPr lang="en-US" altLang="zh-CN" sz="2800" dirty="0">
                    <a:solidFill>
                      <a:schemeClr val="tx1">
                        <a:lumMod val="95000"/>
                      </a:schemeClr>
                    </a:solidFill>
                    <a:latin typeface="Bahnschrift SemiLight" panose="020B0502040204020203" pitchFamily="34" charset="0"/>
                  </a:rPr>
                  <a:t>is small, </a:t>
                </a:r>
                <a:r>
                  <a:rPr lang="en-US" altLang="zh-CN" sz="2800" dirty="0">
                    <a:solidFill>
                      <a:schemeClr val="tx1">
                        <a:lumMod val="95000"/>
                      </a:schemeClr>
                    </a:solidFill>
                    <a:latin typeface="Bahnschrift SemiBold" panose="020B0502040204020203" pitchFamily="34" charset="0"/>
                  </a:rPr>
                  <a:t>Bit Operation </a:t>
                </a:r>
                <a:r>
                  <a:rPr lang="en-US" altLang="zh-CN" sz="2800" dirty="0">
                    <a:solidFill>
                      <a:schemeClr val="tx1">
                        <a:lumMod val="95000"/>
                      </a:schemeClr>
                    </a:solidFill>
                    <a:latin typeface="Bahnschrift SemiLight" panose="020B0502040204020203" pitchFamily="34" charset="0"/>
                  </a:rPr>
                  <a:t>could be used to speed up the performance. </a:t>
                </a:r>
              </a:p>
            </p:txBody>
          </p:sp>
        </mc:Choice>
        <mc:Fallback xmlns="">
          <p:sp>
            <p:nvSpPr>
              <p:cNvPr id="3" name="内容占位符 2">
                <a:extLst>
                  <a:ext uri="{FF2B5EF4-FFF2-40B4-BE49-F238E27FC236}">
                    <a16:creationId xmlns:a16="http://schemas.microsoft.com/office/drawing/2014/main" id="{EE7E7CA5-4738-4CF8-BD7B-042084230E0C}"/>
                  </a:ext>
                </a:extLst>
              </p:cNvPr>
              <p:cNvSpPr>
                <a:spLocks noGrp="1" noRot="1" noChangeAspect="1" noMove="1" noResize="1" noEditPoints="1" noAdjustHandles="1" noChangeArrowheads="1" noChangeShapeType="1" noTextEdit="1"/>
              </p:cNvSpPr>
              <p:nvPr>
                <p:ph idx="1"/>
              </p:nvPr>
            </p:nvSpPr>
            <p:spPr>
              <a:blipFill>
                <a:blip r:embed="rId2"/>
                <a:stretch>
                  <a:fillRect l="-1084" r="-1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46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天体</Template>
  <TotalTime>201</TotalTime>
  <Words>585</Words>
  <Application>Microsoft Office PowerPoint</Application>
  <PresentationFormat>宽屏</PresentationFormat>
  <Paragraphs>33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宋体</vt:lpstr>
      <vt:lpstr>Arial</vt:lpstr>
      <vt:lpstr>Bahnschrift SemiBold</vt:lpstr>
      <vt:lpstr>Bahnschrift SemiLight</vt:lpstr>
      <vt:lpstr>Calibri</vt:lpstr>
      <vt:lpstr>Calibri Light</vt:lpstr>
      <vt:lpstr>Cambria Math</vt:lpstr>
      <vt:lpstr>天体</vt:lpstr>
      <vt:lpstr>Million queens Problem</vt:lpstr>
      <vt:lpstr>Problem description</vt:lpstr>
      <vt:lpstr>Collision</vt:lpstr>
      <vt:lpstr>Qs1 algorithm</vt:lpstr>
      <vt:lpstr>Qs4 algorithm</vt:lpstr>
      <vt:lpstr>Qs4 algorithm</vt:lpstr>
      <vt:lpstr>Qs4 algorithm</vt:lpstr>
      <vt:lpstr>Experiment result</vt:lpstr>
      <vt:lpstr>analysis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Million queens</dc:title>
  <dc:creator>Liu Qiaofeng</dc:creator>
  <cp:lastModifiedBy>Liu Qiaofeng</cp:lastModifiedBy>
  <cp:revision>68</cp:revision>
  <dcterms:created xsi:type="dcterms:W3CDTF">2018-06-13T01:16:17Z</dcterms:created>
  <dcterms:modified xsi:type="dcterms:W3CDTF">2018-06-13T08:13:19Z</dcterms:modified>
</cp:coreProperties>
</file>