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257" r:id="rId3"/>
    <p:sldId id="259" r:id="rId4"/>
    <p:sldId id="282" r:id="rId5"/>
    <p:sldId id="331" r:id="rId6"/>
    <p:sldId id="296" r:id="rId7"/>
    <p:sldId id="332" r:id="rId8"/>
    <p:sldId id="297" r:id="rId9"/>
    <p:sldId id="341" r:id="rId10"/>
    <p:sldId id="342" r:id="rId11"/>
    <p:sldId id="298" r:id="rId12"/>
    <p:sldId id="299" r:id="rId13"/>
    <p:sldId id="262" r:id="rId14"/>
    <p:sldId id="279" r:id="rId15"/>
    <p:sldId id="260" r:id="rId16"/>
    <p:sldId id="310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11" r:id="rId27"/>
    <p:sldId id="312" r:id="rId28"/>
    <p:sldId id="319" r:id="rId29"/>
    <p:sldId id="333" r:id="rId30"/>
    <p:sldId id="313" r:id="rId31"/>
    <p:sldId id="314" r:id="rId32"/>
    <p:sldId id="315" r:id="rId33"/>
    <p:sldId id="316" r:id="rId34"/>
    <p:sldId id="317" r:id="rId35"/>
    <p:sldId id="318" r:id="rId36"/>
    <p:sldId id="261" r:id="rId37"/>
    <p:sldId id="320" r:id="rId38"/>
    <p:sldId id="321" r:id="rId39"/>
    <p:sldId id="322" r:id="rId40"/>
    <p:sldId id="323" r:id="rId41"/>
    <p:sldId id="324" r:id="rId42"/>
    <p:sldId id="334" r:id="rId43"/>
    <p:sldId id="326" r:id="rId44"/>
    <p:sldId id="327" r:id="rId45"/>
    <p:sldId id="328" r:id="rId46"/>
    <p:sldId id="336" r:id="rId47"/>
    <p:sldId id="337" r:id="rId48"/>
    <p:sldId id="338" r:id="rId49"/>
    <p:sldId id="339" r:id="rId50"/>
    <p:sldId id="340" r:id="rId51"/>
    <p:sldId id="329" r:id="rId52"/>
    <p:sldId id="335" r:id="rId53"/>
    <p:sldId id="330" r:id="rId54"/>
    <p:sldId id="343" r:id="rId55"/>
    <p:sldId id="344" r:id="rId56"/>
    <p:sldId id="345" r:id="rId57"/>
    <p:sldId id="346" r:id="rId58"/>
    <p:sldId id="347" r:id="rId59"/>
    <p:sldId id="350" r:id="rId60"/>
    <p:sldId id="348" r:id="rId61"/>
    <p:sldId id="351" r:id="rId62"/>
    <p:sldId id="293" r:id="rId63"/>
    <p:sldId id="352" r:id="rId64"/>
    <p:sldId id="265" r:id="rId65"/>
    <p:sldId id="353" r:id="rId66"/>
    <p:sldId id="354" r:id="rId67"/>
    <p:sldId id="355" r:id="rId68"/>
    <p:sldId id="356" r:id="rId69"/>
    <p:sldId id="358" r:id="rId70"/>
    <p:sldId id="284" r:id="rId71"/>
    <p:sldId id="357" r:id="rId72"/>
    <p:sldId id="285" r:id="rId73"/>
    <p:sldId id="287" r:id="rId74"/>
    <p:sldId id="295" r:id="rId7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04B"/>
    <a:srgbClr val="B4DE63"/>
    <a:srgbClr val="518823"/>
    <a:srgbClr val="F2B0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9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4" d="100"/>
        <a:sy n="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BDE69-E300-4A5E-BE54-3D5DBE6ABF42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C66A1-5633-4B28-8129-F1664BD49D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56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506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20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807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43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17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/>
              <a:pPr>
                <a:defRPr/>
              </a:pPr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02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04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41362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7687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50466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0751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4233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72157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4415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69066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2910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51" y="223235"/>
            <a:ext cx="10515600" cy="533509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871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776318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92454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928416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41512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295500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31207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853517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44841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568090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1677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6124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0646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208976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366934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455078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36126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72613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9464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268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51939"/>
      </p:ext>
    </p:extLst>
  </p:cSld>
  <p:clrMapOvr>
    <a:masterClrMapping/>
  </p:clrMapOvr>
  <p:transition spd="slow" advTm="0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56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6874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7705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3537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8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89" r:id="rId35"/>
    <p:sldLayoutId id="2147483690" r:id="rId3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ninghao.net/video/5474" TargetMode="External"/><Relationship Id="rId2" Type="http://schemas.openxmlformats.org/officeDocument/2006/relationships/hyperlink" Target="https://ninghao.net/course/5457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5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51788" y="1927974"/>
            <a:ext cx="68884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45F05"/>
                </a:solidFill>
                <a:latin typeface="微软雅黑" pitchFamily="34" charset="-122"/>
                <a:ea typeface="微软雅黑" pitchFamily="34" charset="-122"/>
              </a:rPr>
              <a:t>G23</a:t>
            </a:r>
            <a:r>
              <a:rPr lang="zh-CN" altLang="en-US" sz="6000" dirty="0">
                <a:solidFill>
                  <a:srgbClr val="045F05"/>
                </a:solidFill>
                <a:latin typeface="微软雅黑" pitchFamily="34" charset="-122"/>
                <a:ea typeface="微软雅黑" pitchFamily="34" charset="-122"/>
              </a:rPr>
              <a:t>小组总评审</a:t>
            </a:r>
            <a:r>
              <a:rPr lang="en-US" altLang="zh-CN" sz="6000" dirty="0">
                <a:solidFill>
                  <a:srgbClr val="045F05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endParaRPr lang="zh-CN" altLang="en-US" sz="6000" dirty="0">
              <a:solidFill>
                <a:srgbClr val="045F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27"/>
          <p:cNvSpPr txBox="1"/>
          <p:nvPr/>
        </p:nvSpPr>
        <p:spPr>
          <a:xfrm>
            <a:off x="4143254" y="3429000"/>
            <a:ext cx="1107996" cy="369204"/>
          </a:xfrm>
          <a:prstGeom prst="rect">
            <a:avLst/>
          </a:prstGeom>
          <a:solidFill>
            <a:srgbClr val="2F8301"/>
          </a:solidFill>
        </p:spPr>
        <p:txBody>
          <a:bodyPr wrap="none" rtlCol="0">
            <a:spAutoFit/>
          </a:bodyPr>
          <a:lstStyle/>
          <a:p>
            <a:r>
              <a:rPr lang="zh-CN" altLang="en-US" sz="1799" dirty="0">
                <a:solidFill>
                  <a:schemeClr val="bg1"/>
                </a:solidFill>
                <a:latin typeface="+mj-ea"/>
                <a:ea typeface="+mj-ea"/>
              </a:rPr>
              <a:t>小组成员</a:t>
            </a:r>
          </a:p>
        </p:txBody>
      </p:sp>
      <p:sp>
        <p:nvSpPr>
          <p:cNvPr id="5" name="TextBox 28"/>
          <p:cNvSpPr txBox="1"/>
          <p:nvPr/>
        </p:nvSpPr>
        <p:spPr>
          <a:xfrm>
            <a:off x="5428130" y="3429000"/>
            <a:ext cx="2380789" cy="369204"/>
          </a:xfrm>
          <a:prstGeom prst="rect">
            <a:avLst/>
          </a:prstGeom>
          <a:solidFill>
            <a:srgbClr val="2F8301"/>
          </a:solidFill>
        </p:spPr>
        <p:txBody>
          <a:bodyPr wrap="square" rtlCol="0">
            <a:spAutoFit/>
          </a:bodyPr>
          <a:lstStyle/>
          <a:p>
            <a:r>
              <a:rPr lang="zh-CN" altLang="en-US" sz="1799" dirty="0">
                <a:solidFill>
                  <a:schemeClr val="bg1"/>
                </a:solidFill>
                <a:latin typeface="+mj-ea"/>
                <a:ea typeface="+mj-ea"/>
              </a:rPr>
              <a:t>李欣飏</a:t>
            </a:r>
            <a:r>
              <a:rPr lang="en-US" altLang="zh-CN" sz="1799" dirty="0">
                <a:solidFill>
                  <a:schemeClr val="bg1"/>
                </a:solidFill>
                <a:latin typeface="+mj-ea"/>
                <a:ea typeface="+mj-ea"/>
              </a:rPr>
              <a:t>         </a:t>
            </a:r>
            <a:r>
              <a:rPr lang="zh-CN" altLang="en-US" sz="1799" dirty="0">
                <a:solidFill>
                  <a:schemeClr val="bg1"/>
                </a:solidFill>
                <a:latin typeface="+mj-ea"/>
                <a:ea typeface="+mj-ea"/>
              </a:rPr>
              <a:t>乔寒月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10691C-75BD-4116-87CA-230DDB562E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688" y="116240"/>
            <a:ext cx="2878900" cy="16193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734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9"/>
          <p:cNvSpPr>
            <a:spLocks/>
          </p:cNvSpPr>
          <p:nvPr/>
        </p:nvSpPr>
        <p:spPr bwMode="auto">
          <a:xfrm>
            <a:off x="633350" y="1105886"/>
            <a:ext cx="2576347" cy="2888159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24065" y="1319045"/>
            <a:ext cx="2196057" cy="2461843"/>
            <a:chOff x="5002386" y="2208630"/>
            <a:chExt cx="2196057" cy="2461843"/>
          </a:xfrm>
        </p:grpSpPr>
        <p:sp>
          <p:nvSpPr>
            <p:cNvPr id="4" name="Freeform 19"/>
            <p:cNvSpPr>
              <a:spLocks/>
            </p:cNvSpPr>
            <p:nvPr/>
          </p:nvSpPr>
          <p:spPr bwMode="auto">
            <a:xfrm>
              <a:off x="5002386" y="2208630"/>
              <a:ext cx="2196057" cy="2461843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 flipH="1">
              <a:off x="5244250" y="2508527"/>
              <a:ext cx="1712328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115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403707" y="1821660"/>
            <a:ext cx="5724644" cy="1067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关键的技术可行分析</a:t>
            </a:r>
            <a:endParaRPr lang="en-US" altLang="zh-CN" sz="48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731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6E793AA-8410-4D6C-8EB5-57F1E63FE961}"/>
              </a:ext>
            </a:extLst>
          </p:cNvPr>
          <p:cNvSpPr/>
          <p:nvPr/>
        </p:nvSpPr>
        <p:spPr>
          <a:xfrm>
            <a:off x="230480" y="0"/>
            <a:ext cx="2454518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4.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关键的技术可行分析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70D8399-FDE6-4CE5-B3F7-364E0B939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131" y="362824"/>
            <a:ext cx="10089775" cy="6495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549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5492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技术分析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：需要人员掌握的技术有以下几种：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xure Handwriting" panose="020B0402020200020204" pitchFamily="34" charset="0"/>
              <a:cs typeface="宋体" panose="02010600030101010101" pitchFamily="2" charset="-122"/>
            </a:endParaRPr>
          </a:p>
          <a:p>
            <a:pPr marL="0" marR="0" lvl="0" indent="5492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Javascrip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及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xure Handwriting" panose="020B0402020200020204" pitchFamily="34" charset="0"/>
              <a:cs typeface="宋体" panose="02010600030101010101" pitchFamily="2" charset="-122"/>
            </a:endParaRPr>
          </a:p>
          <a:p>
            <a:pPr marL="0" marR="0" lvl="0" indent="5492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WXSS(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WeiXin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Style Sheets,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一种样式语言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用于描述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WXML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的组件样式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xure Handwriting" panose="020B0402020200020204" pitchFamily="34" charset="0"/>
              <a:cs typeface="宋体" panose="02010600030101010101" pitchFamily="2" charset="-122"/>
            </a:endParaRPr>
          </a:p>
          <a:p>
            <a:pPr marL="0" marR="0" lvl="0" indent="5492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cs typeface="宋体" panose="02010600030101010101" pitchFamily="2" charset="-122"/>
              </a:rPr>
              <a:t>       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cs typeface="宋体" panose="02010600030101010101" pitchFamily="2" charset="-122"/>
              </a:rPr>
              <a:t>学习微信特有的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cs typeface="宋体" panose="02010600030101010101" pitchFamily="2" charset="-122"/>
              </a:rPr>
              <a:t>API(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cs typeface="宋体" panose="02010600030101010101" pitchFamily="2" charset="-122"/>
              </a:rPr>
              <a:t>框架提供丰富的微信原生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cs typeface="宋体" panose="02010600030101010101" pitchFamily="2" charset="-122"/>
              </a:rPr>
              <a:t>API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cs typeface="宋体" panose="02010600030101010101" pitchFamily="2" charset="-122"/>
              </a:rPr>
              <a:t>，可以方便的调起微信提供的能力，如获取用户信息，本地存储，支付功能等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cs typeface="宋体" panose="02010600030101010101" pitchFamily="2" charset="-122"/>
              </a:rPr>
              <a:t>)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cs typeface="宋体" panose="02010600030101010101" pitchFamily="2" charset="-122"/>
              </a:rPr>
              <a:t>；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xure Handwriting" panose="020B0402020200020204" pitchFamily="34" charset="0"/>
              <a:cs typeface="宋体" panose="02010600030101010101" pitchFamily="2" charset="-122"/>
            </a:endParaRPr>
          </a:p>
          <a:p>
            <a:pPr marL="0" marR="0" lvl="0" indent="5492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WXS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WeiXin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Script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，是小程序的一套脚本语言，结合 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WXML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，可以构建出页面的结构）。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xure Handwriting" panose="020B0402020200020204" pitchFamily="34" charset="0"/>
              <a:cs typeface="宋体" panose="02010600030101010101" pitchFamily="2" charset="-122"/>
            </a:endParaRPr>
          </a:p>
          <a:p>
            <a:pPr marL="0" marR="0" lvl="0" indent="5492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我们可以实现的功能包括：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能够充分实现买家在平台上购物、查询、退货退款、评论等一系列功能，管理员能在后台监管和修改信息。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xure Handwriting" panose="020B0402020200020204" pitchFamily="34" charset="0"/>
              <a:cs typeface="宋体" panose="02010600030101010101" pitchFamily="2" charset="-122"/>
            </a:endParaRPr>
          </a:p>
          <a:p>
            <a:pPr marL="0" marR="0" lvl="0" indent="5492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不能实现的是对卖家对不诚信行为进行追讨，只能降低卖家对诚信积分给买家作为参考依据。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xure Handwriting" panose="020B0402020200020204" pitchFamily="34" charset="0"/>
              <a:cs typeface="宋体" panose="02010600030101010101" pitchFamily="2" charset="-122"/>
            </a:endParaRPr>
          </a:p>
          <a:p>
            <a:pPr marL="0" marR="0" lvl="0" indent="5492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性能分析：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本购物小程序依附于微信，具有良好的可移植性，可同时在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IOS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和安卓端使用，具有功能齐全、占用内存小、应用人群广等优点，但也有缺点；不能分享朋友圈、不能推送等。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xure Handwriting" panose="020B0402020200020204" pitchFamily="34" charset="0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832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0DFFB97-C78E-4C8F-AEDB-E5D226BC0143}"/>
              </a:ext>
            </a:extLst>
          </p:cNvPr>
          <p:cNvSpPr/>
          <p:nvPr/>
        </p:nvSpPr>
        <p:spPr>
          <a:xfrm>
            <a:off x="2888974" y="1062913"/>
            <a:ext cx="6904382" cy="3263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5492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人员分析</a:t>
            </a:r>
            <a:r>
              <a:rPr lang="zh-CN" altLang="en-US" sz="2000" dirty="0"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：小组三人，组内分工明确，乔寒月负责审核报告，李欣飏负责界面原型设计，吴智宏负责完成书面报告 。功能实现上，乔寒月和李欣飏同时负责前台功能的实现，吴智宏负责后台的管理，存在技术上难以实现的个别功能，将会在讨论后决定是否舍弃。</a:t>
            </a:r>
            <a:endParaRPr lang="zh-CN" altLang="en-US" sz="2000" dirty="0">
              <a:latin typeface="Axure Handwriting" panose="020B0402020200020204" pitchFamily="34" charset="0"/>
              <a:cs typeface="宋体" panose="02010600030101010101" pitchFamily="2" charset="-122"/>
            </a:endParaRPr>
          </a:p>
          <a:p>
            <a:pPr lvl="0" indent="5492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时间分析</a:t>
            </a:r>
            <a:r>
              <a:rPr lang="zh-CN" altLang="en-US" sz="2000" dirty="0"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：软件最后的交付时间为本学期期末，从当前的任务进度来看，我们能在学期结束前交付完整软件。</a:t>
            </a:r>
            <a:endParaRPr lang="zh-CN" altLang="en-US" sz="2000" dirty="0">
              <a:latin typeface="Axure Handwriting" panose="020B0402020200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73BF03-5228-4C99-9620-BBED6728EEFB}"/>
              </a:ext>
            </a:extLst>
          </p:cNvPr>
          <p:cNvSpPr/>
          <p:nvPr/>
        </p:nvSpPr>
        <p:spPr>
          <a:xfrm>
            <a:off x="230480" y="0"/>
            <a:ext cx="2454518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4.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关键的技术可行分析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7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9"/>
          <p:cNvSpPr>
            <a:spLocks/>
          </p:cNvSpPr>
          <p:nvPr/>
        </p:nvSpPr>
        <p:spPr bwMode="auto">
          <a:xfrm>
            <a:off x="326143" y="1105887"/>
            <a:ext cx="2576347" cy="2888159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16289" y="1319046"/>
            <a:ext cx="2196057" cy="2461843"/>
            <a:chOff x="5002386" y="2208630"/>
            <a:chExt cx="2196057" cy="2461843"/>
          </a:xfrm>
        </p:grpSpPr>
        <p:sp>
          <p:nvSpPr>
            <p:cNvPr id="4" name="Freeform 19"/>
            <p:cNvSpPr>
              <a:spLocks/>
            </p:cNvSpPr>
            <p:nvPr/>
          </p:nvSpPr>
          <p:spPr bwMode="auto">
            <a:xfrm>
              <a:off x="5002386" y="2208630"/>
              <a:ext cx="2196057" cy="2461843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 flipH="1">
              <a:off x="5216999" y="2508527"/>
              <a:ext cx="1766830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115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095931" y="1821661"/>
            <a:ext cx="8802410" cy="106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用户类别以及用户代表</a:t>
            </a:r>
            <a:endParaRPr lang="en-US" altLang="zh-CN" sz="48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9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601536" y="3639124"/>
            <a:ext cx="954449" cy="822907"/>
            <a:chOff x="2708888" y="2737974"/>
            <a:chExt cx="954573" cy="822907"/>
          </a:xfrm>
        </p:grpSpPr>
        <p:sp>
          <p:nvSpPr>
            <p:cNvPr id="54" name="等腰三角形 53"/>
            <p:cNvSpPr/>
            <p:nvPr/>
          </p:nvSpPr>
          <p:spPr>
            <a:xfrm>
              <a:off x="2708888" y="2737974"/>
              <a:ext cx="954573" cy="82290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Freeform 80"/>
            <p:cNvSpPr>
              <a:spLocks noEditPoints="1"/>
            </p:cNvSpPr>
            <p:nvPr/>
          </p:nvSpPr>
          <p:spPr bwMode="auto">
            <a:xfrm>
              <a:off x="2986943" y="3120852"/>
              <a:ext cx="322263" cy="323850"/>
            </a:xfrm>
            <a:custGeom>
              <a:avLst/>
              <a:gdLst>
                <a:gd name="T0" fmla="*/ 1017 w 1017"/>
                <a:gd name="T1" fmla="*/ 28 h 1017"/>
                <a:gd name="T2" fmla="*/ 1017 w 1017"/>
                <a:gd name="T3" fmla="*/ 25 h 1017"/>
                <a:gd name="T4" fmla="*/ 1015 w 1017"/>
                <a:gd name="T5" fmla="*/ 19 h 1017"/>
                <a:gd name="T6" fmla="*/ 1014 w 1017"/>
                <a:gd name="T7" fmla="*/ 17 h 1017"/>
                <a:gd name="T8" fmla="*/ 1011 w 1017"/>
                <a:gd name="T9" fmla="*/ 12 h 1017"/>
                <a:gd name="T10" fmla="*/ 1008 w 1017"/>
                <a:gd name="T11" fmla="*/ 9 h 1017"/>
                <a:gd name="T12" fmla="*/ 1005 w 1017"/>
                <a:gd name="T13" fmla="*/ 6 h 1017"/>
                <a:gd name="T14" fmla="*/ 1003 w 1017"/>
                <a:gd name="T15" fmla="*/ 5 h 1017"/>
                <a:gd name="T16" fmla="*/ 1002 w 1017"/>
                <a:gd name="T17" fmla="*/ 4 h 1017"/>
                <a:gd name="T18" fmla="*/ 1002 w 1017"/>
                <a:gd name="T19" fmla="*/ 4 h 1017"/>
                <a:gd name="T20" fmla="*/ 995 w 1017"/>
                <a:gd name="T21" fmla="*/ 1 h 1017"/>
                <a:gd name="T22" fmla="*/ 991 w 1017"/>
                <a:gd name="T23" fmla="*/ 0 h 1017"/>
                <a:gd name="T24" fmla="*/ 984 w 1017"/>
                <a:gd name="T25" fmla="*/ 0 h 1017"/>
                <a:gd name="T26" fmla="*/ 983 w 1017"/>
                <a:gd name="T27" fmla="*/ 0 h 1017"/>
                <a:gd name="T28" fmla="*/ 977 w 1017"/>
                <a:gd name="T29" fmla="*/ 1 h 1017"/>
                <a:gd name="T30" fmla="*/ 973 w 1017"/>
                <a:gd name="T31" fmla="*/ 2 h 1017"/>
                <a:gd name="T32" fmla="*/ 968 w 1017"/>
                <a:gd name="T33" fmla="*/ 5 h 1017"/>
                <a:gd name="T34" fmla="*/ 968 w 1017"/>
                <a:gd name="T35" fmla="*/ 5 h 1017"/>
                <a:gd name="T36" fmla="*/ 10 w 1017"/>
                <a:gd name="T37" fmla="*/ 676 h 1017"/>
                <a:gd name="T38" fmla="*/ 1 w 1017"/>
                <a:gd name="T39" fmla="*/ 689 h 1017"/>
                <a:gd name="T40" fmla="*/ 0 w 1017"/>
                <a:gd name="T41" fmla="*/ 704 h 1017"/>
                <a:gd name="T42" fmla="*/ 3 w 1017"/>
                <a:gd name="T43" fmla="*/ 713 h 1017"/>
                <a:gd name="T44" fmla="*/ 13 w 1017"/>
                <a:gd name="T45" fmla="*/ 724 h 1017"/>
                <a:gd name="T46" fmla="*/ 27 w 1017"/>
                <a:gd name="T47" fmla="*/ 731 h 1017"/>
                <a:gd name="T48" fmla="*/ 350 w 1017"/>
                <a:gd name="T49" fmla="*/ 985 h 1017"/>
                <a:gd name="T50" fmla="*/ 351 w 1017"/>
                <a:gd name="T51" fmla="*/ 988 h 1017"/>
                <a:gd name="T52" fmla="*/ 354 w 1017"/>
                <a:gd name="T53" fmla="*/ 1000 h 1017"/>
                <a:gd name="T54" fmla="*/ 357 w 1017"/>
                <a:gd name="T55" fmla="*/ 1005 h 1017"/>
                <a:gd name="T56" fmla="*/ 365 w 1017"/>
                <a:gd name="T57" fmla="*/ 1012 h 1017"/>
                <a:gd name="T58" fmla="*/ 368 w 1017"/>
                <a:gd name="T59" fmla="*/ 1014 h 1017"/>
                <a:gd name="T60" fmla="*/ 376 w 1017"/>
                <a:gd name="T61" fmla="*/ 1016 h 1017"/>
                <a:gd name="T62" fmla="*/ 382 w 1017"/>
                <a:gd name="T63" fmla="*/ 1017 h 1017"/>
                <a:gd name="T64" fmla="*/ 393 w 1017"/>
                <a:gd name="T65" fmla="*/ 1015 h 1017"/>
                <a:gd name="T66" fmla="*/ 399 w 1017"/>
                <a:gd name="T67" fmla="*/ 1012 h 1017"/>
                <a:gd name="T68" fmla="*/ 405 w 1017"/>
                <a:gd name="T69" fmla="*/ 1006 h 1017"/>
                <a:gd name="T70" fmla="*/ 524 w 1017"/>
                <a:gd name="T71" fmla="*/ 821 h 1017"/>
                <a:gd name="T72" fmla="*/ 876 w 1017"/>
                <a:gd name="T73" fmla="*/ 1013 h 1017"/>
                <a:gd name="T74" fmla="*/ 891 w 1017"/>
                <a:gd name="T75" fmla="*/ 1017 h 1017"/>
                <a:gd name="T76" fmla="*/ 906 w 1017"/>
                <a:gd name="T77" fmla="*/ 1013 h 1017"/>
                <a:gd name="T78" fmla="*/ 921 w 1017"/>
                <a:gd name="T79" fmla="*/ 996 h 1017"/>
                <a:gd name="T80" fmla="*/ 1017 w 1017"/>
                <a:gd name="T81" fmla="*/ 34 h 1017"/>
                <a:gd name="T82" fmla="*/ 367 w 1017"/>
                <a:gd name="T83" fmla="*/ 667 h 1017"/>
                <a:gd name="T84" fmla="*/ 367 w 1017"/>
                <a:gd name="T85" fmla="*/ 667 h 1017"/>
                <a:gd name="T86" fmla="*/ 760 w 1017"/>
                <a:gd name="T87" fmla="*/ 328 h 1017"/>
                <a:gd name="T88" fmla="*/ 557 w 1017"/>
                <a:gd name="T89" fmla="*/ 76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7" h="1017">
                  <a:moveTo>
                    <a:pt x="1017" y="31"/>
                  </a:moveTo>
                  <a:lnTo>
                    <a:pt x="1017" y="31"/>
                  </a:lnTo>
                  <a:lnTo>
                    <a:pt x="1017" y="28"/>
                  </a:lnTo>
                  <a:lnTo>
                    <a:pt x="1017" y="28"/>
                  </a:lnTo>
                  <a:lnTo>
                    <a:pt x="1017" y="25"/>
                  </a:lnTo>
                  <a:lnTo>
                    <a:pt x="1017" y="25"/>
                  </a:lnTo>
                  <a:lnTo>
                    <a:pt x="1016" y="23"/>
                  </a:lnTo>
                  <a:lnTo>
                    <a:pt x="1016" y="23"/>
                  </a:lnTo>
                  <a:lnTo>
                    <a:pt x="1015" y="19"/>
                  </a:lnTo>
                  <a:lnTo>
                    <a:pt x="1015" y="19"/>
                  </a:lnTo>
                  <a:lnTo>
                    <a:pt x="1014" y="17"/>
                  </a:lnTo>
                  <a:lnTo>
                    <a:pt x="1014" y="17"/>
                  </a:lnTo>
                  <a:lnTo>
                    <a:pt x="1013" y="15"/>
                  </a:lnTo>
                  <a:lnTo>
                    <a:pt x="1013" y="15"/>
                  </a:lnTo>
                  <a:lnTo>
                    <a:pt x="1011" y="12"/>
                  </a:lnTo>
                  <a:lnTo>
                    <a:pt x="1011" y="12"/>
                  </a:lnTo>
                  <a:lnTo>
                    <a:pt x="1008" y="9"/>
                  </a:lnTo>
                  <a:lnTo>
                    <a:pt x="1008" y="9"/>
                  </a:lnTo>
                  <a:lnTo>
                    <a:pt x="1006" y="7"/>
                  </a:lnTo>
                  <a:lnTo>
                    <a:pt x="1006" y="7"/>
                  </a:lnTo>
                  <a:lnTo>
                    <a:pt x="1005" y="6"/>
                  </a:lnTo>
                  <a:lnTo>
                    <a:pt x="1005" y="6"/>
                  </a:lnTo>
                  <a:lnTo>
                    <a:pt x="1003" y="5"/>
                  </a:lnTo>
                  <a:lnTo>
                    <a:pt x="1003" y="5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998" y="2"/>
                  </a:lnTo>
                  <a:lnTo>
                    <a:pt x="998" y="2"/>
                  </a:lnTo>
                  <a:lnTo>
                    <a:pt x="995" y="1"/>
                  </a:lnTo>
                  <a:lnTo>
                    <a:pt x="995" y="1"/>
                  </a:lnTo>
                  <a:lnTo>
                    <a:pt x="991" y="0"/>
                  </a:lnTo>
                  <a:lnTo>
                    <a:pt x="991" y="0"/>
                  </a:lnTo>
                  <a:lnTo>
                    <a:pt x="988" y="0"/>
                  </a:lnTo>
                  <a:lnTo>
                    <a:pt x="988" y="0"/>
                  </a:lnTo>
                  <a:lnTo>
                    <a:pt x="984" y="0"/>
                  </a:lnTo>
                  <a:lnTo>
                    <a:pt x="984" y="0"/>
                  </a:lnTo>
                  <a:lnTo>
                    <a:pt x="983" y="0"/>
                  </a:lnTo>
                  <a:lnTo>
                    <a:pt x="983" y="0"/>
                  </a:lnTo>
                  <a:lnTo>
                    <a:pt x="981" y="0"/>
                  </a:lnTo>
                  <a:lnTo>
                    <a:pt x="981" y="0"/>
                  </a:lnTo>
                  <a:lnTo>
                    <a:pt x="977" y="1"/>
                  </a:lnTo>
                  <a:lnTo>
                    <a:pt x="977" y="1"/>
                  </a:lnTo>
                  <a:lnTo>
                    <a:pt x="973" y="2"/>
                  </a:lnTo>
                  <a:lnTo>
                    <a:pt x="973" y="2"/>
                  </a:lnTo>
                  <a:lnTo>
                    <a:pt x="971" y="3"/>
                  </a:lnTo>
                  <a:lnTo>
                    <a:pt x="971" y="3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14" y="673"/>
                  </a:lnTo>
                  <a:lnTo>
                    <a:pt x="14" y="673"/>
                  </a:lnTo>
                  <a:lnTo>
                    <a:pt x="10" y="676"/>
                  </a:lnTo>
                  <a:lnTo>
                    <a:pt x="6" y="680"/>
                  </a:lnTo>
                  <a:lnTo>
                    <a:pt x="3" y="684"/>
                  </a:lnTo>
                  <a:lnTo>
                    <a:pt x="1" y="689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4"/>
                  </a:lnTo>
                  <a:lnTo>
                    <a:pt x="1" y="708"/>
                  </a:lnTo>
                  <a:lnTo>
                    <a:pt x="1" y="708"/>
                  </a:lnTo>
                  <a:lnTo>
                    <a:pt x="3" y="713"/>
                  </a:lnTo>
                  <a:lnTo>
                    <a:pt x="6" y="718"/>
                  </a:lnTo>
                  <a:lnTo>
                    <a:pt x="10" y="721"/>
                  </a:lnTo>
                  <a:lnTo>
                    <a:pt x="13" y="724"/>
                  </a:lnTo>
                  <a:lnTo>
                    <a:pt x="17" y="727"/>
                  </a:lnTo>
                  <a:lnTo>
                    <a:pt x="21" y="730"/>
                  </a:lnTo>
                  <a:lnTo>
                    <a:pt x="27" y="731"/>
                  </a:lnTo>
                  <a:lnTo>
                    <a:pt x="32" y="731"/>
                  </a:lnTo>
                  <a:lnTo>
                    <a:pt x="350" y="731"/>
                  </a:lnTo>
                  <a:lnTo>
                    <a:pt x="350" y="985"/>
                  </a:lnTo>
                  <a:lnTo>
                    <a:pt x="350" y="985"/>
                  </a:lnTo>
                  <a:lnTo>
                    <a:pt x="351" y="988"/>
                  </a:lnTo>
                  <a:lnTo>
                    <a:pt x="351" y="988"/>
                  </a:lnTo>
                  <a:lnTo>
                    <a:pt x="352" y="995"/>
                  </a:lnTo>
                  <a:lnTo>
                    <a:pt x="352" y="995"/>
                  </a:lnTo>
                  <a:lnTo>
                    <a:pt x="354" y="1000"/>
                  </a:lnTo>
                  <a:lnTo>
                    <a:pt x="354" y="1000"/>
                  </a:lnTo>
                  <a:lnTo>
                    <a:pt x="357" y="1005"/>
                  </a:lnTo>
                  <a:lnTo>
                    <a:pt x="357" y="1005"/>
                  </a:lnTo>
                  <a:lnTo>
                    <a:pt x="362" y="1010"/>
                  </a:lnTo>
                  <a:lnTo>
                    <a:pt x="362" y="1010"/>
                  </a:lnTo>
                  <a:lnTo>
                    <a:pt x="365" y="1012"/>
                  </a:lnTo>
                  <a:lnTo>
                    <a:pt x="365" y="1012"/>
                  </a:lnTo>
                  <a:lnTo>
                    <a:pt x="368" y="1014"/>
                  </a:lnTo>
                  <a:lnTo>
                    <a:pt x="368" y="1014"/>
                  </a:lnTo>
                  <a:lnTo>
                    <a:pt x="370" y="1015"/>
                  </a:lnTo>
                  <a:lnTo>
                    <a:pt x="370" y="1015"/>
                  </a:lnTo>
                  <a:lnTo>
                    <a:pt x="376" y="1016"/>
                  </a:lnTo>
                  <a:lnTo>
                    <a:pt x="382" y="1017"/>
                  </a:lnTo>
                  <a:lnTo>
                    <a:pt x="382" y="1017"/>
                  </a:lnTo>
                  <a:lnTo>
                    <a:pt x="382" y="1017"/>
                  </a:lnTo>
                  <a:lnTo>
                    <a:pt x="387" y="1016"/>
                  </a:lnTo>
                  <a:lnTo>
                    <a:pt x="393" y="1015"/>
                  </a:lnTo>
                  <a:lnTo>
                    <a:pt x="393" y="1015"/>
                  </a:lnTo>
                  <a:lnTo>
                    <a:pt x="395" y="1014"/>
                  </a:lnTo>
                  <a:lnTo>
                    <a:pt x="395" y="1014"/>
                  </a:lnTo>
                  <a:lnTo>
                    <a:pt x="399" y="1012"/>
                  </a:lnTo>
                  <a:lnTo>
                    <a:pt x="403" y="1007"/>
                  </a:lnTo>
                  <a:lnTo>
                    <a:pt x="403" y="1007"/>
                  </a:lnTo>
                  <a:lnTo>
                    <a:pt x="405" y="1006"/>
                  </a:lnTo>
                  <a:lnTo>
                    <a:pt x="405" y="1006"/>
                  </a:lnTo>
                  <a:lnTo>
                    <a:pt x="409" y="1002"/>
                  </a:lnTo>
                  <a:lnTo>
                    <a:pt x="524" y="821"/>
                  </a:lnTo>
                  <a:lnTo>
                    <a:pt x="524" y="821"/>
                  </a:lnTo>
                  <a:lnTo>
                    <a:pt x="526" y="822"/>
                  </a:lnTo>
                  <a:lnTo>
                    <a:pt x="876" y="1013"/>
                  </a:lnTo>
                  <a:lnTo>
                    <a:pt x="876" y="1013"/>
                  </a:lnTo>
                  <a:lnTo>
                    <a:pt x="883" y="1016"/>
                  </a:lnTo>
                  <a:lnTo>
                    <a:pt x="891" y="1017"/>
                  </a:lnTo>
                  <a:lnTo>
                    <a:pt x="898" y="1016"/>
                  </a:lnTo>
                  <a:lnTo>
                    <a:pt x="906" y="1013"/>
                  </a:lnTo>
                  <a:lnTo>
                    <a:pt x="906" y="1013"/>
                  </a:lnTo>
                  <a:lnTo>
                    <a:pt x="912" y="1009"/>
                  </a:lnTo>
                  <a:lnTo>
                    <a:pt x="917" y="1003"/>
                  </a:lnTo>
                  <a:lnTo>
                    <a:pt x="921" y="996"/>
                  </a:lnTo>
                  <a:lnTo>
                    <a:pt x="922" y="988"/>
                  </a:lnTo>
                  <a:lnTo>
                    <a:pt x="1017" y="34"/>
                  </a:lnTo>
                  <a:lnTo>
                    <a:pt x="1017" y="34"/>
                  </a:lnTo>
                  <a:lnTo>
                    <a:pt x="1017" y="31"/>
                  </a:lnTo>
                  <a:lnTo>
                    <a:pt x="1017" y="31"/>
                  </a:lnTo>
                  <a:close/>
                  <a:moveTo>
                    <a:pt x="367" y="667"/>
                  </a:moveTo>
                  <a:lnTo>
                    <a:pt x="133" y="667"/>
                  </a:lnTo>
                  <a:lnTo>
                    <a:pt x="773" y="219"/>
                  </a:lnTo>
                  <a:lnTo>
                    <a:pt x="367" y="667"/>
                  </a:lnTo>
                  <a:close/>
                  <a:moveTo>
                    <a:pt x="413" y="875"/>
                  </a:moveTo>
                  <a:lnTo>
                    <a:pt x="413" y="711"/>
                  </a:lnTo>
                  <a:lnTo>
                    <a:pt x="760" y="328"/>
                  </a:lnTo>
                  <a:lnTo>
                    <a:pt x="413" y="875"/>
                  </a:lnTo>
                  <a:close/>
                  <a:moveTo>
                    <a:pt x="864" y="934"/>
                  </a:moveTo>
                  <a:lnTo>
                    <a:pt x="557" y="767"/>
                  </a:lnTo>
                  <a:lnTo>
                    <a:pt x="941" y="162"/>
                  </a:lnTo>
                  <a:lnTo>
                    <a:pt x="864" y="9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68045" y="3639124"/>
            <a:ext cx="954449" cy="822907"/>
            <a:chOff x="6276000" y="2737974"/>
            <a:chExt cx="954573" cy="822907"/>
          </a:xfrm>
        </p:grpSpPr>
        <p:sp>
          <p:nvSpPr>
            <p:cNvPr id="55" name="等腰三角形 54"/>
            <p:cNvSpPr/>
            <p:nvPr/>
          </p:nvSpPr>
          <p:spPr>
            <a:xfrm>
              <a:off x="6276000" y="2737974"/>
              <a:ext cx="954573" cy="82290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Freeform 49"/>
            <p:cNvSpPr>
              <a:spLocks noEditPoints="1"/>
            </p:cNvSpPr>
            <p:nvPr/>
          </p:nvSpPr>
          <p:spPr bwMode="auto">
            <a:xfrm>
              <a:off x="6591361" y="3120852"/>
              <a:ext cx="323850" cy="323850"/>
            </a:xfrm>
            <a:custGeom>
              <a:avLst/>
              <a:gdLst>
                <a:gd name="T0" fmla="*/ 992 w 1017"/>
                <a:gd name="T1" fmla="*/ 1 h 1018"/>
                <a:gd name="T2" fmla="*/ 808 w 1017"/>
                <a:gd name="T3" fmla="*/ 193 h 1018"/>
                <a:gd name="T4" fmla="*/ 732 w 1017"/>
                <a:gd name="T5" fmla="*/ 277 h 1018"/>
                <a:gd name="T6" fmla="*/ 563 w 1017"/>
                <a:gd name="T7" fmla="*/ 447 h 1018"/>
                <a:gd name="T8" fmla="*/ 480 w 1017"/>
                <a:gd name="T9" fmla="*/ 519 h 1018"/>
                <a:gd name="T10" fmla="*/ 222 w 1017"/>
                <a:gd name="T11" fmla="*/ 604 h 1018"/>
                <a:gd name="T12" fmla="*/ 131 w 1017"/>
                <a:gd name="T13" fmla="*/ 672 h 1018"/>
                <a:gd name="T14" fmla="*/ 0 w 1017"/>
                <a:gd name="T15" fmla="*/ 986 h 1018"/>
                <a:gd name="T16" fmla="*/ 46 w 1017"/>
                <a:gd name="T17" fmla="*/ 1014 h 1018"/>
                <a:gd name="T18" fmla="*/ 275 w 1017"/>
                <a:gd name="T19" fmla="*/ 780 h 1018"/>
                <a:gd name="T20" fmla="*/ 505 w 1017"/>
                <a:gd name="T21" fmla="*/ 608 h 1018"/>
                <a:gd name="T22" fmla="*/ 618 w 1017"/>
                <a:gd name="T23" fmla="*/ 625 h 1018"/>
                <a:gd name="T24" fmla="*/ 668 w 1017"/>
                <a:gd name="T25" fmla="*/ 534 h 1018"/>
                <a:gd name="T26" fmla="*/ 864 w 1017"/>
                <a:gd name="T27" fmla="*/ 375 h 1018"/>
                <a:gd name="T28" fmla="*/ 922 w 1017"/>
                <a:gd name="T29" fmla="*/ 287 h 1018"/>
                <a:gd name="T30" fmla="*/ 211 w 1017"/>
                <a:gd name="T31" fmla="*/ 730 h 1018"/>
                <a:gd name="T32" fmla="*/ 211 w 1017"/>
                <a:gd name="T33" fmla="*/ 671 h 1018"/>
                <a:gd name="T34" fmla="*/ 253 w 1017"/>
                <a:gd name="T35" fmla="*/ 706 h 1018"/>
                <a:gd name="T36" fmla="*/ 555 w 1017"/>
                <a:gd name="T37" fmla="*/ 568 h 1018"/>
                <a:gd name="T38" fmla="*/ 566 w 1017"/>
                <a:gd name="T39" fmla="*/ 510 h 1018"/>
                <a:gd name="T40" fmla="*/ 602 w 1017"/>
                <a:gd name="T41" fmla="*/ 554 h 1018"/>
                <a:gd name="T42" fmla="*/ 804 w 1017"/>
                <a:gd name="T43" fmla="*/ 309 h 1018"/>
                <a:gd name="T44" fmla="*/ 826 w 1017"/>
                <a:gd name="T45" fmla="*/ 255 h 1018"/>
                <a:gd name="T46" fmla="*/ 853 w 1017"/>
                <a:gd name="T47" fmla="*/ 304 h 1018"/>
                <a:gd name="T48" fmla="*/ 164 w 1017"/>
                <a:gd name="T49" fmla="*/ 968 h 1018"/>
                <a:gd name="T50" fmla="*/ 191 w 1017"/>
                <a:gd name="T51" fmla="*/ 1018 h 1018"/>
                <a:gd name="T52" fmla="*/ 214 w 1017"/>
                <a:gd name="T53" fmla="*/ 964 h 1018"/>
                <a:gd name="T54" fmla="*/ 321 w 1017"/>
                <a:gd name="T55" fmla="*/ 973 h 1018"/>
                <a:gd name="T56" fmla="*/ 356 w 1017"/>
                <a:gd name="T57" fmla="*/ 1017 h 1018"/>
                <a:gd name="T58" fmla="*/ 367 w 1017"/>
                <a:gd name="T59" fmla="*/ 959 h 1018"/>
                <a:gd name="T60" fmla="*/ 478 w 1017"/>
                <a:gd name="T61" fmla="*/ 980 h 1018"/>
                <a:gd name="T62" fmla="*/ 522 w 1017"/>
                <a:gd name="T63" fmla="*/ 1015 h 1018"/>
                <a:gd name="T64" fmla="*/ 522 w 1017"/>
                <a:gd name="T65" fmla="*/ 957 h 1018"/>
                <a:gd name="T66" fmla="*/ 637 w 1017"/>
                <a:gd name="T67" fmla="*/ 986 h 1018"/>
                <a:gd name="T68" fmla="*/ 686 w 1017"/>
                <a:gd name="T69" fmla="*/ 1013 h 1018"/>
                <a:gd name="T70" fmla="*/ 674 w 1017"/>
                <a:gd name="T71" fmla="*/ 955 h 1018"/>
                <a:gd name="T72" fmla="*/ 795 w 1017"/>
                <a:gd name="T73" fmla="*/ 986 h 1018"/>
                <a:gd name="T74" fmla="*/ 849 w 1017"/>
                <a:gd name="T75" fmla="*/ 1009 h 1018"/>
                <a:gd name="T76" fmla="*/ 826 w 1017"/>
                <a:gd name="T77" fmla="*/ 954 h 1018"/>
                <a:gd name="T78" fmla="*/ 955 w 1017"/>
                <a:gd name="T79" fmla="*/ 993 h 1018"/>
                <a:gd name="T80" fmla="*/ 1012 w 1017"/>
                <a:gd name="T81" fmla="*/ 1005 h 1018"/>
                <a:gd name="T82" fmla="*/ 986 w 1017"/>
                <a:gd name="T83" fmla="*/ 954 h 1018"/>
                <a:gd name="T84" fmla="*/ 61 w 1017"/>
                <a:gd name="T85" fmla="*/ 815 h 1018"/>
                <a:gd name="T86" fmla="*/ 2 w 1017"/>
                <a:gd name="T87" fmla="*/ 815 h 1018"/>
                <a:gd name="T88" fmla="*/ 31 w 1017"/>
                <a:gd name="T89" fmla="*/ 700 h 1018"/>
                <a:gd name="T90" fmla="*/ 58 w 1017"/>
                <a:gd name="T91" fmla="*/ 650 h 1018"/>
                <a:gd name="T92" fmla="*/ 0 w 1017"/>
                <a:gd name="T93" fmla="*/ 662 h 1018"/>
                <a:gd name="T94" fmla="*/ 31 w 1017"/>
                <a:gd name="T95" fmla="*/ 541 h 1018"/>
                <a:gd name="T96" fmla="*/ 54 w 1017"/>
                <a:gd name="T97" fmla="*/ 486 h 1018"/>
                <a:gd name="T98" fmla="*/ 0 w 1017"/>
                <a:gd name="T99" fmla="*/ 509 h 1018"/>
                <a:gd name="T100" fmla="*/ 38 w 1017"/>
                <a:gd name="T101" fmla="*/ 381 h 1018"/>
                <a:gd name="T102" fmla="*/ 50 w 1017"/>
                <a:gd name="T103" fmla="*/ 324 h 1018"/>
                <a:gd name="T104" fmla="*/ 0 w 1017"/>
                <a:gd name="T105" fmla="*/ 350 h 1018"/>
                <a:gd name="T106" fmla="*/ 44 w 1017"/>
                <a:gd name="T107" fmla="*/ 220 h 1018"/>
                <a:gd name="T108" fmla="*/ 44 w 1017"/>
                <a:gd name="T109" fmla="*/ 162 h 1018"/>
                <a:gd name="T110" fmla="*/ 0 w 1017"/>
                <a:gd name="T111" fmla="*/ 198 h 1018"/>
                <a:gd name="T112" fmla="*/ 50 w 1017"/>
                <a:gd name="T113" fmla="*/ 58 h 1018"/>
                <a:gd name="T114" fmla="*/ 38 w 1017"/>
                <a:gd name="T115" fmla="*/ 1 h 1018"/>
                <a:gd name="T116" fmla="*/ 2 w 1017"/>
                <a:gd name="T117" fmla="*/ 44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1012" y="50"/>
                  </a:moveTo>
                  <a:lnTo>
                    <a:pt x="1012" y="50"/>
                  </a:lnTo>
                  <a:lnTo>
                    <a:pt x="1015" y="44"/>
                  </a:lnTo>
                  <a:lnTo>
                    <a:pt x="1017" y="38"/>
                  </a:lnTo>
                  <a:lnTo>
                    <a:pt x="1017" y="31"/>
                  </a:lnTo>
                  <a:lnTo>
                    <a:pt x="1017" y="26"/>
                  </a:lnTo>
                  <a:lnTo>
                    <a:pt x="1015" y="20"/>
                  </a:lnTo>
                  <a:lnTo>
                    <a:pt x="1012" y="14"/>
                  </a:lnTo>
                  <a:lnTo>
                    <a:pt x="1009" y="10"/>
                  </a:lnTo>
                  <a:lnTo>
                    <a:pt x="1003" y="6"/>
                  </a:lnTo>
                  <a:lnTo>
                    <a:pt x="1003" y="6"/>
                  </a:lnTo>
                  <a:lnTo>
                    <a:pt x="998" y="2"/>
                  </a:lnTo>
                  <a:lnTo>
                    <a:pt x="992" y="1"/>
                  </a:lnTo>
                  <a:lnTo>
                    <a:pt x="985" y="0"/>
                  </a:lnTo>
                  <a:lnTo>
                    <a:pt x="980" y="1"/>
                  </a:lnTo>
                  <a:lnTo>
                    <a:pt x="973" y="2"/>
                  </a:lnTo>
                  <a:lnTo>
                    <a:pt x="968" y="6"/>
                  </a:lnTo>
                  <a:lnTo>
                    <a:pt x="964" y="10"/>
                  </a:lnTo>
                  <a:lnTo>
                    <a:pt x="959" y="14"/>
                  </a:lnTo>
                  <a:lnTo>
                    <a:pt x="841" y="192"/>
                  </a:lnTo>
                  <a:lnTo>
                    <a:pt x="841" y="192"/>
                  </a:lnTo>
                  <a:lnTo>
                    <a:pt x="834" y="191"/>
                  </a:lnTo>
                  <a:lnTo>
                    <a:pt x="826" y="191"/>
                  </a:lnTo>
                  <a:lnTo>
                    <a:pt x="826" y="191"/>
                  </a:lnTo>
                  <a:lnTo>
                    <a:pt x="817" y="191"/>
                  </a:lnTo>
                  <a:lnTo>
                    <a:pt x="808" y="193"/>
                  </a:lnTo>
                  <a:lnTo>
                    <a:pt x="799" y="196"/>
                  </a:lnTo>
                  <a:lnTo>
                    <a:pt x="790" y="199"/>
                  </a:lnTo>
                  <a:lnTo>
                    <a:pt x="781" y="203"/>
                  </a:lnTo>
                  <a:lnTo>
                    <a:pt x="774" y="207"/>
                  </a:lnTo>
                  <a:lnTo>
                    <a:pt x="766" y="213"/>
                  </a:lnTo>
                  <a:lnTo>
                    <a:pt x="760" y="219"/>
                  </a:lnTo>
                  <a:lnTo>
                    <a:pt x="753" y="226"/>
                  </a:lnTo>
                  <a:lnTo>
                    <a:pt x="748" y="233"/>
                  </a:lnTo>
                  <a:lnTo>
                    <a:pt x="743" y="241"/>
                  </a:lnTo>
                  <a:lnTo>
                    <a:pt x="738" y="249"/>
                  </a:lnTo>
                  <a:lnTo>
                    <a:pt x="736" y="258"/>
                  </a:lnTo>
                  <a:lnTo>
                    <a:pt x="733" y="267"/>
                  </a:lnTo>
                  <a:lnTo>
                    <a:pt x="732" y="277"/>
                  </a:lnTo>
                  <a:lnTo>
                    <a:pt x="731" y="287"/>
                  </a:lnTo>
                  <a:lnTo>
                    <a:pt x="731" y="287"/>
                  </a:lnTo>
                  <a:lnTo>
                    <a:pt x="732" y="294"/>
                  </a:lnTo>
                  <a:lnTo>
                    <a:pt x="733" y="302"/>
                  </a:lnTo>
                  <a:lnTo>
                    <a:pt x="736" y="316"/>
                  </a:lnTo>
                  <a:lnTo>
                    <a:pt x="623" y="461"/>
                  </a:lnTo>
                  <a:lnTo>
                    <a:pt x="623" y="461"/>
                  </a:lnTo>
                  <a:lnTo>
                    <a:pt x="612" y="454"/>
                  </a:lnTo>
                  <a:lnTo>
                    <a:pt x="599" y="450"/>
                  </a:lnTo>
                  <a:lnTo>
                    <a:pt x="586" y="447"/>
                  </a:lnTo>
                  <a:lnTo>
                    <a:pt x="572" y="446"/>
                  </a:lnTo>
                  <a:lnTo>
                    <a:pt x="572" y="446"/>
                  </a:lnTo>
                  <a:lnTo>
                    <a:pt x="563" y="447"/>
                  </a:lnTo>
                  <a:lnTo>
                    <a:pt x="554" y="448"/>
                  </a:lnTo>
                  <a:lnTo>
                    <a:pt x="545" y="450"/>
                  </a:lnTo>
                  <a:lnTo>
                    <a:pt x="537" y="453"/>
                  </a:lnTo>
                  <a:lnTo>
                    <a:pt x="528" y="456"/>
                  </a:lnTo>
                  <a:lnTo>
                    <a:pt x="521" y="462"/>
                  </a:lnTo>
                  <a:lnTo>
                    <a:pt x="513" y="467"/>
                  </a:lnTo>
                  <a:lnTo>
                    <a:pt x="507" y="472"/>
                  </a:lnTo>
                  <a:lnTo>
                    <a:pt x="500" y="479"/>
                  </a:lnTo>
                  <a:lnTo>
                    <a:pt x="495" y="486"/>
                  </a:lnTo>
                  <a:lnTo>
                    <a:pt x="490" y="494"/>
                  </a:lnTo>
                  <a:lnTo>
                    <a:pt x="486" y="501"/>
                  </a:lnTo>
                  <a:lnTo>
                    <a:pt x="483" y="510"/>
                  </a:lnTo>
                  <a:lnTo>
                    <a:pt x="480" y="519"/>
                  </a:lnTo>
                  <a:lnTo>
                    <a:pt x="479" y="528"/>
                  </a:lnTo>
                  <a:lnTo>
                    <a:pt x="478" y="537"/>
                  </a:lnTo>
                  <a:lnTo>
                    <a:pt x="297" y="642"/>
                  </a:lnTo>
                  <a:lnTo>
                    <a:pt x="297" y="642"/>
                  </a:lnTo>
                  <a:lnTo>
                    <a:pt x="291" y="633"/>
                  </a:lnTo>
                  <a:lnTo>
                    <a:pt x="282" y="627"/>
                  </a:lnTo>
                  <a:lnTo>
                    <a:pt x="274" y="620"/>
                  </a:lnTo>
                  <a:lnTo>
                    <a:pt x="265" y="615"/>
                  </a:lnTo>
                  <a:lnTo>
                    <a:pt x="256" y="611"/>
                  </a:lnTo>
                  <a:lnTo>
                    <a:pt x="245" y="608"/>
                  </a:lnTo>
                  <a:lnTo>
                    <a:pt x="234" y="605"/>
                  </a:lnTo>
                  <a:lnTo>
                    <a:pt x="222" y="604"/>
                  </a:lnTo>
                  <a:lnTo>
                    <a:pt x="222" y="604"/>
                  </a:lnTo>
                  <a:lnTo>
                    <a:pt x="213" y="605"/>
                  </a:lnTo>
                  <a:lnTo>
                    <a:pt x="203" y="606"/>
                  </a:lnTo>
                  <a:lnTo>
                    <a:pt x="194" y="609"/>
                  </a:lnTo>
                  <a:lnTo>
                    <a:pt x="186" y="612"/>
                  </a:lnTo>
                  <a:lnTo>
                    <a:pt x="177" y="616"/>
                  </a:lnTo>
                  <a:lnTo>
                    <a:pt x="170" y="620"/>
                  </a:lnTo>
                  <a:lnTo>
                    <a:pt x="162" y="627"/>
                  </a:lnTo>
                  <a:lnTo>
                    <a:pt x="155" y="632"/>
                  </a:lnTo>
                  <a:lnTo>
                    <a:pt x="149" y="640"/>
                  </a:lnTo>
                  <a:lnTo>
                    <a:pt x="144" y="647"/>
                  </a:lnTo>
                  <a:lnTo>
                    <a:pt x="139" y="655"/>
                  </a:lnTo>
                  <a:lnTo>
                    <a:pt x="134" y="663"/>
                  </a:lnTo>
                  <a:lnTo>
                    <a:pt x="131" y="672"/>
                  </a:lnTo>
                  <a:lnTo>
                    <a:pt x="129" y="681"/>
                  </a:lnTo>
                  <a:lnTo>
                    <a:pt x="128" y="690"/>
                  </a:lnTo>
                  <a:lnTo>
                    <a:pt x="127" y="700"/>
                  </a:lnTo>
                  <a:lnTo>
                    <a:pt x="127" y="700"/>
                  </a:lnTo>
                  <a:lnTo>
                    <a:pt x="128" y="715"/>
                  </a:lnTo>
                  <a:lnTo>
                    <a:pt x="132" y="730"/>
                  </a:lnTo>
                  <a:lnTo>
                    <a:pt x="138" y="743"/>
                  </a:lnTo>
                  <a:lnTo>
                    <a:pt x="145" y="756"/>
                  </a:lnTo>
                  <a:lnTo>
                    <a:pt x="6" y="969"/>
                  </a:lnTo>
                  <a:lnTo>
                    <a:pt x="6" y="969"/>
                  </a:lnTo>
                  <a:lnTo>
                    <a:pt x="2" y="975"/>
                  </a:lnTo>
                  <a:lnTo>
                    <a:pt x="0" y="981"/>
                  </a:lnTo>
                  <a:lnTo>
                    <a:pt x="0" y="986"/>
                  </a:lnTo>
                  <a:lnTo>
                    <a:pt x="0" y="993"/>
                  </a:lnTo>
                  <a:lnTo>
                    <a:pt x="2" y="998"/>
                  </a:lnTo>
                  <a:lnTo>
                    <a:pt x="6" y="1003"/>
                  </a:lnTo>
                  <a:lnTo>
                    <a:pt x="9" y="1009"/>
                  </a:lnTo>
                  <a:lnTo>
                    <a:pt x="14" y="1013"/>
                  </a:lnTo>
                  <a:lnTo>
                    <a:pt x="14" y="1013"/>
                  </a:lnTo>
                  <a:lnTo>
                    <a:pt x="19" y="1015"/>
                  </a:lnTo>
                  <a:lnTo>
                    <a:pt x="23" y="1016"/>
                  </a:lnTo>
                  <a:lnTo>
                    <a:pt x="27" y="1017"/>
                  </a:lnTo>
                  <a:lnTo>
                    <a:pt x="31" y="1018"/>
                  </a:lnTo>
                  <a:lnTo>
                    <a:pt x="31" y="1018"/>
                  </a:lnTo>
                  <a:lnTo>
                    <a:pt x="40" y="1017"/>
                  </a:lnTo>
                  <a:lnTo>
                    <a:pt x="46" y="1014"/>
                  </a:lnTo>
                  <a:lnTo>
                    <a:pt x="53" y="1010"/>
                  </a:lnTo>
                  <a:lnTo>
                    <a:pt x="58" y="1003"/>
                  </a:lnTo>
                  <a:lnTo>
                    <a:pt x="198" y="792"/>
                  </a:lnTo>
                  <a:lnTo>
                    <a:pt x="198" y="792"/>
                  </a:lnTo>
                  <a:lnTo>
                    <a:pt x="210" y="794"/>
                  </a:lnTo>
                  <a:lnTo>
                    <a:pt x="222" y="795"/>
                  </a:lnTo>
                  <a:lnTo>
                    <a:pt x="222" y="795"/>
                  </a:lnTo>
                  <a:lnTo>
                    <a:pt x="232" y="795"/>
                  </a:lnTo>
                  <a:lnTo>
                    <a:pt x="242" y="793"/>
                  </a:lnTo>
                  <a:lnTo>
                    <a:pt x="250" y="791"/>
                  </a:lnTo>
                  <a:lnTo>
                    <a:pt x="259" y="788"/>
                  </a:lnTo>
                  <a:lnTo>
                    <a:pt x="267" y="785"/>
                  </a:lnTo>
                  <a:lnTo>
                    <a:pt x="275" y="780"/>
                  </a:lnTo>
                  <a:lnTo>
                    <a:pt x="282" y="775"/>
                  </a:lnTo>
                  <a:lnTo>
                    <a:pt x="289" y="769"/>
                  </a:lnTo>
                  <a:lnTo>
                    <a:pt x="294" y="762"/>
                  </a:lnTo>
                  <a:lnTo>
                    <a:pt x="301" y="756"/>
                  </a:lnTo>
                  <a:lnTo>
                    <a:pt x="305" y="748"/>
                  </a:lnTo>
                  <a:lnTo>
                    <a:pt x="309" y="740"/>
                  </a:lnTo>
                  <a:lnTo>
                    <a:pt x="313" y="731"/>
                  </a:lnTo>
                  <a:lnTo>
                    <a:pt x="315" y="722"/>
                  </a:lnTo>
                  <a:lnTo>
                    <a:pt x="317" y="714"/>
                  </a:lnTo>
                  <a:lnTo>
                    <a:pt x="318" y="704"/>
                  </a:lnTo>
                  <a:lnTo>
                    <a:pt x="497" y="599"/>
                  </a:lnTo>
                  <a:lnTo>
                    <a:pt x="497" y="599"/>
                  </a:lnTo>
                  <a:lnTo>
                    <a:pt x="505" y="608"/>
                  </a:lnTo>
                  <a:lnTo>
                    <a:pt x="512" y="614"/>
                  </a:lnTo>
                  <a:lnTo>
                    <a:pt x="521" y="620"/>
                  </a:lnTo>
                  <a:lnTo>
                    <a:pt x="530" y="626"/>
                  </a:lnTo>
                  <a:lnTo>
                    <a:pt x="540" y="630"/>
                  </a:lnTo>
                  <a:lnTo>
                    <a:pt x="551" y="633"/>
                  </a:lnTo>
                  <a:lnTo>
                    <a:pt x="561" y="635"/>
                  </a:lnTo>
                  <a:lnTo>
                    <a:pt x="572" y="637"/>
                  </a:lnTo>
                  <a:lnTo>
                    <a:pt x="572" y="637"/>
                  </a:lnTo>
                  <a:lnTo>
                    <a:pt x="582" y="635"/>
                  </a:lnTo>
                  <a:lnTo>
                    <a:pt x="591" y="634"/>
                  </a:lnTo>
                  <a:lnTo>
                    <a:pt x="601" y="632"/>
                  </a:lnTo>
                  <a:lnTo>
                    <a:pt x="610" y="629"/>
                  </a:lnTo>
                  <a:lnTo>
                    <a:pt x="618" y="625"/>
                  </a:lnTo>
                  <a:lnTo>
                    <a:pt x="626" y="620"/>
                  </a:lnTo>
                  <a:lnTo>
                    <a:pt x="633" y="615"/>
                  </a:lnTo>
                  <a:lnTo>
                    <a:pt x="640" y="609"/>
                  </a:lnTo>
                  <a:lnTo>
                    <a:pt x="646" y="602"/>
                  </a:lnTo>
                  <a:lnTo>
                    <a:pt x="652" y="595"/>
                  </a:lnTo>
                  <a:lnTo>
                    <a:pt x="656" y="586"/>
                  </a:lnTo>
                  <a:lnTo>
                    <a:pt x="660" y="579"/>
                  </a:lnTo>
                  <a:lnTo>
                    <a:pt x="663" y="569"/>
                  </a:lnTo>
                  <a:lnTo>
                    <a:pt x="666" y="560"/>
                  </a:lnTo>
                  <a:lnTo>
                    <a:pt x="668" y="551"/>
                  </a:lnTo>
                  <a:lnTo>
                    <a:pt x="668" y="541"/>
                  </a:lnTo>
                  <a:lnTo>
                    <a:pt x="668" y="541"/>
                  </a:lnTo>
                  <a:lnTo>
                    <a:pt x="668" y="534"/>
                  </a:lnTo>
                  <a:lnTo>
                    <a:pt x="667" y="526"/>
                  </a:lnTo>
                  <a:lnTo>
                    <a:pt x="663" y="512"/>
                  </a:lnTo>
                  <a:lnTo>
                    <a:pt x="777" y="367"/>
                  </a:lnTo>
                  <a:lnTo>
                    <a:pt x="777" y="367"/>
                  </a:lnTo>
                  <a:lnTo>
                    <a:pt x="788" y="374"/>
                  </a:lnTo>
                  <a:lnTo>
                    <a:pt x="801" y="378"/>
                  </a:lnTo>
                  <a:lnTo>
                    <a:pt x="814" y="381"/>
                  </a:lnTo>
                  <a:lnTo>
                    <a:pt x="826" y="382"/>
                  </a:lnTo>
                  <a:lnTo>
                    <a:pt x="826" y="382"/>
                  </a:lnTo>
                  <a:lnTo>
                    <a:pt x="837" y="381"/>
                  </a:lnTo>
                  <a:lnTo>
                    <a:pt x="846" y="380"/>
                  </a:lnTo>
                  <a:lnTo>
                    <a:pt x="855" y="378"/>
                  </a:lnTo>
                  <a:lnTo>
                    <a:pt x="864" y="375"/>
                  </a:lnTo>
                  <a:lnTo>
                    <a:pt x="873" y="370"/>
                  </a:lnTo>
                  <a:lnTo>
                    <a:pt x="880" y="366"/>
                  </a:lnTo>
                  <a:lnTo>
                    <a:pt x="888" y="360"/>
                  </a:lnTo>
                  <a:lnTo>
                    <a:pt x="894" y="354"/>
                  </a:lnTo>
                  <a:lnTo>
                    <a:pt x="900" y="347"/>
                  </a:lnTo>
                  <a:lnTo>
                    <a:pt x="906" y="340"/>
                  </a:lnTo>
                  <a:lnTo>
                    <a:pt x="911" y="332"/>
                  </a:lnTo>
                  <a:lnTo>
                    <a:pt x="914" y="323"/>
                  </a:lnTo>
                  <a:lnTo>
                    <a:pt x="918" y="315"/>
                  </a:lnTo>
                  <a:lnTo>
                    <a:pt x="921" y="306"/>
                  </a:lnTo>
                  <a:lnTo>
                    <a:pt x="922" y="296"/>
                  </a:lnTo>
                  <a:lnTo>
                    <a:pt x="922" y="287"/>
                  </a:lnTo>
                  <a:lnTo>
                    <a:pt x="922" y="287"/>
                  </a:lnTo>
                  <a:lnTo>
                    <a:pt x="922" y="277"/>
                  </a:lnTo>
                  <a:lnTo>
                    <a:pt x="921" y="269"/>
                  </a:lnTo>
                  <a:lnTo>
                    <a:pt x="919" y="260"/>
                  </a:lnTo>
                  <a:lnTo>
                    <a:pt x="916" y="252"/>
                  </a:lnTo>
                  <a:lnTo>
                    <a:pt x="912" y="244"/>
                  </a:lnTo>
                  <a:lnTo>
                    <a:pt x="908" y="237"/>
                  </a:lnTo>
                  <a:lnTo>
                    <a:pt x="903" y="230"/>
                  </a:lnTo>
                  <a:lnTo>
                    <a:pt x="897" y="223"/>
                  </a:lnTo>
                  <a:lnTo>
                    <a:pt x="1012" y="50"/>
                  </a:lnTo>
                  <a:close/>
                  <a:moveTo>
                    <a:pt x="222" y="732"/>
                  </a:moveTo>
                  <a:lnTo>
                    <a:pt x="222" y="732"/>
                  </a:lnTo>
                  <a:lnTo>
                    <a:pt x="216" y="731"/>
                  </a:lnTo>
                  <a:lnTo>
                    <a:pt x="211" y="730"/>
                  </a:lnTo>
                  <a:lnTo>
                    <a:pt x="205" y="727"/>
                  </a:lnTo>
                  <a:lnTo>
                    <a:pt x="200" y="722"/>
                  </a:lnTo>
                  <a:lnTo>
                    <a:pt x="197" y="718"/>
                  </a:lnTo>
                  <a:lnTo>
                    <a:pt x="193" y="713"/>
                  </a:lnTo>
                  <a:lnTo>
                    <a:pt x="191" y="706"/>
                  </a:lnTo>
                  <a:lnTo>
                    <a:pt x="191" y="700"/>
                  </a:lnTo>
                  <a:lnTo>
                    <a:pt x="191" y="700"/>
                  </a:lnTo>
                  <a:lnTo>
                    <a:pt x="191" y="693"/>
                  </a:lnTo>
                  <a:lnTo>
                    <a:pt x="193" y="688"/>
                  </a:lnTo>
                  <a:lnTo>
                    <a:pt x="197" y="683"/>
                  </a:lnTo>
                  <a:lnTo>
                    <a:pt x="200" y="677"/>
                  </a:lnTo>
                  <a:lnTo>
                    <a:pt x="205" y="674"/>
                  </a:lnTo>
                  <a:lnTo>
                    <a:pt x="211" y="671"/>
                  </a:lnTo>
                  <a:lnTo>
                    <a:pt x="216" y="669"/>
                  </a:lnTo>
                  <a:lnTo>
                    <a:pt x="222" y="669"/>
                  </a:lnTo>
                  <a:lnTo>
                    <a:pt x="222" y="669"/>
                  </a:lnTo>
                  <a:lnTo>
                    <a:pt x="229" y="669"/>
                  </a:lnTo>
                  <a:lnTo>
                    <a:pt x="235" y="671"/>
                  </a:lnTo>
                  <a:lnTo>
                    <a:pt x="241" y="674"/>
                  </a:lnTo>
                  <a:lnTo>
                    <a:pt x="245" y="677"/>
                  </a:lnTo>
                  <a:lnTo>
                    <a:pt x="249" y="683"/>
                  </a:lnTo>
                  <a:lnTo>
                    <a:pt x="252" y="688"/>
                  </a:lnTo>
                  <a:lnTo>
                    <a:pt x="253" y="693"/>
                  </a:lnTo>
                  <a:lnTo>
                    <a:pt x="255" y="700"/>
                  </a:lnTo>
                  <a:lnTo>
                    <a:pt x="255" y="700"/>
                  </a:lnTo>
                  <a:lnTo>
                    <a:pt x="253" y="706"/>
                  </a:lnTo>
                  <a:lnTo>
                    <a:pt x="252" y="713"/>
                  </a:lnTo>
                  <a:lnTo>
                    <a:pt x="249" y="718"/>
                  </a:lnTo>
                  <a:lnTo>
                    <a:pt x="245" y="722"/>
                  </a:lnTo>
                  <a:lnTo>
                    <a:pt x="241" y="727"/>
                  </a:lnTo>
                  <a:lnTo>
                    <a:pt x="235" y="730"/>
                  </a:lnTo>
                  <a:lnTo>
                    <a:pt x="229" y="731"/>
                  </a:lnTo>
                  <a:lnTo>
                    <a:pt x="222" y="732"/>
                  </a:lnTo>
                  <a:lnTo>
                    <a:pt x="222" y="732"/>
                  </a:lnTo>
                  <a:close/>
                  <a:moveTo>
                    <a:pt x="572" y="573"/>
                  </a:moveTo>
                  <a:lnTo>
                    <a:pt x="572" y="573"/>
                  </a:lnTo>
                  <a:lnTo>
                    <a:pt x="566" y="572"/>
                  </a:lnTo>
                  <a:lnTo>
                    <a:pt x="560" y="570"/>
                  </a:lnTo>
                  <a:lnTo>
                    <a:pt x="555" y="568"/>
                  </a:lnTo>
                  <a:lnTo>
                    <a:pt x="550" y="564"/>
                  </a:lnTo>
                  <a:lnTo>
                    <a:pt x="546" y="559"/>
                  </a:lnTo>
                  <a:lnTo>
                    <a:pt x="543" y="554"/>
                  </a:lnTo>
                  <a:lnTo>
                    <a:pt x="541" y="547"/>
                  </a:lnTo>
                  <a:lnTo>
                    <a:pt x="541" y="541"/>
                  </a:lnTo>
                  <a:lnTo>
                    <a:pt x="541" y="541"/>
                  </a:lnTo>
                  <a:lnTo>
                    <a:pt x="541" y="535"/>
                  </a:lnTo>
                  <a:lnTo>
                    <a:pt x="543" y="528"/>
                  </a:lnTo>
                  <a:lnTo>
                    <a:pt x="546" y="523"/>
                  </a:lnTo>
                  <a:lnTo>
                    <a:pt x="550" y="519"/>
                  </a:lnTo>
                  <a:lnTo>
                    <a:pt x="555" y="514"/>
                  </a:lnTo>
                  <a:lnTo>
                    <a:pt x="560" y="512"/>
                  </a:lnTo>
                  <a:lnTo>
                    <a:pt x="566" y="510"/>
                  </a:lnTo>
                  <a:lnTo>
                    <a:pt x="572" y="509"/>
                  </a:lnTo>
                  <a:lnTo>
                    <a:pt x="572" y="509"/>
                  </a:lnTo>
                  <a:lnTo>
                    <a:pt x="579" y="510"/>
                  </a:lnTo>
                  <a:lnTo>
                    <a:pt x="585" y="512"/>
                  </a:lnTo>
                  <a:lnTo>
                    <a:pt x="590" y="514"/>
                  </a:lnTo>
                  <a:lnTo>
                    <a:pt x="595" y="519"/>
                  </a:lnTo>
                  <a:lnTo>
                    <a:pt x="599" y="523"/>
                  </a:lnTo>
                  <a:lnTo>
                    <a:pt x="602" y="528"/>
                  </a:lnTo>
                  <a:lnTo>
                    <a:pt x="603" y="535"/>
                  </a:lnTo>
                  <a:lnTo>
                    <a:pt x="604" y="541"/>
                  </a:lnTo>
                  <a:lnTo>
                    <a:pt x="604" y="541"/>
                  </a:lnTo>
                  <a:lnTo>
                    <a:pt x="603" y="547"/>
                  </a:lnTo>
                  <a:lnTo>
                    <a:pt x="602" y="554"/>
                  </a:lnTo>
                  <a:lnTo>
                    <a:pt x="599" y="559"/>
                  </a:lnTo>
                  <a:lnTo>
                    <a:pt x="595" y="564"/>
                  </a:lnTo>
                  <a:lnTo>
                    <a:pt x="590" y="568"/>
                  </a:lnTo>
                  <a:lnTo>
                    <a:pt x="585" y="570"/>
                  </a:lnTo>
                  <a:lnTo>
                    <a:pt x="579" y="572"/>
                  </a:lnTo>
                  <a:lnTo>
                    <a:pt x="572" y="573"/>
                  </a:lnTo>
                  <a:lnTo>
                    <a:pt x="572" y="573"/>
                  </a:lnTo>
                  <a:close/>
                  <a:moveTo>
                    <a:pt x="826" y="318"/>
                  </a:moveTo>
                  <a:lnTo>
                    <a:pt x="826" y="318"/>
                  </a:lnTo>
                  <a:lnTo>
                    <a:pt x="820" y="318"/>
                  </a:lnTo>
                  <a:lnTo>
                    <a:pt x="815" y="316"/>
                  </a:lnTo>
                  <a:lnTo>
                    <a:pt x="809" y="313"/>
                  </a:lnTo>
                  <a:lnTo>
                    <a:pt x="804" y="309"/>
                  </a:lnTo>
                  <a:lnTo>
                    <a:pt x="801" y="304"/>
                  </a:lnTo>
                  <a:lnTo>
                    <a:pt x="797" y="299"/>
                  </a:lnTo>
                  <a:lnTo>
                    <a:pt x="795" y="293"/>
                  </a:lnTo>
                  <a:lnTo>
                    <a:pt x="795" y="287"/>
                  </a:lnTo>
                  <a:lnTo>
                    <a:pt x="795" y="287"/>
                  </a:lnTo>
                  <a:lnTo>
                    <a:pt x="795" y="280"/>
                  </a:lnTo>
                  <a:lnTo>
                    <a:pt x="797" y="274"/>
                  </a:lnTo>
                  <a:lnTo>
                    <a:pt x="801" y="269"/>
                  </a:lnTo>
                  <a:lnTo>
                    <a:pt x="804" y="264"/>
                  </a:lnTo>
                  <a:lnTo>
                    <a:pt x="809" y="260"/>
                  </a:lnTo>
                  <a:lnTo>
                    <a:pt x="815" y="258"/>
                  </a:lnTo>
                  <a:lnTo>
                    <a:pt x="820" y="256"/>
                  </a:lnTo>
                  <a:lnTo>
                    <a:pt x="826" y="255"/>
                  </a:lnTo>
                  <a:lnTo>
                    <a:pt x="826" y="255"/>
                  </a:lnTo>
                  <a:lnTo>
                    <a:pt x="833" y="256"/>
                  </a:lnTo>
                  <a:lnTo>
                    <a:pt x="839" y="258"/>
                  </a:lnTo>
                  <a:lnTo>
                    <a:pt x="845" y="260"/>
                  </a:lnTo>
                  <a:lnTo>
                    <a:pt x="849" y="264"/>
                  </a:lnTo>
                  <a:lnTo>
                    <a:pt x="853" y="269"/>
                  </a:lnTo>
                  <a:lnTo>
                    <a:pt x="856" y="274"/>
                  </a:lnTo>
                  <a:lnTo>
                    <a:pt x="858" y="280"/>
                  </a:lnTo>
                  <a:lnTo>
                    <a:pt x="859" y="287"/>
                  </a:lnTo>
                  <a:lnTo>
                    <a:pt x="859" y="287"/>
                  </a:lnTo>
                  <a:lnTo>
                    <a:pt x="858" y="293"/>
                  </a:lnTo>
                  <a:lnTo>
                    <a:pt x="856" y="299"/>
                  </a:lnTo>
                  <a:lnTo>
                    <a:pt x="853" y="304"/>
                  </a:lnTo>
                  <a:lnTo>
                    <a:pt x="849" y="309"/>
                  </a:lnTo>
                  <a:lnTo>
                    <a:pt x="845" y="313"/>
                  </a:lnTo>
                  <a:lnTo>
                    <a:pt x="839" y="316"/>
                  </a:lnTo>
                  <a:lnTo>
                    <a:pt x="833" y="318"/>
                  </a:lnTo>
                  <a:lnTo>
                    <a:pt x="826" y="318"/>
                  </a:lnTo>
                  <a:lnTo>
                    <a:pt x="826" y="318"/>
                  </a:lnTo>
                  <a:close/>
                  <a:moveTo>
                    <a:pt x="191" y="954"/>
                  </a:moveTo>
                  <a:lnTo>
                    <a:pt x="191" y="954"/>
                  </a:lnTo>
                  <a:lnTo>
                    <a:pt x="185" y="955"/>
                  </a:lnTo>
                  <a:lnTo>
                    <a:pt x="178" y="957"/>
                  </a:lnTo>
                  <a:lnTo>
                    <a:pt x="173" y="959"/>
                  </a:lnTo>
                  <a:lnTo>
                    <a:pt x="169" y="964"/>
                  </a:lnTo>
                  <a:lnTo>
                    <a:pt x="164" y="968"/>
                  </a:lnTo>
                  <a:lnTo>
                    <a:pt x="161" y="973"/>
                  </a:lnTo>
                  <a:lnTo>
                    <a:pt x="160" y="980"/>
                  </a:lnTo>
                  <a:lnTo>
                    <a:pt x="159" y="986"/>
                  </a:lnTo>
                  <a:lnTo>
                    <a:pt x="159" y="986"/>
                  </a:lnTo>
                  <a:lnTo>
                    <a:pt x="160" y="993"/>
                  </a:lnTo>
                  <a:lnTo>
                    <a:pt x="161" y="999"/>
                  </a:lnTo>
                  <a:lnTo>
                    <a:pt x="164" y="1005"/>
                  </a:lnTo>
                  <a:lnTo>
                    <a:pt x="169" y="1009"/>
                  </a:lnTo>
                  <a:lnTo>
                    <a:pt x="173" y="1013"/>
                  </a:lnTo>
                  <a:lnTo>
                    <a:pt x="178" y="1015"/>
                  </a:lnTo>
                  <a:lnTo>
                    <a:pt x="185" y="1017"/>
                  </a:lnTo>
                  <a:lnTo>
                    <a:pt x="191" y="1018"/>
                  </a:lnTo>
                  <a:lnTo>
                    <a:pt x="191" y="1018"/>
                  </a:lnTo>
                  <a:lnTo>
                    <a:pt x="198" y="1017"/>
                  </a:lnTo>
                  <a:lnTo>
                    <a:pt x="203" y="1015"/>
                  </a:lnTo>
                  <a:lnTo>
                    <a:pt x="208" y="1013"/>
                  </a:lnTo>
                  <a:lnTo>
                    <a:pt x="214" y="1009"/>
                  </a:lnTo>
                  <a:lnTo>
                    <a:pt x="217" y="1005"/>
                  </a:lnTo>
                  <a:lnTo>
                    <a:pt x="220" y="999"/>
                  </a:lnTo>
                  <a:lnTo>
                    <a:pt x="222" y="993"/>
                  </a:lnTo>
                  <a:lnTo>
                    <a:pt x="222" y="986"/>
                  </a:lnTo>
                  <a:lnTo>
                    <a:pt x="222" y="986"/>
                  </a:lnTo>
                  <a:lnTo>
                    <a:pt x="222" y="980"/>
                  </a:lnTo>
                  <a:lnTo>
                    <a:pt x="220" y="973"/>
                  </a:lnTo>
                  <a:lnTo>
                    <a:pt x="217" y="968"/>
                  </a:lnTo>
                  <a:lnTo>
                    <a:pt x="214" y="964"/>
                  </a:lnTo>
                  <a:lnTo>
                    <a:pt x="208" y="959"/>
                  </a:lnTo>
                  <a:lnTo>
                    <a:pt x="203" y="957"/>
                  </a:lnTo>
                  <a:lnTo>
                    <a:pt x="198" y="955"/>
                  </a:lnTo>
                  <a:lnTo>
                    <a:pt x="191" y="954"/>
                  </a:lnTo>
                  <a:lnTo>
                    <a:pt x="191" y="954"/>
                  </a:lnTo>
                  <a:close/>
                  <a:moveTo>
                    <a:pt x="350" y="954"/>
                  </a:moveTo>
                  <a:lnTo>
                    <a:pt x="350" y="954"/>
                  </a:lnTo>
                  <a:lnTo>
                    <a:pt x="344" y="955"/>
                  </a:lnTo>
                  <a:lnTo>
                    <a:pt x="337" y="957"/>
                  </a:lnTo>
                  <a:lnTo>
                    <a:pt x="332" y="959"/>
                  </a:lnTo>
                  <a:lnTo>
                    <a:pt x="328" y="964"/>
                  </a:lnTo>
                  <a:lnTo>
                    <a:pt x="323" y="968"/>
                  </a:lnTo>
                  <a:lnTo>
                    <a:pt x="321" y="973"/>
                  </a:lnTo>
                  <a:lnTo>
                    <a:pt x="319" y="980"/>
                  </a:lnTo>
                  <a:lnTo>
                    <a:pt x="318" y="986"/>
                  </a:lnTo>
                  <a:lnTo>
                    <a:pt x="318" y="986"/>
                  </a:lnTo>
                  <a:lnTo>
                    <a:pt x="319" y="993"/>
                  </a:lnTo>
                  <a:lnTo>
                    <a:pt x="321" y="999"/>
                  </a:lnTo>
                  <a:lnTo>
                    <a:pt x="323" y="1005"/>
                  </a:lnTo>
                  <a:lnTo>
                    <a:pt x="328" y="1009"/>
                  </a:lnTo>
                  <a:lnTo>
                    <a:pt x="332" y="1013"/>
                  </a:lnTo>
                  <a:lnTo>
                    <a:pt x="337" y="1015"/>
                  </a:lnTo>
                  <a:lnTo>
                    <a:pt x="344" y="1017"/>
                  </a:lnTo>
                  <a:lnTo>
                    <a:pt x="350" y="1018"/>
                  </a:lnTo>
                  <a:lnTo>
                    <a:pt x="350" y="1018"/>
                  </a:lnTo>
                  <a:lnTo>
                    <a:pt x="356" y="1017"/>
                  </a:lnTo>
                  <a:lnTo>
                    <a:pt x="362" y="1015"/>
                  </a:lnTo>
                  <a:lnTo>
                    <a:pt x="367" y="1013"/>
                  </a:lnTo>
                  <a:lnTo>
                    <a:pt x="373" y="1009"/>
                  </a:lnTo>
                  <a:lnTo>
                    <a:pt x="376" y="1005"/>
                  </a:lnTo>
                  <a:lnTo>
                    <a:pt x="379" y="999"/>
                  </a:lnTo>
                  <a:lnTo>
                    <a:pt x="381" y="993"/>
                  </a:lnTo>
                  <a:lnTo>
                    <a:pt x="381" y="986"/>
                  </a:lnTo>
                  <a:lnTo>
                    <a:pt x="381" y="986"/>
                  </a:lnTo>
                  <a:lnTo>
                    <a:pt x="381" y="980"/>
                  </a:lnTo>
                  <a:lnTo>
                    <a:pt x="379" y="973"/>
                  </a:lnTo>
                  <a:lnTo>
                    <a:pt x="376" y="968"/>
                  </a:lnTo>
                  <a:lnTo>
                    <a:pt x="373" y="964"/>
                  </a:lnTo>
                  <a:lnTo>
                    <a:pt x="367" y="959"/>
                  </a:lnTo>
                  <a:lnTo>
                    <a:pt x="362" y="957"/>
                  </a:lnTo>
                  <a:lnTo>
                    <a:pt x="356" y="955"/>
                  </a:lnTo>
                  <a:lnTo>
                    <a:pt x="350" y="954"/>
                  </a:lnTo>
                  <a:lnTo>
                    <a:pt x="350" y="954"/>
                  </a:lnTo>
                  <a:close/>
                  <a:moveTo>
                    <a:pt x="509" y="954"/>
                  </a:moveTo>
                  <a:lnTo>
                    <a:pt x="509" y="954"/>
                  </a:lnTo>
                  <a:lnTo>
                    <a:pt x="502" y="955"/>
                  </a:lnTo>
                  <a:lnTo>
                    <a:pt x="496" y="957"/>
                  </a:lnTo>
                  <a:lnTo>
                    <a:pt x="491" y="959"/>
                  </a:lnTo>
                  <a:lnTo>
                    <a:pt x="486" y="964"/>
                  </a:lnTo>
                  <a:lnTo>
                    <a:pt x="482" y="968"/>
                  </a:lnTo>
                  <a:lnTo>
                    <a:pt x="480" y="973"/>
                  </a:lnTo>
                  <a:lnTo>
                    <a:pt x="478" y="980"/>
                  </a:lnTo>
                  <a:lnTo>
                    <a:pt x="477" y="986"/>
                  </a:lnTo>
                  <a:lnTo>
                    <a:pt x="477" y="986"/>
                  </a:lnTo>
                  <a:lnTo>
                    <a:pt x="478" y="993"/>
                  </a:lnTo>
                  <a:lnTo>
                    <a:pt x="480" y="999"/>
                  </a:lnTo>
                  <a:lnTo>
                    <a:pt x="482" y="1005"/>
                  </a:lnTo>
                  <a:lnTo>
                    <a:pt x="486" y="1009"/>
                  </a:lnTo>
                  <a:lnTo>
                    <a:pt x="491" y="1013"/>
                  </a:lnTo>
                  <a:lnTo>
                    <a:pt x="496" y="1015"/>
                  </a:lnTo>
                  <a:lnTo>
                    <a:pt x="502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515" y="1017"/>
                  </a:lnTo>
                  <a:lnTo>
                    <a:pt x="522" y="1015"/>
                  </a:lnTo>
                  <a:lnTo>
                    <a:pt x="527" y="1013"/>
                  </a:lnTo>
                  <a:lnTo>
                    <a:pt x="531" y="1009"/>
                  </a:lnTo>
                  <a:lnTo>
                    <a:pt x="536" y="1005"/>
                  </a:lnTo>
                  <a:lnTo>
                    <a:pt x="538" y="999"/>
                  </a:lnTo>
                  <a:lnTo>
                    <a:pt x="540" y="993"/>
                  </a:lnTo>
                  <a:lnTo>
                    <a:pt x="541" y="986"/>
                  </a:lnTo>
                  <a:lnTo>
                    <a:pt x="541" y="986"/>
                  </a:lnTo>
                  <a:lnTo>
                    <a:pt x="540" y="980"/>
                  </a:lnTo>
                  <a:lnTo>
                    <a:pt x="538" y="973"/>
                  </a:lnTo>
                  <a:lnTo>
                    <a:pt x="536" y="968"/>
                  </a:lnTo>
                  <a:lnTo>
                    <a:pt x="531" y="964"/>
                  </a:lnTo>
                  <a:lnTo>
                    <a:pt x="527" y="959"/>
                  </a:lnTo>
                  <a:lnTo>
                    <a:pt x="522" y="957"/>
                  </a:lnTo>
                  <a:lnTo>
                    <a:pt x="515" y="955"/>
                  </a:lnTo>
                  <a:lnTo>
                    <a:pt x="509" y="954"/>
                  </a:lnTo>
                  <a:lnTo>
                    <a:pt x="509" y="954"/>
                  </a:lnTo>
                  <a:close/>
                  <a:moveTo>
                    <a:pt x="668" y="954"/>
                  </a:moveTo>
                  <a:lnTo>
                    <a:pt x="668" y="954"/>
                  </a:lnTo>
                  <a:lnTo>
                    <a:pt x="661" y="955"/>
                  </a:lnTo>
                  <a:lnTo>
                    <a:pt x="656" y="957"/>
                  </a:lnTo>
                  <a:lnTo>
                    <a:pt x="650" y="959"/>
                  </a:lnTo>
                  <a:lnTo>
                    <a:pt x="645" y="964"/>
                  </a:lnTo>
                  <a:lnTo>
                    <a:pt x="642" y="968"/>
                  </a:lnTo>
                  <a:lnTo>
                    <a:pt x="639" y="973"/>
                  </a:lnTo>
                  <a:lnTo>
                    <a:pt x="637" y="980"/>
                  </a:lnTo>
                  <a:lnTo>
                    <a:pt x="637" y="986"/>
                  </a:lnTo>
                  <a:lnTo>
                    <a:pt x="637" y="986"/>
                  </a:lnTo>
                  <a:lnTo>
                    <a:pt x="637" y="993"/>
                  </a:lnTo>
                  <a:lnTo>
                    <a:pt x="639" y="999"/>
                  </a:lnTo>
                  <a:lnTo>
                    <a:pt x="642" y="1005"/>
                  </a:lnTo>
                  <a:lnTo>
                    <a:pt x="645" y="1009"/>
                  </a:lnTo>
                  <a:lnTo>
                    <a:pt x="650" y="1013"/>
                  </a:lnTo>
                  <a:lnTo>
                    <a:pt x="656" y="1015"/>
                  </a:lnTo>
                  <a:lnTo>
                    <a:pt x="661" y="1017"/>
                  </a:lnTo>
                  <a:lnTo>
                    <a:pt x="668" y="1018"/>
                  </a:lnTo>
                  <a:lnTo>
                    <a:pt x="668" y="1018"/>
                  </a:lnTo>
                  <a:lnTo>
                    <a:pt x="674" y="1017"/>
                  </a:lnTo>
                  <a:lnTo>
                    <a:pt x="681" y="1015"/>
                  </a:lnTo>
                  <a:lnTo>
                    <a:pt x="686" y="1013"/>
                  </a:lnTo>
                  <a:lnTo>
                    <a:pt x="690" y="1009"/>
                  </a:lnTo>
                  <a:lnTo>
                    <a:pt x="694" y="1005"/>
                  </a:lnTo>
                  <a:lnTo>
                    <a:pt x="698" y="999"/>
                  </a:lnTo>
                  <a:lnTo>
                    <a:pt x="699" y="993"/>
                  </a:lnTo>
                  <a:lnTo>
                    <a:pt x="700" y="986"/>
                  </a:lnTo>
                  <a:lnTo>
                    <a:pt x="700" y="986"/>
                  </a:lnTo>
                  <a:lnTo>
                    <a:pt x="699" y="980"/>
                  </a:lnTo>
                  <a:lnTo>
                    <a:pt x="698" y="973"/>
                  </a:lnTo>
                  <a:lnTo>
                    <a:pt x="694" y="968"/>
                  </a:lnTo>
                  <a:lnTo>
                    <a:pt x="690" y="964"/>
                  </a:lnTo>
                  <a:lnTo>
                    <a:pt x="686" y="959"/>
                  </a:lnTo>
                  <a:lnTo>
                    <a:pt x="681" y="957"/>
                  </a:lnTo>
                  <a:lnTo>
                    <a:pt x="674" y="955"/>
                  </a:lnTo>
                  <a:lnTo>
                    <a:pt x="668" y="954"/>
                  </a:lnTo>
                  <a:lnTo>
                    <a:pt x="668" y="954"/>
                  </a:lnTo>
                  <a:close/>
                  <a:moveTo>
                    <a:pt x="826" y="954"/>
                  </a:moveTo>
                  <a:lnTo>
                    <a:pt x="826" y="954"/>
                  </a:lnTo>
                  <a:lnTo>
                    <a:pt x="820" y="955"/>
                  </a:lnTo>
                  <a:lnTo>
                    <a:pt x="815" y="957"/>
                  </a:lnTo>
                  <a:lnTo>
                    <a:pt x="809" y="959"/>
                  </a:lnTo>
                  <a:lnTo>
                    <a:pt x="804" y="964"/>
                  </a:lnTo>
                  <a:lnTo>
                    <a:pt x="801" y="968"/>
                  </a:lnTo>
                  <a:lnTo>
                    <a:pt x="797" y="973"/>
                  </a:lnTo>
                  <a:lnTo>
                    <a:pt x="795" y="980"/>
                  </a:lnTo>
                  <a:lnTo>
                    <a:pt x="795" y="986"/>
                  </a:lnTo>
                  <a:lnTo>
                    <a:pt x="795" y="986"/>
                  </a:lnTo>
                  <a:lnTo>
                    <a:pt x="795" y="993"/>
                  </a:lnTo>
                  <a:lnTo>
                    <a:pt x="797" y="999"/>
                  </a:lnTo>
                  <a:lnTo>
                    <a:pt x="801" y="1005"/>
                  </a:lnTo>
                  <a:lnTo>
                    <a:pt x="804" y="1009"/>
                  </a:lnTo>
                  <a:lnTo>
                    <a:pt x="809" y="1013"/>
                  </a:lnTo>
                  <a:lnTo>
                    <a:pt x="815" y="1015"/>
                  </a:lnTo>
                  <a:lnTo>
                    <a:pt x="820" y="1017"/>
                  </a:lnTo>
                  <a:lnTo>
                    <a:pt x="826" y="1018"/>
                  </a:lnTo>
                  <a:lnTo>
                    <a:pt x="826" y="1018"/>
                  </a:lnTo>
                  <a:lnTo>
                    <a:pt x="833" y="1017"/>
                  </a:lnTo>
                  <a:lnTo>
                    <a:pt x="839" y="1015"/>
                  </a:lnTo>
                  <a:lnTo>
                    <a:pt x="845" y="1013"/>
                  </a:lnTo>
                  <a:lnTo>
                    <a:pt x="849" y="1009"/>
                  </a:lnTo>
                  <a:lnTo>
                    <a:pt x="853" y="1005"/>
                  </a:lnTo>
                  <a:lnTo>
                    <a:pt x="856" y="999"/>
                  </a:lnTo>
                  <a:lnTo>
                    <a:pt x="858" y="993"/>
                  </a:lnTo>
                  <a:lnTo>
                    <a:pt x="859" y="986"/>
                  </a:lnTo>
                  <a:lnTo>
                    <a:pt x="859" y="986"/>
                  </a:lnTo>
                  <a:lnTo>
                    <a:pt x="858" y="980"/>
                  </a:lnTo>
                  <a:lnTo>
                    <a:pt x="856" y="973"/>
                  </a:lnTo>
                  <a:lnTo>
                    <a:pt x="853" y="968"/>
                  </a:lnTo>
                  <a:lnTo>
                    <a:pt x="849" y="964"/>
                  </a:lnTo>
                  <a:lnTo>
                    <a:pt x="845" y="959"/>
                  </a:lnTo>
                  <a:lnTo>
                    <a:pt x="839" y="957"/>
                  </a:lnTo>
                  <a:lnTo>
                    <a:pt x="833" y="955"/>
                  </a:lnTo>
                  <a:lnTo>
                    <a:pt x="826" y="954"/>
                  </a:lnTo>
                  <a:lnTo>
                    <a:pt x="826" y="954"/>
                  </a:lnTo>
                  <a:close/>
                  <a:moveTo>
                    <a:pt x="986" y="954"/>
                  </a:moveTo>
                  <a:lnTo>
                    <a:pt x="986" y="954"/>
                  </a:lnTo>
                  <a:lnTo>
                    <a:pt x="980" y="955"/>
                  </a:lnTo>
                  <a:lnTo>
                    <a:pt x="973" y="957"/>
                  </a:lnTo>
                  <a:lnTo>
                    <a:pt x="968" y="959"/>
                  </a:lnTo>
                  <a:lnTo>
                    <a:pt x="964" y="964"/>
                  </a:lnTo>
                  <a:lnTo>
                    <a:pt x="959" y="968"/>
                  </a:lnTo>
                  <a:lnTo>
                    <a:pt x="956" y="973"/>
                  </a:lnTo>
                  <a:lnTo>
                    <a:pt x="955" y="980"/>
                  </a:lnTo>
                  <a:lnTo>
                    <a:pt x="954" y="986"/>
                  </a:lnTo>
                  <a:lnTo>
                    <a:pt x="954" y="986"/>
                  </a:lnTo>
                  <a:lnTo>
                    <a:pt x="955" y="993"/>
                  </a:lnTo>
                  <a:lnTo>
                    <a:pt x="956" y="999"/>
                  </a:lnTo>
                  <a:lnTo>
                    <a:pt x="959" y="1005"/>
                  </a:lnTo>
                  <a:lnTo>
                    <a:pt x="964" y="1009"/>
                  </a:lnTo>
                  <a:lnTo>
                    <a:pt x="968" y="1013"/>
                  </a:lnTo>
                  <a:lnTo>
                    <a:pt x="973" y="1015"/>
                  </a:lnTo>
                  <a:lnTo>
                    <a:pt x="980" y="1017"/>
                  </a:lnTo>
                  <a:lnTo>
                    <a:pt x="986" y="1018"/>
                  </a:lnTo>
                  <a:lnTo>
                    <a:pt x="986" y="1018"/>
                  </a:lnTo>
                  <a:lnTo>
                    <a:pt x="993" y="1017"/>
                  </a:lnTo>
                  <a:lnTo>
                    <a:pt x="998" y="1015"/>
                  </a:lnTo>
                  <a:lnTo>
                    <a:pt x="1003" y="1013"/>
                  </a:lnTo>
                  <a:lnTo>
                    <a:pt x="1009" y="1009"/>
                  </a:lnTo>
                  <a:lnTo>
                    <a:pt x="1012" y="1005"/>
                  </a:lnTo>
                  <a:lnTo>
                    <a:pt x="1015" y="999"/>
                  </a:lnTo>
                  <a:lnTo>
                    <a:pt x="1017" y="993"/>
                  </a:lnTo>
                  <a:lnTo>
                    <a:pt x="1017" y="986"/>
                  </a:lnTo>
                  <a:lnTo>
                    <a:pt x="1017" y="986"/>
                  </a:lnTo>
                  <a:lnTo>
                    <a:pt x="1017" y="980"/>
                  </a:lnTo>
                  <a:lnTo>
                    <a:pt x="1015" y="973"/>
                  </a:lnTo>
                  <a:lnTo>
                    <a:pt x="1012" y="968"/>
                  </a:lnTo>
                  <a:lnTo>
                    <a:pt x="1009" y="964"/>
                  </a:lnTo>
                  <a:lnTo>
                    <a:pt x="1003" y="959"/>
                  </a:lnTo>
                  <a:lnTo>
                    <a:pt x="998" y="957"/>
                  </a:lnTo>
                  <a:lnTo>
                    <a:pt x="993" y="955"/>
                  </a:lnTo>
                  <a:lnTo>
                    <a:pt x="986" y="954"/>
                  </a:lnTo>
                  <a:lnTo>
                    <a:pt x="986" y="954"/>
                  </a:lnTo>
                  <a:close/>
                  <a:moveTo>
                    <a:pt x="31" y="859"/>
                  </a:moveTo>
                  <a:lnTo>
                    <a:pt x="31" y="859"/>
                  </a:lnTo>
                  <a:lnTo>
                    <a:pt x="38" y="859"/>
                  </a:lnTo>
                  <a:lnTo>
                    <a:pt x="44" y="856"/>
                  </a:lnTo>
                  <a:lnTo>
                    <a:pt x="50" y="853"/>
                  </a:lnTo>
                  <a:lnTo>
                    <a:pt x="54" y="850"/>
                  </a:lnTo>
                  <a:lnTo>
                    <a:pt x="58" y="845"/>
                  </a:lnTo>
                  <a:lnTo>
                    <a:pt x="61" y="839"/>
                  </a:lnTo>
                  <a:lnTo>
                    <a:pt x="63" y="834"/>
                  </a:lnTo>
                  <a:lnTo>
                    <a:pt x="64" y="828"/>
                  </a:lnTo>
                  <a:lnTo>
                    <a:pt x="64" y="828"/>
                  </a:lnTo>
                  <a:lnTo>
                    <a:pt x="63" y="821"/>
                  </a:lnTo>
                  <a:lnTo>
                    <a:pt x="61" y="815"/>
                  </a:lnTo>
                  <a:lnTo>
                    <a:pt x="58" y="809"/>
                  </a:lnTo>
                  <a:lnTo>
                    <a:pt x="54" y="805"/>
                  </a:lnTo>
                  <a:lnTo>
                    <a:pt x="50" y="801"/>
                  </a:lnTo>
                  <a:lnTo>
                    <a:pt x="44" y="797"/>
                  </a:lnTo>
                  <a:lnTo>
                    <a:pt x="38" y="796"/>
                  </a:lnTo>
                  <a:lnTo>
                    <a:pt x="31" y="795"/>
                  </a:lnTo>
                  <a:lnTo>
                    <a:pt x="31" y="795"/>
                  </a:lnTo>
                  <a:lnTo>
                    <a:pt x="25" y="796"/>
                  </a:lnTo>
                  <a:lnTo>
                    <a:pt x="20" y="797"/>
                  </a:lnTo>
                  <a:lnTo>
                    <a:pt x="14" y="801"/>
                  </a:lnTo>
                  <a:lnTo>
                    <a:pt x="9" y="805"/>
                  </a:lnTo>
                  <a:lnTo>
                    <a:pt x="6" y="809"/>
                  </a:lnTo>
                  <a:lnTo>
                    <a:pt x="2" y="815"/>
                  </a:lnTo>
                  <a:lnTo>
                    <a:pt x="0" y="821"/>
                  </a:lnTo>
                  <a:lnTo>
                    <a:pt x="0" y="828"/>
                  </a:lnTo>
                  <a:lnTo>
                    <a:pt x="0" y="828"/>
                  </a:lnTo>
                  <a:lnTo>
                    <a:pt x="0" y="834"/>
                  </a:lnTo>
                  <a:lnTo>
                    <a:pt x="2" y="839"/>
                  </a:lnTo>
                  <a:lnTo>
                    <a:pt x="6" y="845"/>
                  </a:lnTo>
                  <a:lnTo>
                    <a:pt x="9" y="850"/>
                  </a:lnTo>
                  <a:lnTo>
                    <a:pt x="14" y="853"/>
                  </a:lnTo>
                  <a:lnTo>
                    <a:pt x="20" y="856"/>
                  </a:lnTo>
                  <a:lnTo>
                    <a:pt x="25" y="859"/>
                  </a:lnTo>
                  <a:lnTo>
                    <a:pt x="31" y="859"/>
                  </a:lnTo>
                  <a:lnTo>
                    <a:pt x="31" y="859"/>
                  </a:lnTo>
                  <a:close/>
                  <a:moveTo>
                    <a:pt x="31" y="700"/>
                  </a:moveTo>
                  <a:lnTo>
                    <a:pt x="31" y="700"/>
                  </a:lnTo>
                  <a:lnTo>
                    <a:pt x="38" y="700"/>
                  </a:lnTo>
                  <a:lnTo>
                    <a:pt x="44" y="698"/>
                  </a:lnTo>
                  <a:lnTo>
                    <a:pt x="50" y="694"/>
                  </a:lnTo>
                  <a:lnTo>
                    <a:pt x="54" y="691"/>
                  </a:lnTo>
                  <a:lnTo>
                    <a:pt x="58" y="686"/>
                  </a:lnTo>
                  <a:lnTo>
                    <a:pt x="61" y="681"/>
                  </a:lnTo>
                  <a:lnTo>
                    <a:pt x="63" y="675"/>
                  </a:lnTo>
                  <a:lnTo>
                    <a:pt x="64" y="669"/>
                  </a:lnTo>
                  <a:lnTo>
                    <a:pt x="64" y="669"/>
                  </a:lnTo>
                  <a:lnTo>
                    <a:pt x="63" y="662"/>
                  </a:lnTo>
                  <a:lnTo>
                    <a:pt x="61" y="656"/>
                  </a:lnTo>
                  <a:lnTo>
                    <a:pt x="58" y="650"/>
                  </a:lnTo>
                  <a:lnTo>
                    <a:pt x="54" y="646"/>
                  </a:lnTo>
                  <a:lnTo>
                    <a:pt x="50" y="642"/>
                  </a:lnTo>
                  <a:lnTo>
                    <a:pt x="44" y="639"/>
                  </a:lnTo>
                  <a:lnTo>
                    <a:pt x="38" y="638"/>
                  </a:lnTo>
                  <a:lnTo>
                    <a:pt x="31" y="637"/>
                  </a:lnTo>
                  <a:lnTo>
                    <a:pt x="31" y="637"/>
                  </a:lnTo>
                  <a:lnTo>
                    <a:pt x="25" y="638"/>
                  </a:lnTo>
                  <a:lnTo>
                    <a:pt x="20" y="639"/>
                  </a:lnTo>
                  <a:lnTo>
                    <a:pt x="14" y="642"/>
                  </a:lnTo>
                  <a:lnTo>
                    <a:pt x="9" y="646"/>
                  </a:lnTo>
                  <a:lnTo>
                    <a:pt x="6" y="650"/>
                  </a:lnTo>
                  <a:lnTo>
                    <a:pt x="2" y="656"/>
                  </a:lnTo>
                  <a:lnTo>
                    <a:pt x="0" y="662"/>
                  </a:lnTo>
                  <a:lnTo>
                    <a:pt x="0" y="669"/>
                  </a:lnTo>
                  <a:lnTo>
                    <a:pt x="0" y="669"/>
                  </a:lnTo>
                  <a:lnTo>
                    <a:pt x="0" y="675"/>
                  </a:lnTo>
                  <a:lnTo>
                    <a:pt x="2" y="681"/>
                  </a:lnTo>
                  <a:lnTo>
                    <a:pt x="6" y="686"/>
                  </a:lnTo>
                  <a:lnTo>
                    <a:pt x="9" y="691"/>
                  </a:lnTo>
                  <a:lnTo>
                    <a:pt x="14" y="694"/>
                  </a:lnTo>
                  <a:lnTo>
                    <a:pt x="20" y="698"/>
                  </a:lnTo>
                  <a:lnTo>
                    <a:pt x="25" y="700"/>
                  </a:lnTo>
                  <a:lnTo>
                    <a:pt x="31" y="700"/>
                  </a:lnTo>
                  <a:lnTo>
                    <a:pt x="31" y="700"/>
                  </a:lnTo>
                  <a:close/>
                  <a:moveTo>
                    <a:pt x="31" y="541"/>
                  </a:moveTo>
                  <a:lnTo>
                    <a:pt x="31" y="541"/>
                  </a:lnTo>
                  <a:lnTo>
                    <a:pt x="38" y="540"/>
                  </a:lnTo>
                  <a:lnTo>
                    <a:pt x="44" y="539"/>
                  </a:lnTo>
                  <a:lnTo>
                    <a:pt x="50" y="536"/>
                  </a:lnTo>
                  <a:lnTo>
                    <a:pt x="54" y="531"/>
                  </a:lnTo>
                  <a:lnTo>
                    <a:pt x="58" y="527"/>
                  </a:lnTo>
                  <a:lnTo>
                    <a:pt x="61" y="522"/>
                  </a:lnTo>
                  <a:lnTo>
                    <a:pt x="63" y="515"/>
                  </a:lnTo>
                  <a:lnTo>
                    <a:pt x="64" y="509"/>
                  </a:lnTo>
                  <a:lnTo>
                    <a:pt x="64" y="509"/>
                  </a:lnTo>
                  <a:lnTo>
                    <a:pt x="63" y="502"/>
                  </a:lnTo>
                  <a:lnTo>
                    <a:pt x="61" y="497"/>
                  </a:lnTo>
                  <a:lnTo>
                    <a:pt x="58" y="492"/>
                  </a:lnTo>
                  <a:lnTo>
                    <a:pt x="54" y="486"/>
                  </a:lnTo>
                  <a:lnTo>
                    <a:pt x="50" y="483"/>
                  </a:lnTo>
                  <a:lnTo>
                    <a:pt x="44" y="480"/>
                  </a:lnTo>
                  <a:lnTo>
                    <a:pt x="38" y="478"/>
                  </a:lnTo>
                  <a:lnTo>
                    <a:pt x="31" y="478"/>
                  </a:lnTo>
                  <a:lnTo>
                    <a:pt x="31" y="478"/>
                  </a:lnTo>
                  <a:lnTo>
                    <a:pt x="25" y="478"/>
                  </a:lnTo>
                  <a:lnTo>
                    <a:pt x="20" y="480"/>
                  </a:lnTo>
                  <a:lnTo>
                    <a:pt x="14" y="483"/>
                  </a:lnTo>
                  <a:lnTo>
                    <a:pt x="9" y="486"/>
                  </a:lnTo>
                  <a:lnTo>
                    <a:pt x="6" y="492"/>
                  </a:lnTo>
                  <a:lnTo>
                    <a:pt x="2" y="497"/>
                  </a:lnTo>
                  <a:lnTo>
                    <a:pt x="0" y="502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515"/>
                  </a:lnTo>
                  <a:lnTo>
                    <a:pt x="2" y="522"/>
                  </a:lnTo>
                  <a:lnTo>
                    <a:pt x="6" y="527"/>
                  </a:lnTo>
                  <a:lnTo>
                    <a:pt x="9" y="531"/>
                  </a:lnTo>
                  <a:lnTo>
                    <a:pt x="14" y="536"/>
                  </a:lnTo>
                  <a:lnTo>
                    <a:pt x="20" y="539"/>
                  </a:lnTo>
                  <a:lnTo>
                    <a:pt x="25" y="540"/>
                  </a:lnTo>
                  <a:lnTo>
                    <a:pt x="31" y="541"/>
                  </a:lnTo>
                  <a:lnTo>
                    <a:pt x="31" y="541"/>
                  </a:lnTo>
                  <a:close/>
                  <a:moveTo>
                    <a:pt x="31" y="382"/>
                  </a:moveTo>
                  <a:lnTo>
                    <a:pt x="31" y="382"/>
                  </a:lnTo>
                  <a:lnTo>
                    <a:pt x="38" y="381"/>
                  </a:lnTo>
                  <a:lnTo>
                    <a:pt x="44" y="379"/>
                  </a:lnTo>
                  <a:lnTo>
                    <a:pt x="50" y="377"/>
                  </a:lnTo>
                  <a:lnTo>
                    <a:pt x="54" y="373"/>
                  </a:lnTo>
                  <a:lnTo>
                    <a:pt x="58" y="368"/>
                  </a:lnTo>
                  <a:lnTo>
                    <a:pt x="61" y="363"/>
                  </a:lnTo>
                  <a:lnTo>
                    <a:pt x="63" y="357"/>
                  </a:lnTo>
                  <a:lnTo>
                    <a:pt x="64" y="350"/>
                  </a:lnTo>
                  <a:lnTo>
                    <a:pt x="64" y="350"/>
                  </a:lnTo>
                  <a:lnTo>
                    <a:pt x="63" y="344"/>
                  </a:lnTo>
                  <a:lnTo>
                    <a:pt x="61" y="338"/>
                  </a:lnTo>
                  <a:lnTo>
                    <a:pt x="58" y="333"/>
                  </a:lnTo>
                  <a:lnTo>
                    <a:pt x="54" y="328"/>
                  </a:lnTo>
                  <a:lnTo>
                    <a:pt x="50" y="324"/>
                  </a:lnTo>
                  <a:lnTo>
                    <a:pt x="44" y="321"/>
                  </a:lnTo>
                  <a:lnTo>
                    <a:pt x="38" y="319"/>
                  </a:lnTo>
                  <a:lnTo>
                    <a:pt x="31" y="318"/>
                  </a:lnTo>
                  <a:lnTo>
                    <a:pt x="31" y="318"/>
                  </a:lnTo>
                  <a:lnTo>
                    <a:pt x="25" y="319"/>
                  </a:lnTo>
                  <a:lnTo>
                    <a:pt x="20" y="321"/>
                  </a:lnTo>
                  <a:lnTo>
                    <a:pt x="14" y="324"/>
                  </a:lnTo>
                  <a:lnTo>
                    <a:pt x="9" y="328"/>
                  </a:lnTo>
                  <a:lnTo>
                    <a:pt x="6" y="333"/>
                  </a:lnTo>
                  <a:lnTo>
                    <a:pt x="2" y="338"/>
                  </a:lnTo>
                  <a:lnTo>
                    <a:pt x="0" y="344"/>
                  </a:lnTo>
                  <a:lnTo>
                    <a:pt x="0" y="350"/>
                  </a:lnTo>
                  <a:lnTo>
                    <a:pt x="0" y="350"/>
                  </a:lnTo>
                  <a:lnTo>
                    <a:pt x="0" y="357"/>
                  </a:lnTo>
                  <a:lnTo>
                    <a:pt x="2" y="363"/>
                  </a:lnTo>
                  <a:lnTo>
                    <a:pt x="6" y="368"/>
                  </a:lnTo>
                  <a:lnTo>
                    <a:pt x="9" y="373"/>
                  </a:lnTo>
                  <a:lnTo>
                    <a:pt x="14" y="377"/>
                  </a:lnTo>
                  <a:lnTo>
                    <a:pt x="20" y="379"/>
                  </a:lnTo>
                  <a:lnTo>
                    <a:pt x="25" y="381"/>
                  </a:lnTo>
                  <a:lnTo>
                    <a:pt x="31" y="382"/>
                  </a:lnTo>
                  <a:lnTo>
                    <a:pt x="31" y="382"/>
                  </a:lnTo>
                  <a:close/>
                  <a:moveTo>
                    <a:pt x="31" y="223"/>
                  </a:moveTo>
                  <a:lnTo>
                    <a:pt x="31" y="223"/>
                  </a:lnTo>
                  <a:lnTo>
                    <a:pt x="38" y="222"/>
                  </a:lnTo>
                  <a:lnTo>
                    <a:pt x="44" y="220"/>
                  </a:lnTo>
                  <a:lnTo>
                    <a:pt x="50" y="218"/>
                  </a:lnTo>
                  <a:lnTo>
                    <a:pt x="54" y="214"/>
                  </a:lnTo>
                  <a:lnTo>
                    <a:pt x="58" y="210"/>
                  </a:lnTo>
                  <a:lnTo>
                    <a:pt x="61" y="203"/>
                  </a:lnTo>
                  <a:lnTo>
                    <a:pt x="63" y="198"/>
                  </a:lnTo>
                  <a:lnTo>
                    <a:pt x="64" y="191"/>
                  </a:lnTo>
                  <a:lnTo>
                    <a:pt x="64" y="191"/>
                  </a:lnTo>
                  <a:lnTo>
                    <a:pt x="63" y="185"/>
                  </a:lnTo>
                  <a:lnTo>
                    <a:pt x="61" y="178"/>
                  </a:lnTo>
                  <a:lnTo>
                    <a:pt x="58" y="173"/>
                  </a:lnTo>
                  <a:lnTo>
                    <a:pt x="54" y="169"/>
                  </a:lnTo>
                  <a:lnTo>
                    <a:pt x="50" y="164"/>
                  </a:lnTo>
                  <a:lnTo>
                    <a:pt x="44" y="162"/>
                  </a:lnTo>
                  <a:lnTo>
                    <a:pt x="38" y="160"/>
                  </a:lnTo>
                  <a:lnTo>
                    <a:pt x="31" y="159"/>
                  </a:lnTo>
                  <a:lnTo>
                    <a:pt x="31" y="159"/>
                  </a:lnTo>
                  <a:lnTo>
                    <a:pt x="25" y="160"/>
                  </a:lnTo>
                  <a:lnTo>
                    <a:pt x="20" y="162"/>
                  </a:lnTo>
                  <a:lnTo>
                    <a:pt x="14" y="164"/>
                  </a:lnTo>
                  <a:lnTo>
                    <a:pt x="9" y="169"/>
                  </a:lnTo>
                  <a:lnTo>
                    <a:pt x="6" y="173"/>
                  </a:lnTo>
                  <a:lnTo>
                    <a:pt x="2" y="178"/>
                  </a:lnTo>
                  <a:lnTo>
                    <a:pt x="0" y="185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0" y="198"/>
                  </a:lnTo>
                  <a:lnTo>
                    <a:pt x="2" y="203"/>
                  </a:lnTo>
                  <a:lnTo>
                    <a:pt x="6" y="210"/>
                  </a:lnTo>
                  <a:lnTo>
                    <a:pt x="9" y="214"/>
                  </a:lnTo>
                  <a:lnTo>
                    <a:pt x="14" y="218"/>
                  </a:lnTo>
                  <a:lnTo>
                    <a:pt x="20" y="220"/>
                  </a:lnTo>
                  <a:lnTo>
                    <a:pt x="25" y="222"/>
                  </a:lnTo>
                  <a:lnTo>
                    <a:pt x="31" y="223"/>
                  </a:lnTo>
                  <a:lnTo>
                    <a:pt x="31" y="223"/>
                  </a:lnTo>
                  <a:close/>
                  <a:moveTo>
                    <a:pt x="31" y="64"/>
                  </a:moveTo>
                  <a:lnTo>
                    <a:pt x="31" y="64"/>
                  </a:lnTo>
                  <a:lnTo>
                    <a:pt x="38" y="64"/>
                  </a:lnTo>
                  <a:lnTo>
                    <a:pt x="44" y="61"/>
                  </a:lnTo>
                  <a:lnTo>
                    <a:pt x="50" y="58"/>
                  </a:lnTo>
                  <a:lnTo>
                    <a:pt x="54" y="55"/>
                  </a:lnTo>
                  <a:lnTo>
                    <a:pt x="58" y="50"/>
                  </a:lnTo>
                  <a:lnTo>
                    <a:pt x="61" y="44"/>
                  </a:lnTo>
                  <a:lnTo>
                    <a:pt x="63" y="39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3" y="26"/>
                  </a:lnTo>
                  <a:lnTo>
                    <a:pt x="61" y="20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6"/>
                  </a:lnTo>
                  <a:lnTo>
                    <a:pt x="44" y="2"/>
                  </a:lnTo>
                  <a:lnTo>
                    <a:pt x="38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5" y="1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6" y="14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2" y="44"/>
                  </a:lnTo>
                  <a:lnTo>
                    <a:pt x="6" y="50"/>
                  </a:lnTo>
                  <a:lnTo>
                    <a:pt x="9" y="55"/>
                  </a:lnTo>
                  <a:lnTo>
                    <a:pt x="14" y="58"/>
                  </a:lnTo>
                  <a:lnTo>
                    <a:pt x="20" y="61"/>
                  </a:lnTo>
                  <a:lnTo>
                    <a:pt x="25" y="64"/>
                  </a:lnTo>
                  <a:lnTo>
                    <a:pt x="31" y="64"/>
                  </a:lnTo>
                  <a:lnTo>
                    <a:pt x="31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744218" y="3639124"/>
            <a:ext cx="954449" cy="822907"/>
            <a:chOff x="9843113" y="2737974"/>
            <a:chExt cx="954573" cy="822907"/>
          </a:xfrm>
        </p:grpSpPr>
        <p:sp>
          <p:nvSpPr>
            <p:cNvPr id="56" name="等腰三角形 55"/>
            <p:cNvSpPr/>
            <p:nvPr/>
          </p:nvSpPr>
          <p:spPr>
            <a:xfrm>
              <a:off x="9843113" y="2737974"/>
              <a:ext cx="954573" cy="82290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Freeform 61"/>
            <p:cNvSpPr>
              <a:spLocks noEditPoints="1"/>
            </p:cNvSpPr>
            <p:nvPr/>
          </p:nvSpPr>
          <p:spPr bwMode="auto">
            <a:xfrm>
              <a:off x="10159268" y="3121646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31085" y="4651362"/>
            <a:ext cx="359953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997733" y="4651362"/>
            <a:ext cx="359953" cy="3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9564382" y="4651362"/>
            <a:ext cx="359953" cy="36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954573" y="4831362"/>
            <a:ext cx="2879625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521221" y="4831362"/>
            <a:ext cx="2879625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91273" y="5212808"/>
            <a:ext cx="2879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965" indent="266700" algn="just">
              <a:spcAft>
                <a:spcPts val="0"/>
              </a:spcAft>
            </a:pPr>
            <a:r>
              <a:rPr lang="zh-CN" altLang="zh-CN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信管</a:t>
            </a:r>
            <a:r>
              <a:rPr lang="en-US" altLang="zh-CN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1702 </a:t>
            </a:r>
            <a:r>
              <a:rPr lang="zh-CN" altLang="zh-CN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郭伊娜</a:t>
            </a:r>
          </a:p>
        </p:txBody>
      </p:sp>
      <p:sp>
        <p:nvSpPr>
          <p:cNvPr id="50" name="矩形 49"/>
          <p:cNvSpPr/>
          <p:nvPr/>
        </p:nvSpPr>
        <p:spPr>
          <a:xfrm>
            <a:off x="4560356" y="5246285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66800" indent="133350" algn="just">
              <a:spcAft>
                <a:spcPts val="0"/>
              </a:spcAft>
            </a:pPr>
            <a:r>
              <a:rPr lang="zh-CN" altLang="zh-CN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杨枨老师</a:t>
            </a:r>
          </a:p>
        </p:txBody>
      </p:sp>
      <p:sp>
        <p:nvSpPr>
          <p:cNvPr id="51" name="矩形 50"/>
          <p:cNvSpPr/>
          <p:nvPr/>
        </p:nvSpPr>
        <p:spPr>
          <a:xfrm>
            <a:off x="7621445" y="5212808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66800" indent="133350" algn="just">
              <a:spcAft>
                <a:spcPts val="0"/>
              </a:spcAft>
            </a:pPr>
            <a:r>
              <a:rPr lang="zh-CN" altLang="zh-CN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统计</a:t>
            </a:r>
            <a:r>
              <a:rPr lang="en-US" altLang="zh-CN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1801 </a:t>
            </a:r>
            <a:r>
              <a:rPr lang="zh-CN" altLang="zh-CN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朱芳颖</a:t>
            </a:r>
          </a:p>
        </p:txBody>
      </p:sp>
      <p:sp>
        <p:nvSpPr>
          <p:cNvPr id="65" name="任意多边形 64"/>
          <p:cNvSpPr/>
          <p:nvPr/>
        </p:nvSpPr>
        <p:spPr>
          <a:xfrm>
            <a:off x="1530112" y="2598086"/>
            <a:ext cx="2161895" cy="1863944"/>
          </a:xfrm>
          <a:custGeom>
            <a:avLst/>
            <a:gdLst>
              <a:gd name="connsiteX0" fmla="*/ 0 w 2162176"/>
              <a:gd name="connsiteY0" fmla="*/ 0 h 1863944"/>
              <a:gd name="connsiteX1" fmla="*/ 2162176 w 2162176"/>
              <a:gd name="connsiteY1" fmla="*/ 0 h 1863944"/>
              <a:gd name="connsiteX2" fmla="*/ 1081088 w 2162176"/>
              <a:gd name="connsiteY2" fmla="*/ 1863944 h 1863944"/>
              <a:gd name="connsiteX3" fmla="*/ 0 w 2162176"/>
              <a:gd name="connsiteY3" fmla="*/ 0 h 186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176" h="1863944">
                <a:moveTo>
                  <a:pt x="0" y="0"/>
                </a:moveTo>
                <a:lnTo>
                  <a:pt x="2162176" y="0"/>
                </a:lnTo>
                <a:lnTo>
                  <a:pt x="1081088" y="186394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" t="-38406" r="-3964" b="-567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>
            <a:off x="5096760" y="2598086"/>
            <a:ext cx="2161895" cy="1863944"/>
          </a:xfrm>
          <a:custGeom>
            <a:avLst/>
            <a:gdLst>
              <a:gd name="connsiteX0" fmla="*/ 0 w 2162176"/>
              <a:gd name="connsiteY0" fmla="*/ 0 h 1863944"/>
              <a:gd name="connsiteX1" fmla="*/ 2162176 w 2162176"/>
              <a:gd name="connsiteY1" fmla="*/ 0 h 1863944"/>
              <a:gd name="connsiteX2" fmla="*/ 1081088 w 2162176"/>
              <a:gd name="connsiteY2" fmla="*/ 1863944 h 1863944"/>
              <a:gd name="connsiteX3" fmla="*/ 0 w 2162176"/>
              <a:gd name="connsiteY3" fmla="*/ 0 h 186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176" h="1863944">
                <a:moveTo>
                  <a:pt x="0" y="0"/>
                </a:moveTo>
                <a:lnTo>
                  <a:pt x="2162176" y="0"/>
                </a:lnTo>
                <a:lnTo>
                  <a:pt x="1081088" y="186394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43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/>
        </p:nvSpPr>
        <p:spPr>
          <a:xfrm>
            <a:off x="8663408" y="2598086"/>
            <a:ext cx="2161895" cy="1863944"/>
          </a:xfrm>
          <a:custGeom>
            <a:avLst/>
            <a:gdLst>
              <a:gd name="connsiteX0" fmla="*/ 0 w 2162176"/>
              <a:gd name="connsiteY0" fmla="*/ 0 h 1863944"/>
              <a:gd name="connsiteX1" fmla="*/ 2162176 w 2162176"/>
              <a:gd name="connsiteY1" fmla="*/ 0 h 1863944"/>
              <a:gd name="connsiteX2" fmla="*/ 1081088 w 2162176"/>
              <a:gd name="connsiteY2" fmla="*/ 1863944 h 1863944"/>
              <a:gd name="connsiteX3" fmla="*/ 0 w 2162176"/>
              <a:gd name="connsiteY3" fmla="*/ 0 h 186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176" h="1863944">
                <a:moveTo>
                  <a:pt x="0" y="0"/>
                </a:moveTo>
                <a:lnTo>
                  <a:pt x="2162176" y="0"/>
                </a:lnTo>
                <a:lnTo>
                  <a:pt x="1081088" y="186394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6872" t="-24098" r="-26872" b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82E2A3-9824-49C6-88D3-11D075F97B5F}"/>
              </a:ext>
            </a:extLst>
          </p:cNvPr>
          <p:cNvSpPr/>
          <p:nvPr/>
        </p:nvSpPr>
        <p:spPr>
          <a:xfrm>
            <a:off x="3078760" y="767967"/>
            <a:ext cx="6096000" cy="12862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7965"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+mj-lt"/>
                <a:ea typeface="宋体" panose="02010600030101010101" pitchFamily="2" charset="-122"/>
              </a:rPr>
              <a:t>本系统的最终用户的特点：均为浙江大学城市学院在校</a:t>
            </a:r>
            <a:r>
              <a:rPr lang="zh-CN" altLang="en-US" b="1" kern="100" dirty="0">
                <a:latin typeface="+mj-lt"/>
                <a:ea typeface="宋体" panose="02010600030101010101" pitchFamily="2" charset="-122"/>
              </a:rPr>
              <a:t>师生</a:t>
            </a:r>
            <a:r>
              <a:rPr lang="zh-CN" altLang="zh-CN" b="1" kern="100" dirty="0">
                <a:latin typeface="+mj-lt"/>
                <a:ea typeface="宋体" panose="02010600030101010101" pitchFamily="2" charset="-122"/>
              </a:rPr>
              <a:t>，所有交易均在校内进行</a:t>
            </a:r>
          </a:p>
          <a:p>
            <a:pPr marL="227965"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+mj-lt"/>
                <a:ea typeface="宋体" panose="02010600030101010101" pitchFamily="2" charset="-122"/>
              </a:rPr>
              <a:t>操作人员、维护人员均为在校大二软件工程专业学生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89F494-5644-4DD3-B1A0-32ECBAD76B2E}"/>
              </a:ext>
            </a:extLst>
          </p:cNvPr>
          <p:cNvSpPr/>
          <p:nvPr/>
        </p:nvSpPr>
        <p:spPr>
          <a:xfrm>
            <a:off x="363282" y="157485"/>
            <a:ext cx="2749471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5.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 用户类别以及用户代表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66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 animBg="1"/>
      <p:bldP spid="34" grpId="0" animBg="1"/>
      <p:bldP spid="65" grpId="0" animBg="1"/>
      <p:bldP spid="64" grpId="0" animBg="1"/>
      <p:bldP spid="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9"/>
          <p:cNvSpPr>
            <a:spLocks/>
          </p:cNvSpPr>
          <p:nvPr/>
        </p:nvSpPr>
        <p:spPr bwMode="auto">
          <a:xfrm>
            <a:off x="2763253" y="1450443"/>
            <a:ext cx="2576347" cy="2888159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953399" y="1663602"/>
            <a:ext cx="2196057" cy="2461843"/>
            <a:chOff x="5002386" y="2208630"/>
            <a:chExt cx="2196057" cy="2461843"/>
          </a:xfrm>
        </p:grpSpPr>
        <p:sp>
          <p:nvSpPr>
            <p:cNvPr id="4" name="Freeform 19"/>
            <p:cNvSpPr>
              <a:spLocks/>
            </p:cNvSpPr>
            <p:nvPr/>
          </p:nvSpPr>
          <p:spPr bwMode="auto">
            <a:xfrm>
              <a:off x="5002386" y="2208630"/>
              <a:ext cx="2196057" cy="2461843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 flipH="1">
              <a:off x="5213793" y="2508527"/>
              <a:ext cx="177324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zh-CN" altLang="en-US" sz="115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529746" y="2157823"/>
            <a:ext cx="3877985" cy="1067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界面原型展示</a:t>
            </a:r>
            <a:endParaRPr lang="en-US" altLang="zh-CN" sz="48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090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4364775-BFC9-4348-A2AE-57AFE5B8A532}"/>
              </a:ext>
            </a:extLst>
          </p:cNvPr>
          <p:cNvSpPr/>
          <p:nvPr/>
        </p:nvSpPr>
        <p:spPr>
          <a:xfrm>
            <a:off x="363282" y="157485"/>
            <a:ext cx="1107996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用户反馈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4926BF-1AD4-42FA-B5B9-E70A7EBD0C95}"/>
              </a:ext>
            </a:extLst>
          </p:cNvPr>
          <p:cNvSpPr txBox="1"/>
          <p:nvPr/>
        </p:nvSpPr>
        <p:spPr>
          <a:xfrm>
            <a:off x="2133600" y="1431235"/>
            <a:ext cx="8136835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郭伊娜同学认为我们的界面原型总体还可以，希望能在分类以及我的两部分功能再多一些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朱芳颖同学希望我们的版式可以再简单纯朴一些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杨枨老师建议我们表明销售量以及库存量，同时界面风格再</a:t>
            </a:r>
            <a:r>
              <a:rPr lang="en-US" altLang="zh-CN" dirty="0"/>
              <a:t>fashion</a:t>
            </a:r>
            <a:r>
              <a:rPr lang="zh-CN" altLang="en-US" dirty="0"/>
              <a:t>一点，不要太土味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根据以上建议，我们对我们的界面原型进行了十次大浮动改动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EA6B32-6992-434B-A823-73CE503DE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898" y="4173607"/>
            <a:ext cx="4429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78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C96A82-448C-471C-A106-CF5975C87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73" y="1007165"/>
            <a:ext cx="2571750" cy="51625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DE03486-585E-442E-8277-C20444A93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580" y="1007165"/>
            <a:ext cx="2457450" cy="50863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39BD4E-0414-49D2-A13C-4728BAE43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387" y="997640"/>
            <a:ext cx="2466975" cy="5095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59E61B3-AB34-4E06-8FB3-747DD8F1D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6194" y="1007165"/>
            <a:ext cx="24669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8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191391A-A524-4934-9689-6367DE5AD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58" y="728869"/>
            <a:ext cx="2524125" cy="50768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8D5C5E0-6180-4735-89FB-6A1CFC92B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766" y="728869"/>
            <a:ext cx="2505075" cy="51149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495148B-577B-49F7-BFD3-7DC23BC60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204" y="766969"/>
            <a:ext cx="2514600" cy="50768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4A45EE-C422-4971-9067-5BE57A744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7167" y="776494"/>
            <a:ext cx="25050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31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6135E83-1CD4-4DC6-A76F-06EC803D1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15" y="857250"/>
            <a:ext cx="2505075" cy="51149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401D7C8-0811-4066-BD56-2C2710A4E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145" y="857250"/>
            <a:ext cx="2514600" cy="51149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CD0EBE6-5265-4ECD-BFD9-F1557AFA7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85825"/>
            <a:ext cx="2495550" cy="50863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C4A9CC-6944-4257-9915-B38619DEF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886" y="885825"/>
            <a:ext cx="25050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1532" y="3578038"/>
            <a:ext cx="4508938" cy="3261785"/>
          </a:xfrm>
          <a:prstGeom prst="rect">
            <a:avLst/>
          </a:prstGeom>
        </p:spPr>
      </p:pic>
      <p:sp>
        <p:nvSpPr>
          <p:cNvPr id="5" name="TextBox 28"/>
          <p:cNvSpPr txBox="1"/>
          <p:nvPr/>
        </p:nvSpPr>
        <p:spPr>
          <a:xfrm>
            <a:off x="505774" y="748208"/>
            <a:ext cx="2208245" cy="7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7" name="矩形 6"/>
          <p:cNvSpPr/>
          <p:nvPr/>
        </p:nvSpPr>
        <p:spPr>
          <a:xfrm>
            <a:off x="4061106" y="83308"/>
            <a:ext cx="8130894" cy="6691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1.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项目进度和课程要求提交展示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2.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项目计划和调整提交展示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3.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分工以及项目甘特图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4.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关键的技术可行分析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5.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 用户类别以及用户代表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6.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界面原型展示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7.SRS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功能和非功能需求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8.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数据字典以及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ER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图展示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9.</a:t>
            </a:r>
            <a:r>
              <a:rPr lang="zh-CN" altLang="zh-CN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</a:rPr>
              <a:t> 总体设计文件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</a:rPr>
              <a:t>：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</a:rPr>
              <a:t>HIPO</a:t>
            </a:r>
            <a:r>
              <a:rPr lang="zh-CN" altLang="zh-CN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</a:rPr>
              <a:t>图说明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</a:rPr>
              <a:t>，</a:t>
            </a:r>
            <a:r>
              <a:rPr lang="zh-CN" altLang="zh-CN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</a:rPr>
              <a:t>系统的模块结构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</a:rPr>
              <a:t>及</a:t>
            </a:r>
            <a:r>
              <a:rPr lang="zh-CN" altLang="zh-CN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</a:rPr>
              <a:t>业务流图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</a:rPr>
              <a:t>展示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10.</a:t>
            </a:r>
            <a:r>
              <a:rPr lang="zh-CN" altLang="zh-CN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</a:rPr>
              <a:t> 关键算法设计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</a:rPr>
              <a:t>展示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11.PDL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设计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12.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代码规范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13.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代码清单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14.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程序清单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15.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单元测试用例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43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6F014AB-DDA8-4DED-86A3-CDCFFF211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05" y="866775"/>
            <a:ext cx="2505075" cy="5105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933DE4-3A93-4CFA-A420-0AB7A9360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147" y="876300"/>
            <a:ext cx="2514600" cy="50958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8110FD7-237A-471A-B2A8-CA9691B2D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514" y="885825"/>
            <a:ext cx="2457450" cy="50863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E57DF3A-8332-4680-B021-93F4388F4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3220" y="885825"/>
            <a:ext cx="24955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48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2A5DEE9-D279-4003-8B3A-FB53AE20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23" y="768626"/>
            <a:ext cx="2466975" cy="50958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3972DB2-38A6-4A07-9629-2F55E5446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349" y="778151"/>
            <a:ext cx="2438400" cy="50863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1F9CF21-E9FC-41D1-8163-F45ADA391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59101"/>
            <a:ext cx="2524125" cy="5105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E9D26B-E7EF-49A9-BFE7-14FF823BC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4376" y="778151"/>
            <a:ext cx="25050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62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D99184-6E31-48C3-89CE-B7744517F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82" y="781879"/>
            <a:ext cx="2486025" cy="50673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5C08970-342F-4C29-B748-F65FF8FF1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727" y="781879"/>
            <a:ext cx="2524125" cy="51339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66E5D3A-BF28-4B93-89A6-7A804E7EA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472" y="781879"/>
            <a:ext cx="2476500" cy="50863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FCE218-30B6-4EC1-9AFA-B7BED8B59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1534" y="777116"/>
            <a:ext cx="24860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46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67A4219-9CAD-4031-BD92-5DB77E5DB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08" y="1046921"/>
            <a:ext cx="2524125" cy="50577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E36CBAA-9980-45CB-A05A-8E96BCCCD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685" y="1046921"/>
            <a:ext cx="2495550" cy="5105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CDB6F87-D772-4992-AACE-BE2545578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787" y="1051683"/>
            <a:ext cx="2476500" cy="5095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C7D54E-4604-4938-8944-9C4C6D150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839" y="1061208"/>
            <a:ext cx="24765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73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19899AA-D7D0-4456-9626-CB5D40889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956" y="543339"/>
            <a:ext cx="2495550" cy="50863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4FB3054-FB42-430A-AB80-6097D9822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993" y="543339"/>
            <a:ext cx="25050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06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9"/>
          <p:cNvSpPr>
            <a:spLocks/>
          </p:cNvSpPr>
          <p:nvPr/>
        </p:nvSpPr>
        <p:spPr bwMode="auto">
          <a:xfrm>
            <a:off x="1411531" y="1654020"/>
            <a:ext cx="2576347" cy="2888159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601677" y="1867179"/>
            <a:ext cx="2196057" cy="2461843"/>
            <a:chOff x="5002386" y="2208630"/>
            <a:chExt cx="2196057" cy="2461843"/>
          </a:xfrm>
        </p:grpSpPr>
        <p:sp>
          <p:nvSpPr>
            <p:cNvPr id="4" name="Freeform 19"/>
            <p:cNvSpPr>
              <a:spLocks/>
            </p:cNvSpPr>
            <p:nvPr/>
          </p:nvSpPr>
          <p:spPr bwMode="auto">
            <a:xfrm>
              <a:off x="5002386" y="2208630"/>
              <a:ext cx="2196057" cy="2461843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 flipH="1">
              <a:off x="5324400" y="2508527"/>
              <a:ext cx="1552028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>
                  <a:solidFill>
                    <a:schemeClr val="bg1"/>
                  </a:solidFill>
                  <a:latin typeface="Impact" panose="020B0806030902050204" pitchFamily="34" charset="0"/>
                </a:rPr>
                <a:t>07</a:t>
              </a:r>
              <a:endParaRPr lang="zh-CN" altLang="en-US" sz="115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178024" y="2361400"/>
            <a:ext cx="6373861" cy="1067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SRS</a:t>
            </a:r>
            <a:r>
              <a:rPr lang="zh-CN" altLang="en-US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功能和非功能需求</a:t>
            </a:r>
            <a:endParaRPr lang="en-US" altLang="zh-CN" sz="48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568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1670A12-329F-46E0-9391-ACDB2C575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012536"/>
              </p:ext>
            </p:extLst>
          </p:nvPr>
        </p:nvGraphicFramePr>
        <p:xfrm>
          <a:off x="2146852" y="650186"/>
          <a:ext cx="7381462" cy="521125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033458">
                  <a:extLst>
                    <a:ext uri="{9D8B030D-6E8A-4147-A177-3AD203B41FA5}">
                      <a16:colId xmlns:a16="http://schemas.microsoft.com/office/drawing/2014/main" val="1909955087"/>
                    </a:ext>
                  </a:extLst>
                </a:gridCol>
                <a:gridCol w="1483613">
                  <a:extLst>
                    <a:ext uri="{9D8B030D-6E8A-4147-A177-3AD203B41FA5}">
                      <a16:colId xmlns:a16="http://schemas.microsoft.com/office/drawing/2014/main" val="1668582777"/>
                    </a:ext>
                  </a:extLst>
                </a:gridCol>
                <a:gridCol w="2257490">
                  <a:extLst>
                    <a:ext uri="{9D8B030D-6E8A-4147-A177-3AD203B41FA5}">
                      <a16:colId xmlns:a16="http://schemas.microsoft.com/office/drawing/2014/main" val="999747306"/>
                    </a:ext>
                  </a:extLst>
                </a:gridCol>
                <a:gridCol w="1606901">
                  <a:extLst>
                    <a:ext uri="{9D8B030D-6E8A-4147-A177-3AD203B41FA5}">
                      <a16:colId xmlns:a16="http://schemas.microsoft.com/office/drawing/2014/main" val="956565753"/>
                    </a:ext>
                  </a:extLst>
                </a:gridCol>
              </a:tblGrid>
              <a:tr h="5173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功能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输入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处理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extLst>
                  <a:ext uri="{0D108BD9-81ED-4DB2-BD59-A6C34878D82A}">
                    <a16:rowId xmlns:a16="http://schemas.microsoft.com/office/drawing/2014/main" val="676841976"/>
                  </a:ext>
                </a:extLst>
              </a:tr>
              <a:tr h="16742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实名认证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输入相关要求的信息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功能：经过用户授权，可获得用户在微信支付认证的姓名以及身份证信息（非身份证的其他证件信息暂不提供授权）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验证方式：因为需要用户主动触发才能发起获取实名信息接口，所以该功能不由</a:t>
                      </a:r>
                      <a:r>
                        <a:rPr lang="en-US" sz="1400" kern="100">
                          <a:effectLst/>
                        </a:rPr>
                        <a:t> API </a:t>
                      </a:r>
                      <a:r>
                        <a:rPr lang="zh-CN" sz="1400" kern="100">
                          <a:effectLst/>
                        </a:rPr>
                        <a:t>来调用，需用</a:t>
                      </a:r>
                      <a:r>
                        <a:rPr lang="en-US" sz="1400" kern="100">
                          <a:effectLst/>
                        </a:rPr>
                        <a:t> &lt;button&gt; </a:t>
                      </a:r>
                      <a:r>
                        <a:rPr lang="zh-CN" sz="1400" kern="100">
                          <a:effectLst/>
                        </a:rPr>
                        <a:t>组件的点击来触发。且需要用户输入微信支付密码验证后，方可算授权。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显示是否认证成功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若未成功，小程序功能不对该用户开放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extLst>
                  <a:ext uri="{0D108BD9-81ED-4DB2-BD59-A6C34878D82A}">
                    <a16:rowId xmlns:a16="http://schemas.microsoft.com/office/drawing/2014/main" val="2202965354"/>
                  </a:ext>
                </a:extLst>
              </a:tr>
              <a:tr h="3720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申诉系统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输入回复、申诉内容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显示提交申诉成功，审核后予以反馈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extLst>
                  <a:ext uri="{0D108BD9-81ED-4DB2-BD59-A6C34878D82A}">
                    <a16:rowId xmlns:a16="http://schemas.microsoft.com/office/drawing/2014/main" val="3117469784"/>
                  </a:ext>
                </a:extLst>
              </a:tr>
              <a:tr h="1860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个人中心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点击个人中心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显示个人中心的内容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extLst>
                  <a:ext uri="{0D108BD9-81ED-4DB2-BD59-A6C34878D82A}">
                    <a16:rowId xmlns:a16="http://schemas.microsoft.com/office/drawing/2014/main" val="3772004297"/>
                  </a:ext>
                </a:extLst>
              </a:tr>
              <a:tr h="3720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关键字查询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输入想要查询的内容：中文 英文 或数字符号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数据返回后台通过</a:t>
                      </a:r>
                      <a:r>
                        <a:rPr lang="en-US" sz="1400" kern="100">
                          <a:effectLst/>
                        </a:rPr>
                        <a:t>sql</a:t>
                      </a:r>
                      <a:r>
                        <a:rPr lang="zh-CN" sz="1400" kern="100">
                          <a:effectLst/>
                        </a:rPr>
                        <a:t>相关语句功能进行查找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显示用户想要查找的相关内容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extLst>
                  <a:ext uri="{0D108BD9-81ED-4DB2-BD59-A6C34878D82A}">
                    <a16:rowId xmlns:a16="http://schemas.microsoft.com/office/drawing/2014/main" val="2401204690"/>
                  </a:ext>
                </a:extLst>
              </a:tr>
              <a:tr h="1860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分类浏览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点击分类图标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显示用户想要查找的相关内容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extLst>
                  <a:ext uri="{0D108BD9-81ED-4DB2-BD59-A6C34878D82A}">
                    <a16:rowId xmlns:a16="http://schemas.microsoft.com/office/drawing/2014/main" val="2199001402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EE9D8748-E880-429C-ACF4-D6BC52661DA6}"/>
              </a:ext>
            </a:extLst>
          </p:cNvPr>
          <p:cNvSpPr/>
          <p:nvPr/>
        </p:nvSpPr>
        <p:spPr>
          <a:xfrm>
            <a:off x="363282" y="157485"/>
            <a:ext cx="1107996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功能需求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804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531D546-6BFD-4760-8565-16B27DCF5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03339"/>
              </p:ext>
            </p:extLst>
          </p:nvPr>
        </p:nvGraphicFramePr>
        <p:xfrm>
          <a:off x="1311965" y="0"/>
          <a:ext cx="10442714" cy="687544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867175">
                  <a:extLst>
                    <a:ext uri="{9D8B030D-6E8A-4147-A177-3AD203B41FA5}">
                      <a16:colId xmlns:a16="http://schemas.microsoft.com/office/drawing/2014/main" val="1241617090"/>
                    </a:ext>
                  </a:extLst>
                </a:gridCol>
                <a:gridCol w="2101563">
                  <a:extLst>
                    <a:ext uri="{9D8B030D-6E8A-4147-A177-3AD203B41FA5}">
                      <a16:colId xmlns:a16="http://schemas.microsoft.com/office/drawing/2014/main" val="749448352"/>
                    </a:ext>
                  </a:extLst>
                </a:gridCol>
                <a:gridCol w="3197773">
                  <a:extLst>
                    <a:ext uri="{9D8B030D-6E8A-4147-A177-3AD203B41FA5}">
                      <a16:colId xmlns:a16="http://schemas.microsoft.com/office/drawing/2014/main" val="3954964923"/>
                    </a:ext>
                  </a:extLst>
                </a:gridCol>
                <a:gridCol w="2276203">
                  <a:extLst>
                    <a:ext uri="{9D8B030D-6E8A-4147-A177-3AD203B41FA5}">
                      <a16:colId xmlns:a16="http://schemas.microsoft.com/office/drawing/2014/main" val="2219363401"/>
                    </a:ext>
                  </a:extLst>
                </a:gridCol>
              </a:tblGrid>
              <a:tr h="618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收藏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点击收藏图标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marL="238125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增减数量</a:t>
                      </a:r>
                      <a:endParaRPr lang="zh-CN" sz="1400" kern="100">
                        <a:effectLst/>
                      </a:endParaRPr>
                    </a:p>
                    <a:p>
                      <a:pPr marL="238125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删除商品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400" kern="100">
                          <a:effectLst/>
                        </a:rPr>
                        <a:t>收藏商品。当收藏页面为空时，页面会变为空收藏页面的布局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extLst>
                  <a:ext uri="{0D108BD9-81ED-4DB2-BD59-A6C34878D82A}">
                    <a16:rowId xmlns:a16="http://schemas.microsoft.com/office/drawing/2014/main" val="741248555"/>
                  </a:ext>
                </a:extLst>
              </a:tr>
              <a:tr h="18557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购物车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marL="381000"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点击加购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购物车列表数据我们一般是通过请求服务器拿到的数据，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布局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wxml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计算总价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选择事件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全选事件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增减数量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删除商品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zh-CN" sz="1400" kern="0">
                          <a:effectLst/>
                        </a:rPr>
                        <a:t>单选、全选和取消，而且会随着选中的商品计算出总价</a:t>
                      </a:r>
                      <a:endParaRPr lang="zh-CN" sz="1400" kern="100">
                        <a:effectLst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zh-CN" sz="1400" kern="0">
                          <a:effectLst/>
                        </a:rPr>
                        <a:t>单个商品购买数量的增加和减少</a:t>
                      </a:r>
                      <a:endParaRPr lang="zh-CN" sz="1400" kern="100">
                        <a:effectLst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zh-CN" sz="1400" kern="0">
                          <a:effectLst/>
                        </a:rPr>
                        <a:t>删除商品。当购物车为空时，页面会变为空购物车的布局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extLst>
                  <a:ext uri="{0D108BD9-81ED-4DB2-BD59-A6C34878D82A}">
                    <a16:rowId xmlns:a16="http://schemas.microsoft.com/office/drawing/2014/main" val="14167061"/>
                  </a:ext>
                </a:extLst>
              </a:tr>
              <a:tr h="206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提交订单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点击提交按钮进行提交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生成订单信息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extLst>
                  <a:ext uri="{0D108BD9-81ED-4DB2-BD59-A6C34878D82A}">
                    <a16:rowId xmlns:a16="http://schemas.microsoft.com/office/drawing/2014/main" val="490304526"/>
                  </a:ext>
                </a:extLst>
              </a:tr>
              <a:tr h="30044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评价系统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在相应的位置根据相应的要求输入评论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因为评论内容要嵌入到其它内容里面，也就是用户在某个内容上面提交的评论要属于这个内容，就是评论内容与被评论的内容之间要关联在一起。比如可以在接口里面用</a:t>
                      </a:r>
                      <a:r>
                        <a:rPr lang="en-US" sz="1400" kern="100" dirty="0">
                          <a:effectLst/>
                        </a:rPr>
                        <a:t> post </a:t>
                      </a:r>
                      <a:r>
                        <a:rPr lang="zh-CN" sz="1400" kern="100" dirty="0">
                          <a:effectLst/>
                        </a:rPr>
                        <a:t>属性表示评论所属的内容。评论之间还可以进行回复，一个人留了一条评论，另一个人可以回复这条评论，就是评论与回复之间也应该有个关联，比如在接口里用</a:t>
                      </a:r>
                      <a:r>
                        <a:rPr lang="en-US" sz="1400" kern="100" dirty="0">
                          <a:effectLst/>
                        </a:rPr>
                        <a:t> parent </a:t>
                      </a:r>
                      <a:r>
                        <a:rPr lang="zh-CN" sz="1400" kern="100" dirty="0">
                          <a:effectLst/>
                        </a:rPr>
                        <a:t>表示这条评论回复的是哪条评论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u="none" kern="100" dirty="0">
                          <a:solidFill>
                            <a:schemeClr val="tx1"/>
                          </a:solidFill>
                          <a:effectLst/>
                        </a:rPr>
                        <a:t>先在内容页面上显示一个评论列表，我们之间介绍过实施</a:t>
                      </a:r>
                      <a:r>
                        <a:rPr lang="en-US" sz="1400" b="0" u="none" kern="100" dirty="0" err="1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内容列表的功能</a:t>
                      </a:r>
                      <a:r>
                        <a:rPr lang="zh-CN" sz="1400" b="0" u="none" kern="100" dirty="0">
                          <a:solidFill>
                            <a:schemeClr val="tx1"/>
                          </a:solidFill>
                          <a:effectLst/>
                        </a:rPr>
                        <a:t>，列表可以</a:t>
                      </a:r>
                      <a:r>
                        <a:rPr lang="en-US" sz="1400" b="0" u="none" kern="100" dirty="0" err="1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无限滚动</a:t>
                      </a:r>
                      <a:r>
                        <a:rPr lang="zh-CN" sz="1400" b="0" u="none" kern="100" dirty="0">
                          <a:solidFill>
                            <a:schemeClr val="tx1"/>
                          </a:solidFill>
                          <a:effectLst/>
                        </a:rPr>
                        <a:t>加载新的列表项目。</a:t>
                      </a:r>
                      <a:endParaRPr lang="zh-CN" sz="1200" b="0" u="none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提示是否评论成功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显示评论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extLst>
                  <a:ext uri="{0D108BD9-81ED-4DB2-BD59-A6C34878D82A}">
                    <a16:rowId xmlns:a16="http://schemas.microsoft.com/office/drawing/2014/main" val="1959646248"/>
                  </a:ext>
                </a:extLst>
              </a:tr>
              <a:tr h="2356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查询订单信息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从个人中心查看历史订单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输出订单信息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extLst>
                  <a:ext uri="{0D108BD9-81ED-4DB2-BD59-A6C34878D82A}">
                    <a16:rowId xmlns:a16="http://schemas.microsoft.com/office/drawing/2014/main" val="2723661096"/>
                  </a:ext>
                </a:extLst>
              </a:tr>
              <a:tr h="206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上传商品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输入商品信息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上传要出售的商品信息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输出商品信息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extLst>
                  <a:ext uri="{0D108BD9-81ED-4DB2-BD59-A6C34878D82A}">
                    <a16:rowId xmlns:a16="http://schemas.microsoft.com/office/drawing/2014/main" val="1206760702"/>
                  </a:ext>
                </a:extLst>
              </a:tr>
              <a:tr h="206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修改商品信息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输入修改后的商品信息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输出商品信息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extLst>
                  <a:ext uri="{0D108BD9-81ED-4DB2-BD59-A6C34878D82A}">
                    <a16:rowId xmlns:a16="http://schemas.microsoft.com/office/drawing/2014/main" val="1412701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下架商品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删除商品</a:t>
                      </a:r>
                      <a:endParaRPr lang="en-US" alt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5927" marR="25927" marT="0" marB="0"/>
                </a:tc>
                <a:extLst>
                  <a:ext uri="{0D108BD9-81ED-4DB2-BD59-A6C34878D82A}">
                    <a16:rowId xmlns:a16="http://schemas.microsoft.com/office/drawing/2014/main" val="2107716722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21FEE73-6E8A-452F-A43C-64D7BA5DB5F3}"/>
              </a:ext>
            </a:extLst>
          </p:cNvPr>
          <p:cNvSpPr/>
          <p:nvPr/>
        </p:nvSpPr>
        <p:spPr>
          <a:xfrm>
            <a:off x="203969" y="50689"/>
            <a:ext cx="1107996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功能需求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989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E72D77-47AB-42DD-A0A2-793E91FB73AB}"/>
              </a:ext>
            </a:extLst>
          </p:cNvPr>
          <p:cNvSpPr/>
          <p:nvPr/>
        </p:nvSpPr>
        <p:spPr>
          <a:xfrm>
            <a:off x="203969" y="50689"/>
            <a:ext cx="1338828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非功能需求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DDB3A0-B34F-40FE-8A6B-1FE9B03E60F8}"/>
              </a:ext>
            </a:extLst>
          </p:cNvPr>
          <p:cNvSpPr/>
          <p:nvPr/>
        </p:nvSpPr>
        <p:spPr>
          <a:xfrm>
            <a:off x="3114261" y="506443"/>
            <a:ext cx="8229600" cy="5347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>
              <a:spcBef>
                <a:spcPts val="1300"/>
              </a:spcBef>
              <a:spcAft>
                <a:spcPts val="1300"/>
              </a:spcAft>
              <a:tabLst>
                <a:tab pos="1226185" algn="l"/>
                <a:tab pos="266700" algn="l"/>
              </a:tabLst>
            </a:pPr>
            <a:r>
              <a:rPr lang="zh-CN" altLang="zh-CN" sz="2000" b="1" kern="100" dirty="0">
                <a:latin typeface="+mn-ea"/>
              </a:rPr>
              <a:t>时间特性要求</a:t>
            </a:r>
          </a:p>
          <a:p>
            <a:pPr indent="533400">
              <a:spcAft>
                <a:spcPts val="0"/>
              </a:spcAft>
            </a:pPr>
            <a:r>
              <a:rPr lang="zh-CN" altLang="zh-CN" kern="100" dirty="0">
                <a:latin typeface="+mn-ea"/>
              </a:rPr>
              <a:t>响应时间</a:t>
            </a:r>
            <a:r>
              <a:rPr lang="en-US" altLang="zh-CN" kern="100" dirty="0">
                <a:latin typeface="+mn-ea"/>
              </a:rPr>
              <a:t>1~3s</a:t>
            </a:r>
            <a:endParaRPr lang="zh-CN" altLang="zh-CN" kern="100" dirty="0">
              <a:latin typeface="+mn-ea"/>
            </a:endParaRPr>
          </a:p>
          <a:p>
            <a:pPr marL="540385">
              <a:spcBef>
                <a:spcPts val="1300"/>
              </a:spcBef>
              <a:spcAft>
                <a:spcPts val="1300"/>
              </a:spcAft>
              <a:tabLst>
                <a:tab pos="1226185" algn="l"/>
                <a:tab pos="266700" algn="l"/>
              </a:tabLst>
            </a:pPr>
            <a:r>
              <a:rPr lang="zh-CN" altLang="zh-CN" sz="2000" b="1" kern="100" dirty="0">
                <a:latin typeface="+mn-ea"/>
              </a:rPr>
              <a:t>灵活性</a:t>
            </a:r>
          </a:p>
          <a:p>
            <a:pPr indent="533400">
              <a:spcAft>
                <a:spcPts val="0"/>
              </a:spcAft>
            </a:pPr>
            <a:r>
              <a:rPr lang="zh-CN" altLang="zh-CN" kern="100" dirty="0">
                <a:latin typeface="+mn-ea"/>
              </a:rPr>
              <a:t>可根据不同情况可调用</a:t>
            </a:r>
            <a:r>
              <a:rPr lang="zh-CN" altLang="zh-CN" sz="1200" kern="100" dirty="0">
                <a:latin typeface="+mn-ea"/>
              </a:rPr>
              <a:t>。</a:t>
            </a:r>
          </a:p>
          <a:p>
            <a:pPr marL="269875">
              <a:spcBef>
                <a:spcPts val="1300"/>
              </a:spcBef>
              <a:spcAft>
                <a:spcPts val="1300"/>
              </a:spcAft>
              <a:tabLst>
                <a:tab pos="727075" algn="l"/>
                <a:tab pos="266700" algn="l"/>
              </a:tabLst>
            </a:pPr>
            <a:r>
              <a:rPr lang="en-US" altLang="zh-CN" sz="2000" b="1" kern="100" dirty="0">
                <a:latin typeface="+mn-ea"/>
                <a:cs typeface="Times New Roman" panose="02020603050405020304" pitchFamily="18" charset="0"/>
              </a:rPr>
              <a:t>   </a:t>
            </a:r>
            <a:r>
              <a:rPr lang="zh-CN" altLang="zh-CN" sz="2000" b="1" kern="100" dirty="0">
                <a:latin typeface="+mn-ea"/>
                <a:cs typeface="Times New Roman" panose="02020603050405020304" pitchFamily="18" charset="0"/>
              </a:rPr>
              <a:t>输入输出要求</a:t>
            </a:r>
          </a:p>
          <a:p>
            <a:pPr marL="227965" indent="266700">
              <a:spcAft>
                <a:spcPts val="0"/>
              </a:spcAft>
            </a:pPr>
            <a:r>
              <a:rPr lang="zh-CN" altLang="zh-CN" kern="100" dirty="0">
                <a:solidFill>
                  <a:srgbClr val="000000"/>
                </a:solidFill>
                <a:latin typeface="+mn-ea"/>
              </a:rPr>
              <a:t>小程序名称可以由中文、数字、英文。长度在</a:t>
            </a:r>
            <a:r>
              <a:rPr lang="en-US" altLang="zh-CN" kern="100" dirty="0">
                <a:solidFill>
                  <a:srgbClr val="000000"/>
                </a:solidFill>
                <a:latin typeface="+mn-ea"/>
              </a:rPr>
              <a:t>3-20</a:t>
            </a:r>
            <a:r>
              <a:rPr lang="zh-CN" altLang="zh-CN" kern="100" dirty="0">
                <a:solidFill>
                  <a:srgbClr val="000000"/>
                </a:solidFill>
                <a:latin typeface="+mn-ea"/>
              </a:rPr>
              <a:t>个字符之间，一个中文字等于</a:t>
            </a:r>
            <a:r>
              <a:rPr lang="en-US" altLang="zh-CN" kern="100" dirty="0">
                <a:solidFill>
                  <a:srgbClr val="000000"/>
                </a:solidFill>
                <a:latin typeface="+mn-ea"/>
              </a:rPr>
              <a:t>2</a:t>
            </a:r>
            <a:r>
              <a:rPr lang="zh-CN" altLang="zh-CN" kern="100" dirty="0">
                <a:solidFill>
                  <a:srgbClr val="000000"/>
                </a:solidFill>
                <a:latin typeface="+mn-ea"/>
              </a:rPr>
              <a:t>个字符。</a:t>
            </a:r>
            <a:endParaRPr lang="zh-CN" altLang="zh-CN" kern="100" dirty="0">
              <a:latin typeface="+mn-ea"/>
            </a:endParaRPr>
          </a:p>
          <a:p>
            <a:pPr marL="269875">
              <a:spcBef>
                <a:spcPts val="1300"/>
              </a:spcBef>
              <a:spcAft>
                <a:spcPts val="1300"/>
              </a:spcAft>
              <a:tabLst>
                <a:tab pos="727075" algn="l"/>
                <a:tab pos="266700" algn="l"/>
              </a:tabLst>
            </a:pPr>
            <a:r>
              <a:rPr lang="en-US" altLang="zh-CN" sz="2000" b="1" kern="100" dirty="0">
                <a:latin typeface="+mn-ea"/>
                <a:cs typeface="Times New Roman" panose="02020603050405020304" pitchFamily="18" charset="0"/>
              </a:rPr>
              <a:t>   </a:t>
            </a:r>
            <a:r>
              <a:rPr lang="zh-CN" altLang="zh-CN" sz="2000" b="1" kern="100" dirty="0">
                <a:latin typeface="+mn-ea"/>
                <a:cs typeface="Times New Roman" panose="02020603050405020304" pitchFamily="18" charset="0"/>
              </a:rPr>
              <a:t>数据管理能力要求（针对软件系统）</a:t>
            </a:r>
          </a:p>
          <a:p>
            <a:pPr marL="227965" indent="266700">
              <a:spcAft>
                <a:spcPts val="0"/>
              </a:spcAft>
            </a:pPr>
            <a:r>
              <a:rPr lang="zh-CN" altLang="zh-CN" kern="100" dirty="0">
                <a:latin typeface="+mn-ea"/>
              </a:rPr>
              <a:t>需要管理各类商品信息表和用户个人信息表</a:t>
            </a:r>
          </a:p>
          <a:p>
            <a:pPr marL="227965" indent="266700">
              <a:spcAft>
                <a:spcPts val="0"/>
              </a:spcAft>
            </a:pPr>
            <a:r>
              <a:rPr lang="zh-CN" altLang="zh-CN" kern="100" dirty="0">
                <a:latin typeface="+mn-ea"/>
              </a:rPr>
              <a:t>按照当下项目计划以及各项功能保守预计两方面内容将各占</a:t>
            </a:r>
            <a:r>
              <a:rPr lang="en-US" altLang="zh-CN" kern="100" dirty="0">
                <a:latin typeface="+mn-ea"/>
              </a:rPr>
              <a:t>15</a:t>
            </a:r>
            <a:r>
              <a:rPr lang="zh-CN" altLang="zh-CN" kern="100" dirty="0">
                <a:latin typeface="+mn-ea"/>
              </a:rPr>
              <a:t>—</a:t>
            </a:r>
            <a:r>
              <a:rPr lang="en-US" altLang="zh-CN" kern="100" dirty="0">
                <a:latin typeface="+mn-ea"/>
              </a:rPr>
              <a:t>20M</a:t>
            </a:r>
            <a:endParaRPr lang="zh-CN" altLang="zh-CN" kern="100" dirty="0">
              <a:latin typeface="+mn-ea"/>
            </a:endParaRPr>
          </a:p>
          <a:p>
            <a:pPr marL="269875">
              <a:spcBef>
                <a:spcPts val="1300"/>
              </a:spcBef>
              <a:spcAft>
                <a:spcPts val="1300"/>
              </a:spcAft>
              <a:tabLst>
                <a:tab pos="727075" algn="l"/>
                <a:tab pos="266700" algn="l"/>
              </a:tabLst>
            </a:pPr>
            <a:r>
              <a:rPr lang="zh-CN" altLang="zh-CN" sz="2000" b="1" kern="100" dirty="0">
                <a:latin typeface="+mn-ea"/>
                <a:cs typeface="Times New Roman" panose="02020603050405020304" pitchFamily="18" charset="0"/>
              </a:rPr>
              <a:t>其他专门要求</a:t>
            </a:r>
          </a:p>
          <a:p>
            <a:pPr marL="227965" indent="266700">
              <a:spcAft>
                <a:spcPts val="0"/>
              </a:spcAft>
            </a:pPr>
            <a:r>
              <a:rPr lang="zh-CN" altLang="zh-CN" kern="100" dirty="0">
                <a:latin typeface="+mn-ea"/>
              </a:rPr>
              <a:t>不会主动向第三方机构泄露用户信息</a:t>
            </a:r>
          </a:p>
          <a:p>
            <a:pPr marL="227965" indent="266700">
              <a:spcAft>
                <a:spcPts val="0"/>
              </a:spcAft>
            </a:pPr>
            <a:r>
              <a:rPr lang="zh-CN" altLang="zh-CN" kern="100" dirty="0">
                <a:latin typeface="+mn-ea"/>
              </a:rPr>
              <a:t>随时随地在安卓或</a:t>
            </a:r>
            <a:r>
              <a:rPr lang="en-US" altLang="zh-CN" kern="100" dirty="0">
                <a:latin typeface="+mn-ea"/>
              </a:rPr>
              <a:t>IOS</a:t>
            </a:r>
            <a:r>
              <a:rPr lang="zh-CN" altLang="zh-CN" kern="100" dirty="0">
                <a:latin typeface="+mn-ea"/>
              </a:rPr>
              <a:t>系统微信上都可使用</a:t>
            </a:r>
          </a:p>
        </p:txBody>
      </p:sp>
    </p:spTree>
    <p:extLst>
      <p:ext uri="{BB962C8B-B14F-4D97-AF65-F5344CB8AC3E}">
        <p14:creationId xmlns:p14="http://schemas.microsoft.com/office/powerpoint/2010/main" val="637811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9"/>
          <p:cNvSpPr>
            <a:spLocks/>
          </p:cNvSpPr>
          <p:nvPr/>
        </p:nvSpPr>
        <p:spPr bwMode="auto">
          <a:xfrm>
            <a:off x="1901862" y="1654020"/>
            <a:ext cx="2576347" cy="2888159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092008" y="1867179"/>
            <a:ext cx="2196057" cy="2461843"/>
            <a:chOff x="5002386" y="2208630"/>
            <a:chExt cx="2196057" cy="2461843"/>
          </a:xfrm>
        </p:grpSpPr>
        <p:sp>
          <p:nvSpPr>
            <p:cNvPr id="4" name="Freeform 19"/>
            <p:cNvSpPr>
              <a:spLocks/>
            </p:cNvSpPr>
            <p:nvPr/>
          </p:nvSpPr>
          <p:spPr bwMode="auto">
            <a:xfrm>
              <a:off x="5002386" y="2208630"/>
              <a:ext cx="2196057" cy="2461843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 flipH="1">
              <a:off x="5218602" y="2508527"/>
              <a:ext cx="176362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>
                  <a:solidFill>
                    <a:schemeClr val="bg1"/>
                  </a:solidFill>
                  <a:latin typeface="Impact" panose="020B0806030902050204" pitchFamily="34" charset="0"/>
                </a:rPr>
                <a:t>08</a:t>
              </a:r>
              <a:endParaRPr lang="zh-CN" altLang="en-US" sz="115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668355" y="2361400"/>
            <a:ext cx="6579045" cy="1067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数据字典以及</a:t>
            </a:r>
            <a:r>
              <a:rPr lang="en-US" altLang="zh-CN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ER</a:t>
            </a:r>
            <a:r>
              <a:rPr lang="zh-CN" altLang="en-US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图展示</a:t>
            </a:r>
            <a:endParaRPr lang="en-US" altLang="zh-CN" sz="48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22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9"/>
          <p:cNvSpPr>
            <a:spLocks/>
          </p:cNvSpPr>
          <p:nvPr/>
        </p:nvSpPr>
        <p:spPr bwMode="auto">
          <a:xfrm>
            <a:off x="633350" y="1105886"/>
            <a:ext cx="2576347" cy="2888159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24065" y="1319045"/>
            <a:ext cx="2196057" cy="2461843"/>
            <a:chOff x="5002386" y="2208630"/>
            <a:chExt cx="2196057" cy="2461843"/>
          </a:xfrm>
        </p:grpSpPr>
        <p:sp>
          <p:nvSpPr>
            <p:cNvPr id="4" name="Freeform 19"/>
            <p:cNvSpPr>
              <a:spLocks/>
            </p:cNvSpPr>
            <p:nvPr/>
          </p:nvSpPr>
          <p:spPr bwMode="auto">
            <a:xfrm>
              <a:off x="5002386" y="2208630"/>
              <a:ext cx="2196057" cy="2461843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 flipH="1">
              <a:off x="5332415" y="2508527"/>
              <a:ext cx="1535998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115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403707" y="1821660"/>
            <a:ext cx="8186857" cy="1067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项目进度和课程要求提交展示</a:t>
            </a:r>
            <a:endParaRPr lang="en-US" altLang="zh-CN" sz="48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16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3BB4D31-F259-4DA4-8BCC-93F685B47554}"/>
              </a:ext>
            </a:extLst>
          </p:cNvPr>
          <p:cNvSpPr/>
          <p:nvPr/>
        </p:nvSpPr>
        <p:spPr>
          <a:xfrm>
            <a:off x="203969" y="50689"/>
            <a:ext cx="1107996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数据字典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CFDB86B-2433-428D-B9B7-3063CFA94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319735"/>
              </p:ext>
            </p:extLst>
          </p:nvPr>
        </p:nvGraphicFramePr>
        <p:xfrm>
          <a:off x="3602300" y="508763"/>
          <a:ext cx="5411470" cy="271450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2886029539"/>
                    </a:ext>
                  </a:extLst>
                </a:gridCol>
                <a:gridCol w="3992245">
                  <a:extLst>
                    <a:ext uri="{9D8B030D-6E8A-4147-A177-3AD203B41FA5}">
                      <a16:colId xmlns:a16="http://schemas.microsoft.com/office/drawing/2014/main" val="1150932508"/>
                    </a:ext>
                  </a:extLst>
                </a:gridCol>
              </a:tblGrid>
              <a:tr h="2467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名字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收货地址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2649793"/>
                  </a:ext>
                </a:extLst>
              </a:tr>
              <a:tr h="2467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别名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0468549"/>
                  </a:ext>
                </a:extLst>
              </a:tr>
              <a:tr h="2467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收货地址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3519090"/>
                  </a:ext>
                </a:extLst>
              </a:tr>
              <a:tr h="17274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定义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收货地址</a:t>
                      </a:r>
                      <a:r>
                        <a:rPr lang="en-US" sz="1200" kern="100">
                          <a:effectLst/>
                        </a:rPr>
                        <a:t>=</a:t>
                      </a:r>
                      <a:r>
                        <a:rPr lang="zh-CN" sz="1200" kern="100">
                          <a:effectLst/>
                        </a:rPr>
                        <a:t>地址编号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地址内容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收货人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用户编号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地址编号：</a:t>
                      </a:r>
                      <a:r>
                        <a:rPr lang="en-US" sz="1200" kern="100">
                          <a:effectLst/>
                        </a:rPr>
                        <a:t>id` int(11)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地址内容：</a:t>
                      </a:r>
                      <a:r>
                        <a:rPr lang="en-US" sz="1200" kern="100">
                          <a:effectLst/>
                        </a:rPr>
                        <a:t>dz` varchar(255)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收货人：</a:t>
                      </a:r>
                      <a:r>
                        <a:rPr lang="en-US" sz="1200" kern="100">
                          <a:effectLst/>
                        </a:rPr>
                        <a:t>name` varchar(255)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手机号：</a:t>
                      </a:r>
                      <a:r>
                        <a:rPr lang="en-US" sz="1200" kern="100">
                          <a:effectLst/>
                        </a:rPr>
                        <a:t>phone` varchar(255)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用户编号：</a:t>
                      </a:r>
                      <a:r>
                        <a:rPr lang="en-US" sz="1200" kern="100">
                          <a:effectLst/>
                        </a:rPr>
                        <a:t>userId` int(11)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6073201"/>
                  </a:ext>
                </a:extLst>
              </a:tr>
              <a:tr h="2467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位置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收货地址表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1525760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9F08AE3-2DA3-4CD9-9602-9A158AA77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51165"/>
              </p:ext>
            </p:extLst>
          </p:nvPr>
        </p:nvGraphicFramePr>
        <p:xfrm>
          <a:off x="3573504" y="3461705"/>
          <a:ext cx="5411470" cy="210795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2886373928"/>
                    </a:ext>
                  </a:extLst>
                </a:gridCol>
                <a:gridCol w="3992245">
                  <a:extLst>
                    <a:ext uri="{9D8B030D-6E8A-4147-A177-3AD203B41FA5}">
                      <a16:colId xmlns:a16="http://schemas.microsoft.com/office/drawing/2014/main" val="3673163526"/>
                    </a:ext>
                  </a:extLst>
                </a:gridCol>
              </a:tblGrid>
              <a:tr h="2107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名字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购物车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8176763"/>
                  </a:ext>
                </a:extLst>
              </a:tr>
              <a:tr h="2107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别名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9713999"/>
                  </a:ext>
                </a:extLst>
              </a:tr>
              <a:tr h="2107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用户添加的购买信息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1699666"/>
                  </a:ext>
                </a:extLst>
              </a:tr>
              <a:tr h="12647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定义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购物车</a:t>
                      </a:r>
                      <a:r>
                        <a:rPr lang="en-US" sz="1200" kern="100">
                          <a:effectLst/>
                        </a:rPr>
                        <a:t>=</a:t>
                      </a:r>
                      <a:r>
                        <a:rPr lang="zh-CN" sz="1200" kern="100">
                          <a:effectLst/>
                        </a:rPr>
                        <a:t>购物车编号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数量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价格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商品编号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用户编号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购物车编号：</a:t>
                      </a:r>
                      <a:r>
                        <a:rPr lang="en-US" sz="1200" kern="100">
                          <a:effectLst/>
                        </a:rPr>
                        <a:t>id` int(11)  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数量：</a:t>
                      </a:r>
                      <a:r>
                        <a:rPr lang="en-US" sz="1200" kern="100">
                          <a:effectLst/>
                        </a:rPr>
                        <a:t>num` int(11)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价格：</a:t>
                      </a:r>
                      <a:r>
                        <a:rPr lang="en-US" sz="1200" kern="100">
                          <a:effectLst/>
                        </a:rPr>
                        <a:t>price` double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商品编号：</a:t>
                      </a:r>
                      <a:r>
                        <a:rPr lang="en-US" sz="1200" kern="100">
                          <a:effectLst/>
                        </a:rPr>
                        <a:t>goodsId` int(11)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用户编号：</a:t>
                      </a:r>
                      <a:r>
                        <a:rPr lang="en-US" sz="1200" kern="100">
                          <a:effectLst/>
                        </a:rPr>
                        <a:t>userId` int(11)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3008646"/>
                  </a:ext>
                </a:extLst>
              </a:tr>
              <a:tr h="2107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位置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购物车表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9547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957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3BB4D31-F259-4DA4-8BCC-93F685B47554}"/>
              </a:ext>
            </a:extLst>
          </p:cNvPr>
          <p:cNvSpPr/>
          <p:nvPr/>
        </p:nvSpPr>
        <p:spPr>
          <a:xfrm>
            <a:off x="203969" y="50689"/>
            <a:ext cx="1107996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数据字典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800804A-FDB2-43F0-B1B6-AF44E686C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654314"/>
              </p:ext>
            </p:extLst>
          </p:nvPr>
        </p:nvGraphicFramePr>
        <p:xfrm>
          <a:off x="3573504" y="279726"/>
          <a:ext cx="5411470" cy="292608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3794724840"/>
                    </a:ext>
                  </a:extLst>
                </a:gridCol>
                <a:gridCol w="3992245">
                  <a:extLst>
                    <a:ext uri="{9D8B030D-6E8A-4147-A177-3AD203B41FA5}">
                      <a16:colId xmlns:a16="http://schemas.microsoft.com/office/drawing/2014/main" val="3260295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名字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846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别名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391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用户购买信息时生成的订单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1086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定义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订单</a:t>
                      </a:r>
                      <a:r>
                        <a:rPr lang="en-US" sz="1200" kern="100">
                          <a:effectLst/>
                        </a:rPr>
                        <a:t>=</a:t>
                      </a:r>
                      <a:r>
                        <a:rPr lang="zh-CN" sz="1200" kern="100">
                          <a:effectLst/>
                        </a:rPr>
                        <a:t>订单编号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收货地址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单价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生成时间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商品名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数量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用户手机号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总价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商品编号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用户编号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订单编号：</a:t>
                      </a:r>
                      <a:r>
                        <a:rPr lang="en-US" sz="1200" kern="100">
                          <a:effectLst/>
                        </a:rPr>
                        <a:t>id` int(11)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收货地址：</a:t>
                      </a:r>
                      <a:r>
                        <a:rPr lang="en-US" sz="1200" kern="100">
                          <a:effectLst/>
                        </a:rPr>
                        <a:t>address` varchar(255)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单价：</a:t>
                      </a:r>
                      <a:r>
                        <a:rPr lang="en-US" sz="1200" kern="100">
                          <a:effectLst/>
                        </a:rPr>
                        <a:t>cost` double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生成时间：</a:t>
                      </a:r>
                      <a:r>
                        <a:rPr lang="en-US" sz="1200" kern="100">
                          <a:effectLst/>
                        </a:rPr>
                        <a:t>createTime` datetime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商品名：</a:t>
                      </a:r>
                      <a:r>
                        <a:rPr lang="en-US" sz="1200" kern="100">
                          <a:effectLst/>
                        </a:rPr>
                        <a:t>name` varchar(255)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数量：</a:t>
                      </a:r>
                      <a:r>
                        <a:rPr lang="en-US" sz="1200" kern="100">
                          <a:effectLst/>
                        </a:rPr>
                        <a:t>num` int(11)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用户手机号：</a:t>
                      </a:r>
                      <a:r>
                        <a:rPr lang="en-US" sz="1200" kern="100">
                          <a:effectLst/>
                        </a:rPr>
                        <a:t>phone` varchar(255)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总价：</a:t>
                      </a:r>
                      <a:r>
                        <a:rPr lang="en-US" sz="1200" kern="100">
                          <a:effectLst/>
                        </a:rPr>
                        <a:t>price` double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商品编号：</a:t>
                      </a:r>
                      <a:r>
                        <a:rPr lang="en-US" sz="1200" kern="100">
                          <a:effectLst/>
                        </a:rPr>
                        <a:t>goodsId` int(11)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用户编号</a:t>
                      </a:r>
                      <a:r>
                        <a:rPr lang="en-US" sz="1200" kern="100">
                          <a:effectLst/>
                        </a:rPr>
                        <a:t>+userId` int(11)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795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位置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订单表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91178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BE2B236-7001-4F6C-A7D7-5FA482502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962306"/>
              </p:ext>
            </p:extLst>
          </p:nvPr>
        </p:nvGraphicFramePr>
        <p:xfrm>
          <a:off x="3573504" y="3429000"/>
          <a:ext cx="5411470" cy="310896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568108473"/>
                    </a:ext>
                  </a:extLst>
                </a:gridCol>
                <a:gridCol w="3992245">
                  <a:extLst>
                    <a:ext uri="{9D8B030D-6E8A-4147-A177-3AD203B41FA5}">
                      <a16:colId xmlns:a16="http://schemas.microsoft.com/office/drawing/2014/main" val="3178221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名字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商品信息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95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别名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145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商品的各项信息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8839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定义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商品信息</a:t>
                      </a:r>
                      <a:r>
                        <a:rPr lang="en-US" sz="1200" kern="100">
                          <a:effectLst/>
                        </a:rPr>
                        <a:t>=</a:t>
                      </a:r>
                      <a:r>
                        <a:rPr lang="zh-CN" sz="1200" kern="100">
                          <a:effectLst/>
                        </a:rPr>
                        <a:t>商品编号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用户编号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是否首页循环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单价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商品名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图片</a:t>
                      </a:r>
                      <a:r>
                        <a:rPr lang="en-US" sz="1200" kern="100">
                          <a:effectLst/>
                        </a:rPr>
                        <a:t>1+</a:t>
                      </a:r>
                      <a:r>
                        <a:rPr lang="zh-CN" sz="1200" kern="100">
                          <a:effectLst/>
                        </a:rPr>
                        <a:t>图片</a:t>
                      </a:r>
                      <a:r>
                        <a:rPr lang="en-US" sz="1200" kern="100">
                          <a:effectLst/>
                        </a:rPr>
                        <a:t>2+</a:t>
                      </a:r>
                      <a:r>
                        <a:rPr lang="zh-CN" sz="1200" kern="100">
                          <a:effectLst/>
                        </a:rPr>
                        <a:t>图片</a:t>
                      </a:r>
                      <a:r>
                        <a:rPr lang="en-US" sz="1200" kern="100">
                          <a:effectLst/>
                        </a:rPr>
                        <a:t>3+</a:t>
                      </a:r>
                      <a:r>
                        <a:rPr lang="zh-CN" sz="1200" kern="100">
                          <a:effectLst/>
                        </a:rPr>
                        <a:t>图片</a:t>
                      </a:r>
                      <a:r>
                        <a:rPr lang="en-US" sz="1200" kern="100">
                          <a:effectLst/>
                        </a:rPr>
                        <a:t>4+</a:t>
                      </a:r>
                      <a:r>
                        <a:rPr lang="zh-CN" sz="1200" kern="100">
                          <a:effectLst/>
                        </a:rPr>
                        <a:t>二级分类编号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数量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商品编号：</a:t>
                      </a:r>
                      <a:r>
                        <a:rPr lang="en-US" sz="1200" kern="100">
                          <a:effectLst/>
                        </a:rPr>
                        <a:t>id` int(11)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用户编号：</a:t>
                      </a:r>
                      <a:r>
                        <a:rPr lang="en-US" sz="1200" kern="100">
                          <a:effectLst/>
                        </a:rPr>
                        <a:t>userid int(11)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是否首页循环：</a:t>
                      </a:r>
                      <a:r>
                        <a:rPr lang="en-US" sz="1200" kern="100">
                          <a:effectLst/>
                        </a:rPr>
                        <a:t>isLb` int(11)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单价：</a:t>
                      </a:r>
                      <a:r>
                        <a:rPr lang="en-US" sz="1200" kern="100">
                          <a:effectLst/>
                        </a:rPr>
                        <a:t>price` double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商品名：</a:t>
                      </a:r>
                      <a:r>
                        <a:rPr lang="en-US" sz="1200" kern="100">
                          <a:effectLst/>
                        </a:rPr>
                        <a:t>title` varchar(255)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图片</a:t>
                      </a:r>
                      <a:r>
                        <a:rPr lang="en-US" sz="1200" kern="100">
                          <a:effectLst/>
                        </a:rPr>
                        <a:t>1</a:t>
                      </a:r>
                      <a:r>
                        <a:rPr lang="zh-CN" sz="1200" kern="100">
                          <a:effectLst/>
                        </a:rPr>
                        <a:t>：</a:t>
                      </a:r>
                      <a:r>
                        <a:rPr lang="en-US" sz="1200" kern="100">
                          <a:effectLst/>
                        </a:rPr>
                        <a:t>url1` varchar(255)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图片</a:t>
                      </a:r>
                      <a:r>
                        <a:rPr lang="en-US" sz="1200" kern="100">
                          <a:effectLst/>
                        </a:rPr>
                        <a:t>2</a:t>
                      </a:r>
                      <a:r>
                        <a:rPr lang="zh-CN" sz="1200" kern="100">
                          <a:effectLst/>
                        </a:rPr>
                        <a:t>：</a:t>
                      </a:r>
                      <a:r>
                        <a:rPr lang="en-US" sz="1200" kern="100">
                          <a:effectLst/>
                        </a:rPr>
                        <a:t>url2` varchar(255)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图片</a:t>
                      </a:r>
                      <a:r>
                        <a:rPr lang="en-US" sz="1200" kern="100">
                          <a:effectLst/>
                        </a:rPr>
                        <a:t>3</a:t>
                      </a:r>
                      <a:r>
                        <a:rPr lang="zh-CN" sz="1200" kern="100">
                          <a:effectLst/>
                        </a:rPr>
                        <a:t>：</a:t>
                      </a:r>
                      <a:r>
                        <a:rPr lang="en-US" sz="1200" kern="100">
                          <a:effectLst/>
                        </a:rPr>
                        <a:t>url3` varchar(255)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图片</a:t>
                      </a:r>
                      <a:r>
                        <a:rPr lang="en-US" sz="1200" kern="100">
                          <a:effectLst/>
                        </a:rPr>
                        <a:t>4</a:t>
                      </a:r>
                      <a:r>
                        <a:rPr lang="zh-CN" sz="1200" kern="100">
                          <a:effectLst/>
                        </a:rPr>
                        <a:t>：</a:t>
                      </a:r>
                      <a:r>
                        <a:rPr lang="en-US" sz="1200" kern="100">
                          <a:effectLst/>
                        </a:rPr>
                        <a:t>url4` varchar(255)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二级分类编号：</a:t>
                      </a:r>
                      <a:r>
                        <a:rPr lang="en-US" sz="1200" kern="100">
                          <a:effectLst/>
                        </a:rPr>
                        <a:t>ppId` int(11)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数量：</a:t>
                      </a:r>
                      <a:r>
                        <a:rPr lang="en-US" sz="1200" kern="100">
                          <a:effectLst/>
                        </a:rPr>
                        <a:t>num` int(11)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682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位置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商品信息表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1907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163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3BB4D31-F259-4DA4-8BCC-93F685B47554}"/>
              </a:ext>
            </a:extLst>
          </p:cNvPr>
          <p:cNvSpPr/>
          <p:nvPr/>
        </p:nvSpPr>
        <p:spPr>
          <a:xfrm>
            <a:off x="203969" y="50689"/>
            <a:ext cx="1107996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数据字典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EA5FFD9-2445-4444-80CC-0276C30A9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44101"/>
              </p:ext>
            </p:extLst>
          </p:nvPr>
        </p:nvGraphicFramePr>
        <p:xfrm>
          <a:off x="3573504" y="508763"/>
          <a:ext cx="5411470" cy="128016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1185855401"/>
                    </a:ext>
                  </a:extLst>
                </a:gridCol>
                <a:gridCol w="3992245">
                  <a:extLst>
                    <a:ext uri="{9D8B030D-6E8A-4147-A177-3AD203B41FA5}">
                      <a16:colId xmlns:a16="http://schemas.microsoft.com/office/drawing/2014/main" val="51936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名字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一级分类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2230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别名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3736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商品分类信息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5772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定义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一级分类</a:t>
                      </a:r>
                      <a:r>
                        <a:rPr lang="en-US" sz="1200" kern="100">
                          <a:effectLst/>
                        </a:rPr>
                        <a:t>=</a:t>
                      </a:r>
                      <a:r>
                        <a:rPr lang="zh-CN" sz="1200" kern="100">
                          <a:effectLst/>
                        </a:rPr>
                        <a:t>一级分类编号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一级分类名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一级分类编号：</a:t>
                      </a:r>
                      <a:r>
                        <a:rPr lang="en-US" sz="1200" kern="100">
                          <a:effectLst/>
                        </a:rPr>
                        <a:t>id` int(11)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一级分类名：</a:t>
                      </a:r>
                      <a:r>
                        <a:rPr lang="en-US" sz="1200" kern="100">
                          <a:effectLst/>
                        </a:rPr>
                        <a:t>name` varchar(255)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2590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位置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一级分类表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1750302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CBF51DD-A9FA-47DE-8162-F344B874F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150874"/>
              </p:ext>
            </p:extLst>
          </p:nvPr>
        </p:nvGraphicFramePr>
        <p:xfrm>
          <a:off x="3573504" y="2000215"/>
          <a:ext cx="5411470" cy="182880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2154705283"/>
                    </a:ext>
                  </a:extLst>
                </a:gridCol>
                <a:gridCol w="3992245">
                  <a:extLst>
                    <a:ext uri="{9D8B030D-6E8A-4147-A177-3AD203B41FA5}">
                      <a16:colId xmlns:a16="http://schemas.microsoft.com/office/drawing/2014/main" val="2006357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名字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二级分类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6727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别名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7936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商品分类信息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3250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定义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二级分类</a:t>
                      </a:r>
                      <a:r>
                        <a:rPr lang="en-US" sz="1200" kern="100">
                          <a:effectLst/>
                        </a:rPr>
                        <a:t>=</a:t>
                      </a:r>
                      <a:r>
                        <a:rPr lang="zh-CN" sz="1200" kern="100">
                          <a:effectLst/>
                        </a:rPr>
                        <a:t>二级分类编号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二级分类名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缩略图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所属一级分类编号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二级分类编号：</a:t>
                      </a:r>
                      <a:r>
                        <a:rPr lang="en-US" sz="1200" kern="100">
                          <a:effectLst/>
                        </a:rPr>
                        <a:t>id` int(11)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二级分类名：</a:t>
                      </a:r>
                      <a:r>
                        <a:rPr lang="en-US" sz="1200" kern="100">
                          <a:effectLst/>
                        </a:rPr>
                        <a:t>name` varchar(255)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缩略图：</a:t>
                      </a:r>
                      <a:r>
                        <a:rPr lang="en-US" sz="1200" kern="100">
                          <a:effectLst/>
                        </a:rPr>
                        <a:t>cpUrl` varchar(255)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所属一级分类编号：</a:t>
                      </a:r>
                      <a:r>
                        <a:rPr lang="en-US" sz="1200" kern="100">
                          <a:effectLst/>
                        </a:rPr>
                        <a:t>lbId` int(11)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2296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位置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二级分类表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786532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F430F7D-F2FD-4770-9749-C00266303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443647"/>
              </p:ext>
            </p:extLst>
          </p:nvPr>
        </p:nvGraphicFramePr>
        <p:xfrm>
          <a:off x="3573504" y="4040307"/>
          <a:ext cx="5411470" cy="182880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1769820258"/>
                    </a:ext>
                  </a:extLst>
                </a:gridCol>
                <a:gridCol w="3992245">
                  <a:extLst>
                    <a:ext uri="{9D8B030D-6E8A-4147-A177-3AD203B41FA5}">
                      <a16:colId xmlns:a16="http://schemas.microsoft.com/office/drawing/2014/main" val="3373632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名字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管理员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7979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别名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0773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管理员个人信息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000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定义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管理员</a:t>
                      </a:r>
                      <a:r>
                        <a:rPr lang="en-US" sz="1200" kern="100">
                          <a:effectLst/>
                        </a:rPr>
                        <a:t>=</a:t>
                      </a:r>
                      <a:r>
                        <a:rPr lang="zh-CN" sz="1200" kern="100">
                          <a:effectLst/>
                        </a:rPr>
                        <a:t>管理员编号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管理员编号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管理员昵称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密码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管理员名字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管理员编号：</a:t>
                      </a:r>
                      <a:r>
                        <a:rPr lang="en-US" sz="1200" kern="100">
                          <a:effectLst/>
                        </a:rPr>
                        <a:t>id` int(11)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管理员昵称：</a:t>
                      </a:r>
                      <a:r>
                        <a:rPr lang="en-US" sz="1200" kern="100">
                          <a:effectLst/>
                        </a:rPr>
                        <a:t>name` varchar(255)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密码：</a:t>
                      </a:r>
                      <a:r>
                        <a:rPr lang="en-US" sz="1200" kern="100">
                          <a:effectLst/>
                        </a:rPr>
                        <a:t>passWord` varchar(255)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管理员名字：</a:t>
                      </a:r>
                      <a:r>
                        <a:rPr lang="en-US" sz="1200" kern="100">
                          <a:effectLst/>
                        </a:rPr>
                        <a:t>realName` varchar(255)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6551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位置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管理员表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4250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019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3BB4D31-F259-4DA4-8BCC-93F685B47554}"/>
              </a:ext>
            </a:extLst>
          </p:cNvPr>
          <p:cNvSpPr/>
          <p:nvPr/>
        </p:nvSpPr>
        <p:spPr>
          <a:xfrm>
            <a:off x="203969" y="50689"/>
            <a:ext cx="1107996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数据字典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9C44007-5CEE-4543-8514-81444F3BD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517254"/>
              </p:ext>
            </p:extLst>
          </p:nvPr>
        </p:nvGraphicFramePr>
        <p:xfrm>
          <a:off x="3554785" y="755835"/>
          <a:ext cx="5411470" cy="204037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20707">
                  <a:extLst>
                    <a:ext uri="{9D8B030D-6E8A-4147-A177-3AD203B41FA5}">
                      <a16:colId xmlns:a16="http://schemas.microsoft.com/office/drawing/2014/main" val="4288255140"/>
                    </a:ext>
                  </a:extLst>
                </a:gridCol>
                <a:gridCol w="3990763">
                  <a:extLst>
                    <a:ext uri="{9D8B030D-6E8A-4147-A177-3AD203B41FA5}">
                      <a16:colId xmlns:a16="http://schemas.microsoft.com/office/drawing/2014/main" val="4168992763"/>
                    </a:ext>
                  </a:extLst>
                </a:gridCol>
              </a:tblGrid>
              <a:tr h="1854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名字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意见反馈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4060361"/>
                  </a:ext>
                </a:extLst>
              </a:tr>
              <a:tr h="1854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别名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9071033"/>
                  </a:ext>
                </a:extLst>
              </a:tr>
              <a:tr h="1854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用户反馈意见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5109651"/>
                  </a:ext>
                </a:extLst>
              </a:tr>
              <a:tr h="12984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定义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意见反馈</a:t>
                      </a:r>
                      <a:r>
                        <a:rPr lang="en-US" sz="1200" kern="100" dirty="0">
                          <a:effectLst/>
                        </a:rPr>
                        <a:t>=</a:t>
                      </a:r>
                      <a:r>
                        <a:rPr lang="zh-CN" sz="1200" kern="100" dirty="0">
                          <a:effectLst/>
                        </a:rPr>
                        <a:t>反馈编号</a:t>
                      </a:r>
                      <a:r>
                        <a:rPr lang="en-US" sz="1200" kern="100" dirty="0">
                          <a:effectLst/>
                        </a:rPr>
                        <a:t>+</a:t>
                      </a:r>
                      <a:r>
                        <a:rPr lang="zh-CN" sz="1200" kern="100" dirty="0">
                          <a:effectLst/>
                        </a:rPr>
                        <a:t>反馈人姓名</a:t>
                      </a:r>
                      <a:r>
                        <a:rPr lang="en-US" sz="1200" kern="100" dirty="0">
                          <a:effectLst/>
                        </a:rPr>
                        <a:t>+</a:t>
                      </a:r>
                      <a:r>
                        <a:rPr lang="zh-CN" sz="1200" kern="100" dirty="0">
                          <a:effectLst/>
                        </a:rPr>
                        <a:t>手机号</a:t>
                      </a:r>
                      <a:r>
                        <a:rPr lang="en-US" sz="1200" kern="100" dirty="0">
                          <a:effectLst/>
                        </a:rPr>
                        <a:t>+</a:t>
                      </a:r>
                      <a:r>
                        <a:rPr lang="zh-CN" sz="1200" kern="100" dirty="0">
                          <a:effectLst/>
                        </a:rPr>
                        <a:t>反馈内容</a:t>
                      </a:r>
                      <a:r>
                        <a:rPr lang="en-US" sz="1200" kern="100" dirty="0">
                          <a:effectLst/>
                        </a:rPr>
                        <a:t>+</a:t>
                      </a:r>
                      <a:r>
                        <a:rPr lang="zh-CN" sz="1200" kern="100" dirty="0">
                          <a:effectLst/>
                        </a:rPr>
                        <a:t>反馈时间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反馈编号：</a:t>
                      </a:r>
                      <a:r>
                        <a:rPr lang="en-US" sz="1200" kern="100" dirty="0">
                          <a:effectLst/>
                        </a:rPr>
                        <a:t>id` int(11)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反馈人姓名：</a:t>
                      </a:r>
                      <a:r>
                        <a:rPr lang="en-US" sz="1200" kern="100" dirty="0">
                          <a:effectLst/>
                        </a:rPr>
                        <a:t>name` varchar(255)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手机号：</a:t>
                      </a:r>
                      <a:r>
                        <a:rPr lang="en-US" sz="1200" kern="100" dirty="0">
                          <a:effectLst/>
                        </a:rPr>
                        <a:t>phone` varchar(255)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反馈内容：</a:t>
                      </a:r>
                      <a:r>
                        <a:rPr lang="en-US" sz="1200" kern="100" dirty="0">
                          <a:effectLst/>
                        </a:rPr>
                        <a:t>content` varchar(255)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反馈时间：</a:t>
                      </a:r>
                      <a:r>
                        <a:rPr lang="en-US" sz="1200" kern="100" dirty="0" err="1">
                          <a:effectLst/>
                        </a:rPr>
                        <a:t>addTime</a:t>
                      </a:r>
                      <a:r>
                        <a:rPr lang="en-US" sz="1200" kern="100" dirty="0">
                          <a:effectLst/>
                        </a:rPr>
                        <a:t>` datetime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7640439"/>
                  </a:ext>
                </a:extLst>
              </a:tr>
              <a:tr h="1854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位置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反馈表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4136783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F519C51-1FAD-406C-AD2B-622D2EE94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953804"/>
              </p:ext>
            </p:extLst>
          </p:nvPr>
        </p:nvGraphicFramePr>
        <p:xfrm>
          <a:off x="3554785" y="2993205"/>
          <a:ext cx="5411470" cy="219456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2456707180"/>
                    </a:ext>
                  </a:extLst>
                </a:gridCol>
                <a:gridCol w="3992245">
                  <a:extLst>
                    <a:ext uri="{9D8B030D-6E8A-4147-A177-3AD203B41FA5}">
                      <a16:colId xmlns:a16="http://schemas.microsoft.com/office/drawing/2014/main" val="5862912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名字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评价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2002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别名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0271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买家用户对商品进行的评价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641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定义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评价</a:t>
                      </a:r>
                      <a:r>
                        <a:rPr lang="en-US" sz="1200" kern="100">
                          <a:effectLst/>
                        </a:rPr>
                        <a:t>=</a:t>
                      </a:r>
                      <a:r>
                        <a:rPr lang="zh-CN" sz="1200" kern="100">
                          <a:effectLst/>
                        </a:rPr>
                        <a:t>评价编号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评价时间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评价内容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商品编号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用户编号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评价时间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评价编号 </a:t>
                      </a:r>
                      <a:r>
                        <a:rPr lang="en-US" sz="1200" kern="100">
                          <a:effectLst/>
                        </a:rPr>
                        <a:t>id` int(11)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评价时间：</a:t>
                      </a:r>
                      <a:r>
                        <a:rPr lang="en-US" sz="1200" kern="100">
                          <a:effectLst/>
                        </a:rPr>
                        <a:t>addTime` datetime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评价内容 </a:t>
                      </a:r>
                      <a:r>
                        <a:rPr lang="en-US" sz="1200" kern="100">
                          <a:effectLst/>
                        </a:rPr>
                        <a:t>content` varchar(255)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商品编号</a:t>
                      </a:r>
                      <a:r>
                        <a:rPr lang="en-US" sz="1200" kern="100">
                          <a:effectLst/>
                        </a:rPr>
                        <a:t> goodsId` int(11)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用户编号 </a:t>
                      </a:r>
                      <a:r>
                        <a:rPr lang="en-US" sz="1200" kern="100">
                          <a:effectLst/>
                        </a:rPr>
                        <a:t>userId` int(11)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评价时间：</a:t>
                      </a:r>
                      <a:r>
                        <a:rPr lang="en-US" sz="1200" kern="100">
                          <a:effectLst/>
                        </a:rPr>
                        <a:t>addTimes` varchar(255)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9475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位置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评价表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3406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853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3BB4D31-F259-4DA4-8BCC-93F685B47554}"/>
              </a:ext>
            </a:extLst>
          </p:cNvPr>
          <p:cNvSpPr/>
          <p:nvPr/>
        </p:nvSpPr>
        <p:spPr>
          <a:xfrm>
            <a:off x="203969" y="50689"/>
            <a:ext cx="1107996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数据字典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11E0615-0FE6-4E5B-B7E1-B0C008912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024313"/>
              </p:ext>
            </p:extLst>
          </p:nvPr>
        </p:nvGraphicFramePr>
        <p:xfrm>
          <a:off x="3575795" y="916188"/>
          <a:ext cx="5411470" cy="219456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1475861107"/>
                    </a:ext>
                  </a:extLst>
                </a:gridCol>
                <a:gridCol w="3992245">
                  <a:extLst>
                    <a:ext uri="{9D8B030D-6E8A-4147-A177-3AD203B41FA5}">
                      <a16:colId xmlns:a16="http://schemas.microsoft.com/office/drawing/2014/main" val="20643231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名字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用户实名信息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4391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别名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2814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用户实名认证时填写的个人信息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6893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定义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用户信息</a:t>
                      </a:r>
                      <a:r>
                        <a:rPr lang="en-US" sz="1200" kern="100">
                          <a:effectLst/>
                        </a:rPr>
                        <a:t>=</a:t>
                      </a:r>
                      <a:r>
                        <a:rPr lang="zh-CN" sz="1200" kern="100">
                          <a:effectLst/>
                        </a:rPr>
                        <a:t>用户编号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小程序编号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姓名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性别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职业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身份证号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用户编号</a:t>
                      </a:r>
                      <a:r>
                        <a:rPr lang="en-US" sz="1200" kern="100">
                          <a:effectLst/>
                        </a:rPr>
                        <a:t> id` int(11)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小程序编号：</a:t>
                      </a:r>
                      <a:r>
                        <a:rPr lang="en-US" sz="1200" kern="100">
                          <a:effectLst/>
                        </a:rPr>
                        <a:t>openId` varchar(255)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姓名 </a:t>
                      </a:r>
                      <a:r>
                        <a:rPr lang="en-US" sz="1200" kern="100">
                          <a:effectLst/>
                        </a:rPr>
                        <a:t>username varchar(10)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性别 </a:t>
                      </a:r>
                      <a:r>
                        <a:rPr lang="en-US" sz="1200" kern="100">
                          <a:effectLst/>
                        </a:rPr>
                        <a:t>sex varchar(2)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职业 </a:t>
                      </a:r>
                      <a:r>
                        <a:rPr lang="en-US" sz="1200" kern="100">
                          <a:effectLst/>
                        </a:rPr>
                        <a:t>job varchar(20)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身份证号 </a:t>
                      </a:r>
                      <a:r>
                        <a:rPr lang="en-US" sz="1200" kern="100">
                          <a:effectLst/>
                        </a:rPr>
                        <a:t>personid int(18)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2203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位置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用户实名信息表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277107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A085648-5A6C-460F-862A-DE3F3CEB2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644725"/>
              </p:ext>
            </p:extLst>
          </p:nvPr>
        </p:nvGraphicFramePr>
        <p:xfrm>
          <a:off x="3575795" y="3220278"/>
          <a:ext cx="5411470" cy="178904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2679175006"/>
                    </a:ext>
                  </a:extLst>
                </a:gridCol>
                <a:gridCol w="3992245">
                  <a:extLst>
                    <a:ext uri="{9D8B030D-6E8A-4147-A177-3AD203B41FA5}">
                      <a16:colId xmlns:a16="http://schemas.microsoft.com/office/drawing/2014/main" val="593124391"/>
                    </a:ext>
                  </a:extLst>
                </a:gridCol>
              </a:tblGrid>
              <a:tr h="22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名字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收藏夹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4054479"/>
                  </a:ext>
                </a:extLst>
              </a:tr>
              <a:tr h="22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别名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3675761"/>
                  </a:ext>
                </a:extLst>
              </a:tr>
              <a:tr h="22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用户收藏的商品信息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7523107"/>
                  </a:ext>
                </a:extLst>
              </a:tr>
              <a:tr h="8945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定义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收藏夹</a:t>
                      </a:r>
                      <a:r>
                        <a:rPr lang="en-US" sz="1200" kern="100" dirty="0">
                          <a:effectLst/>
                        </a:rPr>
                        <a:t>=</a:t>
                      </a:r>
                      <a:r>
                        <a:rPr lang="zh-CN" sz="1200" kern="100" dirty="0">
                          <a:effectLst/>
                        </a:rPr>
                        <a:t>收藏编号</a:t>
                      </a:r>
                      <a:r>
                        <a:rPr lang="en-US" sz="1200" kern="100" dirty="0">
                          <a:effectLst/>
                        </a:rPr>
                        <a:t>+</a:t>
                      </a:r>
                      <a:r>
                        <a:rPr lang="zh-CN" sz="1200" kern="100" dirty="0">
                          <a:effectLst/>
                        </a:rPr>
                        <a:t>用户编号</a:t>
                      </a:r>
                      <a:r>
                        <a:rPr lang="en-US" sz="1200" kern="100" dirty="0">
                          <a:effectLst/>
                        </a:rPr>
                        <a:t>+</a:t>
                      </a:r>
                      <a:r>
                        <a:rPr lang="zh-CN" sz="1200" kern="100" dirty="0">
                          <a:effectLst/>
                        </a:rPr>
                        <a:t>商品编号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收藏编号：</a:t>
                      </a:r>
                      <a:r>
                        <a:rPr lang="en-US" sz="1200" kern="100" dirty="0">
                          <a:effectLst/>
                        </a:rPr>
                        <a:t>id` int(11) 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用户编号：</a:t>
                      </a:r>
                      <a:r>
                        <a:rPr lang="en-US" sz="1200" kern="100" dirty="0" err="1">
                          <a:effectLst/>
                        </a:rPr>
                        <a:t>userId</a:t>
                      </a:r>
                      <a:r>
                        <a:rPr lang="en-US" sz="1200" kern="100" dirty="0">
                          <a:effectLst/>
                        </a:rPr>
                        <a:t>` int(11)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商品编号：</a:t>
                      </a:r>
                      <a:r>
                        <a:rPr lang="en-US" sz="1200" kern="100" dirty="0" err="1">
                          <a:effectLst/>
                        </a:rPr>
                        <a:t>goodsId</a:t>
                      </a:r>
                      <a:r>
                        <a:rPr lang="en-US" sz="1200" kern="100" dirty="0">
                          <a:effectLst/>
                        </a:rPr>
                        <a:t>` int(11)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6947255"/>
                  </a:ext>
                </a:extLst>
              </a:tr>
              <a:tr h="22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位置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收藏夹表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016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165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844A0C-2479-4813-908C-C20C128ADA66}"/>
              </a:ext>
            </a:extLst>
          </p:cNvPr>
          <p:cNvSpPr/>
          <p:nvPr/>
        </p:nvSpPr>
        <p:spPr>
          <a:xfrm>
            <a:off x="203969" y="50689"/>
            <a:ext cx="736099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ER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图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7984BA-BA21-4F3D-A00B-0907CA7B2F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18" y="742122"/>
            <a:ext cx="10919791" cy="568518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86878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9"/>
          <p:cNvSpPr>
            <a:spLocks/>
          </p:cNvSpPr>
          <p:nvPr/>
        </p:nvSpPr>
        <p:spPr bwMode="auto">
          <a:xfrm>
            <a:off x="278296" y="1457739"/>
            <a:ext cx="2576347" cy="2888159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68442" y="1670898"/>
            <a:ext cx="2196057" cy="2461843"/>
            <a:chOff x="5002386" y="2208630"/>
            <a:chExt cx="2196057" cy="2461843"/>
          </a:xfrm>
        </p:grpSpPr>
        <p:sp>
          <p:nvSpPr>
            <p:cNvPr id="4" name="Freeform 19"/>
            <p:cNvSpPr>
              <a:spLocks/>
            </p:cNvSpPr>
            <p:nvPr/>
          </p:nvSpPr>
          <p:spPr bwMode="auto">
            <a:xfrm>
              <a:off x="5002386" y="2208630"/>
              <a:ext cx="2196057" cy="2461843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 flipH="1">
              <a:off x="5213793" y="2508527"/>
              <a:ext cx="177324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>
                  <a:solidFill>
                    <a:schemeClr val="bg1"/>
                  </a:solidFill>
                  <a:latin typeface="Impact" panose="020B0806030902050204" pitchFamily="34" charset="0"/>
                </a:rPr>
                <a:t>09</a:t>
              </a:r>
              <a:endParaRPr lang="zh-CN" altLang="en-US" sz="115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048084" y="2173513"/>
            <a:ext cx="8802410" cy="2175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</a:rPr>
              <a:t>总体设计文件</a:t>
            </a:r>
            <a:r>
              <a:rPr lang="zh-CN" altLang="en-US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</a:rPr>
              <a:t>：</a:t>
            </a:r>
            <a:r>
              <a:rPr lang="en-US" altLang="zh-CN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</a:rPr>
              <a:t>HIPO</a:t>
            </a:r>
            <a:r>
              <a:rPr lang="zh-CN" altLang="zh-CN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</a:rPr>
              <a:t>图说明</a:t>
            </a:r>
            <a:r>
              <a:rPr lang="zh-CN" altLang="en-US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</a:rPr>
              <a:t>，</a:t>
            </a:r>
            <a:endParaRPr lang="en-US" altLang="zh-CN" sz="48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</a:rPr>
              <a:t>系统的模块结构</a:t>
            </a:r>
            <a:r>
              <a:rPr lang="zh-CN" altLang="en-US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</a:rPr>
              <a:t>及</a:t>
            </a:r>
            <a:r>
              <a:rPr lang="zh-CN" altLang="zh-CN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</a:rPr>
              <a:t>业务流图</a:t>
            </a:r>
            <a:r>
              <a:rPr lang="zh-CN" altLang="en-US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</a:rPr>
              <a:t>展示</a:t>
            </a:r>
            <a:endParaRPr lang="en-US" altLang="zh-CN" sz="48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30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C7EC946-F488-4C1D-AD1B-6AA13DA2EA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58817" y="924339"/>
            <a:ext cx="7606748" cy="5009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86A8404-3E24-465C-8345-7B640CE98C00}"/>
              </a:ext>
            </a:extLst>
          </p:cNvPr>
          <p:cNvSpPr/>
          <p:nvPr/>
        </p:nvSpPr>
        <p:spPr>
          <a:xfrm>
            <a:off x="203969" y="50689"/>
            <a:ext cx="979755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HIPO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图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8686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71EBAE8-D5BA-480D-A3A9-E80317E8667B}"/>
              </a:ext>
            </a:extLst>
          </p:cNvPr>
          <p:cNvSpPr/>
          <p:nvPr/>
        </p:nvSpPr>
        <p:spPr>
          <a:xfrm>
            <a:off x="203969" y="50689"/>
            <a:ext cx="3185487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系统的结构模块以及业务流图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6F5832-D87A-48FA-81AF-FE66FA494DBB}"/>
              </a:ext>
            </a:extLst>
          </p:cNvPr>
          <p:cNvSpPr/>
          <p:nvPr/>
        </p:nvSpPr>
        <p:spPr>
          <a:xfrm>
            <a:off x="802798" y="742521"/>
            <a:ext cx="2226365" cy="2218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32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系</a:t>
            </a:r>
            <a:r>
              <a:rPr lang="zh-CN" altLang="zh-CN" sz="32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统模块</a:t>
            </a:r>
          </a:p>
          <a:p>
            <a:pPr marL="266700" indent="266700" algn="just">
              <a:spcAft>
                <a:spcPts val="0"/>
              </a:spcAft>
            </a:pPr>
            <a:r>
              <a:rPr lang="zh-CN" altLang="zh-CN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首页模块</a:t>
            </a:r>
          </a:p>
          <a:p>
            <a:pPr marL="266700" indent="266700" algn="just">
              <a:spcAft>
                <a:spcPts val="0"/>
              </a:spcAft>
            </a:pPr>
            <a:r>
              <a:rPr lang="zh-CN" altLang="zh-CN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分类模块</a:t>
            </a:r>
          </a:p>
          <a:p>
            <a:pPr marL="266700" indent="266700" algn="just">
              <a:spcAft>
                <a:spcPts val="0"/>
              </a:spcAft>
            </a:pPr>
            <a:r>
              <a:rPr lang="zh-CN" altLang="zh-CN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购物车模块</a:t>
            </a:r>
          </a:p>
          <a:p>
            <a:pPr marL="266700" indent="266700" algn="just">
              <a:spcAft>
                <a:spcPts val="0"/>
              </a:spcAft>
            </a:pPr>
            <a:r>
              <a:rPr lang="zh-CN" altLang="zh-CN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我的模块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2A47E3-6435-40AD-946E-388A6A7BC7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456" y="562343"/>
            <a:ext cx="7729118" cy="4916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6736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9"/>
          <p:cNvSpPr>
            <a:spLocks/>
          </p:cNvSpPr>
          <p:nvPr/>
        </p:nvSpPr>
        <p:spPr bwMode="auto">
          <a:xfrm>
            <a:off x="1802296" y="1802296"/>
            <a:ext cx="2576347" cy="2888159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992442" y="2015455"/>
            <a:ext cx="2196057" cy="2461843"/>
            <a:chOff x="5002386" y="2208630"/>
            <a:chExt cx="2196057" cy="2461843"/>
          </a:xfrm>
        </p:grpSpPr>
        <p:sp>
          <p:nvSpPr>
            <p:cNvPr id="4" name="Freeform 19"/>
            <p:cNvSpPr>
              <a:spLocks/>
            </p:cNvSpPr>
            <p:nvPr/>
          </p:nvSpPr>
          <p:spPr bwMode="auto">
            <a:xfrm>
              <a:off x="5002386" y="2208630"/>
              <a:ext cx="2196057" cy="2461843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 flipH="1">
              <a:off x="5332416" y="2508527"/>
              <a:ext cx="1535998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>
                  <a:solidFill>
                    <a:schemeClr val="bg1"/>
                  </a:solidFill>
                  <a:latin typeface="Impact" panose="020B0806030902050204" pitchFamily="34" charset="0"/>
                </a:rPr>
                <a:t>10</a:t>
              </a:r>
              <a:endParaRPr lang="zh-CN" altLang="en-US" sz="115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572084" y="2518070"/>
            <a:ext cx="5109091" cy="1067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</a:rPr>
              <a:t>关键算法设计</a:t>
            </a:r>
            <a:r>
              <a:rPr lang="zh-CN" altLang="en-US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</a:rPr>
              <a:t>展示</a:t>
            </a:r>
            <a:endParaRPr lang="en-US" altLang="zh-CN" sz="48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82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EBF24F6-BD66-4DB1-A4AE-06F5EB77C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82" y="400050"/>
            <a:ext cx="9666218" cy="60153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6A98A7C-57DB-46E4-925B-D898F36D30B1}"/>
              </a:ext>
            </a:extLst>
          </p:cNvPr>
          <p:cNvSpPr/>
          <p:nvPr/>
        </p:nvSpPr>
        <p:spPr>
          <a:xfrm>
            <a:off x="183047" y="3071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项目进度和课程要求提交展示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218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A022B13-DC5C-481B-8312-E59F5E6047D8}"/>
              </a:ext>
            </a:extLst>
          </p:cNvPr>
          <p:cNvSpPr/>
          <p:nvPr/>
        </p:nvSpPr>
        <p:spPr>
          <a:xfrm>
            <a:off x="203969" y="50689"/>
            <a:ext cx="1107996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算法设计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207AF2-1A58-42F7-ABA0-8B9AC8370489}"/>
              </a:ext>
            </a:extLst>
          </p:cNvPr>
          <p:cNvSpPr/>
          <p:nvPr/>
        </p:nvSpPr>
        <p:spPr>
          <a:xfrm>
            <a:off x="3432313" y="50876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81940"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首页设计算法</a:t>
            </a:r>
            <a:endParaRPr lang="en-US" altLang="zh-CN" kern="100" dirty="0"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8194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软件设计：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51460" indent="28194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字符串匹配算法：</a:t>
            </a:r>
            <a:r>
              <a:rPr lang="en-US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KMP</a:t>
            </a: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8194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硬件设计：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51460" indent="28194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设计原理：通过进行商品名与关键字的比较，找出包含关键字的商品名进行输出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51460" indent="28194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元器件：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51460" indent="28194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逻辑关系：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所需协议：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TCP/IP</a:t>
            </a:r>
            <a:r>
              <a:rPr lang="zh-CN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协议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20086D-3725-4616-848D-094B72E2EF8D}"/>
              </a:ext>
            </a:extLst>
          </p:cNvPr>
          <p:cNvSpPr/>
          <p:nvPr/>
        </p:nvSpPr>
        <p:spPr>
          <a:xfrm>
            <a:off x="3260035" y="309408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81940"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分类设计算法</a:t>
            </a:r>
            <a:endParaRPr lang="en-US" altLang="zh-CN" kern="100" dirty="0"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8194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软件设计：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51460" indent="28194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字符串匹配算法：</a:t>
            </a:r>
            <a:r>
              <a:rPr lang="en-US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KMP</a:t>
            </a: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8194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硬件设计：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51460" indent="28194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设计原理：通过进行商品名与关键字的比较，找出包含关键字的商品名进行输出；通过点击不同分类图标，浏览该类商品。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51460" indent="28194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元器件：分类图标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51460" indent="28194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逻辑关系：通过点击不同分类图标显示不同类别商品。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51460" indent="28194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所需协议：</a:t>
            </a:r>
            <a:r>
              <a:rPr lang="en-US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TCP/IP</a:t>
            </a: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051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A022B13-DC5C-481B-8312-E59F5E6047D8}"/>
              </a:ext>
            </a:extLst>
          </p:cNvPr>
          <p:cNvSpPr/>
          <p:nvPr/>
        </p:nvSpPr>
        <p:spPr>
          <a:xfrm>
            <a:off x="203969" y="50689"/>
            <a:ext cx="1107996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算法设计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8D6487-0515-406E-BE2A-389BA97392A6}"/>
              </a:ext>
            </a:extLst>
          </p:cNvPr>
          <p:cNvSpPr/>
          <p:nvPr/>
        </p:nvSpPr>
        <p:spPr>
          <a:xfrm>
            <a:off x="3379304" y="23176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1460" indent="281940"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购物车设计算法</a:t>
            </a:r>
            <a:endParaRPr lang="en-US" altLang="zh-CN" kern="100" dirty="0"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51460" indent="28194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字符串匹配算法：</a:t>
            </a:r>
            <a:r>
              <a:rPr lang="en-US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KMP</a:t>
            </a: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51460" indent="281940"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Cookie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51460" indent="281940"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Session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51460" indent="28194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结合数据库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51460" indent="28194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硬件设计：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51460" indent="28194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设计原理：通过进行商品数量的增减，根据相应的函数计算出商品的总价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51460" indent="28194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元器件：增减商品数量 提交商品订单等图标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51460" indent="28194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逻辑关系：通过点击不同图标显示相应的界面。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所需协议：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TCP/IP</a:t>
            </a:r>
            <a:r>
              <a:rPr lang="zh-CN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协议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56A09C-7123-4861-8124-AAE4EFB396F0}"/>
              </a:ext>
            </a:extLst>
          </p:cNvPr>
          <p:cNvSpPr/>
          <p:nvPr/>
        </p:nvSpPr>
        <p:spPr>
          <a:xfrm>
            <a:off x="3260035" y="337108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1460" indent="281940"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我的设计算法</a:t>
            </a:r>
            <a:endParaRPr lang="en-US" altLang="zh-CN" kern="100" dirty="0"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51460" indent="28194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硬件设计：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51460" indent="28194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设计原理：通过相应图标的提示对于数据库中的数据按照相应要求进行分类，当用户点击相应图标时，显示相应的信息界面，并做出相关的统计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51460" indent="28194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元器件：我的订单，我的收藏，待收货，待评价等图标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51460" indent="28194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逻辑关系：通过点击不同图标显示相应的界面。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51460" indent="28194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所需协议：</a:t>
            </a:r>
            <a:r>
              <a:rPr lang="en-US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TCP/IP</a:t>
            </a: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51460" indent="281940" algn="just">
              <a:spcAft>
                <a:spcPts val="0"/>
              </a:spcAft>
            </a:pPr>
            <a:r>
              <a:rPr lang="en-US" altLang="zh-CN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html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1559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9"/>
          <p:cNvSpPr>
            <a:spLocks/>
          </p:cNvSpPr>
          <p:nvPr/>
        </p:nvSpPr>
        <p:spPr bwMode="auto">
          <a:xfrm>
            <a:off x="1802296" y="1802296"/>
            <a:ext cx="2576347" cy="2888159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992442" y="2015455"/>
            <a:ext cx="2196057" cy="2461843"/>
            <a:chOff x="5002386" y="2208630"/>
            <a:chExt cx="2196057" cy="2461843"/>
          </a:xfrm>
        </p:grpSpPr>
        <p:sp>
          <p:nvSpPr>
            <p:cNvPr id="4" name="Freeform 19"/>
            <p:cNvSpPr>
              <a:spLocks/>
            </p:cNvSpPr>
            <p:nvPr/>
          </p:nvSpPr>
          <p:spPr bwMode="auto">
            <a:xfrm>
              <a:off x="5002386" y="2208630"/>
              <a:ext cx="2196057" cy="2461843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 flipH="1">
              <a:off x="5447030" y="2508527"/>
              <a:ext cx="130676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>
                  <a:solidFill>
                    <a:schemeClr val="bg1"/>
                  </a:solidFill>
                  <a:latin typeface="Impact" panose="020B0806030902050204" pitchFamily="34" charset="0"/>
                </a:rPr>
                <a:t>11</a:t>
              </a:r>
              <a:endParaRPr lang="zh-CN" altLang="en-US" sz="115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572084" y="2518070"/>
            <a:ext cx="2646878" cy="1067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</a:rPr>
              <a:t>PDL</a:t>
            </a:r>
            <a:r>
              <a:rPr lang="zh-CN" altLang="en-US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</a:rPr>
              <a:t>设计</a:t>
            </a:r>
            <a:endParaRPr lang="en-US" altLang="zh-CN" sz="48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64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F0CA165-AA2A-461B-B434-FB7270D8A145}"/>
              </a:ext>
            </a:extLst>
          </p:cNvPr>
          <p:cNvSpPr/>
          <p:nvPr/>
        </p:nvSpPr>
        <p:spPr>
          <a:xfrm>
            <a:off x="203969" y="50689"/>
            <a:ext cx="1107996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PDL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设计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D70E2F-1FDB-4B57-AF7E-3A6DD208B8C7}"/>
              </a:ext>
            </a:extLst>
          </p:cNvPr>
          <p:cNvSpPr/>
          <p:nvPr/>
        </p:nvSpPr>
        <p:spPr>
          <a:xfrm>
            <a:off x="6082748" y="1295979"/>
            <a:ext cx="442622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indent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分类查询：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indent="266700"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main{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indent="266700"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点击分类图标</a:t>
            </a:r>
            <a:r>
              <a:rPr lang="en-US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相当于</a:t>
            </a:r>
            <a:r>
              <a:rPr lang="en-US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str=</a:t>
            </a: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类名</a:t>
            </a:r>
            <a:r>
              <a:rPr lang="en-US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indent="266700"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fenlei</a:t>
            </a:r>
            <a:r>
              <a:rPr lang="en-US" altLang="zh-CN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(str);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indent="266700"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indent="266700"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fenlei</a:t>
            </a:r>
            <a:r>
              <a:rPr lang="en-US" altLang="zh-CN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(String str){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indent="266700"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读入字符串</a:t>
            </a:r>
            <a:r>
              <a:rPr lang="en-US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indent="266700"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打开数据库表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indent="266700"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for(</a:t>
            </a: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商品信息表条目</a:t>
            </a:r>
            <a:r>
              <a:rPr lang="en-US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indent="266700"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if(</a:t>
            </a: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商品分类</a:t>
            </a:r>
            <a:r>
              <a:rPr lang="en-US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==str)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indent="266700"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输出商品信息</a:t>
            </a:r>
            <a:r>
              <a:rPr lang="en-US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indent="266700"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BB9C1B-0E49-44C3-92FF-3B2699314C1D}"/>
              </a:ext>
            </a:extLst>
          </p:cNvPr>
          <p:cNvSpPr/>
          <p:nvPr/>
        </p:nvSpPr>
        <p:spPr>
          <a:xfrm>
            <a:off x="3551584" y="1042750"/>
            <a:ext cx="31010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首页模块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关键字查询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main{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读入字符串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str;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shangpin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(str);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shangpin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(String str){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读入字符串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str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打开数据库表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for(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商品信息表条目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if(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商品名包含字符串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str)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输出商品信息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8280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F0CA165-AA2A-461B-B434-FB7270D8A145}"/>
              </a:ext>
            </a:extLst>
          </p:cNvPr>
          <p:cNvSpPr/>
          <p:nvPr/>
        </p:nvSpPr>
        <p:spPr>
          <a:xfrm>
            <a:off x="203969" y="50689"/>
            <a:ext cx="1107996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PDL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设计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8582C6-CDAC-47D0-9981-A0A3F248A3C3}"/>
              </a:ext>
            </a:extLst>
          </p:cNvPr>
          <p:cNvSpPr/>
          <p:nvPr/>
        </p:nvSpPr>
        <p:spPr>
          <a:xfrm>
            <a:off x="3379304" y="935071"/>
            <a:ext cx="21601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购物车模块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Char op 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数量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{If op = ‘+’</a:t>
            </a: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数量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++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If op = ‘-’</a:t>
            </a: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数量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—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}while(!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数量）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提交订单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确定提交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Jump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我的订单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Else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返回购物车界面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EDEDCE-BAF2-4D8F-AA3C-0B1561A3E2EA}"/>
              </a:ext>
            </a:extLst>
          </p:cNvPr>
          <p:cNvSpPr/>
          <p:nvPr/>
        </p:nvSpPr>
        <p:spPr>
          <a:xfrm>
            <a:off x="6652593" y="279726"/>
            <a:ext cx="453224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我的模块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待收货页面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确认收货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Jump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待评价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评价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评价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申诉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申诉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发布闲置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确认发布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Jump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我的闲置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编辑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编辑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下架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下架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Else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停留在发布闲置</a:t>
            </a:r>
          </a:p>
        </p:txBody>
      </p:sp>
    </p:spTree>
    <p:extLst>
      <p:ext uri="{BB962C8B-B14F-4D97-AF65-F5344CB8AC3E}">
        <p14:creationId xmlns:p14="http://schemas.microsoft.com/office/powerpoint/2010/main" val="15667963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9"/>
          <p:cNvSpPr>
            <a:spLocks/>
          </p:cNvSpPr>
          <p:nvPr/>
        </p:nvSpPr>
        <p:spPr bwMode="auto">
          <a:xfrm>
            <a:off x="3419061" y="1484244"/>
            <a:ext cx="2576347" cy="2888159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609207" y="1697403"/>
            <a:ext cx="2196057" cy="2461843"/>
            <a:chOff x="5002386" y="2208630"/>
            <a:chExt cx="2196057" cy="2461843"/>
          </a:xfrm>
        </p:grpSpPr>
        <p:sp>
          <p:nvSpPr>
            <p:cNvPr id="4" name="Freeform 19"/>
            <p:cNvSpPr>
              <a:spLocks/>
            </p:cNvSpPr>
            <p:nvPr/>
          </p:nvSpPr>
          <p:spPr bwMode="auto">
            <a:xfrm>
              <a:off x="5002386" y="2208630"/>
              <a:ext cx="2196057" cy="2461843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 flipH="1">
              <a:off x="5357262" y="2508527"/>
              <a:ext cx="1486305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>
                  <a:solidFill>
                    <a:schemeClr val="bg1"/>
                  </a:solidFill>
                  <a:latin typeface="Impact" panose="020B0806030902050204" pitchFamily="34" charset="0"/>
                </a:rPr>
                <a:t>12</a:t>
              </a:r>
              <a:endParaRPr lang="zh-CN" altLang="en-US" sz="115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188849" y="2200018"/>
            <a:ext cx="2646878" cy="1067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</a:rPr>
              <a:t>代码规范</a:t>
            </a:r>
            <a:endParaRPr lang="en-US" altLang="zh-CN" sz="48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5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7D5EA37-3008-460C-8466-7EA84F9F5DAF}"/>
              </a:ext>
            </a:extLst>
          </p:cNvPr>
          <p:cNvSpPr/>
          <p:nvPr/>
        </p:nvSpPr>
        <p:spPr>
          <a:xfrm>
            <a:off x="3114260" y="162000"/>
            <a:ext cx="8706679" cy="6696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zh-CN" b="1" dirty="0">
                <a:solidFill>
                  <a:srgbClr val="303445"/>
                </a:solidFill>
                <a:latin typeface="Axure Handwriting" panose="020B0402020200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代码命名规则</a:t>
            </a:r>
            <a:endParaRPr lang="zh-CN" altLang="zh-CN" b="1" dirty="0">
              <a:latin typeface="Axure Handwriting" panose="020B0402020200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28600" indent="304800">
              <a:lnSpc>
                <a:spcPct val="150000"/>
              </a:lnSpc>
              <a:spcAft>
                <a:spcPts val="0"/>
              </a:spcAft>
            </a:pPr>
            <a:r>
              <a:rPr lang="zh-CN" altLang="zh-CN" b="1" dirty="0">
                <a:solidFill>
                  <a:srgbClr val="303445"/>
                </a:solidFill>
                <a:latin typeface="Axure Handwriting" panose="020B0402020200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变量及名称开头必须是以下字符中的其中一个</a:t>
            </a:r>
            <a:endParaRPr lang="zh-CN" altLang="zh-CN" b="1" dirty="0">
              <a:latin typeface="Axure Handwriting" panose="020B0402020200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28600" indent="304800">
              <a:lnSpc>
                <a:spcPct val="150000"/>
              </a:lnSpc>
              <a:spcAft>
                <a:spcPts val="0"/>
              </a:spcAft>
            </a:pPr>
            <a:r>
              <a:rPr lang="zh-CN" altLang="zh-CN" b="1" dirty="0">
                <a:solidFill>
                  <a:srgbClr val="303445"/>
                </a:solidFill>
                <a:latin typeface="Axure Handwriting" panose="020B0402020200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字母：</a:t>
            </a:r>
            <a:r>
              <a:rPr lang="en-US" altLang="zh-CN" b="1" dirty="0">
                <a:solidFill>
                  <a:srgbClr val="303445"/>
                </a:solidFill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a-z</a:t>
            </a:r>
            <a:r>
              <a:rPr lang="zh-CN" altLang="zh-CN" b="1" dirty="0">
                <a:solidFill>
                  <a:srgbClr val="303445"/>
                </a:solidFill>
                <a:latin typeface="Axure Handwriting" panose="020B0402020200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b="1" dirty="0">
                <a:solidFill>
                  <a:srgbClr val="303445"/>
                </a:solidFill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A-Z</a:t>
            </a:r>
            <a:r>
              <a:rPr lang="zh-CN" altLang="zh-CN" b="1" dirty="0">
                <a:solidFill>
                  <a:srgbClr val="303445"/>
                </a:solidFill>
                <a:latin typeface="Axure Handwriting" panose="020B0402020200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中其中一个，例如：</a:t>
            </a:r>
            <a:r>
              <a:rPr lang="en-US" altLang="zh-CN" b="1" dirty="0">
                <a:solidFill>
                  <a:srgbClr val="303445"/>
                </a:solidFill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var a1  a1:function(){}  </a:t>
            </a:r>
            <a:endParaRPr lang="zh-CN" altLang="zh-CN" b="1" dirty="0">
              <a:latin typeface="Axure Handwriting" panose="020B0402020200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28600" indent="304800">
              <a:lnSpc>
                <a:spcPct val="150000"/>
              </a:lnSpc>
              <a:spcAft>
                <a:spcPts val="0"/>
              </a:spcAft>
            </a:pPr>
            <a:r>
              <a:rPr lang="zh-CN" altLang="zh-CN" b="1" dirty="0">
                <a:solidFill>
                  <a:srgbClr val="303445"/>
                </a:solidFill>
                <a:latin typeface="Axure Handwriting" panose="020B0402020200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下划线：</a:t>
            </a:r>
            <a:r>
              <a:rPr lang="en-US" altLang="zh-CN" b="1" dirty="0">
                <a:solidFill>
                  <a:srgbClr val="303445"/>
                </a:solidFill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zh-CN" b="1" dirty="0">
                <a:solidFill>
                  <a:srgbClr val="303445"/>
                </a:solidFill>
                <a:latin typeface="Axure Handwriting" panose="020B0402020200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，例如：</a:t>
            </a:r>
            <a:r>
              <a:rPr lang="en-US" altLang="zh-CN" b="1" dirty="0">
                <a:solidFill>
                  <a:srgbClr val="303445"/>
                </a:solidFill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var_a1  _a1:function(){}</a:t>
            </a:r>
            <a:endParaRPr lang="zh-CN" altLang="zh-CN" b="1" dirty="0">
              <a:latin typeface="Axure Handwriting" panose="020B0402020200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28600" indent="304800">
              <a:lnSpc>
                <a:spcPct val="150000"/>
              </a:lnSpc>
              <a:spcAft>
                <a:spcPts val="0"/>
              </a:spcAft>
            </a:pPr>
            <a:r>
              <a:rPr lang="zh-CN" altLang="zh-CN" b="1" dirty="0">
                <a:solidFill>
                  <a:srgbClr val="303445"/>
                </a:solidFill>
                <a:latin typeface="Axure Handwriting" panose="020B0402020200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美元符号：</a:t>
            </a:r>
            <a:r>
              <a:rPr lang="en-US" altLang="zh-CN" b="1" dirty="0">
                <a:solidFill>
                  <a:srgbClr val="303445"/>
                </a:solidFill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$</a:t>
            </a:r>
            <a:r>
              <a:rPr lang="zh-CN" altLang="zh-CN" b="1" dirty="0">
                <a:solidFill>
                  <a:srgbClr val="303445"/>
                </a:solidFill>
                <a:latin typeface="Axure Handwriting" panose="020B0402020200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，例如：</a:t>
            </a:r>
            <a:r>
              <a:rPr lang="en-US" altLang="zh-CN" b="1" dirty="0">
                <a:solidFill>
                  <a:srgbClr val="303445"/>
                </a:solidFill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var$a1  _a1:function(){}</a:t>
            </a:r>
            <a:endParaRPr lang="zh-CN" altLang="zh-CN" b="1" dirty="0">
              <a:latin typeface="Axure Handwriting" panose="020B0402020200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28600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en-US" altLang="zh-CN" b="1" dirty="0">
                <a:solidFill>
                  <a:srgbClr val="303445"/>
                </a:solidFill>
                <a:latin typeface="Axure Handwriting" panose="020B0402020200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b="1" dirty="0">
                <a:solidFill>
                  <a:srgbClr val="303445"/>
                </a:solidFill>
                <a:latin typeface="Axure Handwriting" panose="020B0402020200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代码命名规范</a:t>
            </a:r>
            <a:endParaRPr lang="zh-CN" altLang="zh-CN" b="1" dirty="0">
              <a:latin typeface="Axure Handwriting" panose="020B0402020200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28600" indent="304800">
              <a:lnSpc>
                <a:spcPct val="150000"/>
              </a:lnSpc>
              <a:spcAft>
                <a:spcPts val="0"/>
              </a:spcAft>
            </a:pPr>
            <a:r>
              <a:rPr lang="zh-CN" altLang="zh-CN" b="1" dirty="0">
                <a:solidFill>
                  <a:srgbClr val="303445"/>
                </a:solidFill>
                <a:latin typeface="Axure Handwriting" panose="020B0402020200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根据变量（函数）的功能与用途对其进行命名</a:t>
            </a:r>
            <a:endParaRPr lang="zh-CN" altLang="zh-CN" b="1" dirty="0">
              <a:latin typeface="Axure Handwriting" panose="020B0402020200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28600" indent="304800">
              <a:lnSpc>
                <a:spcPct val="150000"/>
              </a:lnSpc>
              <a:spcAft>
                <a:spcPts val="0"/>
              </a:spcAft>
            </a:pPr>
            <a:r>
              <a:rPr lang="zh-CN" altLang="zh-CN" b="1" dirty="0">
                <a:solidFill>
                  <a:srgbClr val="303445"/>
                </a:solidFill>
                <a:latin typeface="Axure Handwriting" panose="020B0402020200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变量名（函数名）开头使用小写字母</a:t>
            </a:r>
            <a:endParaRPr lang="zh-CN" altLang="zh-CN" b="1" dirty="0">
              <a:latin typeface="Axure Handwriting" panose="020B0402020200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28600" indent="304800">
              <a:lnSpc>
                <a:spcPct val="150000"/>
              </a:lnSpc>
              <a:spcAft>
                <a:spcPts val="0"/>
              </a:spcAft>
            </a:pPr>
            <a:r>
              <a:rPr lang="zh-CN" altLang="zh-CN" b="1" dirty="0">
                <a:solidFill>
                  <a:srgbClr val="303445"/>
                </a:solidFill>
                <a:latin typeface="Axure Handwriting" panose="020B0402020200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使用驼峰命名法命名（适用于变量名中包含多个单词）</a:t>
            </a:r>
            <a:endParaRPr lang="zh-CN" altLang="zh-CN" b="1" dirty="0">
              <a:latin typeface="Axure Handwriting" panose="020B0402020200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28600" indent="304800">
              <a:lnSpc>
                <a:spcPct val="150000"/>
              </a:lnSpc>
              <a:spcAft>
                <a:spcPts val="0"/>
              </a:spcAft>
            </a:pPr>
            <a:r>
              <a:rPr lang="zh-CN" altLang="zh-CN" b="1" dirty="0">
                <a:solidFill>
                  <a:srgbClr val="303445"/>
                </a:solidFill>
                <a:latin typeface="Axure Handwriting" panose="020B0402020200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全局变量使用全大写命名（优点：提高代码可读性）</a:t>
            </a:r>
            <a:endParaRPr lang="zh-CN" altLang="zh-CN" b="1" dirty="0">
              <a:latin typeface="Axure Handwriting" panose="020B0402020200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286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solidFill>
                  <a:srgbClr val="303445"/>
                </a:solidFill>
                <a:latin typeface="Axure Handwriting" panose="020B0402020200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en-US" altLang="zh-CN" b="1" kern="100" dirty="0">
                <a:latin typeface="Axure Handwriting" panose="020B0402020200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b="1" kern="100" dirty="0">
                <a:latin typeface="Axure Handwriting" panose="020B0402020200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代码命名错误示范</a:t>
            </a:r>
          </a:p>
          <a:p>
            <a:pPr marL="266700"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Axure Handwriting" panose="020B0402020200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没有使用</a:t>
            </a:r>
            <a:r>
              <a:rPr lang="en-US" altLang="zh-CN" b="1" kern="100" dirty="0">
                <a:latin typeface="Axure Handwriting" panose="020B0402020200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zh-CN" altLang="zh-CN" b="1" kern="100" dirty="0">
                <a:latin typeface="Axure Handwriting" panose="020B0402020200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关键字声明变量（注：调试程序时会报错）</a:t>
            </a:r>
          </a:p>
          <a:p>
            <a:pPr marL="266700"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Axure Handwriting" panose="020B0402020200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变量名（函数名）中出现空格</a:t>
            </a:r>
          </a:p>
          <a:p>
            <a:pPr marL="266700"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Axure Handwriting" panose="020B0402020200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变量名首个字符为数字</a:t>
            </a:r>
          </a:p>
          <a:p>
            <a:pPr marL="266700"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Axure Handwriting" panose="020B0402020200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函数名首个字符为数字或直接用数字命名</a:t>
            </a:r>
          </a:p>
          <a:p>
            <a:pPr marL="266700"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Axure Handwriting" panose="020B0402020200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变量名称随意，降低代码可读性</a:t>
            </a:r>
            <a:endParaRPr lang="zh-CN" altLang="zh-CN" b="1" kern="100" dirty="0">
              <a:effectLst/>
              <a:latin typeface="Axure Handwriting" panose="020B0402020200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9338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9"/>
          <p:cNvSpPr>
            <a:spLocks/>
          </p:cNvSpPr>
          <p:nvPr/>
        </p:nvSpPr>
        <p:spPr bwMode="auto">
          <a:xfrm>
            <a:off x="3419061" y="1484244"/>
            <a:ext cx="2576347" cy="2888159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609207" y="1697403"/>
            <a:ext cx="2196057" cy="2461843"/>
            <a:chOff x="5002386" y="2208630"/>
            <a:chExt cx="2196057" cy="2461843"/>
          </a:xfrm>
        </p:grpSpPr>
        <p:sp>
          <p:nvSpPr>
            <p:cNvPr id="4" name="Freeform 19"/>
            <p:cNvSpPr>
              <a:spLocks/>
            </p:cNvSpPr>
            <p:nvPr/>
          </p:nvSpPr>
          <p:spPr bwMode="auto">
            <a:xfrm>
              <a:off x="5002386" y="2208630"/>
              <a:ext cx="2196057" cy="2461843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 flipH="1">
              <a:off x="5336424" y="2508527"/>
              <a:ext cx="152798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>
                  <a:solidFill>
                    <a:schemeClr val="bg1"/>
                  </a:solidFill>
                  <a:latin typeface="Impact" panose="020B0806030902050204" pitchFamily="34" charset="0"/>
                </a:rPr>
                <a:t>13</a:t>
              </a:r>
              <a:endParaRPr lang="zh-CN" altLang="en-US" sz="115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188849" y="2200018"/>
            <a:ext cx="2646878" cy="1067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</a:rPr>
              <a:t>代码清单</a:t>
            </a:r>
            <a:endParaRPr lang="en-US" altLang="zh-CN" sz="48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0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36C81D7-FAEE-43BC-8C1F-A319F923E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021141"/>
              </p:ext>
            </p:extLst>
          </p:nvPr>
        </p:nvGraphicFramePr>
        <p:xfrm>
          <a:off x="5049078" y="335280"/>
          <a:ext cx="5801250" cy="618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0625">
                  <a:extLst>
                    <a:ext uri="{9D8B030D-6E8A-4147-A177-3AD203B41FA5}">
                      <a16:colId xmlns:a16="http://schemas.microsoft.com/office/drawing/2014/main" val="2215163466"/>
                    </a:ext>
                  </a:extLst>
                </a:gridCol>
                <a:gridCol w="2900625">
                  <a:extLst>
                    <a:ext uri="{9D8B030D-6E8A-4147-A177-3AD203B41FA5}">
                      <a16:colId xmlns:a16="http://schemas.microsoft.com/office/drawing/2014/main" val="2570070685"/>
                    </a:ext>
                  </a:extLst>
                </a:gridCol>
              </a:tblGrid>
              <a:tr h="2044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程序名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程序路径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4088072"/>
                  </a:ext>
                </a:extLst>
              </a:tr>
              <a:tr h="208079">
                <a:tc>
                  <a:txBody>
                    <a:bodyPr/>
                    <a:lstStyle/>
                    <a:p>
                      <a:pPr algn="l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pages/index/index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E:\</a:t>
                      </a:r>
                      <a:r>
                        <a:rPr lang="zh-CN" sz="1800" kern="100">
                          <a:effectLst/>
                        </a:rPr>
                        <a:t>小程序</a:t>
                      </a:r>
                      <a:r>
                        <a:rPr lang="en-US" sz="1800" kern="100">
                          <a:effectLst/>
                        </a:rPr>
                        <a:t>\pages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9866338"/>
                  </a:ext>
                </a:extLst>
              </a:tr>
              <a:tr h="208079">
                <a:tc>
                  <a:txBody>
                    <a:bodyPr/>
                    <a:lstStyle/>
                    <a:p>
                      <a:pPr algn="l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pages/classify/index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E:\</a:t>
                      </a:r>
                      <a:r>
                        <a:rPr lang="zh-CN" sz="1800" kern="100">
                          <a:effectLst/>
                        </a:rPr>
                        <a:t>小程序</a:t>
                      </a:r>
                      <a:r>
                        <a:rPr lang="en-US" sz="1800" kern="100">
                          <a:effectLst/>
                        </a:rPr>
                        <a:t>\pages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0850752"/>
                  </a:ext>
                </a:extLst>
              </a:tr>
              <a:tr h="2044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pages/pl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E:\</a:t>
                      </a:r>
                      <a:r>
                        <a:rPr lang="zh-CN" sz="1800" kern="100">
                          <a:effectLst/>
                        </a:rPr>
                        <a:t>小程序</a:t>
                      </a:r>
                      <a:r>
                        <a:rPr lang="en-US" sz="1800" kern="100">
                          <a:effectLst/>
                        </a:rPr>
                        <a:t>\pages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0104503"/>
                  </a:ext>
                </a:extLst>
              </a:tr>
              <a:tr h="2044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pages/list/list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E:\</a:t>
                      </a:r>
                      <a:r>
                        <a:rPr lang="zh-CN" sz="1800" kern="100">
                          <a:effectLst/>
                        </a:rPr>
                        <a:t>小程序</a:t>
                      </a:r>
                      <a:r>
                        <a:rPr lang="en-US" sz="1800" kern="100">
                          <a:effectLst/>
                        </a:rPr>
                        <a:t>\pages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7839463"/>
                  </a:ext>
                </a:extLst>
              </a:tr>
              <a:tr h="2044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pages/shopList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E:\</a:t>
                      </a:r>
                      <a:r>
                        <a:rPr lang="zh-CN" sz="1800" kern="100">
                          <a:effectLst/>
                        </a:rPr>
                        <a:t>小程序</a:t>
                      </a:r>
                      <a:r>
                        <a:rPr lang="en-US" sz="1800" kern="100">
                          <a:effectLst/>
                        </a:rPr>
                        <a:t>\pages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9788625"/>
                  </a:ext>
                </a:extLst>
              </a:tr>
              <a:tr h="2044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pages/shopList/shopList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E:\</a:t>
                      </a:r>
                      <a:r>
                        <a:rPr lang="zh-CN" sz="1800" kern="100">
                          <a:effectLst/>
                        </a:rPr>
                        <a:t>小程序</a:t>
                      </a:r>
                      <a:r>
                        <a:rPr lang="en-US" sz="1800" kern="100">
                          <a:effectLst/>
                        </a:rPr>
                        <a:t>\pages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8446095"/>
                  </a:ext>
                </a:extLst>
              </a:tr>
              <a:tr h="2044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pages/goods/detail/detail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E:\</a:t>
                      </a:r>
                      <a:r>
                        <a:rPr lang="zh-CN" sz="1800" kern="100">
                          <a:effectLst/>
                        </a:rPr>
                        <a:t>小程序</a:t>
                      </a:r>
                      <a:r>
                        <a:rPr lang="en-US" sz="1800" kern="100">
                          <a:effectLst/>
                        </a:rPr>
                        <a:t>\pages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4358854"/>
                  </a:ext>
                </a:extLst>
              </a:tr>
              <a:tr h="2044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pages/cart/cart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E:\</a:t>
                      </a:r>
                      <a:r>
                        <a:rPr lang="zh-CN" sz="1800" kern="100">
                          <a:effectLst/>
                        </a:rPr>
                        <a:t>小程序</a:t>
                      </a:r>
                      <a:r>
                        <a:rPr lang="en-US" sz="1800" kern="100">
                          <a:effectLst/>
                        </a:rPr>
                        <a:t>\pages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2599020"/>
                  </a:ext>
                </a:extLst>
              </a:tr>
              <a:tr h="2044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pages/member/index/index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E:\</a:t>
                      </a:r>
                      <a:r>
                        <a:rPr lang="zh-CN" sz="1800" kern="100">
                          <a:effectLst/>
                        </a:rPr>
                        <a:t>小程序</a:t>
                      </a:r>
                      <a:r>
                        <a:rPr lang="en-US" sz="1800" kern="100">
                          <a:effectLst/>
                        </a:rPr>
                        <a:t>\pages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6297651"/>
                  </a:ext>
                </a:extLst>
              </a:tr>
              <a:tr h="2044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pages/addresses/addresses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E:\</a:t>
                      </a:r>
                      <a:r>
                        <a:rPr lang="zh-CN" sz="1800" kern="100">
                          <a:effectLst/>
                        </a:rPr>
                        <a:t>小程序</a:t>
                      </a:r>
                      <a:r>
                        <a:rPr lang="en-US" sz="1800" kern="100">
                          <a:effectLst/>
                        </a:rPr>
                        <a:t>\pages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6337498"/>
                  </a:ext>
                </a:extLst>
              </a:tr>
              <a:tr h="2044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pages/address-edit/address-edit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E:\</a:t>
                      </a:r>
                      <a:r>
                        <a:rPr lang="zh-CN" sz="1800" kern="100">
                          <a:effectLst/>
                        </a:rPr>
                        <a:t>小程序</a:t>
                      </a:r>
                      <a:r>
                        <a:rPr lang="en-US" sz="1800" kern="100">
                          <a:effectLst/>
                        </a:rPr>
                        <a:t>\pages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8157284"/>
                  </a:ext>
                </a:extLst>
              </a:tr>
              <a:tr h="2044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pages/address-edit2/address-edit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E:\</a:t>
                      </a:r>
                      <a:r>
                        <a:rPr lang="zh-CN" sz="1800" kern="100">
                          <a:effectLst/>
                        </a:rPr>
                        <a:t>小程序</a:t>
                      </a:r>
                      <a:r>
                        <a:rPr lang="en-US" sz="1800" kern="100">
                          <a:effectLst/>
                        </a:rPr>
                        <a:t>\pages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4528312"/>
                  </a:ext>
                </a:extLst>
              </a:tr>
              <a:tr h="2044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pages/checkout/checkout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E:\</a:t>
                      </a:r>
                      <a:r>
                        <a:rPr lang="zh-CN" sz="1800" kern="100">
                          <a:effectLst/>
                        </a:rPr>
                        <a:t>小程序</a:t>
                      </a:r>
                      <a:r>
                        <a:rPr lang="en-US" sz="1800" kern="100">
                          <a:effectLst/>
                        </a:rPr>
                        <a:t>\pages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8111341"/>
                  </a:ext>
                </a:extLst>
              </a:tr>
              <a:tr h="2044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pages/checkout/checkout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E:\</a:t>
                      </a:r>
                      <a:r>
                        <a:rPr lang="zh-CN" sz="1800" kern="100">
                          <a:effectLst/>
                        </a:rPr>
                        <a:t>小程序</a:t>
                      </a:r>
                      <a:r>
                        <a:rPr lang="en-US" sz="1800" kern="100">
                          <a:effectLst/>
                        </a:rPr>
                        <a:t>\pages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8149894"/>
                  </a:ext>
                </a:extLst>
              </a:tr>
              <a:tr h="2044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pages/category/category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E:\</a:t>
                      </a:r>
                      <a:r>
                        <a:rPr lang="zh-CN" sz="1800" kern="100">
                          <a:effectLst/>
                        </a:rPr>
                        <a:t>小程序</a:t>
                      </a:r>
                      <a:r>
                        <a:rPr lang="en-US" sz="1800" kern="100">
                          <a:effectLst/>
                        </a:rPr>
                        <a:t>\pages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8765272"/>
                  </a:ext>
                </a:extLst>
              </a:tr>
              <a:tr h="2044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pages/address/add/add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E:\</a:t>
                      </a:r>
                      <a:r>
                        <a:rPr lang="zh-CN" sz="1800" kern="100">
                          <a:effectLst/>
                        </a:rPr>
                        <a:t>小程序</a:t>
                      </a:r>
                      <a:r>
                        <a:rPr lang="en-US" sz="1800" kern="100">
                          <a:effectLst/>
                        </a:rPr>
                        <a:t>\pages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8859316"/>
                  </a:ext>
                </a:extLst>
              </a:tr>
              <a:tr h="2044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pages/address/list/list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E:\</a:t>
                      </a:r>
                      <a:r>
                        <a:rPr lang="zh-CN" sz="1800" kern="100">
                          <a:effectLst/>
                        </a:rPr>
                        <a:t>小程序</a:t>
                      </a:r>
                      <a:r>
                        <a:rPr lang="en-US" sz="1800" kern="100">
                          <a:effectLst/>
                        </a:rPr>
                        <a:t>\pages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675646"/>
                  </a:ext>
                </a:extLst>
              </a:tr>
              <a:tr h="2044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pages/message/message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E:\</a:t>
                      </a:r>
                      <a:r>
                        <a:rPr lang="zh-CN" sz="1800" kern="100">
                          <a:effectLst/>
                        </a:rPr>
                        <a:t>小程序</a:t>
                      </a:r>
                      <a:r>
                        <a:rPr lang="en-US" sz="1800" kern="100">
                          <a:effectLst/>
                        </a:rPr>
                        <a:t>\pages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875208"/>
                  </a:ext>
                </a:extLst>
              </a:tr>
              <a:tr h="2044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pages/message/message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E:\</a:t>
                      </a:r>
                      <a:r>
                        <a:rPr lang="zh-CN" sz="1800" kern="100">
                          <a:effectLst/>
                        </a:rPr>
                        <a:t>小程序</a:t>
                      </a:r>
                      <a:r>
                        <a:rPr lang="en-US" sz="1800" kern="100">
                          <a:effectLst/>
                        </a:rPr>
                        <a:t>\pages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3649491"/>
                  </a:ext>
                </a:extLst>
              </a:tr>
              <a:tr h="2044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pages/sc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E:\</a:t>
                      </a:r>
                      <a:r>
                        <a:rPr lang="zh-CN" sz="1800" kern="100">
                          <a:effectLst/>
                        </a:rPr>
                        <a:t>小程序</a:t>
                      </a:r>
                      <a:r>
                        <a:rPr lang="en-US" sz="1800" kern="100">
                          <a:effectLst/>
                        </a:rPr>
                        <a:t>\pages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2695490"/>
                  </a:ext>
                </a:extLst>
              </a:tr>
              <a:tr h="2044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pages/sc/sc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E:\</a:t>
                      </a:r>
                      <a:r>
                        <a:rPr lang="zh-CN" sz="1800" kern="100" dirty="0">
                          <a:effectLst/>
                        </a:rPr>
                        <a:t>小程序</a:t>
                      </a:r>
                      <a:r>
                        <a:rPr lang="en-US" sz="1800" kern="100" dirty="0">
                          <a:effectLst/>
                        </a:rPr>
                        <a:t>\pages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473531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AE30467-24F6-420E-9A38-6684F495394E}"/>
              </a:ext>
            </a:extLst>
          </p:cNvPr>
          <p:cNvSpPr txBox="1"/>
          <p:nvPr/>
        </p:nvSpPr>
        <p:spPr>
          <a:xfrm>
            <a:off x="3697356" y="860527"/>
            <a:ext cx="103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前台：</a:t>
            </a:r>
          </a:p>
        </p:txBody>
      </p:sp>
    </p:spTree>
    <p:extLst>
      <p:ext uri="{BB962C8B-B14F-4D97-AF65-F5344CB8AC3E}">
        <p14:creationId xmlns:p14="http://schemas.microsoft.com/office/powerpoint/2010/main" val="17338635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E30467-24F6-420E-9A38-6684F495394E}"/>
              </a:ext>
            </a:extLst>
          </p:cNvPr>
          <p:cNvSpPr txBox="1"/>
          <p:nvPr/>
        </p:nvSpPr>
        <p:spPr>
          <a:xfrm>
            <a:off x="1126435" y="438150"/>
            <a:ext cx="103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后台</a:t>
            </a:r>
            <a:r>
              <a:rPr lang="zh-CN" altLang="en-US" dirty="0"/>
              <a:t>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7FC856-B23D-4E21-95C5-D91888DEE9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60105" y="212863"/>
            <a:ext cx="2781300" cy="5981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65E5C47-63FD-455B-9433-1EE342E4CB6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41405" y="113472"/>
            <a:ext cx="3139108" cy="61804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EB76D7-D071-4739-B283-0BC795CC0E3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80513" y="212863"/>
            <a:ext cx="26955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4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9"/>
          <p:cNvSpPr>
            <a:spLocks/>
          </p:cNvSpPr>
          <p:nvPr/>
        </p:nvSpPr>
        <p:spPr bwMode="auto">
          <a:xfrm>
            <a:off x="633350" y="1105886"/>
            <a:ext cx="2576347" cy="2888159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24065" y="1319045"/>
            <a:ext cx="2196057" cy="2461843"/>
            <a:chOff x="5002386" y="2208630"/>
            <a:chExt cx="2196057" cy="2461843"/>
          </a:xfrm>
        </p:grpSpPr>
        <p:sp>
          <p:nvSpPr>
            <p:cNvPr id="4" name="Freeform 19"/>
            <p:cNvSpPr>
              <a:spLocks/>
            </p:cNvSpPr>
            <p:nvPr/>
          </p:nvSpPr>
          <p:spPr bwMode="auto">
            <a:xfrm>
              <a:off x="5002386" y="2208630"/>
              <a:ext cx="2196057" cy="2461843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 flipH="1">
              <a:off x="5242647" y="2508527"/>
              <a:ext cx="171553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115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403707" y="1821660"/>
            <a:ext cx="6955750" cy="1067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项目计划和调整提交展示</a:t>
            </a:r>
            <a:endParaRPr lang="en-US" altLang="zh-CN" sz="48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762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E30467-24F6-420E-9A38-6684F495394E}"/>
              </a:ext>
            </a:extLst>
          </p:cNvPr>
          <p:cNvSpPr txBox="1"/>
          <p:nvPr/>
        </p:nvSpPr>
        <p:spPr>
          <a:xfrm>
            <a:off x="1391479" y="527602"/>
            <a:ext cx="103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后台</a:t>
            </a:r>
            <a:r>
              <a:rPr lang="zh-CN" altLang="en-US" dirty="0"/>
              <a:t>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C2BA94-FF49-46AB-8FE6-3E2AB093FF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81599" y="527602"/>
            <a:ext cx="24384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796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9"/>
          <p:cNvSpPr>
            <a:spLocks/>
          </p:cNvSpPr>
          <p:nvPr/>
        </p:nvSpPr>
        <p:spPr bwMode="auto">
          <a:xfrm>
            <a:off x="3419061" y="1484244"/>
            <a:ext cx="2576347" cy="2888159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609207" y="1697403"/>
            <a:ext cx="2196057" cy="2461843"/>
            <a:chOff x="5002386" y="2208630"/>
            <a:chExt cx="2196057" cy="2461843"/>
          </a:xfrm>
        </p:grpSpPr>
        <p:sp>
          <p:nvSpPr>
            <p:cNvPr id="4" name="Freeform 19"/>
            <p:cNvSpPr>
              <a:spLocks/>
            </p:cNvSpPr>
            <p:nvPr/>
          </p:nvSpPr>
          <p:spPr bwMode="auto">
            <a:xfrm>
              <a:off x="5002386" y="2208630"/>
              <a:ext cx="2196057" cy="2461843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 flipH="1">
              <a:off x="5336424" y="2508527"/>
              <a:ext cx="152798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>
                  <a:solidFill>
                    <a:schemeClr val="bg1"/>
                  </a:solidFill>
                  <a:latin typeface="Impact" panose="020B0806030902050204" pitchFamily="34" charset="0"/>
                </a:rPr>
                <a:t>14</a:t>
              </a:r>
              <a:endParaRPr lang="zh-CN" altLang="en-US" sz="115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188849" y="2200018"/>
            <a:ext cx="2646878" cy="1067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</a:rPr>
              <a:t>程序清单</a:t>
            </a:r>
            <a:endParaRPr lang="en-US" altLang="zh-CN" sz="48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01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A0B16B8-8F87-4021-B8C4-301B9FAFF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41" y="256553"/>
            <a:ext cx="4791075" cy="38004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F0DB01-8B9D-46C8-85C0-07CB6C2E2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131" y="385142"/>
            <a:ext cx="4514850" cy="23241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5435881-1042-4B0E-8E24-013C60660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696" y="2709242"/>
            <a:ext cx="3775603" cy="40437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F57B222-9ADC-4344-9139-57A287E68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941" y="4320623"/>
            <a:ext cx="4981575" cy="18478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6F9856F-71AB-4A14-9E3D-9EF85545FE8A}"/>
              </a:ext>
            </a:extLst>
          </p:cNvPr>
          <p:cNvSpPr txBox="1"/>
          <p:nvPr/>
        </p:nvSpPr>
        <p:spPr>
          <a:xfrm>
            <a:off x="11210394" y="2531165"/>
            <a:ext cx="461665" cy="29949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所有代码在压缩包内</a:t>
            </a:r>
          </a:p>
        </p:txBody>
      </p:sp>
    </p:spTree>
    <p:extLst>
      <p:ext uri="{BB962C8B-B14F-4D97-AF65-F5344CB8AC3E}">
        <p14:creationId xmlns:p14="http://schemas.microsoft.com/office/powerpoint/2010/main" val="42707275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9"/>
          <p:cNvSpPr>
            <a:spLocks/>
          </p:cNvSpPr>
          <p:nvPr/>
        </p:nvSpPr>
        <p:spPr bwMode="auto">
          <a:xfrm>
            <a:off x="3419061" y="1484244"/>
            <a:ext cx="2576347" cy="2888159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609207" y="1697403"/>
            <a:ext cx="2196057" cy="2461843"/>
            <a:chOff x="5002386" y="2208630"/>
            <a:chExt cx="2196057" cy="2461843"/>
          </a:xfrm>
        </p:grpSpPr>
        <p:sp>
          <p:nvSpPr>
            <p:cNvPr id="4" name="Freeform 19"/>
            <p:cNvSpPr>
              <a:spLocks/>
            </p:cNvSpPr>
            <p:nvPr/>
          </p:nvSpPr>
          <p:spPr bwMode="auto">
            <a:xfrm>
              <a:off x="5002386" y="2208630"/>
              <a:ext cx="2196057" cy="2461843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 flipH="1">
              <a:off x="5331614" y="2508527"/>
              <a:ext cx="1537600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>
                  <a:solidFill>
                    <a:schemeClr val="bg1"/>
                  </a:solidFill>
                  <a:latin typeface="Impact" panose="020B0806030902050204" pitchFamily="34" charset="0"/>
                </a:rPr>
                <a:t>15</a:t>
              </a:r>
              <a:endParaRPr lang="zh-CN" altLang="en-US" sz="115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188849" y="2200018"/>
            <a:ext cx="3877985" cy="1067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</a:rPr>
              <a:t>单元测试用例</a:t>
            </a:r>
            <a:endParaRPr lang="en-US" altLang="zh-CN" sz="48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57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63415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15575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9"/>
          <p:cNvSpPr>
            <a:spLocks/>
          </p:cNvSpPr>
          <p:nvPr/>
        </p:nvSpPr>
        <p:spPr bwMode="auto">
          <a:xfrm>
            <a:off x="3419061" y="1484244"/>
            <a:ext cx="2576347" cy="2888159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609207" y="1697403"/>
            <a:ext cx="2196057" cy="2461843"/>
            <a:chOff x="5002386" y="2208630"/>
            <a:chExt cx="2196057" cy="2461843"/>
          </a:xfrm>
        </p:grpSpPr>
        <p:sp>
          <p:nvSpPr>
            <p:cNvPr id="4" name="Freeform 19"/>
            <p:cNvSpPr>
              <a:spLocks/>
            </p:cNvSpPr>
            <p:nvPr/>
          </p:nvSpPr>
          <p:spPr bwMode="auto">
            <a:xfrm>
              <a:off x="5002386" y="2208630"/>
              <a:ext cx="2196057" cy="2461843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 flipH="1">
              <a:off x="5328407" y="2508527"/>
              <a:ext cx="154401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>
                  <a:solidFill>
                    <a:schemeClr val="bg1"/>
                  </a:solidFill>
                  <a:latin typeface="Impact" panose="020B0806030902050204" pitchFamily="34" charset="0"/>
                </a:rPr>
                <a:t>16</a:t>
              </a:r>
              <a:endParaRPr lang="zh-CN" altLang="en-US" sz="115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188849" y="2200018"/>
            <a:ext cx="2646878" cy="1067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</a:rPr>
              <a:t>白盒测试</a:t>
            </a:r>
            <a:endParaRPr lang="en-US" altLang="zh-CN" sz="48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27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9B90E6-814F-4BD6-88BC-68EF10B8E97B}"/>
              </a:ext>
            </a:extLst>
          </p:cNvPr>
          <p:cNvSpPr txBox="1"/>
          <p:nvPr/>
        </p:nvSpPr>
        <p:spPr>
          <a:xfrm>
            <a:off x="2414727" y="381740"/>
            <a:ext cx="62143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路径覆盖：</a:t>
            </a:r>
          </a:p>
          <a:p>
            <a:pPr lvl="0"/>
            <a:r>
              <a:rPr lang="zh-CN" altLang="zh-CN" dirty="0"/>
              <a:t>实名认证→认证成功</a:t>
            </a:r>
          </a:p>
          <a:p>
            <a:pPr lvl="0"/>
            <a:r>
              <a:rPr lang="zh-CN" altLang="zh-CN" dirty="0"/>
              <a:t>实名认证→认证失败</a:t>
            </a:r>
          </a:p>
          <a:p>
            <a:pPr lvl="0"/>
            <a:r>
              <a:rPr lang="zh-CN" altLang="zh-CN" dirty="0"/>
              <a:t>关键字查询→查询等待提示→显示包含关键字商品</a:t>
            </a:r>
          </a:p>
          <a:p>
            <a:pPr lvl="0"/>
            <a:r>
              <a:rPr lang="zh-CN" altLang="zh-CN" dirty="0"/>
              <a:t>关键字查询→查询失败→失败原因</a:t>
            </a:r>
          </a:p>
          <a:p>
            <a:pPr lvl="0"/>
            <a:r>
              <a:rPr lang="zh-CN" altLang="zh-CN" dirty="0"/>
              <a:t>分类浏览→显示该分类商品</a:t>
            </a:r>
          </a:p>
          <a:p>
            <a:pPr lvl="0"/>
            <a:r>
              <a:rPr lang="zh-CN" altLang="zh-CN" dirty="0"/>
              <a:t>分类浏览→浏览失败→失败原因</a:t>
            </a:r>
          </a:p>
          <a:p>
            <a:pPr lvl="0"/>
            <a:r>
              <a:rPr lang="zh-CN" altLang="zh-CN" dirty="0"/>
              <a:t>收藏→收藏成功</a:t>
            </a:r>
          </a:p>
          <a:p>
            <a:pPr lvl="0"/>
            <a:r>
              <a:rPr lang="zh-CN" altLang="zh-CN" dirty="0"/>
              <a:t>收藏→收藏失败</a:t>
            </a:r>
          </a:p>
          <a:p>
            <a:pPr lvl="0"/>
            <a:r>
              <a:rPr lang="zh-CN" altLang="zh-CN" dirty="0"/>
              <a:t>加购→加购成功</a:t>
            </a:r>
          </a:p>
          <a:p>
            <a:pPr lvl="0"/>
            <a:r>
              <a:rPr lang="zh-CN" altLang="zh-CN" dirty="0"/>
              <a:t>加购→加购失败</a:t>
            </a:r>
          </a:p>
          <a:p>
            <a:pPr lvl="0"/>
            <a:r>
              <a:rPr lang="zh-CN" altLang="zh-CN" dirty="0"/>
              <a:t>提交订单→提交成功</a:t>
            </a:r>
          </a:p>
          <a:p>
            <a:pPr lvl="0"/>
            <a:r>
              <a:rPr lang="zh-CN" altLang="zh-CN" dirty="0"/>
              <a:t>提交订单→提交失败→失败原因</a:t>
            </a:r>
          </a:p>
          <a:p>
            <a:pPr lvl="0"/>
            <a:r>
              <a:rPr lang="zh-CN" altLang="zh-CN" dirty="0"/>
              <a:t>查询订单信息→显示订单信息</a:t>
            </a:r>
          </a:p>
          <a:p>
            <a:pPr lvl="0"/>
            <a:r>
              <a:rPr lang="zh-CN" altLang="zh-CN" dirty="0"/>
              <a:t>查询订单信息→查询失败→失败原因</a:t>
            </a:r>
          </a:p>
          <a:p>
            <a:pPr lvl="0"/>
            <a:r>
              <a:rPr lang="zh-CN" altLang="zh-CN" dirty="0"/>
              <a:t>待发货→待发货商品</a:t>
            </a:r>
          </a:p>
          <a:p>
            <a:pPr lvl="0"/>
            <a:r>
              <a:rPr lang="zh-CN" altLang="zh-CN" dirty="0"/>
              <a:t>待收货→待收货商品</a:t>
            </a:r>
          </a:p>
          <a:p>
            <a:pPr lvl="0"/>
            <a:r>
              <a:rPr lang="zh-CN" altLang="zh-CN" dirty="0"/>
              <a:t>已收货→已收货商品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965817-975C-4EBC-B430-378D2D832A1B}"/>
              </a:ext>
            </a:extLst>
          </p:cNvPr>
          <p:cNvSpPr txBox="1"/>
          <p:nvPr/>
        </p:nvSpPr>
        <p:spPr>
          <a:xfrm>
            <a:off x="6720395" y="2237173"/>
            <a:ext cx="3506680" cy="437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dirty="0"/>
              <a:t>发布商品→发布成功</a:t>
            </a:r>
          </a:p>
          <a:p>
            <a:pPr lvl="0"/>
            <a:r>
              <a:rPr lang="zh-CN" altLang="zh-CN" dirty="0"/>
              <a:t>发布商品→发布失败→失败原因</a:t>
            </a:r>
          </a:p>
          <a:p>
            <a:pPr lvl="0"/>
            <a:r>
              <a:rPr lang="zh-CN" altLang="zh-CN" dirty="0"/>
              <a:t>下架商品→确认下架→下架成功</a:t>
            </a:r>
          </a:p>
          <a:p>
            <a:pPr lvl="0"/>
            <a:r>
              <a:rPr lang="zh-CN" altLang="zh-CN" dirty="0"/>
              <a:t>下架商品→确认下架→下架失败→失败原因</a:t>
            </a:r>
          </a:p>
          <a:p>
            <a:pPr lvl="0"/>
            <a:r>
              <a:rPr lang="zh-CN" altLang="zh-CN" dirty="0"/>
              <a:t>评价→评价成功</a:t>
            </a:r>
          </a:p>
          <a:p>
            <a:pPr lvl="0"/>
            <a:r>
              <a:rPr lang="zh-CN" altLang="zh-CN" dirty="0"/>
              <a:t>评价→评价失败→失败原因</a:t>
            </a:r>
          </a:p>
          <a:p>
            <a:pPr lvl="0"/>
            <a:r>
              <a:rPr lang="zh-CN" altLang="zh-CN" dirty="0"/>
              <a:t>反馈申诉→提交反馈→反馈成功</a:t>
            </a:r>
          </a:p>
          <a:p>
            <a:pPr lvl="0"/>
            <a:r>
              <a:rPr lang="zh-CN" altLang="zh-CN" dirty="0"/>
              <a:t>反馈申诉→提交反馈→反馈失败→失败原因</a:t>
            </a:r>
          </a:p>
          <a:p>
            <a:pPr lvl="0"/>
            <a:r>
              <a:rPr lang="zh-CN" altLang="zh-CN" dirty="0"/>
              <a:t>添加收货地址→输入信息→添加成功</a:t>
            </a:r>
          </a:p>
          <a:p>
            <a:pPr lvl="0"/>
            <a:r>
              <a:rPr lang="zh-CN" altLang="zh-CN" dirty="0"/>
              <a:t>添加收货地址→输入信息→添加失败→失败原因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9016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9"/>
          <p:cNvSpPr>
            <a:spLocks/>
          </p:cNvSpPr>
          <p:nvPr/>
        </p:nvSpPr>
        <p:spPr bwMode="auto">
          <a:xfrm>
            <a:off x="3419061" y="1484244"/>
            <a:ext cx="2576347" cy="2888159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609207" y="1697403"/>
            <a:ext cx="2196057" cy="2461843"/>
            <a:chOff x="5002386" y="2208630"/>
            <a:chExt cx="2196057" cy="2461843"/>
          </a:xfrm>
        </p:grpSpPr>
        <p:sp>
          <p:nvSpPr>
            <p:cNvPr id="4" name="Freeform 19"/>
            <p:cNvSpPr>
              <a:spLocks/>
            </p:cNvSpPr>
            <p:nvPr/>
          </p:nvSpPr>
          <p:spPr bwMode="auto">
            <a:xfrm>
              <a:off x="5002386" y="2208630"/>
              <a:ext cx="2196057" cy="2461843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 flipH="1">
              <a:off x="5439015" y="2508527"/>
              <a:ext cx="1322798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>
                  <a:solidFill>
                    <a:schemeClr val="bg1"/>
                  </a:solidFill>
                  <a:latin typeface="Impact" panose="020B0806030902050204" pitchFamily="34" charset="0"/>
                </a:rPr>
                <a:t>17</a:t>
              </a:r>
              <a:endParaRPr lang="zh-CN" altLang="en-US" sz="115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188849" y="2200018"/>
            <a:ext cx="2646878" cy="1067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</a:rPr>
              <a:t>集成测试</a:t>
            </a:r>
            <a:endParaRPr lang="en-US" altLang="zh-CN" sz="48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4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0A1FCAB-4A4F-4BBA-B6B6-BE740ECD25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78114" y="310883"/>
            <a:ext cx="8170903" cy="6196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3547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D7CBFEF-5522-48A9-B634-5C3FB93480E1}"/>
              </a:ext>
            </a:extLst>
          </p:cNvPr>
          <p:cNvSpPr/>
          <p:nvPr/>
        </p:nvSpPr>
        <p:spPr>
          <a:xfrm>
            <a:off x="269108" y="0"/>
            <a:ext cx="2916183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2.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项目计划和调整提交展示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47E707-4D33-4791-9D23-4ACE9A75E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933450"/>
            <a:ext cx="9229725" cy="50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393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411265-F7C1-4DE4-B835-5878BBA856DA}"/>
              </a:ext>
            </a:extLst>
          </p:cNvPr>
          <p:cNvSpPr/>
          <p:nvPr/>
        </p:nvSpPr>
        <p:spPr>
          <a:xfrm>
            <a:off x="3074632" y="1410162"/>
            <a:ext cx="839531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3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先对主控制模块进行测试，将存根程序代替所有直接附属与主控制模块的模块。</a:t>
            </a:r>
          </a:p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3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每次用一个实际模块代换一个存根程序。</a:t>
            </a:r>
          </a:p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3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在结合进一个模块的同时进行测试</a:t>
            </a:r>
          </a:p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3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在不断进行回归测试</a:t>
            </a:r>
          </a:p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sz="3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重复以上步骤。</a:t>
            </a:r>
          </a:p>
          <a:p>
            <a:pPr algn="just">
              <a:spcAft>
                <a:spcPts val="0"/>
              </a:spcAft>
            </a:pPr>
            <a:r>
              <a:rPr lang="zh-CN" altLang="zh-CN" sz="3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未发现各模块接口间存在的问题</a:t>
            </a:r>
          </a:p>
        </p:txBody>
      </p:sp>
    </p:spTree>
    <p:extLst>
      <p:ext uri="{BB962C8B-B14F-4D97-AF65-F5344CB8AC3E}">
        <p14:creationId xmlns:p14="http://schemas.microsoft.com/office/powerpoint/2010/main" val="19648168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9"/>
          <p:cNvSpPr>
            <a:spLocks/>
          </p:cNvSpPr>
          <p:nvPr/>
        </p:nvSpPr>
        <p:spPr bwMode="auto">
          <a:xfrm>
            <a:off x="3419061" y="1484244"/>
            <a:ext cx="2576347" cy="2888159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609207" y="1697403"/>
            <a:ext cx="2196057" cy="2461843"/>
            <a:chOff x="5002386" y="2208630"/>
            <a:chExt cx="2196057" cy="2461843"/>
          </a:xfrm>
        </p:grpSpPr>
        <p:sp>
          <p:nvSpPr>
            <p:cNvPr id="4" name="Freeform 19"/>
            <p:cNvSpPr>
              <a:spLocks/>
            </p:cNvSpPr>
            <p:nvPr/>
          </p:nvSpPr>
          <p:spPr bwMode="auto">
            <a:xfrm>
              <a:off x="5002386" y="2208630"/>
              <a:ext cx="2196057" cy="2461843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 flipH="1">
              <a:off x="5333217" y="2508527"/>
              <a:ext cx="153439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>
                  <a:solidFill>
                    <a:schemeClr val="bg1"/>
                  </a:solidFill>
                  <a:latin typeface="Impact" panose="020B0806030902050204" pitchFamily="34" charset="0"/>
                </a:rPr>
                <a:t>18</a:t>
              </a:r>
              <a:endParaRPr lang="zh-CN" altLang="en-US" sz="115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188849" y="2200018"/>
            <a:ext cx="1779654" cy="1079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</a:rPr>
              <a:t>α</a:t>
            </a:r>
            <a:r>
              <a:rPr lang="zh-CN" altLang="en-US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</a:rPr>
              <a:t>测试</a:t>
            </a:r>
            <a:endParaRPr lang="en-US" altLang="zh-CN" sz="48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19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F728D69-91A8-4EEE-B09F-3C8E30FD3C52}"/>
              </a:ext>
            </a:extLst>
          </p:cNvPr>
          <p:cNvSpPr/>
          <p:nvPr/>
        </p:nvSpPr>
        <p:spPr>
          <a:xfrm>
            <a:off x="2222376" y="966199"/>
            <a:ext cx="82000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时间：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2019/5/26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地点：慕贤楼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人员：乔寒月、李欣飏、郭伊娜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测试背景：在承闲二手购物小程序开发版下进行测试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测试结果：</a:t>
            </a:r>
          </a:p>
          <a:p>
            <a:pPr marL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郭伊娜同学在指导人员的指导下进行测试操作，认为界面略微单调和常规，没有视觉冲击，但是可以接受，布局简单易懂，操作方便。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功能：能够完成关键字搜索、分类查询、加购、收藏、查看订单等功能。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局域化：各数据库表是所有功能通用的，各模块之间联系较高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可用性：功能初步完善 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可靠性：较低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性能：响应时间可以接受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支持：支持能够运行微信的移动设备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812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9"/>
          <p:cNvSpPr>
            <a:spLocks/>
          </p:cNvSpPr>
          <p:nvPr/>
        </p:nvSpPr>
        <p:spPr bwMode="auto">
          <a:xfrm>
            <a:off x="3419061" y="1484244"/>
            <a:ext cx="2576347" cy="2888159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609207" y="1697403"/>
            <a:ext cx="2196057" cy="2461843"/>
            <a:chOff x="5002386" y="2208630"/>
            <a:chExt cx="2196057" cy="2461843"/>
          </a:xfrm>
        </p:grpSpPr>
        <p:sp>
          <p:nvSpPr>
            <p:cNvPr id="4" name="Freeform 19"/>
            <p:cNvSpPr>
              <a:spLocks/>
            </p:cNvSpPr>
            <p:nvPr/>
          </p:nvSpPr>
          <p:spPr bwMode="auto">
            <a:xfrm>
              <a:off x="5002386" y="2208630"/>
              <a:ext cx="2196057" cy="2461843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 flipH="1">
              <a:off x="5328407" y="2508527"/>
              <a:ext cx="154401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>
                  <a:solidFill>
                    <a:schemeClr val="bg1"/>
                  </a:solidFill>
                  <a:latin typeface="Impact" panose="020B0806030902050204" pitchFamily="34" charset="0"/>
                </a:rPr>
                <a:t>19</a:t>
              </a:r>
              <a:endParaRPr lang="zh-CN" altLang="en-US" sz="115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188849" y="2200018"/>
            <a:ext cx="2646878" cy="1067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</a:rPr>
              <a:t>测试结果</a:t>
            </a:r>
            <a:endParaRPr lang="en-US" altLang="zh-CN" sz="48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90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F13DA76-C2D6-4B12-8456-0BB686F13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077058"/>
              </p:ext>
            </p:extLst>
          </p:nvPr>
        </p:nvGraphicFramePr>
        <p:xfrm>
          <a:off x="1757779" y="958788"/>
          <a:ext cx="8265110" cy="4891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9724">
                  <a:extLst>
                    <a:ext uri="{9D8B030D-6E8A-4147-A177-3AD203B41FA5}">
                      <a16:colId xmlns:a16="http://schemas.microsoft.com/office/drawing/2014/main" val="100950478"/>
                    </a:ext>
                  </a:extLst>
                </a:gridCol>
                <a:gridCol w="2757693">
                  <a:extLst>
                    <a:ext uri="{9D8B030D-6E8A-4147-A177-3AD203B41FA5}">
                      <a16:colId xmlns:a16="http://schemas.microsoft.com/office/drawing/2014/main" val="3595440"/>
                    </a:ext>
                  </a:extLst>
                </a:gridCol>
                <a:gridCol w="2757693">
                  <a:extLst>
                    <a:ext uri="{9D8B030D-6E8A-4147-A177-3AD203B41FA5}">
                      <a16:colId xmlns:a16="http://schemas.microsoft.com/office/drawing/2014/main" val="855355860"/>
                    </a:ext>
                  </a:extLst>
                </a:gridCol>
              </a:tblGrid>
              <a:tr h="376277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测试模块：首页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801119"/>
                  </a:ext>
                </a:extLst>
              </a:tr>
              <a:tr h="376277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标识符：</a:t>
                      </a: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56614"/>
                  </a:ext>
                </a:extLst>
              </a:tr>
              <a:tr h="1128830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测试项：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用户通过输入关键字查询包含关键字的商品信息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用户通过划动屏幕进行全部商品浏览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69723"/>
                  </a:ext>
                </a:extLst>
              </a:tr>
              <a:tr h="376277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测试环境：微信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146648"/>
                  </a:ext>
                </a:extLst>
              </a:tr>
              <a:tr h="376277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前置条件：能够运行微信小程序 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020184"/>
                  </a:ext>
                </a:extLst>
              </a:tr>
              <a:tr h="1128830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操作步骤：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点击输入框输入关键字，点击搜索，浏览包含关键字的商品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划动屏幕浏览全部商品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884046"/>
                  </a:ext>
                </a:extLst>
              </a:tr>
              <a:tr h="3762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输入数据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期望输出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实际结果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1567774"/>
                  </a:ext>
                </a:extLst>
              </a:tr>
              <a:tr h="3762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关键字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包含关键字的全部商品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包含关键字的全部商品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751311"/>
                  </a:ext>
                </a:extLst>
              </a:tr>
              <a:tr h="3762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划动屏幕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全部商品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全部商品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126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63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52C403F-1F14-4387-91BC-8B3C91966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24807"/>
              </p:ext>
            </p:extLst>
          </p:nvPr>
        </p:nvGraphicFramePr>
        <p:xfrm>
          <a:off x="1571076" y="750623"/>
          <a:ext cx="9241924" cy="52062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74700">
                  <a:extLst>
                    <a:ext uri="{9D8B030D-6E8A-4147-A177-3AD203B41FA5}">
                      <a16:colId xmlns:a16="http://schemas.microsoft.com/office/drawing/2014/main" val="1372450298"/>
                    </a:ext>
                  </a:extLst>
                </a:gridCol>
                <a:gridCol w="3083612">
                  <a:extLst>
                    <a:ext uri="{9D8B030D-6E8A-4147-A177-3AD203B41FA5}">
                      <a16:colId xmlns:a16="http://schemas.microsoft.com/office/drawing/2014/main" val="2451358643"/>
                    </a:ext>
                  </a:extLst>
                </a:gridCol>
                <a:gridCol w="3083612">
                  <a:extLst>
                    <a:ext uri="{9D8B030D-6E8A-4147-A177-3AD203B41FA5}">
                      <a16:colId xmlns:a16="http://schemas.microsoft.com/office/drawing/2014/main" val="3120147574"/>
                    </a:ext>
                  </a:extLst>
                </a:gridCol>
              </a:tblGrid>
              <a:tr h="40048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测试模块：分类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373234"/>
                  </a:ext>
                </a:extLst>
              </a:tr>
              <a:tr h="40048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标识符：</a:t>
                      </a: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34847"/>
                  </a:ext>
                </a:extLst>
              </a:tr>
              <a:tr h="1201452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测试项：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用户通过输入关键字查询包含关键字的商品信息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用户通过点击分类图标查询该分类全部商品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632166"/>
                  </a:ext>
                </a:extLst>
              </a:tr>
              <a:tr h="40048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测试环境：微信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926267"/>
                  </a:ext>
                </a:extLst>
              </a:tr>
              <a:tr h="40048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前置条件：能够运行微信小程序 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61182"/>
                  </a:ext>
                </a:extLst>
              </a:tr>
              <a:tr h="1201452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操作步骤：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点击输入框输入关键字，点击搜索，浏览包含关键字的商品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点击分类图标 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69554"/>
                  </a:ext>
                </a:extLst>
              </a:tr>
              <a:tr h="4004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输入数据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期望输出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实际结果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0279146"/>
                  </a:ext>
                </a:extLst>
              </a:tr>
              <a:tr h="4004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关键字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包含关键字的全部商品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包含关键字的全部商品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6864250"/>
                  </a:ext>
                </a:extLst>
              </a:tr>
              <a:tr h="4004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点击分类图标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该分类全部商品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该分类全部商品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0974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91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51E745E-1D0C-4246-B550-F56FC7719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172508"/>
              </p:ext>
            </p:extLst>
          </p:nvPr>
        </p:nvGraphicFramePr>
        <p:xfrm>
          <a:off x="1597980" y="878889"/>
          <a:ext cx="9259409" cy="53177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0517">
                  <a:extLst>
                    <a:ext uri="{9D8B030D-6E8A-4147-A177-3AD203B41FA5}">
                      <a16:colId xmlns:a16="http://schemas.microsoft.com/office/drawing/2014/main" val="423164033"/>
                    </a:ext>
                  </a:extLst>
                </a:gridCol>
                <a:gridCol w="3089446">
                  <a:extLst>
                    <a:ext uri="{9D8B030D-6E8A-4147-A177-3AD203B41FA5}">
                      <a16:colId xmlns:a16="http://schemas.microsoft.com/office/drawing/2014/main" val="1361857775"/>
                    </a:ext>
                  </a:extLst>
                </a:gridCol>
                <a:gridCol w="3089446">
                  <a:extLst>
                    <a:ext uri="{9D8B030D-6E8A-4147-A177-3AD203B41FA5}">
                      <a16:colId xmlns:a16="http://schemas.microsoft.com/office/drawing/2014/main" val="1508345413"/>
                    </a:ext>
                  </a:extLst>
                </a:gridCol>
              </a:tblGrid>
              <a:tr h="354515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测试模块：购物车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4467"/>
                  </a:ext>
                </a:extLst>
              </a:tr>
              <a:tr h="354515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标识符：</a:t>
                      </a: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672539"/>
                  </a:ext>
                </a:extLst>
              </a:tr>
              <a:tr h="1063545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测试项：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用户在商品详细信息界面进行加购，在购物车显示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用户通过点击增</a:t>
                      </a: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减按钮对加购商品进行操作，左滑删除商品。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447390"/>
                  </a:ext>
                </a:extLst>
              </a:tr>
              <a:tr h="354515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测试环境：微信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17799"/>
                  </a:ext>
                </a:extLst>
              </a:tr>
              <a:tr h="354515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前置条件：能够运行微信小程序 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518904"/>
                  </a:ext>
                </a:extLst>
              </a:tr>
              <a:tr h="1063545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操作步骤：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 </a:t>
                      </a: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用户在商品详细信息界面点击加购按钮进行加购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用户在购物车界面点击删除、增</a:t>
                      </a: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减按钮对加购商品进行操作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33696"/>
                  </a:ext>
                </a:extLst>
              </a:tr>
              <a:tr h="3545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输入数据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期望输出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实际结果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133013"/>
                  </a:ext>
                </a:extLst>
              </a:tr>
              <a:tr h="3545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点击加购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加购商品在购物车显示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加购商品在购物车显示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9140071"/>
                  </a:ext>
                </a:extLst>
              </a:tr>
              <a:tr h="3545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左滑删除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删除加购商品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删除加购商品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4627798"/>
                  </a:ext>
                </a:extLst>
              </a:tr>
              <a:tr h="7090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点击增</a:t>
                      </a: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减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</a:t>
                      </a: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减加购商品（大于</a:t>
                      </a: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、小于商品总数量）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</a:t>
                      </a: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减加购商品（大于</a:t>
                      </a: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、小于商品总数量）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7731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70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D152C16-C161-4008-B56A-EC7C3AFB3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378123"/>
              </p:ext>
            </p:extLst>
          </p:nvPr>
        </p:nvGraphicFramePr>
        <p:xfrm>
          <a:off x="1515122" y="228600"/>
          <a:ext cx="9161756" cy="6400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8028">
                  <a:extLst>
                    <a:ext uri="{9D8B030D-6E8A-4147-A177-3AD203B41FA5}">
                      <a16:colId xmlns:a16="http://schemas.microsoft.com/office/drawing/2014/main" val="306973695"/>
                    </a:ext>
                  </a:extLst>
                </a:gridCol>
                <a:gridCol w="3056864">
                  <a:extLst>
                    <a:ext uri="{9D8B030D-6E8A-4147-A177-3AD203B41FA5}">
                      <a16:colId xmlns:a16="http://schemas.microsoft.com/office/drawing/2014/main" val="3289514014"/>
                    </a:ext>
                  </a:extLst>
                </a:gridCol>
                <a:gridCol w="3056864">
                  <a:extLst>
                    <a:ext uri="{9D8B030D-6E8A-4147-A177-3AD203B41FA5}">
                      <a16:colId xmlns:a16="http://schemas.microsoft.com/office/drawing/2014/main" val="2925450774"/>
                    </a:ext>
                  </a:extLst>
                </a:gridCol>
              </a:tblGrid>
              <a:tr h="257875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测试模块：个人中心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74826"/>
                  </a:ext>
                </a:extLst>
              </a:tr>
              <a:tr h="257875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标识符：</a:t>
                      </a: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700727"/>
                  </a:ext>
                </a:extLst>
              </a:tr>
              <a:tr h="2578750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测试项：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点击我的订单，查看全部订单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待收货：显示已经提交还未收货的订单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待评价：显示已经收货还未评价的订单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</a:t>
                      </a: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申诉：显示正在申诉的订单，及申诉状态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</a:t>
                      </a: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我的收藏：显示收藏商品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</a:t>
                      </a: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我的评价：显示自己的全部评价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</a:t>
                      </a: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发布闲置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8.</a:t>
                      </a: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我的闲置：显示自己发布的全部商品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</a:t>
                      </a: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实名认证：显示自己的实名信息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243988"/>
                  </a:ext>
                </a:extLst>
              </a:tr>
              <a:tr h="257875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测试环境：微信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195406"/>
                  </a:ext>
                </a:extLst>
              </a:tr>
              <a:tr h="257875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前置条件：能够运行微信小程序 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670602"/>
                  </a:ext>
                </a:extLst>
              </a:tr>
              <a:tr h="1289375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操作步骤：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点击相应图标查看我的订单、待收货、待评价、申诉、我的收藏、我的评价、我的闲置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点击发布闲置，输入相关数据，点击确定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点击实名认证，输入相关数据，点击确定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5132"/>
                  </a:ext>
                </a:extLst>
              </a:tr>
              <a:tr h="2578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输入数据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期望输出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实际结果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9537166"/>
                  </a:ext>
                </a:extLst>
              </a:tr>
              <a:tr h="2578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点击全部订单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显示全部订单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显示全部订单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614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21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24E09E8-C4E5-4E8E-8421-7FE3F6E1A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91935"/>
              </p:ext>
            </p:extLst>
          </p:nvPr>
        </p:nvGraphicFramePr>
        <p:xfrm>
          <a:off x="1473693" y="825623"/>
          <a:ext cx="9472473" cy="53354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1401">
                  <a:extLst>
                    <a:ext uri="{9D8B030D-6E8A-4147-A177-3AD203B41FA5}">
                      <a16:colId xmlns:a16="http://schemas.microsoft.com/office/drawing/2014/main" val="3079163213"/>
                    </a:ext>
                  </a:extLst>
                </a:gridCol>
                <a:gridCol w="3160536">
                  <a:extLst>
                    <a:ext uri="{9D8B030D-6E8A-4147-A177-3AD203B41FA5}">
                      <a16:colId xmlns:a16="http://schemas.microsoft.com/office/drawing/2014/main" val="3380023851"/>
                    </a:ext>
                  </a:extLst>
                </a:gridCol>
                <a:gridCol w="3160536">
                  <a:extLst>
                    <a:ext uri="{9D8B030D-6E8A-4147-A177-3AD203B41FA5}">
                      <a16:colId xmlns:a16="http://schemas.microsoft.com/office/drawing/2014/main" val="3829726920"/>
                    </a:ext>
                  </a:extLst>
                </a:gridCol>
              </a:tblGrid>
              <a:tr h="485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点击待发货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显示还未发货订单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显示还未发货订单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0446568"/>
                  </a:ext>
                </a:extLst>
              </a:tr>
              <a:tr h="485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点击待收货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显示还未收货的订单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显示还未收货的订单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0228116"/>
                  </a:ext>
                </a:extLst>
              </a:tr>
              <a:tr h="485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点击已收货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显示已收货订单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显示已收货订单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933541"/>
                  </a:ext>
                </a:extLst>
              </a:tr>
              <a:tr h="485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点击我的收藏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显示收藏商品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显示收藏商品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423115"/>
                  </a:ext>
                </a:extLst>
              </a:tr>
              <a:tr h="485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点击我的评价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显示自己的全部评价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尚未显示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0823744"/>
                  </a:ext>
                </a:extLst>
              </a:tr>
              <a:tr h="9700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点击发布闲置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显示发布界面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显示发布界面，但还不能进行操作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2004004"/>
                  </a:ext>
                </a:extLst>
              </a:tr>
              <a:tr h="485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点击我的闲置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显示自己发布的全部商品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尚未显示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3189211"/>
                  </a:ext>
                </a:extLst>
              </a:tr>
              <a:tr h="485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点击实名认证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显示自己的实名信息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尚未显示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3968293"/>
                  </a:ext>
                </a:extLst>
              </a:tr>
              <a:tr h="485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点击收货地址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显示收货地址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显示收货地址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0710542"/>
                  </a:ext>
                </a:extLst>
              </a:tr>
              <a:tr h="485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点击反馈申诉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显示申诉页面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显示申诉页面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373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75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9"/>
          <p:cNvSpPr>
            <a:spLocks/>
          </p:cNvSpPr>
          <p:nvPr/>
        </p:nvSpPr>
        <p:spPr bwMode="auto">
          <a:xfrm>
            <a:off x="3419061" y="1484244"/>
            <a:ext cx="2576347" cy="2888159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609207" y="1697403"/>
            <a:ext cx="2196057" cy="2461843"/>
            <a:chOff x="5002386" y="2208630"/>
            <a:chExt cx="2196057" cy="2461843"/>
          </a:xfrm>
        </p:grpSpPr>
        <p:sp>
          <p:nvSpPr>
            <p:cNvPr id="4" name="Freeform 19"/>
            <p:cNvSpPr>
              <a:spLocks/>
            </p:cNvSpPr>
            <p:nvPr/>
          </p:nvSpPr>
          <p:spPr bwMode="auto">
            <a:xfrm>
              <a:off x="5002386" y="2208630"/>
              <a:ext cx="2196057" cy="2461843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 flipH="1">
              <a:off x="5242647" y="2508527"/>
              <a:ext cx="171553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>
                  <a:solidFill>
                    <a:schemeClr val="bg1"/>
                  </a:solidFill>
                  <a:latin typeface="Impact" panose="020B0806030902050204" pitchFamily="34" charset="0"/>
                </a:rPr>
                <a:t>20</a:t>
              </a:r>
              <a:endParaRPr lang="zh-CN" altLang="en-US" sz="115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188849" y="2200018"/>
            <a:ext cx="2646878" cy="1067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</a:rPr>
              <a:t>用户反馈</a:t>
            </a:r>
            <a:endParaRPr lang="en-US" altLang="zh-CN" sz="48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83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9"/>
          <p:cNvSpPr>
            <a:spLocks/>
          </p:cNvSpPr>
          <p:nvPr/>
        </p:nvSpPr>
        <p:spPr bwMode="auto">
          <a:xfrm>
            <a:off x="633350" y="1105886"/>
            <a:ext cx="2576347" cy="2888159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24065" y="1319045"/>
            <a:ext cx="2196057" cy="2461843"/>
            <a:chOff x="5002386" y="2208630"/>
            <a:chExt cx="2196057" cy="2461843"/>
          </a:xfrm>
        </p:grpSpPr>
        <p:sp>
          <p:nvSpPr>
            <p:cNvPr id="4" name="Freeform 19"/>
            <p:cNvSpPr>
              <a:spLocks/>
            </p:cNvSpPr>
            <p:nvPr/>
          </p:nvSpPr>
          <p:spPr bwMode="auto">
            <a:xfrm>
              <a:off x="5002386" y="2208630"/>
              <a:ext cx="2196057" cy="2461843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 flipH="1">
              <a:off x="5221808" y="2508527"/>
              <a:ext cx="175721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115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403707" y="1821660"/>
            <a:ext cx="5724644" cy="1067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分工以及项目甘特图</a:t>
            </a:r>
            <a:endParaRPr lang="en-US" altLang="zh-CN" sz="48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79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 rot="20961457">
            <a:off x="4396215" y="2332924"/>
            <a:ext cx="3258969" cy="3259393"/>
            <a:chOff x="3296992" y="1804833"/>
            <a:chExt cx="2444545" cy="2444545"/>
          </a:xfrm>
        </p:grpSpPr>
        <p:sp>
          <p:nvSpPr>
            <p:cNvPr id="35" name="空心弧 34"/>
            <p:cNvSpPr/>
            <p:nvPr/>
          </p:nvSpPr>
          <p:spPr>
            <a:xfrm>
              <a:off x="3296992" y="1804833"/>
              <a:ext cx="2444545" cy="2444545"/>
            </a:xfrm>
            <a:prstGeom prst="blockArc">
              <a:avLst>
                <a:gd name="adj1" fmla="val 16184436"/>
                <a:gd name="adj2" fmla="val 14875149"/>
                <a:gd name="adj3" fmla="val 508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 rot="3925429">
              <a:off x="3982752" y="1874284"/>
              <a:ext cx="235111" cy="13026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7" name="椭圆 36"/>
          <p:cNvSpPr/>
          <p:nvPr/>
        </p:nvSpPr>
        <p:spPr>
          <a:xfrm>
            <a:off x="5407750" y="3327536"/>
            <a:ext cx="1247838" cy="1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市场开发策略</a:t>
            </a:r>
          </a:p>
        </p:txBody>
      </p:sp>
      <p:sp>
        <p:nvSpPr>
          <p:cNvPr id="38" name="矩形 37"/>
          <p:cNvSpPr/>
          <p:nvPr/>
        </p:nvSpPr>
        <p:spPr>
          <a:xfrm>
            <a:off x="567198" y="3024916"/>
            <a:ext cx="3254467" cy="629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界面略微单调和常规，没有视觉冲击，但是可以接受</a:t>
            </a: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92833" y="4808170"/>
            <a:ext cx="325446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使用过程中有些卡顿。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243871" y="3024916"/>
            <a:ext cx="325446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+mj-ea"/>
                <a:ea typeface="+mj-ea"/>
              </a:rPr>
              <a:t>功能不完善，希望尽快完善。</a:t>
            </a:r>
            <a:endParaRPr lang="en-US" altLang="zh-CN" sz="1000" dirty="0">
              <a:latin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669825" y="1380805"/>
            <a:ext cx="3254467" cy="349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布局简单易懂，操作方便</a:t>
            </a: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5610312" y="2075171"/>
            <a:ext cx="815894" cy="816000"/>
            <a:chOff x="5610248" y="1894695"/>
            <a:chExt cx="816000" cy="816000"/>
          </a:xfrm>
        </p:grpSpPr>
        <p:sp>
          <p:nvSpPr>
            <p:cNvPr id="74" name="椭圆 73"/>
            <p:cNvSpPr/>
            <p:nvPr/>
          </p:nvSpPr>
          <p:spPr>
            <a:xfrm>
              <a:off x="5610248" y="1894695"/>
              <a:ext cx="816000" cy="816000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5" name="Freeform 100"/>
            <p:cNvSpPr>
              <a:spLocks noEditPoints="1"/>
            </p:cNvSpPr>
            <p:nvPr/>
          </p:nvSpPr>
          <p:spPr bwMode="auto">
            <a:xfrm>
              <a:off x="5897598" y="2140770"/>
              <a:ext cx="241300" cy="323850"/>
            </a:xfrm>
            <a:custGeom>
              <a:avLst/>
              <a:gdLst>
                <a:gd name="T0" fmla="*/ 582 w 763"/>
                <a:gd name="T1" fmla="*/ 187 h 1018"/>
                <a:gd name="T2" fmla="*/ 572 w 763"/>
                <a:gd name="T3" fmla="*/ 92 h 1018"/>
                <a:gd name="T4" fmla="*/ 561 w 763"/>
                <a:gd name="T5" fmla="*/ 48 h 1018"/>
                <a:gd name="T6" fmla="*/ 527 w 763"/>
                <a:gd name="T7" fmla="*/ 12 h 1018"/>
                <a:gd name="T8" fmla="*/ 87 w 763"/>
                <a:gd name="T9" fmla="*/ 0 h 1018"/>
                <a:gd name="T10" fmla="*/ 45 w 763"/>
                <a:gd name="T11" fmla="*/ 12 h 1018"/>
                <a:gd name="T12" fmla="*/ 10 w 763"/>
                <a:gd name="T13" fmla="*/ 48 h 1018"/>
                <a:gd name="T14" fmla="*/ 0 w 763"/>
                <a:gd name="T15" fmla="*/ 927 h 1018"/>
                <a:gd name="T16" fmla="*/ 10 w 763"/>
                <a:gd name="T17" fmla="*/ 970 h 1018"/>
                <a:gd name="T18" fmla="*/ 45 w 763"/>
                <a:gd name="T19" fmla="*/ 1007 h 1018"/>
                <a:gd name="T20" fmla="*/ 676 w 763"/>
                <a:gd name="T21" fmla="*/ 1018 h 1018"/>
                <a:gd name="T22" fmla="*/ 716 w 763"/>
                <a:gd name="T23" fmla="*/ 1007 h 1018"/>
                <a:gd name="T24" fmla="*/ 752 w 763"/>
                <a:gd name="T25" fmla="*/ 970 h 1018"/>
                <a:gd name="T26" fmla="*/ 763 w 763"/>
                <a:gd name="T27" fmla="*/ 283 h 1018"/>
                <a:gd name="T28" fmla="*/ 752 w 763"/>
                <a:gd name="T29" fmla="*/ 239 h 1018"/>
                <a:gd name="T30" fmla="*/ 716 w 763"/>
                <a:gd name="T31" fmla="*/ 203 h 1018"/>
                <a:gd name="T32" fmla="*/ 676 w 763"/>
                <a:gd name="T33" fmla="*/ 191 h 1018"/>
                <a:gd name="T34" fmla="*/ 692 w 763"/>
                <a:gd name="T35" fmla="*/ 946 h 1018"/>
                <a:gd name="T36" fmla="*/ 87 w 763"/>
                <a:gd name="T37" fmla="*/ 955 h 1018"/>
                <a:gd name="T38" fmla="*/ 65 w 763"/>
                <a:gd name="T39" fmla="*/ 938 h 1018"/>
                <a:gd name="T40" fmla="*/ 65 w 763"/>
                <a:gd name="T41" fmla="*/ 81 h 1018"/>
                <a:gd name="T42" fmla="*/ 87 w 763"/>
                <a:gd name="T43" fmla="*/ 64 h 1018"/>
                <a:gd name="T44" fmla="*/ 501 w 763"/>
                <a:gd name="T45" fmla="*/ 72 h 1018"/>
                <a:gd name="T46" fmla="*/ 508 w 763"/>
                <a:gd name="T47" fmla="*/ 163 h 1018"/>
                <a:gd name="T48" fmla="*/ 523 w 763"/>
                <a:gd name="T49" fmla="*/ 214 h 1018"/>
                <a:gd name="T50" fmla="*/ 562 w 763"/>
                <a:gd name="T51" fmla="*/ 248 h 1018"/>
                <a:gd name="T52" fmla="*/ 676 w 763"/>
                <a:gd name="T53" fmla="*/ 255 h 1018"/>
                <a:gd name="T54" fmla="*/ 697 w 763"/>
                <a:gd name="T55" fmla="*/ 271 h 1018"/>
                <a:gd name="T56" fmla="*/ 413 w 763"/>
                <a:gd name="T57" fmla="*/ 319 h 1018"/>
                <a:gd name="T58" fmla="*/ 442 w 763"/>
                <a:gd name="T59" fmla="*/ 299 h 1018"/>
                <a:gd name="T60" fmla="*/ 440 w 763"/>
                <a:gd name="T61" fmla="*/ 269 h 1018"/>
                <a:gd name="T62" fmla="*/ 158 w 763"/>
                <a:gd name="T63" fmla="*/ 255 h 1018"/>
                <a:gd name="T64" fmla="*/ 132 w 763"/>
                <a:gd name="T65" fmla="*/ 269 h 1018"/>
                <a:gd name="T66" fmla="*/ 130 w 763"/>
                <a:gd name="T67" fmla="*/ 299 h 1018"/>
                <a:gd name="T68" fmla="*/ 158 w 763"/>
                <a:gd name="T69" fmla="*/ 319 h 1018"/>
                <a:gd name="T70" fmla="*/ 146 w 763"/>
                <a:gd name="T71" fmla="*/ 385 h 1018"/>
                <a:gd name="T72" fmla="*/ 126 w 763"/>
                <a:gd name="T73" fmla="*/ 414 h 1018"/>
                <a:gd name="T74" fmla="*/ 140 w 763"/>
                <a:gd name="T75" fmla="*/ 440 h 1018"/>
                <a:gd name="T76" fmla="*/ 610 w 763"/>
                <a:gd name="T77" fmla="*/ 445 h 1018"/>
                <a:gd name="T78" fmla="*/ 635 w 763"/>
                <a:gd name="T79" fmla="*/ 420 h 1018"/>
                <a:gd name="T80" fmla="*/ 626 w 763"/>
                <a:gd name="T81" fmla="*/ 392 h 1018"/>
                <a:gd name="T82" fmla="*/ 604 w 763"/>
                <a:gd name="T83" fmla="*/ 510 h 1018"/>
                <a:gd name="T84" fmla="*/ 136 w 763"/>
                <a:gd name="T85" fmla="*/ 518 h 1018"/>
                <a:gd name="T86" fmla="*/ 127 w 763"/>
                <a:gd name="T87" fmla="*/ 547 h 1018"/>
                <a:gd name="T88" fmla="*/ 152 w 763"/>
                <a:gd name="T89" fmla="*/ 572 h 1018"/>
                <a:gd name="T90" fmla="*/ 621 w 763"/>
                <a:gd name="T91" fmla="*/ 567 h 1018"/>
                <a:gd name="T92" fmla="*/ 636 w 763"/>
                <a:gd name="T93" fmla="*/ 541 h 1018"/>
                <a:gd name="T94" fmla="*/ 616 w 763"/>
                <a:gd name="T95" fmla="*/ 512 h 1018"/>
                <a:gd name="T96" fmla="*/ 158 w 763"/>
                <a:gd name="T97" fmla="*/ 636 h 1018"/>
                <a:gd name="T98" fmla="*/ 130 w 763"/>
                <a:gd name="T99" fmla="*/ 655 h 1018"/>
                <a:gd name="T100" fmla="*/ 132 w 763"/>
                <a:gd name="T101" fmla="*/ 687 h 1018"/>
                <a:gd name="T102" fmla="*/ 604 w 763"/>
                <a:gd name="T103" fmla="*/ 701 h 1018"/>
                <a:gd name="T104" fmla="*/ 630 w 763"/>
                <a:gd name="T105" fmla="*/ 687 h 1018"/>
                <a:gd name="T106" fmla="*/ 633 w 763"/>
                <a:gd name="T107" fmla="*/ 655 h 1018"/>
                <a:gd name="T108" fmla="*/ 604 w 763"/>
                <a:gd name="T109" fmla="*/ 636 h 1018"/>
                <a:gd name="T110" fmla="*/ 146 w 763"/>
                <a:gd name="T111" fmla="*/ 766 h 1018"/>
                <a:gd name="T112" fmla="*/ 126 w 763"/>
                <a:gd name="T113" fmla="*/ 796 h 1018"/>
                <a:gd name="T114" fmla="*/ 140 w 763"/>
                <a:gd name="T115" fmla="*/ 822 h 1018"/>
                <a:gd name="T116" fmla="*/ 610 w 763"/>
                <a:gd name="T117" fmla="*/ 827 h 1018"/>
                <a:gd name="T118" fmla="*/ 635 w 763"/>
                <a:gd name="T119" fmla="*/ 802 h 1018"/>
                <a:gd name="T120" fmla="*/ 626 w 763"/>
                <a:gd name="T121" fmla="*/ 77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63" h="1018">
                  <a:moveTo>
                    <a:pt x="676" y="191"/>
                  </a:moveTo>
                  <a:lnTo>
                    <a:pt x="595" y="191"/>
                  </a:lnTo>
                  <a:lnTo>
                    <a:pt x="595" y="191"/>
                  </a:lnTo>
                  <a:lnTo>
                    <a:pt x="591" y="191"/>
                  </a:lnTo>
                  <a:lnTo>
                    <a:pt x="587" y="189"/>
                  </a:lnTo>
                  <a:lnTo>
                    <a:pt x="582" y="187"/>
                  </a:lnTo>
                  <a:lnTo>
                    <a:pt x="579" y="183"/>
                  </a:lnTo>
                  <a:lnTo>
                    <a:pt x="576" y="179"/>
                  </a:lnTo>
                  <a:lnTo>
                    <a:pt x="574" y="174"/>
                  </a:lnTo>
                  <a:lnTo>
                    <a:pt x="573" y="169"/>
                  </a:lnTo>
                  <a:lnTo>
                    <a:pt x="572" y="163"/>
                  </a:lnTo>
                  <a:lnTo>
                    <a:pt x="572" y="92"/>
                  </a:lnTo>
                  <a:lnTo>
                    <a:pt x="572" y="92"/>
                  </a:lnTo>
                  <a:lnTo>
                    <a:pt x="572" y="83"/>
                  </a:lnTo>
                  <a:lnTo>
                    <a:pt x="570" y="74"/>
                  </a:lnTo>
                  <a:lnTo>
                    <a:pt x="568" y="64"/>
                  </a:lnTo>
                  <a:lnTo>
                    <a:pt x="565" y="57"/>
                  </a:lnTo>
                  <a:lnTo>
                    <a:pt x="561" y="48"/>
                  </a:lnTo>
                  <a:lnTo>
                    <a:pt x="557" y="41"/>
                  </a:lnTo>
                  <a:lnTo>
                    <a:pt x="552" y="34"/>
                  </a:lnTo>
                  <a:lnTo>
                    <a:pt x="546" y="27"/>
                  </a:lnTo>
                  <a:lnTo>
                    <a:pt x="540" y="21"/>
                  </a:lnTo>
                  <a:lnTo>
                    <a:pt x="533" y="16"/>
                  </a:lnTo>
                  <a:lnTo>
                    <a:pt x="527" y="12"/>
                  </a:lnTo>
                  <a:lnTo>
                    <a:pt x="518" y="7"/>
                  </a:lnTo>
                  <a:lnTo>
                    <a:pt x="510" y="4"/>
                  </a:lnTo>
                  <a:lnTo>
                    <a:pt x="502" y="2"/>
                  </a:lnTo>
                  <a:lnTo>
                    <a:pt x="493" y="1"/>
                  </a:lnTo>
                  <a:lnTo>
                    <a:pt x="485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78" y="1"/>
                  </a:lnTo>
                  <a:lnTo>
                    <a:pt x="69" y="2"/>
                  </a:lnTo>
                  <a:lnTo>
                    <a:pt x="61" y="4"/>
                  </a:lnTo>
                  <a:lnTo>
                    <a:pt x="52" y="7"/>
                  </a:lnTo>
                  <a:lnTo>
                    <a:pt x="45" y="12"/>
                  </a:lnTo>
                  <a:lnTo>
                    <a:pt x="38" y="16"/>
                  </a:lnTo>
                  <a:lnTo>
                    <a:pt x="31" y="21"/>
                  </a:lnTo>
                  <a:lnTo>
                    <a:pt x="25" y="27"/>
                  </a:lnTo>
                  <a:lnTo>
                    <a:pt x="19" y="34"/>
                  </a:lnTo>
                  <a:lnTo>
                    <a:pt x="15" y="41"/>
                  </a:lnTo>
                  <a:lnTo>
                    <a:pt x="10" y="48"/>
                  </a:lnTo>
                  <a:lnTo>
                    <a:pt x="6" y="57"/>
                  </a:lnTo>
                  <a:lnTo>
                    <a:pt x="3" y="64"/>
                  </a:lnTo>
                  <a:lnTo>
                    <a:pt x="1" y="74"/>
                  </a:lnTo>
                  <a:lnTo>
                    <a:pt x="0" y="83"/>
                  </a:lnTo>
                  <a:lnTo>
                    <a:pt x="0" y="92"/>
                  </a:lnTo>
                  <a:lnTo>
                    <a:pt x="0" y="927"/>
                  </a:lnTo>
                  <a:lnTo>
                    <a:pt x="0" y="927"/>
                  </a:lnTo>
                  <a:lnTo>
                    <a:pt x="0" y="937"/>
                  </a:lnTo>
                  <a:lnTo>
                    <a:pt x="1" y="945"/>
                  </a:lnTo>
                  <a:lnTo>
                    <a:pt x="3" y="954"/>
                  </a:lnTo>
                  <a:lnTo>
                    <a:pt x="6" y="962"/>
                  </a:lnTo>
                  <a:lnTo>
                    <a:pt x="10" y="970"/>
                  </a:lnTo>
                  <a:lnTo>
                    <a:pt x="15" y="977"/>
                  </a:lnTo>
                  <a:lnTo>
                    <a:pt x="19" y="985"/>
                  </a:lnTo>
                  <a:lnTo>
                    <a:pt x="25" y="991"/>
                  </a:lnTo>
                  <a:lnTo>
                    <a:pt x="31" y="998"/>
                  </a:lnTo>
                  <a:lnTo>
                    <a:pt x="38" y="1002"/>
                  </a:lnTo>
                  <a:lnTo>
                    <a:pt x="45" y="1007"/>
                  </a:lnTo>
                  <a:lnTo>
                    <a:pt x="52" y="1011"/>
                  </a:lnTo>
                  <a:lnTo>
                    <a:pt x="61" y="1014"/>
                  </a:lnTo>
                  <a:lnTo>
                    <a:pt x="69" y="1016"/>
                  </a:lnTo>
                  <a:lnTo>
                    <a:pt x="78" y="1018"/>
                  </a:lnTo>
                  <a:lnTo>
                    <a:pt x="87" y="1018"/>
                  </a:lnTo>
                  <a:lnTo>
                    <a:pt x="676" y="1018"/>
                  </a:lnTo>
                  <a:lnTo>
                    <a:pt x="676" y="1018"/>
                  </a:lnTo>
                  <a:lnTo>
                    <a:pt x="684" y="1018"/>
                  </a:lnTo>
                  <a:lnTo>
                    <a:pt x="693" y="1016"/>
                  </a:lnTo>
                  <a:lnTo>
                    <a:pt x="701" y="1014"/>
                  </a:lnTo>
                  <a:lnTo>
                    <a:pt x="709" y="1011"/>
                  </a:lnTo>
                  <a:lnTo>
                    <a:pt x="716" y="1007"/>
                  </a:lnTo>
                  <a:lnTo>
                    <a:pt x="724" y="1002"/>
                  </a:lnTo>
                  <a:lnTo>
                    <a:pt x="730" y="998"/>
                  </a:lnTo>
                  <a:lnTo>
                    <a:pt x="737" y="991"/>
                  </a:lnTo>
                  <a:lnTo>
                    <a:pt x="742" y="985"/>
                  </a:lnTo>
                  <a:lnTo>
                    <a:pt x="748" y="977"/>
                  </a:lnTo>
                  <a:lnTo>
                    <a:pt x="752" y="970"/>
                  </a:lnTo>
                  <a:lnTo>
                    <a:pt x="756" y="962"/>
                  </a:lnTo>
                  <a:lnTo>
                    <a:pt x="758" y="954"/>
                  </a:lnTo>
                  <a:lnTo>
                    <a:pt x="760" y="945"/>
                  </a:lnTo>
                  <a:lnTo>
                    <a:pt x="763" y="937"/>
                  </a:lnTo>
                  <a:lnTo>
                    <a:pt x="763" y="927"/>
                  </a:lnTo>
                  <a:lnTo>
                    <a:pt x="763" y="283"/>
                  </a:lnTo>
                  <a:lnTo>
                    <a:pt x="763" y="283"/>
                  </a:lnTo>
                  <a:lnTo>
                    <a:pt x="763" y="273"/>
                  </a:lnTo>
                  <a:lnTo>
                    <a:pt x="760" y="264"/>
                  </a:lnTo>
                  <a:lnTo>
                    <a:pt x="758" y="255"/>
                  </a:lnTo>
                  <a:lnTo>
                    <a:pt x="756" y="247"/>
                  </a:lnTo>
                  <a:lnTo>
                    <a:pt x="752" y="239"/>
                  </a:lnTo>
                  <a:lnTo>
                    <a:pt x="748" y="232"/>
                  </a:lnTo>
                  <a:lnTo>
                    <a:pt x="742" y="224"/>
                  </a:lnTo>
                  <a:lnTo>
                    <a:pt x="737" y="218"/>
                  </a:lnTo>
                  <a:lnTo>
                    <a:pt x="730" y="212"/>
                  </a:lnTo>
                  <a:lnTo>
                    <a:pt x="724" y="207"/>
                  </a:lnTo>
                  <a:lnTo>
                    <a:pt x="716" y="203"/>
                  </a:lnTo>
                  <a:lnTo>
                    <a:pt x="709" y="198"/>
                  </a:lnTo>
                  <a:lnTo>
                    <a:pt x="701" y="195"/>
                  </a:lnTo>
                  <a:lnTo>
                    <a:pt x="693" y="193"/>
                  </a:lnTo>
                  <a:lnTo>
                    <a:pt x="684" y="192"/>
                  </a:lnTo>
                  <a:lnTo>
                    <a:pt x="676" y="191"/>
                  </a:lnTo>
                  <a:lnTo>
                    <a:pt x="676" y="191"/>
                  </a:lnTo>
                  <a:close/>
                  <a:moveTo>
                    <a:pt x="699" y="927"/>
                  </a:moveTo>
                  <a:lnTo>
                    <a:pt x="699" y="927"/>
                  </a:lnTo>
                  <a:lnTo>
                    <a:pt x="698" y="932"/>
                  </a:lnTo>
                  <a:lnTo>
                    <a:pt x="697" y="938"/>
                  </a:lnTo>
                  <a:lnTo>
                    <a:pt x="695" y="942"/>
                  </a:lnTo>
                  <a:lnTo>
                    <a:pt x="692" y="946"/>
                  </a:lnTo>
                  <a:lnTo>
                    <a:pt x="689" y="949"/>
                  </a:lnTo>
                  <a:lnTo>
                    <a:pt x="684" y="953"/>
                  </a:lnTo>
                  <a:lnTo>
                    <a:pt x="680" y="954"/>
                  </a:lnTo>
                  <a:lnTo>
                    <a:pt x="676" y="955"/>
                  </a:lnTo>
                  <a:lnTo>
                    <a:pt x="87" y="955"/>
                  </a:lnTo>
                  <a:lnTo>
                    <a:pt x="87" y="955"/>
                  </a:lnTo>
                  <a:lnTo>
                    <a:pt x="82" y="954"/>
                  </a:lnTo>
                  <a:lnTo>
                    <a:pt x="78" y="953"/>
                  </a:lnTo>
                  <a:lnTo>
                    <a:pt x="74" y="949"/>
                  </a:lnTo>
                  <a:lnTo>
                    <a:pt x="69" y="946"/>
                  </a:lnTo>
                  <a:lnTo>
                    <a:pt x="67" y="942"/>
                  </a:lnTo>
                  <a:lnTo>
                    <a:pt x="65" y="938"/>
                  </a:lnTo>
                  <a:lnTo>
                    <a:pt x="63" y="932"/>
                  </a:lnTo>
                  <a:lnTo>
                    <a:pt x="63" y="927"/>
                  </a:lnTo>
                  <a:lnTo>
                    <a:pt x="63" y="92"/>
                  </a:lnTo>
                  <a:lnTo>
                    <a:pt x="63" y="92"/>
                  </a:lnTo>
                  <a:lnTo>
                    <a:pt x="63" y="86"/>
                  </a:lnTo>
                  <a:lnTo>
                    <a:pt x="65" y="81"/>
                  </a:lnTo>
                  <a:lnTo>
                    <a:pt x="67" y="76"/>
                  </a:lnTo>
                  <a:lnTo>
                    <a:pt x="69" y="72"/>
                  </a:lnTo>
                  <a:lnTo>
                    <a:pt x="74" y="69"/>
                  </a:lnTo>
                  <a:lnTo>
                    <a:pt x="78" y="66"/>
                  </a:lnTo>
                  <a:lnTo>
                    <a:pt x="82" y="64"/>
                  </a:lnTo>
                  <a:lnTo>
                    <a:pt x="87" y="64"/>
                  </a:lnTo>
                  <a:lnTo>
                    <a:pt x="485" y="64"/>
                  </a:lnTo>
                  <a:lnTo>
                    <a:pt x="485" y="64"/>
                  </a:lnTo>
                  <a:lnTo>
                    <a:pt x="489" y="64"/>
                  </a:lnTo>
                  <a:lnTo>
                    <a:pt x="493" y="66"/>
                  </a:lnTo>
                  <a:lnTo>
                    <a:pt x="498" y="69"/>
                  </a:lnTo>
                  <a:lnTo>
                    <a:pt x="501" y="72"/>
                  </a:lnTo>
                  <a:lnTo>
                    <a:pt x="504" y="76"/>
                  </a:lnTo>
                  <a:lnTo>
                    <a:pt x="506" y="81"/>
                  </a:lnTo>
                  <a:lnTo>
                    <a:pt x="508" y="86"/>
                  </a:lnTo>
                  <a:lnTo>
                    <a:pt x="508" y="92"/>
                  </a:lnTo>
                  <a:lnTo>
                    <a:pt x="508" y="163"/>
                  </a:lnTo>
                  <a:lnTo>
                    <a:pt x="508" y="163"/>
                  </a:lnTo>
                  <a:lnTo>
                    <a:pt x="508" y="173"/>
                  </a:lnTo>
                  <a:lnTo>
                    <a:pt x="510" y="182"/>
                  </a:lnTo>
                  <a:lnTo>
                    <a:pt x="513" y="191"/>
                  </a:lnTo>
                  <a:lnTo>
                    <a:pt x="515" y="199"/>
                  </a:lnTo>
                  <a:lnTo>
                    <a:pt x="519" y="207"/>
                  </a:lnTo>
                  <a:lnTo>
                    <a:pt x="523" y="214"/>
                  </a:lnTo>
                  <a:lnTo>
                    <a:pt x="529" y="222"/>
                  </a:lnTo>
                  <a:lnTo>
                    <a:pt x="534" y="228"/>
                  </a:lnTo>
                  <a:lnTo>
                    <a:pt x="540" y="234"/>
                  </a:lnTo>
                  <a:lnTo>
                    <a:pt x="547" y="239"/>
                  </a:lnTo>
                  <a:lnTo>
                    <a:pt x="554" y="243"/>
                  </a:lnTo>
                  <a:lnTo>
                    <a:pt x="562" y="248"/>
                  </a:lnTo>
                  <a:lnTo>
                    <a:pt x="569" y="251"/>
                  </a:lnTo>
                  <a:lnTo>
                    <a:pt x="578" y="253"/>
                  </a:lnTo>
                  <a:lnTo>
                    <a:pt x="587" y="254"/>
                  </a:lnTo>
                  <a:lnTo>
                    <a:pt x="595" y="255"/>
                  </a:lnTo>
                  <a:lnTo>
                    <a:pt x="676" y="255"/>
                  </a:lnTo>
                  <a:lnTo>
                    <a:pt x="676" y="255"/>
                  </a:lnTo>
                  <a:lnTo>
                    <a:pt x="680" y="255"/>
                  </a:lnTo>
                  <a:lnTo>
                    <a:pt x="684" y="257"/>
                  </a:lnTo>
                  <a:lnTo>
                    <a:pt x="689" y="260"/>
                  </a:lnTo>
                  <a:lnTo>
                    <a:pt x="692" y="263"/>
                  </a:lnTo>
                  <a:lnTo>
                    <a:pt x="695" y="267"/>
                  </a:lnTo>
                  <a:lnTo>
                    <a:pt x="697" y="271"/>
                  </a:lnTo>
                  <a:lnTo>
                    <a:pt x="698" y="277"/>
                  </a:lnTo>
                  <a:lnTo>
                    <a:pt x="699" y="283"/>
                  </a:lnTo>
                  <a:lnTo>
                    <a:pt x="699" y="927"/>
                  </a:lnTo>
                  <a:close/>
                  <a:moveTo>
                    <a:pt x="158" y="319"/>
                  </a:moveTo>
                  <a:lnTo>
                    <a:pt x="413" y="319"/>
                  </a:lnTo>
                  <a:lnTo>
                    <a:pt x="413" y="319"/>
                  </a:lnTo>
                  <a:lnTo>
                    <a:pt x="419" y="317"/>
                  </a:lnTo>
                  <a:lnTo>
                    <a:pt x="426" y="316"/>
                  </a:lnTo>
                  <a:lnTo>
                    <a:pt x="431" y="313"/>
                  </a:lnTo>
                  <a:lnTo>
                    <a:pt x="435" y="309"/>
                  </a:lnTo>
                  <a:lnTo>
                    <a:pt x="440" y="305"/>
                  </a:lnTo>
                  <a:lnTo>
                    <a:pt x="442" y="299"/>
                  </a:lnTo>
                  <a:lnTo>
                    <a:pt x="444" y="293"/>
                  </a:lnTo>
                  <a:lnTo>
                    <a:pt x="445" y="286"/>
                  </a:lnTo>
                  <a:lnTo>
                    <a:pt x="445" y="286"/>
                  </a:lnTo>
                  <a:lnTo>
                    <a:pt x="444" y="280"/>
                  </a:lnTo>
                  <a:lnTo>
                    <a:pt x="442" y="275"/>
                  </a:lnTo>
                  <a:lnTo>
                    <a:pt x="440" y="269"/>
                  </a:lnTo>
                  <a:lnTo>
                    <a:pt x="435" y="264"/>
                  </a:lnTo>
                  <a:lnTo>
                    <a:pt x="431" y="261"/>
                  </a:lnTo>
                  <a:lnTo>
                    <a:pt x="426" y="257"/>
                  </a:lnTo>
                  <a:lnTo>
                    <a:pt x="419" y="255"/>
                  </a:lnTo>
                  <a:lnTo>
                    <a:pt x="413" y="255"/>
                  </a:lnTo>
                  <a:lnTo>
                    <a:pt x="158" y="255"/>
                  </a:lnTo>
                  <a:lnTo>
                    <a:pt x="158" y="255"/>
                  </a:lnTo>
                  <a:lnTo>
                    <a:pt x="152" y="255"/>
                  </a:lnTo>
                  <a:lnTo>
                    <a:pt x="146" y="257"/>
                  </a:lnTo>
                  <a:lnTo>
                    <a:pt x="140" y="261"/>
                  </a:lnTo>
                  <a:lnTo>
                    <a:pt x="136" y="264"/>
                  </a:lnTo>
                  <a:lnTo>
                    <a:pt x="132" y="269"/>
                  </a:lnTo>
                  <a:lnTo>
                    <a:pt x="130" y="275"/>
                  </a:lnTo>
                  <a:lnTo>
                    <a:pt x="127" y="280"/>
                  </a:lnTo>
                  <a:lnTo>
                    <a:pt x="126" y="286"/>
                  </a:lnTo>
                  <a:lnTo>
                    <a:pt x="126" y="286"/>
                  </a:lnTo>
                  <a:lnTo>
                    <a:pt x="127" y="293"/>
                  </a:lnTo>
                  <a:lnTo>
                    <a:pt x="130" y="299"/>
                  </a:lnTo>
                  <a:lnTo>
                    <a:pt x="132" y="305"/>
                  </a:lnTo>
                  <a:lnTo>
                    <a:pt x="136" y="309"/>
                  </a:lnTo>
                  <a:lnTo>
                    <a:pt x="140" y="313"/>
                  </a:lnTo>
                  <a:lnTo>
                    <a:pt x="146" y="316"/>
                  </a:lnTo>
                  <a:lnTo>
                    <a:pt x="152" y="317"/>
                  </a:lnTo>
                  <a:lnTo>
                    <a:pt x="158" y="319"/>
                  </a:lnTo>
                  <a:lnTo>
                    <a:pt x="158" y="319"/>
                  </a:lnTo>
                  <a:close/>
                  <a:moveTo>
                    <a:pt x="604" y="382"/>
                  </a:moveTo>
                  <a:lnTo>
                    <a:pt x="158" y="382"/>
                  </a:lnTo>
                  <a:lnTo>
                    <a:pt x="158" y="382"/>
                  </a:lnTo>
                  <a:lnTo>
                    <a:pt x="152" y="383"/>
                  </a:lnTo>
                  <a:lnTo>
                    <a:pt x="146" y="385"/>
                  </a:lnTo>
                  <a:lnTo>
                    <a:pt x="140" y="387"/>
                  </a:lnTo>
                  <a:lnTo>
                    <a:pt x="136" y="392"/>
                  </a:lnTo>
                  <a:lnTo>
                    <a:pt x="132" y="396"/>
                  </a:lnTo>
                  <a:lnTo>
                    <a:pt x="130" y="401"/>
                  </a:lnTo>
                  <a:lnTo>
                    <a:pt x="127" y="408"/>
                  </a:lnTo>
                  <a:lnTo>
                    <a:pt x="126" y="414"/>
                  </a:lnTo>
                  <a:lnTo>
                    <a:pt x="126" y="414"/>
                  </a:lnTo>
                  <a:lnTo>
                    <a:pt x="127" y="420"/>
                  </a:lnTo>
                  <a:lnTo>
                    <a:pt x="130" y="426"/>
                  </a:lnTo>
                  <a:lnTo>
                    <a:pt x="132" y="431"/>
                  </a:lnTo>
                  <a:lnTo>
                    <a:pt x="136" y="437"/>
                  </a:lnTo>
                  <a:lnTo>
                    <a:pt x="140" y="440"/>
                  </a:lnTo>
                  <a:lnTo>
                    <a:pt x="146" y="443"/>
                  </a:lnTo>
                  <a:lnTo>
                    <a:pt x="152" y="445"/>
                  </a:lnTo>
                  <a:lnTo>
                    <a:pt x="158" y="445"/>
                  </a:lnTo>
                  <a:lnTo>
                    <a:pt x="604" y="445"/>
                  </a:lnTo>
                  <a:lnTo>
                    <a:pt x="604" y="445"/>
                  </a:lnTo>
                  <a:lnTo>
                    <a:pt x="610" y="445"/>
                  </a:lnTo>
                  <a:lnTo>
                    <a:pt x="616" y="443"/>
                  </a:lnTo>
                  <a:lnTo>
                    <a:pt x="621" y="440"/>
                  </a:lnTo>
                  <a:lnTo>
                    <a:pt x="626" y="437"/>
                  </a:lnTo>
                  <a:lnTo>
                    <a:pt x="630" y="431"/>
                  </a:lnTo>
                  <a:lnTo>
                    <a:pt x="633" y="426"/>
                  </a:lnTo>
                  <a:lnTo>
                    <a:pt x="635" y="420"/>
                  </a:lnTo>
                  <a:lnTo>
                    <a:pt x="636" y="414"/>
                  </a:lnTo>
                  <a:lnTo>
                    <a:pt x="636" y="414"/>
                  </a:lnTo>
                  <a:lnTo>
                    <a:pt x="635" y="408"/>
                  </a:lnTo>
                  <a:lnTo>
                    <a:pt x="633" y="401"/>
                  </a:lnTo>
                  <a:lnTo>
                    <a:pt x="630" y="396"/>
                  </a:lnTo>
                  <a:lnTo>
                    <a:pt x="626" y="392"/>
                  </a:lnTo>
                  <a:lnTo>
                    <a:pt x="621" y="387"/>
                  </a:lnTo>
                  <a:lnTo>
                    <a:pt x="616" y="385"/>
                  </a:lnTo>
                  <a:lnTo>
                    <a:pt x="610" y="383"/>
                  </a:lnTo>
                  <a:lnTo>
                    <a:pt x="604" y="382"/>
                  </a:lnTo>
                  <a:lnTo>
                    <a:pt x="604" y="382"/>
                  </a:lnTo>
                  <a:close/>
                  <a:moveTo>
                    <a:pt x="604" y="510"/>
                  </a:moveTo>
                  <a:lnTo>
                    <a:pt x="158" y="510"/>
                  </a:lnTo>
                  <a:lnTo>
                    <a:pt x="158" y="510"/>
                  </a:lnTo>
                  <a:lnTo>
                    <a:pt x="152" y="510"/>
                  </a:lnTo>
                  <a:lnTo>
                    <a:pt x="146" y="512"/>
                  </a:lnTo>
                  <a:lnTo>
                    <a:pt x="140" y="515"/>
                  </a:lnTo>
                  <a:lnTo>
                    <a:pt x="136" y="518"/>
                  </a:lnTo>
                  <a:lnTo>
                    <a:pt x="132" y="523"/>
                  </a:lnTo>
                  <a:lnTo>
                    <a:pt x="130" y="529"/>
                  </a:lnTo>
                  <a:lnTo>
                    <a:pt x="127" y="534"/>
                  </a:lnTo>
                  <a:lnTo>
                    <a:pt x="126" y="541"/>
                  </a:lnTo>
                  <a:lnTo>
                    <a:pt x="126" y="541"/>
                  </a:lnTo>
                  <a:lnTo>
                    <a:pt x="127" y="547"/>
                  </a:lnTo>
                  <a:lnTo>
                    <a:pt x="130" y="554"/>
                  </a:lnTo>
                  <a:lnTo>
                    <a:pt x="132" y="559"/>
                  </a:lnTo>
                  <a:lnTo>
                    <a:pt x="136" y="563"/>
                  </a:lnTo>
                  <a:lnTo>
                    <a:pt x="140" y="567"/>
                  </a:lnTo>
                  <a:lnTo>
                    <a:pt x="146" y="571"/>
                  </a:lnTo>
                  <a:lnTo>
                    <a:pt x="152" y="572"/>
                  </a:lnTo>
                  <a:lnTo>
                    <a:pt x="158" y="573"/>
                  </a:lnTo>
                  <a:lnTo>
                    <a:pt x="604" y="573"/>
                  </a:lnTo>
                  <a:lnTo>
                    <a:pt x="604" y="573"/>
                  </a:lnTo>
                  <a:lnTo>
                    <a:pt x="610" y="572"/>
                  </a:lnTo>
                  <a:lnTo>
                    <a:pt x="616" y="571"/>
                  </a:lnTo>
                  <a:lnTo>
                    <a:pt x="621" y="567"/>
                  </a:lnTo>
                  <a:lnTo>
                    <a:pt x="626" y="563"/>
                  </a:lnTo>
                  <a:lnTo>
                    <a:pt x="630" y="559"/>
                  </a:lnTo>
                  <a:lnTo>
                    <a:pt x="633" y="554"/>
                  </a:lnTo>
                  <a:lnTo>
                    <a:pt x="635" y="547"/>
                  </a:lnTo>
                  <a:lnTo>
                    <a:pt x="636" y="541"/>
                  </a:lnTo>
                  <a:lnTo>
                    <a:pt x="636" y="541"/>
                  </a:lnTo>
                  <a:lnTo>
                    <a:pt x="635" y="534"/>
                  </a:lnTo>
                  <a:lnTo>
                    <a:pt x="633" y="529"/>
                  </a:lnTo>
                  <a:lnTo>
                    <a:pt x="630" y="523"/>
                  </a:lnTo>
                  <a:lnTo>
                    <a:pt x="626" y="518"/>
                  </a:lnTo>
                  <a:lnTo>
                    <a:pt x="621" y="515"/>
                  </a:lnTo>
                  <a:lnTo>
                    <a:pt x="616" y="512"/>
                  </a:lnTo>
                  <a:lnTo>
                    <a:pt x="610" y="510"/>
                  </a:lnTo>
                  <a:lnTo>
                    <a:pt x="604" y="510"/>
                  </a:lnTo>
                  <a:lnTo>
                    <a:pt x="604" y="510"/>
                  </a:lnTo>
                  <a:close/>
                  <a:moveTo>
                    <a:pt x="604" y="636"/>
                  </a:moveTo>
                  <a:lnTo>
                    <a:pt x="158" y="636"/>
                  </a:lnTo>
                  <a:lnTo>
                    <a:pt x="158" y="636"/>
                  </a:lnTo>
                  <a:lnTo>
                    <a:pt x="152" y="637"/>
                  </a:lnTo>
                  <a:lnTo>
                    <a:pt x="146" y="639"/>
                  </a:lnTo>
                  <a:lnTo>
                    <a:pt x="140" y="642"/>
                  </a:lnTo>
                  <a:lnTo>
                    <a:pt x="136" y="646"/>
                  </a:lnTo>
                  <a:lnTo>
                    <a:pt x="132" y="650"/>
                  </a:lnTo>
                  <a:lnTo>
                    <a:pt x="130" y="655"/>
                  </a:lnTo>
                  <a:lnTo>
                    <a:pt x="127" y="662"/>
                  </a:lnTo>
                  <a:lnTo>
                    <a:pt x="126" y="668"/>
                  </a:lnTo>
                  <a:lnTo>
                    <a:pt x="126" y="668"/>
                  </a:lnTo>
                  <a:lnTo>
                    <a:pt x="127" y="675"/>
                  </a:lnTo>
                  <a:lnTo>
                    <a:pt x="130" y="681"/>
                  </a:lnTo>
                  <a:lnTo>
                    <a:pt x="132" y="687"/>
                  </a:lnTo>
                  <a:lnTo>
                    <a:pt x="136" y="691"/>
                  </a:lnTo>
                  <a:lnTo>
                    <a:pt x="140" y="695"/>
                  </a:lnTo>
                  <a:lnTo>
                    <a:pt x="146" y="697"/>
                  </a:lnTo>
                  <a:lnTo>
                    <a:pt x="152" y="699"/>
                  </a:lnTo>
                  <a:lnTo>
                    <a:pt x="158" y="701"/>
                  </a:lnTo>
                  <a:lnTo>
                    <a:pt x="604" y="701"/>
                  </a:lnTo>
                  <a:lnTo>
                    <a:pt x="604" y="701"/>
                  </a:lnTo>
                  <a:lnTo>
                    <a:pt x="610" y="699"/>
                  </a:lnTo>
                  <a:lnTo>
                    <a:pt x="616" y="697"/>
                  </a:lnTo>
                  <a:lnTo>
                    <a:pt x="621" y="695"/>
                  </a:lnTo>
                  <a:lnTo>
                    <a:pt x="626" y="691"/>
                  </a:lnTo>
                  <a:lnTo>
                    <a:pt x="630" y="687"/>
                  </a:lnTo>
                  <a:lnTo>
                    <a:pt x="633" y="681"/>
                  </a:lnTo>
                  <a:lnTo>
                    <a:pt x="635" y="675"/>
                  </a:lnTo>
                  <a:lnTo>
                    <a:pt x="636" y="668"/>
                  </a:lnTo>
                  <a:lnTo>
                    <a:pt x="636" y="668"/>
                  </a:lnTo>
                  <a:lnTo>
                    <a:pt x="635" y="662"/>
                  </a:lnTo>
                  <a:lnTo>
                    <a:pt x="633" y="655"/>
                  </a:lnTo>
                  <a:lnTo>
                    <a:pt x="630" y="650"/>
                  </a:lnTo>
                  <a:lnTo>
                    <a:pt x="626" y="646"/>
                  </a:lnTo>
                  <a:lnTo>
                    <a:pt x="621" y="642"/>
                  </a:lnTo>
                  <a:lnTo>
                    <a:pt x="616" y="639"/>
                  </a:lnTo>
                  <a:lnTo>
                    <a:pt x="610" y="637"/>
                  </a:lnTo>
                  <a:lnTo>
                    <a:pt x="604" y="636"/>
                  </a:lnTo>
                  <a:lnTo>
                    <a:pt x="604" y="636"/>
                  </a:lnTo>
                  <a:close/>
                  <a:moveTo>
                    <a:pt x="604" y="764"/>
                  </a:moveTo>
                  <a:lnTo>
                    <a:pt x="158" y="764"/>
                  </a:lnTo>
                  <a:lnTo>
                    <a:pt x="158" y="764"/>
                  </a:lnTo>
                  <a:lnTo>
                    <a:pt x="152" y="765"/>
                  </a:lnTo>
                  <a:lnTo>
                    <a:pt x="146" y="766"/>
                  </a:lnTo>
                  <a:lnTo>
                    <a:pt x="140" y="769"/>
                  </a:lnTo>
                  <a:lnTo>
                    <a:pt x="136" y="773"/>
                  </a:lnTo>
                  <a:lnTo>
                    <a:pt x="132" y="778"/>
                  </a:lnTo>
                  <a:lnTo>
                    <a:pt x="130" y="783"/>
                  </a:lnTo>
                  <a:lnTo>
                    <a:pt x="127" y="790"/>
                  </a:lnTo>
                  <a:lnTo>
                    <a:pt x="126" y="796"/>
                  </a:lnTo>
                  <a:lnTo>
                    <a:pt x="126" y="796"/>
                  </a:lnTo>
                  <a:lnTo>
                    <a:pt x="127" y="802"/>
                  </a:lnTo>
                  <a:lnTo>
                    <a:pt x="130" y="808"/>
                  </a:lnTo>
                  <a:lnTo>
                    <a:pt x="132" y="813"/>
                  </a:lnTo>
                  <a:lnTo>
                    <a:pt x="136" y="819"/>
                  </a:lnTo>
                  <a:lnTo>
                    <a:pt x="140" y="822"/>
                  </a:lnTo>
                  <a:lnTo>
                    <a:pt x="146" y="825"/>
                  </a:lnTo>
                  <a:lnTo>
                    <a:pt x="152" y="827"/>
                  </a:lnTo>
                  <a:lnTo>
                    <a:pt x="158" y="827"/>
                  </a:lnTo>
                  <a:lnTo>
                    <a:pt x="604" y="827"/>
                  </a:lnTo>
                  <a:lnTo>
                    <a:pt x="604" y="827"/>
                  </a:lnTo>
                  <a:lnTo>
                    <a:pt x="610" y="827"/>
                  </a:lnTo>
                  <a:lnTo>
                    <a:pt x="616" y="825"/>
                  </a:lnTo>
                  <a:lnTo>
                    <a:pt x="621" y="822"/>
                  </a:lnTo>
                  <a:lnTo>
                    <a:pt x="626" y="819"/>
                  </a:lnTo>
                  <a:lnTo>
                    <a:pt x="630" y="813"/>
                  </a:lnTo>
                  <a:lnTo>
                    <a:pt x="633" y="808"/>
                  </a:lnTo>
                  <a:lnTo>
                    <a:pt x="635" y="802"/>
                  </a:lnTo>
                  <a:lnTo>
                    <a:pt x="636" y="796"/>
                  </a:lnTo>
                  <a:lnTo>
                    <a:pt x="636" y="796"/>
                  </a:lnTo>
                  <a:lnTo>
                    <a:pt x="635" y="790"/>
                  </a:lnTo>
                  <a:lnTo>
                    <a:pt x="633" y="783"/>
                  </a:lnTo>
                  <a:lnTo>
                    <a:pt x="630" y="778"/>
                  </a:lnTo>
                  <a:lnTo>
                    <a:pt x="626" y="773"/>
                  </a:lnTo>
                  <a:lnTo>
                    <a:pt x="621" y="769"/>
                  </a:lnTo>
                  <a:lnTo>
                    <a:pt x="616" y="766"/>
                  </a:lnTo>
                  <a:lnTo>
                    <a:pt x="610" y="765"/>
                  </a:lnTo>
                  <a:lnTo>
                    <a:pt x="604" y="764"/>
                  </a:lnTo>
                  <a:lnTo>
                    <a:pt x="604" y="7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052456" y="3091488"/>
            <a:ext cx="815894" cy="816000"/>
            <a:chOff x="7052580" y="2911012"/>
            <a:chExt cx="816000" cy="816000"/>
          </a:xfrm>
        </p:grpSpPr>
        <p:sp>
          <p:nvSpPr>
            <p:cNvPr id="77" name="椭圆 76"/>
            <p:cNvSpPr/>
            <p:nvPr/>
          </p:nvSpPr>
          <p:spPr>
            <a:xfrm>
              <a:off x="7052580" y="2911012"/>
              <a:ext cx="816000" cy="816000"/>
            </a:xfrm>
            <a:prstGeom prst="ellipse">
              <a:avLst/>
            </a:prstGeom>
            <a:solidFill>
              <a:schemeClr val="accent3"/>
            </a:solidFill>
            <a:ln w="5715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8" name="Freeform 110"/>
            <p:cNvSpPr>
              <a:spLocks noEditPoints="1"/>
            </p:cNvSpPr>
            <p:nvPr/>
          </p:nvSpPr>
          <p:spPr bwMode="auto">
            <a:xfrm>
              <a:off x="7298655" y="3157087"/>
              <a:ext cx="323850" cy="323850"/>
            </a:xfrm>
            <a:custGeom>
              <a:avLst/>
              <a:gdLst>
                <a:gd name="T0" fmla="*/ 279 w 1017"/>
                <a:gd name="T1" fmla="*/ 354 h 1017"/>
                <a:gd name="T2" fmla="*/ 241 w 1017"/>
                <a:gd name="T3" fmla="*/ 577 h 1017"/>
                <a:gd name="T4" fmla="*/ 453 w 1017"/>
                <a:gd name="T5" fmla="*/ 779 h 1017"/>
                <a:gd name="T6" fmla="*/ 703 w 1017"/>
                <a:gd name="T7" fmla="*/ 702 h 1017"/>
                <a:gd name="T8" fmla="*/ 779 w 1017"/>
                <a:gd name="T9" fmla="*/ 452 h 1017"/>
                <a:gd name="T10" fmla="*/ 563 w 1017"/>
                <a:gd name="T11" fmla="*/ 238 h 1017"/>
                <a:gd name="T12" fmla="*/ 322 w 1017"/>
                <a:gd name="T13" fmla="*/ 609 h 1017"/>
                <a:gd name="T14" fmla="*/ 426 w 1017"/>
                <a:gd name="T15" fmla="*/ 312 h 1017"/>
                <a:gd name="T16" fmla="*/ 711 w 1017"/>
                <a:gd name="T17" fmla="*/ 445 h 1017"/>
                <a:gd name="T18" fmla="*/ 550 w 1017"/>
                <a:gd name="T19" fmla="*/ 716 h 1017"/>
                <a:gd name="T20" fmla="*/ 913 w 1017"/>
                <a:gd name="T21" fmla="*/ 533 h 1017"/>
                <a:gd name="T22" fmla="*/ 972 w 1017"/>
                <a:gd name="T23" fmla="*/ 421 h 1017"/>
                <a:gd name="T24" fmla="*/ 985 w 1017"/>
                <a:gd name="T25" fmla="*/ 290 h 1017"/>
                <a:gd name="T26" fmla="*/ 883 w 1017"/>
                <a:gd name="T27" fmla="*/ 246 h 1017"/>
                <a:gd name="T28" fmla="*/ 770 w 1017"/>
                <a:gd name="T29" fmla="*/ 190 h 1017"/>
                <a:gd name="T30" fmla="*/ 788 w 1017"/>
                <a:gd name="T31" fmla="*/ 73 h 1017"/>
                <a:gd name="T32" fmla="*/ 611 w 1017"/>
                <a:gd name="T33" fmla="*/ 5 h 1017"/>
                <a:gd name="T34" fmla="*/ 533 w 1017"/>
                <a:gd name="T35" fmla="*/ 104 h 1017"/>
                <a:gd name="T36" fmla="*/ 422 w 1017"/>
                <a:gd name="T37" fmla="*/ 44 h 1017"/>
                <a:gd name="T38" fmla="*/ 291 w 1017"/>
                <a:gd name="T39" fmla="*/ 32 h 1017"/>
                <a:gd name="T40" fmla="*/ 247 w 1017"/>
                <a:gd name="T41" fmla="*/ 134 h 1017"/>
                <a:gd name="T42" fmla="*/ 190 w 1017"/>
                <a:gd name="T43" fmla="*/ 245 h 1017"/>
                <a:gd name="T44" fmla="*/ 73 w 1017"/>
                <a:gd name="T45" fmla="*/ 227 h 1017"/>
                <a:gd name="T46" fmla="*/ 5 w 1017"/>
                <a:gd name="T47" fmla="*/ 404 h 1017"/>
                <a:gd name="T48" fmla="*/ 104 w 1017"/>
                <a:gd name="T49" fmla="*/ 484 h 1017"/>
                <a:gd name="T50" fmla="*/ 44 w 1017"/>
                <a:gd name="T51" fmla="*/ 594 h 1017"/>
                <a:gd name="T52" fmla="*/ 32 w 1017"/>
                <a:gd name="T53" fmla="*/ 725 h 1017"/>
                <a:gd name="T54" fmla="*/ 134 w 1017"/>
                <a:gd name="T55" fmla="*/ 770 h 1017"/>
                <a:gd name="T56" fmla="*/ 246 w 1017"/>
                <a:gd name="T57" fmla="*/ 826 h 1017"/>
                <a:gd name="T58" fmla="*/ 227 w 1017"/>
                <a:gd name="T59" fmla="*/ 943 h 1017"/>
                <a:gd name="T60" fmla="*/ 400 w 1017"/>
                <a:gd name="T61" fmla="*/ 1014 h 1017"/>
                <a:gd name="T62" fmla="*/ 468 w 1017"/>
                <a:gd name="T63" fmla="*/ 918 h 1017"/>
                <a:gd name="T64" fmla="*/ 588 w 1017"/>
                <a:gd name="T65" fmla="*/ 957 h 1017"/>
                <a:gd name="T66" fmla="*/ 691 w 1017"/>
                <a:gd name="T67" fmla="*/ 999 h 1017"/>
                <a:gd name="T68" fmla="*/ 776 w 1017"/>
                <a:gd name="T69" fmla="*/ 898 h 1017"/>
                <a:gd name="T70" fmla="*/ 811 w 1017"/>
                <a:gd name="T71" fmla="*/ 776 h 1017"/>
                <a:gd name="T72" fmla="*/ 937 w 1017"/>
                <a:gd name="T73" fmla="*/ 790 h 1017"/>
                <a:gd name="T74" fmla="*/ 1014 w 1017"/>
                <a:gd name="T75" fmla="*/ 618 h 1017"/>
                <a:gd name="T76" fmla="*/ 816 w 1017"/>
                <a:gd name="T77" fmla="*/ 707 h 1017"/>
                <a:gd name="T78" fmla="*/ 702 w 1017"/>
                <a:gd name="T79" fmla="*/ 852 h 1017"/>
                <a:gd name="T80" fmla="*/ 596 w 1017"/>
                <a:gd name="T81" fmla="*/ 873 h 1017"/>
                <a:gd name="T82" fmla="*/ 411 w 1017"/>
                <a:gd name="T83" fmla="*/ 881 h 1017"/>
                <a:gd name="T84" fmla="*/ 313 w 1017"/>
                <a:gd name="T85" fmla="*/ 840 h 1017"/>
                <a:gd name="T86" fmla="*/ 161 w 1017"/>
                <a:gd name="T87" fmla="*/ 701 h 1017"/>
                <a:gd name="T88" fmla="*/ 143 w 1017"/>
                <a:gd name="T89" fmla="*/ 596 h 1017"/>
                <a:gd name="T90" fmla="*/ 136 w 1017"/>
                <a:gd name="T91" fmla="*/ 411 h 1017"/>
                <a:gd name="T92" fmla="*/ 176 w 1017"/>
                <a:gd name="T93" fmla="*/ 314 h 1017"/>
                <a:gd name="T94" fmla="*/ 314 w 1017"/>
                <a:gd name="T95" fmla="*/ 165 h 1017"/>
                <a:gd name="T96" fmla="*/ 420 w 1017"/>
                <a:gd name="T97" fmla="*/ 142 h 1017"/>
                <a:gd name="T98" fmla="*/ 605 w 1017"/>
                <a:gd name="T99" fmla="*/ 136 h 1017"/>
                <a:gd name="T100" fmla="*/ 703 w 1017"/>
                <a:gd name="T101" fmla="*/ 176 h 1017"/>
                <a:gd name="T102" fmla="*/ 855 w 1017"/>
                <a:gd name="T103" fmla="*/ 314 h 1017"/>
                <a:gd name="T104" fmla="*/ 873 w 1017"/>
                <a:gd name="T105" fmla="*/ 420 h 1017"/>
                <a:gd name="T106" fmla="*/ 881 w 1017"/>
                <a:gd name="T107" fmla="*/ 605 h 1017"/>
                <a:gd name="T108" fmla="*/ 449 w 1017"/>
                <a:gd name="T109" fmla="*/ 369 h 1017"/>
                <a:gd name="T110" fmla="*/ 375 w 1017"/>
                <a:gd name="T111" fmla="*/ 580 h 1017"/>
                <a:gd name="T112" fmla="*/ 592 w 1017"/>
                <a:gd name="T113" fmla="*/ 633 h 1017"/>
                <a:gd name="T114" fmla="*/ 624 w 1017"/>
                <a:gd name="T115" fmla="*/ 412 h 1017"/>
                <a:gd name="T116" fmla="*/ 454 w 1017"/>
                <a:gd name="T117" fmla="*/ 531 h 1017"/>
                <a:gd name="T118" fmla="*/ 563 w 1017"/>
                <a:gd name="T119" fmla="*/ 48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17" h="1017">
                  <a:moveTo>
                    <a:pt x="508" y="231"/>
                  </a:moveTo>
                  <a:lnTo>
                    <a:pt x="508" y="231"/>
                  </a:lnTo>
                  <a:lnTo>
                    <a:pt x="493" y="232"/>
                  </a:lnTo>
                  <a:lnTo>
                    <a:pt x="479" y="234"/>
                  </a:lnTo>
                  <a:lnTo>
                    <a:pt x="466" y="235"/>
                  </a:lnTo>
                  <a:lnTo>
                    <a:pt x="453" y="238"/>
                  </a:lnTo>
                  <a:lnTo>
                    <a:pt x="439" y="241"/>
                  </a:lnTo>
                  <a:lnTo>
                    <a:pt x="426" y="244"/>
                  </a:lnTo>
                  <a:lnTo>
                    <a:pt x="413" y="249"/>
                  </a:lnTo>
                  <a:lnTo>
                    <a:pt x="401" y="254"/>
                  </a:lnTo>
                  <a:lnTo>
                    <a:pt x="388" y="259"/>
                  </a:lnTo>
                  <a:lnTo>
                    <a:pt x="376" y="266"/>
                  </a:lnTo>
                  <a:lnTo>
                    <a:pt x="365" y="272"/>
                  </a:lnTo>
                  <a:lnTo>
                    <a:pt x="354" y="279"/>
                  </a:lnTo>
                  <a:lnTo>
                    <a:pt x="332" y="295"/>
                  </a:lnTo>
                  <a:lnTo>
                    <a:pt x="313" y="313"/>
                  </a:lnTo>
                  <a:lnTo>
                    <a:pt x="295" y="332"/>
                  </a:lnTo>
                  <a:lnTo>
                    <a:pt x="279" y="354"/>
                  </a:lnTo>
                  <a:lnTo>
                    <a:pt x="272" y="364"/>
                  </a:lnTo>
                  <a:lnTo>
                    <a:pt x="266" y="376"/>
                  </a:lnTo>
                  <a:lnTo>
                    <a:pt x="260" y="388"/>
                  </a:lnTo>
                  <a:lnTo>
                    <a:pt x="254" y="401"/>
                  </a:lnTo>
                  <a:lnTo>
                    <a:pt x="249" y="413"/>
                  </a:lnTo>
                  <a:lnTo>
                    <a:pt x="244" y="426"/>
                  </a:lnTo>
                  <a:lnTo>
                    <a:pt x="241" y="438"/>
                  </a:lnTo>
                  <a:lnTo>
                    <a:pt x="238" y="452"/>
                  </a:lnTo>
                  <a:lnTo>
                    <a:pt x="235" y="466"/>
                  </a:lnTo>
                  <a:lnTo>
                    <a:pt x="234" y="479"/>
                  </a:lnTo>
                  <a:lnTo>
                    <a:pt x="233" y="493"/>
                  </a:lnTo>
                  <a:lnTo>
                    <a:pt x="232" y="508"/>
                  </a:lnTo>
                  <a:lnTo>
                    <a:pt x="232" y="508"/>
                  </a:lnTo>
                  <a:lnTo>
                    <a:pt x="233" y="522"/>
                  </a:lnTo>
                  <a:lnTo>
                    <a:pt x="234" y="536"/>
                  </a:lnTo>
                  <a:lnTo>
                    <a:pt x="235" y="550"/>
                  </a:lnTo>
                  <a:lnTo>
                    <a:pt x="238" y="563"/>
                  </a:lnTo>
                  <a:lnTo>
                    <a:pt x="241" y="577"/>
                  </a:lnTo>
                  <a:lnTo>
                    <a:pt x="244" y="590"/>
                  </a:lnTo>
                  <a:lnTo>
                    <a:pt x="249" y="603"/>
                  </a:lnTo>
                  <a:lnTo>
                    <a:pt x="254" y="616"/>
                  </a:lnTo>
                  <a:lnTo>
                    <a:pt x="260" y="627"/>
                  </a:lnTo>
                  <a:lnTo>
                    <a:pt x="266" y="639"/>
                  </a:lnTo>
                  <a:lnTo>
                    <a:pt x="272" y="651"/>
                  </a:lnTo>
                  <a:lnTo>
                    <a:pt x="279" y="662"/>
                  </a:lnTo>
                  <a:lnTo>
                    <a:pt x="295" y="683"/>
                  </a:lnTo>
                  <a:lnTo>
                    <a:pt x="313" y="702"/>
                  </a:lnTo>
                  <a:lnTo>
                    <a:pt x="332" y="721"/>
                  </a:lnTo>
                  <a:lnTo>
                    <a:pt x="354" y="737"/>
                  </a:lnTo>
                  <a:lnTo>
                    <a:pt x="376" y="751"/>
                  </a:lnTo>
                  <a:lnTo>
                    <a:pt x="388" y="756"/>
                  </a:lnTo>
                  <a:lnTo>
                    <a:pt x="401" y="763"/>
                  </a:lnTo>
                  <a:lnTo>
                    <a:pt x="413" y="767"/>
                  </a:lnTo>
                  <a:lnTo>
                    <a:pt x="426" y="771"/>
                  </a:lnTo>
                  <a:lnTo>
                    <a:pt x="439" y="775"/>
                  </a:lnTo>
                  <a:lnTo>
                    <a:pt x="453" y="779"/>
                  </a:lnTo>
                  <a:lnTo>
                    <a:pt x="466" y="781"/>
                  </a:lnTo>
                  <a:lnTo>
                    <a:pt x="479" y="783"/>
                  </a:lnTo>
                  <a:lnTo>
                    <a:pt x="493" y="784"/>
                  </a:lnTo>
                  <a:lnTo>
                    <a:pt x="508" y="784"/>
                  </a:lnTo>
                  <a:lnTo>
                    <a:pt x="508" y="784"/>
                  </a:lnTo>
                  <a:lnTo>
                    <a:pt x="522" y="784"/>
                  </a:lnTo>
                  <a:lnTo>
                    <a:pt x="536" y="783"/>
                  </a:lnTo>
                  <a:lnTo>
                    <a:pt x="550" y="781"/>
                  </a:lnTo>
                  <a:lnTo>
                    <a:pt x="563" y="779"/>
                  </a:lnTo>
                  <a:lnTo>
                    <a:pt x="577" y="775"/>
                  </a:lnTo>
                  <a:lnTo>
                    <a:pt x="590" y="771"/>
                  </a:lnTo>
                  <a:lnTo>
                    <a:pt x="603" y="767"/>
                  </a:lnTo>
                  <a:lnTo>
                    <a:pt x="616" y="763"/>
                  </a:lnTo>
                  <a:lnTo>
                    <a:pt x="628" y="756"/>
                  </a:lnTo>
                  <a:lnTo>
                    <a:pt x="639" y="751"/>
                  </a:lnTo>
                  <a:lnTo>
                    <a:pt x="662" y="737"/>
                  </a:lnTo>
                  <a:lnTo>
                    <a:pt x="683" y="721"/>
                  </a:lnTo>
                  <a:lnTo>
                    <a:pt x="703" y="702"/>
                  </a:lnTo>
                  <a:lnTo>
                    <a:pt x="721" y="683"/>
                  </a:lnTo>
                  <a:lnTo>
                    <a:pt x="737" y="662"/>
                  </a:lnTo>
                  <a:lnTo>
                    <a:pt x="751" y="639"/>
                  </a:lnTo>
                  <a:lnTo>
                    <a:pt x="756" y="627"/>
                  </a:lnTo>
                  <a:lnTo>
                    <a:pt x="763" y="616"/>
                  </a:lnTo>
                  <a:lnTo>
                    <a:pt x="767" y="603"/>
                  </a:lnTo>
                  <a:lnTo>
                    <a:pt x="771" y="590"/>
                  </a:lnTo>
                  <a:lnTo>
                    <a:pt x="776" y="577"/>
                  </a:lnTo>
                  <a:lnTo>
                    <a:pt x="779" y="563"/>
                  </a:lnTo>
                  <a:lnTo>
                    <a:pt x="781" y="550"/>
                  </a:lnTo>
                  <a:lnTo>
                    <a:pt x="782" y="536"/>
                  </a:lnTo>
                  <a:lnTo>
                    <a:pt x="783" y="522"/>
                  </a:lnTo>
                  <a:lnTo>
                    <a:pt x="784" y="508"/>
                  </a:lnTo>
                  <a:lnTo>
                    <a:pt x="784" y="508"/>
                  </a:lnTo>
                  <a:lnTo>
                    <a:pt x="783" y="493"/>
                  </a:lnTo>
                  <a:lnTo>
                    <a:pt x="782" y="479"/>
                  </a:lnTo>
                  <a:lnTo>
                    <a:pt x="781" y="466"/>
                  </a:lnTo>
                  <a:lnTo>
                    <a:pt x="779" y="452"/>
                  </a:lnTo>
                  <a:lnTo>
                    <a:pt x="776" y="438"/>
                  </a:lnTo>
                  <a:lnTo>
                    <a:pt x="771" y="426"/>
                  </a:lnTo>
                  <a:lnTo>
                    <a:pt x="767" y="413"/>
                  </a:lnTo>
                  <a:lnTo>
                    <a:pt x="763" y="401"/>
                  </a:lnTo>
                  <a:lnTo>
                    <a:pt x="756" y="388"/>
                  </a:lnTo>
                  <a:lnTo>
                    <a:pt x="751" y="376"/>
                  </a:lnTo>
                  <a:lnTo>
                    <a:pt x="737" y="354"/>
                  </a:lnTo>
                  <a:lnTo>
                    <a:pt x="721" y="332"/>
                  </a:lnTo>
                  <a:lnTo>
                    <a:pt x="703" y="313"/>
                  </a:lnTo>
                  <a:lnTo>
                    <a:pt x="683" y="295"/>
                  </a:lnTo>
                  <a:lnTo>
                    <a:pt x="662" y="279"/>
                  </a:lnTo>
                  <a:lnTo>
                    <a:pt x="639" y="266"/>
                  </a:lnTo>
                  <a:lnTo>
                    <a:pt x="628" y="259"/>
                  </a:lnTo>
                  <a:lnTo>
                    <a:pt x="616" y="254"/>
                  </a:lnTo>
                  <a:lnTo>
                    <a:pt x="603" y="249"/>
                  </a:lnTo>
                  <a:lnTo>
                    <a:pt x="590" y="244"/>
                  </a:lnTo>
                  <a:lnTo>
                    <a:pt x="577" y="241"/>
                  </a:lnTo>
                  <a:lnTo>
                    <a:pt x="563" y="238"/>
                  </a:lnTo>
                  <a:lnTo>
                    <a:pt x="550" y="235"/>
                  </a:lnTo>
                  <a:lnTo>
                    <a:pt x="536" y="234"/>
                  </a:lnTo>
                  <a:lnTo>
                    <a:pt x="522" y="232"/>
                  </a:lnTo>
                  <a:lnTo>
                    <a:pt x="508" y="231"/>
                  </a:lnTo>
                  <a:lnTo>
                    <a:pt x="508" y="231"/>
                  </a:lnTo>
                  <a:close/>
                  <a:moveTo>
                    <a:pt x="508" y="721"/>
                  </a:moveTo>
                  <a:lnTo>
                    <a:pt x="508" y="721"/>
                  </a:lnTo>
                  <a:lnTo>
                    <a:pt x="486" y="720"/>
                  </a:lnTo>
                  <a:lnTo>
                    <a:pt x="466" y="716"/>
                  </a:lnTo>
                  <a:lnTo>
                    <a:pt x="445" y="711"/>
                  </a:lnTo>
                  <a:lnTo>
                    <a:pt x="426" y="704"/>
                  </a:lnTo>
                  <a:lnTo>
                    <a:pt x="407" y="695"/>
                  </a:lnTo>
                  <a:lnTo>
                    <a:pt x="389" y="684"/>
                  </a:lnTo>
                  <a:lnTo>
                    <a:pt x="373" y="671"/>
                  </a:lnTo>
                  <a:lnTo>
                    <a:pt x="358" y="658"/>
                  </a:lnTo>
                  <a:lnTo>
                    <a:pt x="344" y="642"/>
                  </a:lnTo>
                  <a:lnTo>
                    <a:pt x="332" y="626"/>
                  </a:lnTo>
                  <a:lnTo>
                    <a:pt x="322" y="609"/>
                  </a:lnTo>
                  <a:lnTo>
                    <a:pt x="312" y="591"/>
                  </a:lnTo>
                  <a:lnTo>
                    <a:pt x="306" y="570"/>
                  </a:lnTo>
                  <a:lnTo>
                    <a:pt x="300" y="550"/>
                  </a:lnTo>
                  <a:lnTo>
                    <a:pt x="297" y="530"/>
                  </a:lnTo>
                  <a:lnTo>
                    <a:pt x="296" y="508"/>
                  </a:lnTo>
                  <a:lnTo>
                    <a:pt x="296" y="508"/>
                  </a:lnTo>
                  <a:lnTo>
                    <a:pt x="297" y="486"/>
                  </a:lnTo>
                  <a:lnTo>
                    <a:pt x="300" y="465"/>
                  </a:lnTo>
                  <a:lnTo>
                    <a:pt x="306" y="445"/>
                  </a:lnTo>
                  <a:lnTo>
                    <a:pt x="312" y="426"/>
                  </a:lnTo>
                  <a:lnTo>
                    <a:pt x="322" y="406"/>
                  </a:lnTo>
                  <a:lnTo>
                    <a:pt x="332" y="389"/>
                  </a:lnTo>
                  <a:lnTo>
                    <a:pt x="344" y="373"/>
                  </a:lnTo>
                  <a:lnTo>
                    <a:pt x="358" y="358"/>
                  </a:lnTo>
                  <a:lnTo>
                    <a:pt x="373" y="344"/>
                  </a:lnTo>
                  <a:lnTo>
                    <a:pt x="389" y="332"/>
                  </a:lnTo>
                  <a:lnTo>
                    <a:pt x="407" y="322"/>
                  </a:lnTo>
                  <a:lnTo>
                    <a:pt x="426" y="312"/>
                  </a:lnTo>
                  <a:lnTo>
                    <a:pt x="445" y="305"/>
                  </a:lnTo>
                  <a:lnTo>
                    <a:pt x="466" y="300"/>
                  </a:lnTo>
                  <a:lnTo>
                    <a:pt x="486" y="297"/>
                  </a:lnTo>
                  <a:lnTo>
                    <a:pt x="508" y="296"/>
                  </a:lnTo>
                  <a:lnTo>
                    <a:pt x="508" y="296"/>
                  </a:lnTo>
                  <a:lnTo>
                    <a:pt x="530" y="297"/>
                  </a:lnTo>
                  <a:lnTo>
                    <a:pt x="550" y="300"/>
                  </a:lnTo>
                  <a:lnTo>
                    <a:pt x="571" y="305"/>
                  </a:lnTo>
                  <a:lnTo>
                    <a:pt x="591" y="312"/>
                  </a:lnTo>
                  <a:lnTo>
                    <a:pt x="609" y="322"/>
                  </a:lnTo>
                  <a:lnTo>
                    <a:pt x="626" y="332"/>
                  </a:lnTo>
                  <a:lnTo>
                    <a:pt x="643" y="344"/>
                  </a:lnTo>
                  <a:lnTo>
                    <a:pt x="658" y="358"/>
                  </a:lnTo>
                  <a:lnTo>
                    <a:pt x="672" y="373"/>
                  </a:lnTo>
                  <a:lnTo>
                    <a:pt x="684" y="389"/>
                  </a:lnTo>
                  <a:lnTo>
                    <a:pt x="695" y="406"/>
                  </a:lnTo>
                  <a:lnTo>
                    <a:pt x="704" y="426"/>
                  </a:lnTo>
                  <a:lnTo>
                    <a:pt x="711" y="445"/>
                  </a:lnTo>
                  <a:lnTo>
                    <a:pt x="717" y="465"/>
                  </a:lnTo>
                  <a:lnTo>
                    <a:pt x="720" y="486"/>
                  </a:lnTo>
                  <a:lnTo>
                    <a:pt x="721" y="508"/>
                  </a:lnTo>
                  <a:lnTo>
                    <a:pt x="721" y="508"/>
                  </a:lnTo>
                  <a:lnTo>
                    <a:pt x="720" y="530"/>
                  </a:lnTo>
                  <a:lnTo>
                    <a:pt x="717" y="550"/>
                  </a:lnTo>
                  <a:lnTo>
                    <a:pt x="711" y="570"/>
                  </a:lnTo>
                  <a:lnTo>
                    <a:pt x="704" y="591"/>
                  </a:lnTo>
                  <a:lnTo>
                    <a:pt x="695" y="609"/>
                  </a:lnTo>
                  <a:lnTo>
                    <a:pt x="684" y="626"/>
                  </a:lnTo>
                  <a:lnTo>
                    <a:pt x="672" y="642"/>
                  </a:lnTo>
                  <a:lnTo>
                    <a:pt x="658" y="658"/>
                  </a:lnTo>
                  <a:lnTo>
                    <a:pt x="643" y="671"/>
                  </a:lnTo>
                  <a:lnTo>
                    <a:pt x="626" y="684"/>
                  </a:lnTo>
                  <a:lnTo>
                    <a:pt x="609" y="695"/>
                  </a:lnTo>
                  <a:lnTo>
                    <a:pt x="591" y="704"/>
                  </a:lnTo>
                  <a:lnTo>
                    <a:pt x="571" y="711"/>
                  </a:lnTo>
                  <a:lnTo>
                    <a:pt x="550" y="716"/>
                  </a:lnTo>
                  <a:lnTo>
                    <a:pt x="530" y="720"/>
                  </a:lnTo>
                  <a:lnTo>
                    <a:pt x="508" y="721"/>
                  </a:lnTo>
                  <a:lnTo>
                    <a:pt x="508" y="721"/>
                  </a:lnTo>
                  <a:close/>
                  <a:moveTo>
                    <a:pt x="989" y="598"/>
                  </a:moveTo>
                  <a:lnTo>
                    <a:pt x="989" y="598"/>
                  </a:lnTo>
                  <a:lnTo>
                    <a:pt x="981" y="596"/>
                  </a:lnTo>
                  <a:lnTo>
                    <a:pt x="972" y="594"/>
                  </a:lnTo>
                  <a:lnTo>
                    <a:pt x="964" y="591"/>
                  </a:lnTo>
                  <a:lnTo>
                    <a:pt x="957" y="588"/>
                  </a:lnTo>
                  <a:lnTo>
                    <a:pt x="950" y="583"/>
                  </a:lnTo>
                  <a:lnTo>
                    <a:pt x="944" y="579"/>
                  </a:lnTo>
                  <a:lnTo>
                    <a:pt x="938" y="574"/>
                  </a:lnTo>
                  <a:lnTo>
                    <a:pt x="932" y="567"/>
                  </a:lnTo>
                  <a:lnTo>
                    <a:pt x="927" y="562"/>
                  </a:lnTo>
                  <a:lnTo>
                    <a:pt x="923" y="554"/>
                  </a:lnTo>
                  <a:lnTo>
                    <a:pt x="918" y="548"/>
                  </a:lnTo>
                  <a:lnTo>
                    <a:pt x="915" y="540"/>
                  </a:lnTo>
                  <a:lnTo>
                    <a:pt x="913" y="533"/>
                  </a:lnTo>
                  <a:lnTo>
                    <a:pt x="911" y="524"/>
                  </a:lnTo>
                  <a:lnTo>
                    <a:pt x="910" y="517"/>
                  </a:lnTo>
                  <a:lnTo>
                    <a:pt x="909" y="508"/>
                  </a:lnTo>
                  <a:lnTo>
                    <a:pt x="909" y="508"/>
                  </a:lnTo>
                  <a:lnTo>
                    <a:pt x="910" y="500"/>
                  </a:lnTo>
                  <a:lnTo>
                    <a:pt x="911" y="491"/>
                  </a:lnTo>
                  <a:lnTo>
                    <a:pt x="913" y="484"/>
                  </a:lnTo>
                  <a:lnTo>
                    <a:pt x="915" y="475"/>
                  </a:lnTo>
                  <a:lnTo>
                    <a:pt x="918" y="469"/>
                  </a:lnTo>
                  <a:lnTo>
                    <a:pt x="923" y="461"/>
                  </a:lnTo>
                  <a:lnTo>
                    <a:pt x="927" y="455"/>
                  </a:lnTo>
                  <a:lnTo>
                    <a:pt x="932" y="448"/>
                  </a:lnTo>
                  <a:lnTo>
                    <a:pt x="938" y="442"/>
                  </a:lnTo>
                  <a:lnTo>
                    <a:pt x="944" y="437"/>
                  </a:lnTo>
                  <a:lnTo>
                    <a:pt x="950" y="432"/>
                  </a:lnTo>
                  <a:lnTo>
                    <a:pt x="957" y="428"/>
                  </a:lnTo>
                  <a:lnTo>
                    <a:pt x="964" y="425"/>
                  </a:lnTo>
                  <a:lnTo>
                    <a:pt x="972" y="421"/>
                  </a:lnTo>
                  <a:lnTo>
                    <a:pt x="981" y="419"/>
                  </a:lnTo>
                  <a:lnTo>
                    <a:pt x="989" y="418"/>
                  </a:lnTo>
                  <a:lnTo>
                    <a:pt x="989" y="418"/>
                  </a:lnTo>
                  <a:lnTo>
                    <a:pt x="996" y="416"/>
                  </a:lnTo>
                  <a:lnTo>
                    <a:pt x="1001" y="414"/>
                  </a:lnTo>
                  <a:lnTo>
                    <a:pt x="1006" y="410"/>
                  </a:lnTo>
                  <a:lnTo>
                    <a:pt x="1011" y="404"/>
                  </a:lnTo>
                  <a:lnTo>
                    <a:pt x="1011" y="404"/>
                  </a:lnTo>
                  <a:lnTo>
                    <a:pt x="1014" y="399"/>
                  </a:lnTo>
                  <a:lnTo>
                    <a:pt x="1016" y="392"/>
                  </a:lnTo>
                  <a:lnTo>
                    <a:pt x="1017" y="385"/>
                  </a:lnTo>
                  <a:lnTo>
                    <a:pt x="1016" y="378"/>
                  </a:lnTo>
                  <a:lnTo>
                    <a:pt x="1016" y="378"/>
                  </a:lnTo>
                  <a:lnTo>
                    <a:pt x="1011" y="360"/>
                  </a:lnTo>
                  <a:lnTo>
                    <a:pt x="1005" y="343"/>
                  </a:lnTo>
                  <a:lnTo>
                    <a:pt x="999" y="325"/>
                  </a:lnTo>
                  <a:lnTo>
                    <a:pt x="992" y="308"/>
                  </a:lnTo>
                  <a:lnTo>
                    <a:pt x="985" y="290"/>
                  </a:lnTo>
                  <a:lnTo>
                    <a:pt x="976" y="273"/>
                  </a:lnTo>
                  <a:lnTo>
                    <a:pt x="968" y="257"/>
                  </a:lnTo>
                  <a:lnTo>
                    <a:pt x="958" y="240"/>
                  </a:lnTo>
                  <a:lnTo>
                    <a:pt x="958" y="240"/>
                  </a:lnTo>
                  <a:lnTo>
                    <a:pt x="955" y="235"/>
                  </a:lnTo>
                  <a:lnTo>
                    <a:pt x="949" y="230"/>
                  </a:lnTo>
                  <a:lnTo>
                    <a:pt x="943" y="227"/>
                  </a:lnTo>
                  <a:lnTo>
                    <a:pt x="937" y="225"/>
                  </a:lnTo>
                  <a:lnTo>
                    <a:pt x="937" y="225"/>
                  </a:lnTo>
                  <a:lnTo>
                    <a:pt x="930" y="225"/>
                  </a:lnTo>
                  <a:lnTo>
                    <a:pt x="924" y="226"/>
                  </a:lnTo>
                  <a:lnTo>
                    <a:pt x="917" y="228"/>
                  </a:lnTo>
                  <a:lnTo>
                    <a:pt x="912" y="231"/>
                  </a:lnTo>
                  <a:lnTo>
                    <a:pt x="912" y="231"/>
                  </a:lnTo>
                  <a:lnTo>
                    <a:pt x="904" y="237"/>
                  </a:lnTo>
                  <a:lnTo>
                    <a:pt x="898" y="240"/>
                  </a:lnTo>
                  <a:lnTo>
                    <a:pt x="890" y="243"/>
                  </a:lnTo>
                  <a:lnTo>
                    <a:pt x="883" y="246"/>
                  </a:lnTo>
                  <a:lnTo>
                    <a:pt x="874" y="249"/>
                  </a:lnTo>
                  <a:lnTo>
                    <a:pt x="867" y="250"/>
                  </a:lnTo>
                  <a:lnTo>
                    <a:pt x="858" y="250"/>
                  </a:lnTo>
                  <a:lnTo>
                    <a:pt x="851" y="250"/>
                  </a:lnTo>
                  <a:lnTo>
                    <a:pt x="842" y="249"/>
                  </a:lnTo>
                  <a:lnTo>
                    <a:pt x="835" y="248"/>
                  </a:lnTo>
                  <a:lnTo>
                    <a:pt x="826" y="245"/>
                  </a:lnTo>
                  <a:lnTo>
                    <a:pt x="819" y="242"/>
                  </a:lnTo>
                  <a:lnTo>
                    <a:pt x="811" y="239"/>
                  </a:lnTo>
                  <a:lnTo>
                    <a:pt x="805" y="235"/>
                  </a:lnTo>
                  <a:lnTo>
                    <a:pt x="798" y="229"/>
                  </a:lnTo>
                  <a:lnTo>
                    <a:pt x="792" y="224"/>
                  </a:lnTo>
                  <a:lnTo>
                    <a:pt x="792" y="224"/>
                  </a:lnTo>
                  <a:lnTo>
                    <a:pt x="786" y="217"/>
                  </a:lnTo>
                  <a:lnTo>
                    <a:pt x="781" y="211"/>
                  </a:lnTo>
                  <a:lnTo>
                    <a:pt x="777" y="205"/>
                  </a:lnTo>
                  <a:lnTo>
                    <a:pt x="773" y="197"/>
                  </a:lnTo>
                  <a:lnTo>
                    <a:pt x="770" y="190"/>
                  </a:lnTo>
                  <a:lnTo>
                    <a:pt x="768" y="182"/>
                  </a:lnTo>
                  <a:lnTo>
                    <a:pt x="766" y="173"/>
                  </a:lnTo>
                  <a:lnTo>
                    <a:pt x="766" y="166"/>
                  </a:lnTo>
                  <a:lnTo>
                    <a:pt x="765" y="157"/>
                  </a:lnTo>
                  <a:lnTo>
                    <a:pt x="766" y="150"/>
                  </a:lnTo>
                  <a:lnTo>
                    <a:pt x="767" y="141"/>
                  </a:lnTo>
                  <a:lnTo>
                    <a:pt x="769" y="134"/>
                  </a:lnTo>
                  <a:lnTo>
                    <a:pt x="772" y="126"/>
                  </a:lnTo>
                  <a:lnTo>
                    <a:pt x="776" y="119"/>
                  </a:lnTo>
                  <a:lnTo>
                    <a:pt x="780" y="111"/>
                  </a:lnTo>
                  <a:lnTo>
                    <a:pt x="784" y="105"/>
                  </a:lnTo>
                  <a:lnTo>
                    <a:pt x="784" y="105"/>
                  </a:lnTo>
                  <a:lnTo>
                    <a:pt x="787" y="98"/>
                  </a:lnTo>
                  <a:lnTo>
                    <a:pt x="791" y="92"/>
                  </a:lnTo>
                  <a:lnTo>
                    <a:pt x="791" y="86"/>
                  </a:lnTo>
                  <a:lnTo>
                    <a:pt x="791" y="79"/>
                  </a:lnTo>
                  <a:lnTo>
                    <a:pt x="791" y="79"/>
                  </a:lnTo>
                  <a:lnTo>
                    <a:pt x="788" y="73"/>
                  </a:lnTo>
                  <a:lnTo>
                    <a:pt x="785" y="66"/>
                  </a:lnTo>
                  <a:lnTo>
                    <a:pt x="781" y="62"/>
                  </a:lnTo>
                  <a:lnTo>
                    <a:pt x="776" y="58"/>
                  </a:lnTo>
                  <a:lnTo>
                    <a:pt x="776" y="58"/>
                  </a:lnTo>
                  <a:lnTo>
                    <a:pt x="760" y="48"/>
                  </a:lnTo>
                  <a:lnTo>
                    <a:pt x="742" y="39"/>
                  </a:lnTo>
                  <a:lnTo>
                    <a:pt x="726" y="32"/>
                  </a:lnTo>
                  <a:lnTo>
                    <a:pt x="709" y="24"/>
                  </a:lnTo>
                  <a:lnTo>
                    <a:pt x="691" y="17"/>
                  </a:lnTo>
                  <a:lnTo>
                    <a:pt x="674" y="10"/>
                  </a:lnTo>
                  <a:lnTo>
                    <a:pt x="655" y="5"/>
                  </a:lnTo>
                  <a:lnTo>
                    <a:pt x="637" y="1"/>
                  </a:lnTo>
                  <a:lnTo>
                    <a:pt x="637" y="1"/>
                  </a:lnTo>
                  <a:lnTo>
                    <a:pt x="631" y="0"/>
                  </a:lnTo>
                  <a:lnTo>
                    <a:pt x="624" y="0"/>
                  </a:lnTo>
                  <a:lnTo>
                    <a:pt x="618" y="2"/>
                  </a:lnTo>
                  <a:lnTo>
                    <a:pt x="611" y="5"/>
                  </a:lnTo>
                  <a:lnTo>
                    <a:pt x="611" y="5"/>
                  </a:lnTo>
                  <a:lnTo>
                    <a:pt x="606" y="9"/>
                  </a:lnTo>
                  <a:lnTo>
                    <a:pt x="603" y="15"/>
                  </a:lnTo>
                  <a:lnTo>
                    <a:pt x="600" y="20"/>
                  </a:lnTo>
                  <a:lnTo>
                    <a:pt x="597" y="28"/>
                  </a:lnTo>
                  <a:lnTo>
                    <a:pt x="597" y="28"/>
                  </a:lnTo>
                  <a:lnTo>
                    <a:pt x="596" y="35"/>
                  </a:lnTo>
                  <a:lnTo>
                    <a:pt x="594" y="44"/>
                  </a:lnTo>
                  <a:lnTo>
                    <a:pt x="591" y="51"/>
                  </a:lnTo>
                  <a:lnTo>
                    <a:pt x="588" y="59"/>
                  </a:lnTo>
                  <a:lnTo>
                    <a:pt x="584" y="66"/>
                  </a:lnTo>
                  <a:lnTo>
                    <a:pt x="579" y="73"/>
                  </a:lnTo>
                  <a:lnTo>
                    <a:pt x="574" y="78"/>
                  </a:lnTo>
                  <a:lnTo>
                    <a:pt x="567" y="84"/>
                  </a:lnTo>
                  <a:lnTo>
                    <a:pt x="562" y="89"/>
                  </a:lnTo>
                  <a:lnTo>
                    <a:pt x="555" y="93"/>
                  </a:lnTo>
                  <a:lnTo>
                    <a:pt x="548" y="97"/>
                  </a:lnTo>
                  <a:lnTo>
                    <a:pt x="541" y="101"/>
                  </a:lnTo>
                  <a:lnTo>
                    <a:pt x="533" y="104"/>
                  </a:lnTo>
                  <a:lnTo>
                    <a:pt x="525" y="105"/>
                  </a:lnTo>
                  <a:lnTo>
                    <a:pt x="516" y="106"/>
                  </a:lnTo>
                  <a:lnTo>
                    <a:pt x="508" y="107"/>
                  </a:lnTo>
                  <a:lnTo>
                    <a:pt x="508" y="107"/>
                  </a:lnTo>
                  <a:lnTo>
                    <a:pt x="500" y="106"/>
                  </a:lnTo>
                  <a:lnTo>
                    <a:pt x="491" y="105"/>
                  </a:lnTo>
                  <a:lnTo>
                    <a:pt x="484" y="104"/>
                  </a:lnTo>
                  <a:lnTo>
                    <a:pt x="475" y="101"/>
                  </a:lnTo>
                  <a:lnTo>
                    <a:pt x="468" y="97"/>
                  </a:lnTo>
                  <a:lnTo>
                    <a:pt x="461" y="93"/>
                  </a:lnTo>
                  <a:lnTo>
                    <a:pt x="455" y="89"/>
                  </a:lnTo>
                  <a:lnTo>
                    <a:pt x="448" y="84"/>
                  </a:lnTo>
                  <a:lnTo>
                    <a:pt x="442" y="78"/>
                  </a:lnTo>
                  <a:lnTo>
                    <a:pt x="438" y="73"/>
                  </a:lnTo>
                  <a:lnTo>
                    <a:pt x="432" y="66"/>
                  </a:lnTo>
                  <a:lnTo>
                    <a:pt x="428" y="59"/>
                  </a:lnTo>
                  <a:lnTo>
                    <a:pt x="425" y="51"/>
                  </a:lnTo>
                  <a:lnTo>
                    <a:pt x="422" y="44"/>
                  </a:lnTo>
                  <a:lnTo>
                    <a:pt x="419" y="35"/>
                  </a:lnTo>
                  <a:lnTo>
                    <a:pt x="418" y="28"/>
                  </a:lnTo>
                  <a:lnTo>
                    <a:pt x="418" y="28"/>
                  </a:lnTo>
                  <a:lnTo>
                    <a:pt x="416" y="20"/>
                  </a:lnTo>
                  <a:lnTo>
                    <a:pt x="414" y="15"/>
                  </a:lnTo>
                  <a:lnTo>
                    <a:pt x="410" y="9"/>
                  </a:lnTo>
                  <a:lnTo>
                    <a:pt x="404" y="5"/>
                  </a:lnTo>
                  <a:lnTo>
                    <a:pt x="404" y="5"/>
                  </a:lnTo>
                  <a:lnTo>
                    <a:pt x="398" y="2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79" y="1"/>
                  </a:lnTo>
                  <a:lnTo>
                    <a:pt x="379" y="1"/>
                  </a:lnTo>
                  <a:lnTo>
                    <a:pt x="360" y="5"/>
                  </a:lnTo>
                  <a:lnTo>
                    <a:pt x="342" y="10"/>
                  </a:lnTo>
                  <a:lnTo>
                    <a:pt x="325" y="17"/>
                  </a:lnTo>
                  <a:lnTo>
                    <a:pt x="308" y="24"/>
                  </a:lnTo>
                  <a:lnTo>
                    <a:pt x="291" y="32"/>
                  </a:lnTo>
                  <a:lnTo>
                    <a:pt x="273" y="39"/>
                  </a:lnTo>
                  <a:lnTo>
                    <a:pt x="257" y="48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35" y="62"/>
                  </a:lnTo>
                  <a:lnTo>
                    <a:pt x="231" y="66"/>
                  </a:lnTo>
                  <a:lnTo>
                    <a:pt x="227" y="73"/>
                  </a:lnTo>
                  <a:lnTo>
                    <a:pt x="225" y="79"/>
                  </a:lnTo>
                  <a:lnTo>
                    <a:pt x="225" y="79"/>
                  </a:lnTo>
                  <a:lnTo>
                    <a:pt x="225" y="86"/>
                  </a:lnTo>
                  <a:lnTo>
                    <a:pt x="226" y="92"/>
                  </a:lnTo>
                  <a:lnTo>
                    <a:pt x="228" y="98"/>
                  </a:lnTo>
                  <a:lnTo>
                    <a:pt x="232" y="105"/>
                  </a:lnTo>
                  <a:lnTo>
                    <a:pt x="232" y="105"/>
                  </a:lnTo>
                  <a:lnTo>
                    <a:pt x="237" y="111"/>
                  </a:lnTo>
                  <a:lnTo>
                    <a:pt x="240" y="119"/>
                  </a:lnTo>
                  <a:lnTo>
                    <a:pt x="244" y="126"/>
                  </a:lnTo>
                  <a:lnTo>
                    <a:pt x="247" y="134"/>
                  </a:lnTo>
                  <a:lnTo>
                    <a:pt x="249" y="141"/>
                  </a:lnTo>
                  <a:lnTo>
                    <a:pt x="250" y="150"/>
                  </a:lnTo>
                  <a:lnTo>
                    <a:pt x="251" y="157"/>
                  </a:lnTo>
                  <a:lnTo>
                    <a:pt x="251" y="166"/>
                  </a:lnTo>
                  <a:lnTo>
                    <a:pt x="250" y="173"/>
                  </a:lnTo>
                  <a:lnTo>
                    <a:pt x="248" y="182"/>
                  </a:lnTo>
                  <a:lnTo>
                    <a:pt x="246" y="190"/>
                  </a:lnTo>
                  <a:lnTo>
                    <a:pt x="243" y="197"/>
                  </a:lnTo>
                  <a:lnTo>
                    <a:pt x="239" y="205"/>
                  </a:lnTo>
                  <a:lnTo>
                    <a:pt x="235" y="211"/>
                  </a:lnTo>
                  <a:lnTo>
                    <a:pt x="231" y="217"/>
                  </a:lnTo>
                  <a:lnTo>
                    <a:pt x="224" y="224"/>
                  </a:lnTo>
                  <a:lnTo>
                    <a:pt x="224" y="224"/>
                  </a:lnTo>
                  <a:lnTo>
                    <a:pt x="219" y="229"/>
                  </a:lnTo>
                  <a:lnTo>
                    <a:pt x="211" y="235"/>
                  </a:lnTo>
                  <a:lnTo>
                    <a:pt x="205" y="239"/>
                  </a:lnTo>
                  <a:lnTo>
                    <a:pt x="197" y="242"/>
                  </a:lnTo>
                  <a:lnTo>
                    <a:pt x="190" y="245"/>
                  </a:lnTo>
                  <a:lnTo>
                    <a:pt x="182" y="248"/>
                  </a:lnTo>
                  <a:lnTo>
                    <a:pt x="174" y="249"/>
                  </a:lnTo>
                  <a:lnTo>
                    <a:pt x="166" y="250"/>
                  </a:lnTo>
                  <a:lnTo>
                    <a:pt x="158" y="250"/>
                  </a:lnTo>
                  <a:lnTo>
                    <a:pt x="150" y="250"/>
                  </a:lnTo>
                  <a:lnTo>
                    <a:pt x="141" y="249"/>
                  </a:lnTo>
                  <a:lnTo>
                    <a:pt x="134" y="246"/>
                  </a:lnTo>
                  <a:lnTo>
                    <a:pt x="125" y="243"/>
                  </a:lnTo>
                  <a:lnTo>
                    <a:pt x="118" y="240"/>
                  </a:lnTo>
                  <a:lnTo>
                    <a:pt x="111" y="237"/>
                  </a:lnTo>
                  <a:lnTo>
                    <a:pt x="104" y="231"/>
                  </a:lnTo>
                  <a:lnTo>
                    <a:pt x="104" y="231"/>
                  </a:lnTo>
                  <a:lnTo>
                    <a:pt x="99" y="228"/>
                  </a:lnTo>
                  <a:lnTo>
                    <a:pt x="92" y="226"/>
                  </a:lnTo>
                  <a:lnTo>
                    <a:pt x="86" y="225"/>
                  </a:lnTo>
                  <a:lnTo>
                    <a:pt x="79" y="225"/>
                  </a:lnTo>
                  <a:lnTo>
                    <a:pt x="79" y="225"/>
                  </a:lnTo>
                  <a:lnTo>
                    <a:pt x="73" y="227"/>
                  </a:lnTo>
                  <a:lnTo>
                    <a:pt x="66" y="230"/>
                  </a:lnTo>
                  <a:lnTo>
                    <a:pt x="62" y="235"/>
                  </a:lnTo>
                  <a:lnTo>
                    <a:pt x="58" y="240"/>
                  </a:lnTo>
                  <a:lnTo>
                    <a:pt x="58" y="240"/>
                  </a:lnTo>
                  <a:lnTo>
                    <a:pt x="48" y="257"/>
                  </a:lnTo>
                  <a:lnTo>
                    <a:pt x="40" y="273"/>
                  </a:lnTo>
                  <a:lnTo>
                    <a:pt x="32" y="290"/>
                  </a:lnTo>
                  <a:lnTo>
                    <a:pt x="25" y="308"/>
                  </a:lnTo>
                  <a:lnTo>
                    <a:pt x="17" y="325"/>
                  </a:lnTo>
                  <a:lnTo>
                    <a:pt x="11" y="343"/>
                  </a:lnTo>
                  <a:lnTo>
                    <a:pt x="5" y="360"/>
                  </a:lnTo>
                  <a:lnTo>
                    <a:pt x="1" y="378"/>
                  </a:lnTo>
                  <a:lnTo>
                    <a:pt x="1" y="378"/>
                  </a:lnTo>
                  <a:lnTo>
                    <a:pt x="0" y="385"/>
                  </a:lnTo>
                  <a:lnTo>
                    <a:pt x="0" y="392"/>
                  </a:lnTo>
                  <a:lnTo>
                    <a:pt x="2" y="399"/>
                  </a:lnTo>
                  <a:lnTo>
                    <a:pt x="5" y="404"/>
                  </a:lnTo>
                  <a:lnTo>
                    <a:pt x="5" y="404"/>
                  </a:lnTo>
                  <a:lnTo>
                    <a:pt x="10" y="410"/>
                  </a:lnTo>
                  <a:lnTo>
                    <a:pt x="15" y="414"/>
                  </a:lnTo>
                  <a:lnTo>
                    <a:pt x="20" y="416"/>
                  </a:lnTo>
                  <a:lnTo>
                    <a:pt x="28" y="418"/>
                  </a:lnTo>
                  <a:lnTo>
                    <a:pt x="28" y="418"/>
                  </a:lnTo>
                  <a:lnTo>
                    <a:pt x="35" y="419"/>
                  </a:lnTo>
                  <a:lnTo>
                    <a:pt x="44" y="421"/>
                  </a:lnTo>
                  <a:lnTo>
                    <a:pt x="51" y="425"/>
                  </a:lnTo>
                  <a:lnTo>
                    <a:pt x="59" y="428"/>
                  </a:lnTo>
                  <a:lnTo>
                    <a:pt x="66" y="432"/>
                  </a:lnTo>
                  <a:lnTo>
                    <a:pt x="73" y="437"/>
                  </a:lnTo>
                  <a:lnTo>
                    <a:pt x="78" y="442"/>
                  </a:lnTo>
                  <a:lnTo>
                    <a:pt x="85" y="448"/>
                  </a:lnTo>
                  <a:lnTo>
                    <a:pt x="89" y="455"/>
                  </a:lnTo>
                  <a:lnTo>
                    <a:pt x="93" y="461"/>
                  </a:lnTo>
                  <a:lnTo>
                    <a:pt x="97" y="469"/>
                  </a:lnTo>
                  <a:lnTo>
                    <a:pt x="101" y="475"/>
                  </a:lnTo>
                  <a:lnTo>
                    <a:pt x="104" y="484"/>
                  </a:lnTo>
                  <a:lnTo>
                    <a:pt x="105" y="491"/>
                  </a:lnTo>
                  <a:lnTo>
                    <a:pt x="106" y="500"/>
                  </a:lnTo>
                  <a:lnTo>
                    <a:pt x="107" y="508"/>
                  </a:lnTo>
                  <a:lnTo>
                    <a:pt x="107" y="508"/>
                  </a:lnTo>
                  <a:lnTo>
                    <a:pt x="106" y="517"/>
                  </a:lnTo>
                  <a:lnTo>
                    <a:pt x="105" y="524"/>
                  </a:lnTo>
                  <a:lnTo>
                    <a:pt x="104" y="533"/>
                  </a:lnTo>
                  <a:lnTo>
                    <a:pt x="101" y="540"/>
                  </a:lnTo>
                  <a:lnTo>
                    <a:pt x="97" y="548"/>
                  </a:lnTo>
                  <a:lnTo>
                    <a:pt x="93" y="554"/>
                  </a:lnTo>
                  <a:lnTo>
                    <a:pt x="89" y="562"/>
                  </a:lnTo>
                  <a:lnTo>
                    <a:pt x="85" y="567"/>
                  </a:lnTo>
                  <a:lnTo>
                    <a:pt x="78" y="574"/>
                  </a:lnTo>
                  <a:lnTo>
                    <a:pt x="73" y="579"/>
                  </a:lnTo>
                  <a:lnTo>
                    <a:pt x="66" y="583"/>
                  </a:lnTo>
                  <a:lnTo>
                    <a:pt x="59" y="588"/>
                  </a:lnTo>
                  <a:lnTo>
                    <a:pt x="51" y="591"/>
                  </a:lnTo>
                  <a:lnTo>
                    <a:pt x="44" y="594"/>
                  </a:lnTo>
                  <a:lnTo>
                    <a:pt x="35" y="596"/>
                  </a:lnTo>
                  <a:lnTo>
                    <a:pt x="28" y="598"/>
                  </a:lnTo>
                  <a:lnTo>
                    <a:pt x="28" y="598"/>
                  </a:lnTo>
                  <a:lnTo>
                    <a:pt x="20" y="599"/>
                  </a:lnTo>
                  <a:lnTo>
                    <a:pt x="15" y="603"/>
                  </a:lnTo>
                  <a:lnTo>
                    <a:pt x="10" y="606"/>
                  </a:lnTo>
                  <a:lnTo>
                    <a:pt x="5" y="611"/>
                  </a:lnTo>
                  <a:lnTo>
                    <a:pt x="5" y="611"/>
                  </a:lnTo>
                  <a:lnTo>
                    <a:pt x="2" y="618"/>
                  </a:lnTo>
                  <a:lnTo>
                    <a:pt x="0" y="624"/>
                  </a:lnTo>
                  <a:lnTo>
                    <a:pt x="0" y="631"/>
                  </a:lnTo>
                  <a:lnTo>
                    <a:pt x="1" y="637"/>
                  </a:lnTo>
                  <a:lnTo>
                    <a:pt x="1" y="637"/>
                  </a:lnTo>
                  <a:lnTo>
                    <a:pt x="5" y="655"/>
                  </a:lnTo>
                  <a:lnTo>
                    <a:pt x="11" y="673"/>
                  </a:lnTo>
                  <a:lnTo>
                    <a:pt x="17" y="691"/>
                  </a:lnTo>
                  <a:lnTo>
                    <a:pt x="25" y="708"/>
                  </a:lnTo>
                  <a:lnTo>
                    <a:pt x="32" y="725"/>
                  </a:lnTo>
                  <a:lnTo>
                    <a:pt x="40" y="742"/>
                  </a:lnTo>
                  <a:lnTo>
                    <a:pt x="48" y="759"/>
                  </a:lnTo>
                  <a:lnTo>
                    <a:pt x="58" y="775"/>
                  </a:lnTo>
                  <a:lnTo>
                    <a:pt x="58" y="775"/>
                  </a:lnTo>
                  <a:lnTo>
                    <a:pt x="62" y="781"/>
                  </a:lnTo>
                  <a:lnTo>
                    <a:pt x="66" y="785"/>
                  </a:lnTo>
                  <a:lnTo>
                    <a:pt x="73" y="788"/>
                  </a:lnTo>
                  <a:lnTo>
                    <a:pt x="79" y="790"/>
                  </a:lnTo>
                  <a:lnTo>
                    <a:pt x="79" y="790"/>
                  </a:lnTo>
                  <a:lnTo>
                    <a:pt x="86" y="790"/>
                  </a:lnTo>
                  <a:lnTo>
                    <a:pt x="92" y="790"/>
                  </a:lnTo>
                  <a:lnTo>
                    <a:pt x="99" y="788"/>
                  </a:lnTo>
                  <a:lnTo>
                    <a:pt x="104" y="784"/>
                  </a:lnTo>
                  <a:lnTo>
                    <a:pt x="104" y="784"/>
                  </a:lnTo>
                  <a:lnTo>
                    <a:pt x="111" y="780"/>
                  </a:lnTo>
                  <a:lnTo>
                    <a:pt x="118" y="775"/>
                  </a:lnTo>
                  <a:lnTo>
                    <a:pt x="125" y="772"/>
                  </a:lnTo>
                  <a:lnTo>
                    <a:pt x="134" y="770"/>
                  </a:lnTo>
                  <a:lnTo>
                    <a:pt x="141" y="768"/>
                  </a:lnTo>
                  <a:lnTo>
                    <a:pt x="150" y="767"/>
                  </a:lnTo>
                  <a:lnTo>
                    <a:pt x="158" y="766"/>
                  </a:lnTo>
                  <a:lnTo>
                    <a:pt x="166" y="766"/>
                  </a:lnTo>
                  <a:lnTo>
                    <a:pt x="174" y="767"/>
                  </a:lnTo>
                  <a:lnTo>
                    <a:pt x="182" y="768"/>
                  </a:lnTo>
                  <a:lnTo>
                    <a:pt x="190" y="770"/>
                  </a:lnTo>
                  <a:lnTo>
                    <a:pt x="197" y="773"/>
                  </a:lnTo>
                  <a:lnTo>
                    <a:pt x="205" y="776"/>
                  </a:lnTo>
                  <a:lnTo>
                    <a:pt x="211" y="781"/>
                  </a:lnTo>
                  <a:lnTo>
                    <a:pt x="219" y="786"/>
                  </a:lnTo>
                  <a:lnTo>
                    <a:pt x="224" y="791"/>
                  </a:lnTo>
                  <a:lnTo>
                    <a:pt x="224" y="791"/>
                  </a:lnTo>
                  <a:lnTo>
                    <a:pt x="231" y="798"/>
                  </a:lnTo>
                  <a:lnTo>
                    <a:pt x="235" y="804"/>
                  </a:lnTo>
                  <a:lnTo>
                    <a:pt x="239" y="812"/>
                  </a:lnTo>
                  <a:lnTo>
                    <a:pt x="243" y="818"/>
                  </a:lnTo>
                  <a:lnTo>
                    <a:pt x="246" y="826"/>
                  </a:lnTo>
                  <a:lnTo>
                    <a:pt x="248" y="834"/>
                  </a:lnTo>
                  <a:lnTo>
                    <a:pt x="250" y="842"/>
                  </a:lnTo>
                  <a:lnTo>
                    <a:pt x="251" y="849"/>
                  </a:lnTo>
                  <a:lnTo>
                    <a:pt x="251" y="858"/>
                  </a:lnTo>
                  <a:lnTo>
                    <a:pt x="250" y="866"/>
                  </a:lnTo>
                  <a:lnTo>
                    <a:pt x="249" y="874"/>
                  </a:lnTo>
                  <a:lnTo>
                    <a:pt x="247" y="882"/>
                  </a:lnTo>
                  <a:lnTo>
                    <a:pt x="244" y="890"/>
                  </a:lnTo>
                  <a:lnTo>
                    <a:pt x="240" y="898"/>
                  </a:lnTo>
                  <a:lnTo>
                    <a:pt x="237" y="904"/>
                  </a:lnTo>
                  <a:lnTo>
                    <a:pt x="232" y="912"/>
                  </a:lnTo>
                  <a:lnTo>
                    <a:pt x="232" y="912"/>
                  </a:lnTo>
                  <a:lnTo>
                    <a:pt x="228" y="917"/>
                  </a:lnTo>
                  <a:lnTo>
                    <a:pt x="226" y="923"/>
                  </a:lnTo>
                  <a:lnTo>
                    <a:pt x="225" y="930"/>
                  </a:lnTo>
                  <a:lnTo>
                    <a:pt x="225" y="936"/>
                  </a:lnTo>
                  <a:lnTo>
                    <a:pt x="225" y="936"/>
                  </a:lnTo>
                  <a:lnTo>
                    <a:pt x="227" y="943"/>
                  </a:lnTo>
                  <a:lnTo>
                    <a:pt x="231" y="949"/>
                  </a:lnTo>
                  <a:lnTo>
                    <a:pt x="235" y="955"/>
                  </a:lnTo>
                  <a:lnTo>
                    <a:pt x="240" y="958"/>
                  </a:lnTo>
                  <a:lnTo>
                    <a:pt x="240" y="958"/>
                  </a:lnTo>
                  <a:lnTo>
                    <a:pt x="257" y="967"/>
                  </a:lnTo>
                  <a:lnTo>
                    <a:pt x="273" y="976"/>
                  </a:lnTo>
                  <a:lnTo>
                    <a:pt x="291" y="985"/>
                  </a:lnTo>
                  <a:lnTo>
                    <a:pt x="308" y="992"/>
                  </a:lnTo>
                  <a:lnTo>
                    <a:pt x="325" y="999"/>
                  </a:lnTo>
                  <a:lnTo>
                    <a:pt x="342" y="1005"/>
                  </a:lnTo>
                  <a:lnTo>
                    <a:pt x="360" y="1010"/>
                  </a:lnTo>
                  <a:lnTo>
                    <a:pt x="379" y="1016"/>
                  </a:lnTo>
                  <a:lnTo>
                    <a:pt x="379" y="1016"/>
                  </a:lnTo>
                  <a:lnTo>
                    <a:pt x="386" y="1017"/>
                  </a:lnTo>
                  <a:lnTo>
                    <a:pt x="386" y="1017"/>
                  </a:lnTo>
                  <a:lnTo>
                    <a:pt x="391" y="1016"/>
                  </a:lnTo>
                  <a:lnTo>
                    <a:pt x="396" y="1015"/>
                  </a:lnTo>
                  <a:lnTo>
                    <a:pt x="400" y="1014"/>
                  </a:lnTo>
                  <a:lnTo>
                    <a:pt x="404" y="1010"/>
                  </a:lnTo>
                  <a:lnTo>
                    <a:pt x="404" y="1010"/>
                  </a:lnTo>
                  <a:lnTo>
                    <a:pt x="410" y="1006"/>
                  </a:lnTo>
                  <a:lnTo>
                    <a:pt x="414" y="1001"/>
                  </a:lnTo>
                  <a:lnTo>
                    <a:pt x="416" y="995"/>
                  </a:lnTo>
                  <a:lnTo>
                    <a:pt x="418" y="989"/>
                  </a:lnTo>
                  <a:lnTo>
                    <a:pt x="418" y="989"/>
                  </a:lnTo>
                  <a:lnTo>
                    <a:pt x="419" y="980"/>
                  </a:lnTo>
                  <a:lnTo>
                    <a:pt x="422" y="972"/>
                  </a:lnTo>
                  <a:lnTo>
                    <a:pt x="425" y="964"/>
                  </a:lnTo>
                  <a:lnTo>
                    <a:pt x="428" y="957"/>
                  </a:lnTo>
                  <a:lnTo>
                    <a:pt x="432" y="950"/>
                  </a:lnTo>
                  <a:lnTo>
                    <a:pt x="438" y="944"/>
                  </a:lnTo>
                  <a:lnTo>
                    <a:pt x="442" y="937"/>
                  </a:lnTo>
                  <a:lnTo>
                    <a:pt x="448" y="932"/>
                  </a:lnTo>
                  <a:lnTo>
                    <a:pt x="455" y="927"/>
                  </a:lnTo>
                  <a:lnTo>
                    <a:pt x="461" y="922"/>
                  </a:lnTo>
                  <a:lnTo>
                    <a:pt x="468" y="918"/>
                  </a:lnTo>
                  <a:lnTo>
                    <a:pt x="475" y="915"/>
                  </a:lnTo>
                  <a:lnTo>
                    <a:pt x="484" y="913"/>
                  </a:lnTo>
                  <a:lnTo>
                    <a:pt x="491" y="911"/>
                  </a:lnTo>
                  <a:lnTo>
                    <a:pt x="500" y="910"/>
                  </a:lnTo>
                  <a:lnTo>
                    <a:pt x="508" y="910"/>
                  </a:lnTo>
                  <a:lnTo>
                    <a:pt x="508" y="910"/>
                  </a:lnTo>
                  <a:lnTo>
                    <a:pt x="516" y="910"/>
                  </a:lnTo>
                  <a:lnTo>
                    <a:pt x="525" y="911"/>
                  </a:lnTo>
                  <a:lnTo>
                    <a:pt x="533" y="913"/>
                  </a:lnTo>
                  <a:lnTo>
                    <a:pt x="541" y="915"/>
                  </a:lnTo>
                  <a:lnTo>
                    <a:pt x="548" y="918"/>
                  </a:lnTo>
                  <a:lnTo>
                    <a:pt x="555" y="922"/>
                  </a:lnTo>
                  <a:lnTo>
                    <a:pt x="562" y="927"/>
                  </a:lnTo>
                  <a:lnTo>
                    <a:pt x="567" y="932"/>
                  </a:lnTo>
                  <a:lnTo>
                    <a:pt x="574" y="937"/>
                  </a:lnTo>
                  <a:lnTo>
                    <a:pt x="579" y="944"/>
                  </a:lnTo>
                  <a:lnTo>
                    <a:pt x="584" y="950"/>
                  </a:lnTo>
                  <a:lnTo>
                    <a:pt x="588" y="957"/>
                  </a:lnTo>
                  <a:lnTo>
                    <a:pt x="591" y="964"/>
                  </a:lnTo>
                  <a:lnTo>
                    <a:pt x="594" y="972"/>
                  </a:lnTo>
                  <a:lnTo>
                    <a:pt x="596" y="980"/>
                  </a:lnTo>
                  <a:lnTo>
                    <a:pt x="597" y="989"/>
                  </a:lnTo>
                  <a:lnTo>
                    <a:pt x="597" y="989"/>
                  </a:lnTo>
                  <a:lnTo>
                    <a:pt x="600" y="995"/>
                  </a:lnTo>
                  <a:lnTo>
                    <a:pt x="603" y="1001"/>
                  </a:lnTo>
                  <a:lnTo>
                    <a:pt x="606" y="1006"/>
                  </a:lnTo>
                  <a:lnTo>
                    <a:pt x="611" y="1010"/>
                  </a:lnTo>
                  <a:lnTo>
                    <a:pt x="611" y="1010"/>
                  </a:lnTo>
                  <a:lnTo>
                    <a:pt x="618" y="1014"/>
                  </a:lnTo>
                  <a:lnTo>
                    <a:pt x="624" y="1016"/>
                  </a:lnTo>
                  <a:lnTo>
                    <a:pt x="631" y="1017"/>
                  </a:lnTo>
                  <a:lnTo>
                    <a:pt x="637" y="1016"/>
                  </a:lnTo>
                  <a:lnTo>
                    <a:pt x="637" y="1016"/>
                  </a:lnTo>
                  <a:lnTo>
                    <a:pt x="655" y="1010"/>
                  </a:lnTo>
                  <a:lnTo>
                    <a:pt x="674" y="1005"/>
                  </a:lnTo>
                  <a:lnTo>
                    <a:pt x="691" y="999"/>
                  </a:lnTo>
                  <a:lnTo>
                    <a:pt x="708" y="992"/>
                  </a:lnTo>
                  <a:lnTo>
                    <a:pt x="725" y="985"/>
                  </a:lnTo>
                  <a:lnTo>
                    <a:pt x="742" y="976"/>
                  </a:lnTo>
                  <a:lnTo>
                    <a:pt x="760" y="967"/>
                  </a:lnTo>
                  <a:lnTo>
                    <a:pt x="776" y="958"/>
                  </a:lnTo>
                  <a:lnTo>
                    <a:pt x="776" y="958"/>
                  </a:lnTo>
                  <a:lnTo>
                    <a:pt x="781" y="955"/>
                  </a:lnTo>
                  <a:lnTo>
                    <a:pt x="785" y="949"/>
                  </a:lnTo>
                  <a:lnTo>
                    <a:pt x="788" y="944"/>
                  </a:lnTo>
                  <a:lnTo>
                    <a:pt x="791" y="936"/>
                  </a:lnTo>
                  <a:lnTo>
                    <a:pt x="791" y="936"/>
                  </a:lnTo>
                  <a:lnTo>
                    <a:pt x="791" y="930"/>
                  </a:lnTo>
                  <a:lnTo>
                    <a:pt x="791" y="923"/>
                  </a:lnTo>
                  <a:lnTo>
                    <a:pt x="787" y="917"/>
                  </a:lnTo>
                  <a:lnTo>
                    <a:pt x="784" y="912"/>
                  </a:lnTo>
                  <a:lnTo>
                    <a:pt x="784" y="912"/>
                  </a:lnTo>
                  <a:lnTo>
                    <a:pt x="780" y="904"/>
                  </a:lnTo>
                  <a:lnTo>
                    <a:pt x="776" y="898"/>
                  </a:lnTo>
                  <a:lnTo>
                    <a:pt x="772" y="890"/>
                  </a:lnTo>
                  <a:lnTo>
                    <a:pt x="769" y="882"/>
                  </a:lnTo>
                  <a:lnTo>
                    <a:pt x="767" y="874"/>
                  </a:lnTo>
                  <a:lnTo>
                    <a:pt x="766" y="866"/>
                  </a:lnTo>
                  <a:lnTo>
                    <a:pt x="765" y="858"/>
                  </a:lnTo>
                  <a:lnTo>
                    <a:pt x="766" y="849"/>
                  </a:lnTo>
                  <a:lnTo>
                    <a:pt x="766" y="842"/>
                  </a:lnTo>
                  <a:lnTo>
                    <a:pt x="768" y="834"/>
                  </a:lnTo>
                  <a:lnTo>
                    <a:pt x="770" y="826"/>
                  </a:lnTo>
                  <a:lnTo>
                    <a:pt x="773" y="818"/>
                  </a:lnTo>
                  <a:lnTo>
                    <a:pt x="777" y="812"/>
                  </a:lnTo>
                  <a:lnTo>
                    <a:pt x="781" y="804"/>
                  </a:lnTo>
                  <a:lnTo>
                    <a:pt x="786" y="798"/>
                  </a:lnTo>
                  <a:lnTo>
                    <a:pt x="792" y="791"/>
                  </a:lnTo>
                  <a:lnTo>
                    <a:pt x="792" y="791"/>
                  </a:lnTo>
                  <a:lnTo>
                    <a:pt x="798" y="786"/>
                  </a:lnTo>
                  <a:lnTo>
                    <a:pt x="805" y="781"/>
                  </a:lnTo>
                  <a:lnTo>
                    <a:pt x="811" y="776"/>
                  </a:lnTo>
                  <a:lnTo>
                    <a:pt x="819" y="773"/>
                  </a:lnTo>
                  <a:lnTo>
                    <a:pt x="826" y="770"/>
                  </a:lnTo>
                  <a:lnTo>
                    <a:pt x="835" y="768"/>
                  </a:lnTo>
                  <a:lnTo>
                    <a:pt x="842" y="767"/>
                  </a:lnTo>
                  <a:lnTo>
                    <a:pt x="851" y="766"/>
                  </a:lnTo>
                  <a:lnTo>
                    <a:pt x="858" y="766"/>
                  </a:lnTo>
                  <a:lnTo>
                    <a:pt x="867" y="767"/>
                  </a:lnTo>
                  <a:lnTo>
                    <a:pt x="874" y="768"/>
                  </a:lnTo>
                  <a:lnTo>
                    <a:pt x="883" y="770"/>
                  </a:lnTo>
                  <a:lnTo>
                    <a:pt x="890" y="772"/>
                  </a:lnTo>
                  <a:lnTo>
                    <a:pt x="898" y="775"/>
                  </a:lnTo>
                  <a:lnTo>
                    <a:pt x="904" y="780"/>
                  </a:lnTo>
                  <a:lnTo>
                    <a:pt x="912" y="784"/>
                  </a:lnTo>
                  <a:lnTo>
                    <a:pt x="912" y="784"/>
                  </a:lnTo>
                  <a:lnTo>
                    <a:pt x="917" y="788"/>
                  </a:lnTo>
                  <a:lnTo>
                    <a:pt x="924" y="790"/>
                  </a:lnTo>
                  <a:lnTo>
                    <a:pt x="930" y="790"/>
                  </a:lnTo>
                  <a:lnTo>
                    <a:pt x="937" y="790"/>
                  </a:lnTo>
                  <a:lnTo>
                    <a:pt x="937" y="790"/>
                  </a:lnTo>
                  <a:lnTo>
                    <a:pt x="943" y="788"/>
                  </a:lnTo>
                  <a:lnTo>
                    <a:pt x="949" y="785"/>
                  </a:lnTo>
                  <a:lnTo>
                    <a:pt x="955" y="781"/>
                  </a:lnTo>
                  <a:lnTo>
                    <a:pt x="958" y="775"/>
                  </a:lnTo>
                  <a:lnTo>
                    <a:pt x="958" y="775"/>
                  </a:lnTo>
                  <a:lnTo>
                    <a:pt x="968" y="759"/>
                  </a:lnTo>
                  <a:lnTo>
                    <a:pt x="976" y="742"/>
                  </a:lnTo>
                  <a:lnTo>
                    <a:pt x="985" y="725"/>
                  </a:lnTo>
                  <a:lnTo>
                    <a:pt x="992" y="708"/>
                  </a:lnTo>
                  <a:lnTo>
                    <a:pt x="999" y="691"/>
                  </a:lnTo>
                  <a:lnTo>
                    <a:pt x="1005" y="673"/>
                  </a:lnTo>
                  <a:lnTo>
                    <a:pt x="1011" y="655"/>
                  </a:lnTo>
                  <a:lnTo>
                    <a:pt x="1016" y="637"/>
                  </a:lnTo>
                  <a:lnTo>
                    <a:pt x="1016" y="637"/>
                  </a:lnTo>
                  <a:lnTo>
                    <a:pt x="1017" y="631"/>
                  </a:lnTo>
                  <a:lnTo>
                    <a:pt x="1016" y="624"/>
                  </a:lnTo>
                  <a:lnTo>
                    <a:pt x="1014" y="618"/>
                  </a:lnTo>
                  <a:lnTo>
                    <a:pt x="1011" y="611"/>
                  </a:lnTo>
                  <a:lnTo>
                    <a:pt x="1011" y="611"/>
                  </a:lnTo>
                  <a:lnTo>
                    <a:pt x="1006" y="606"/>
                  </a:lnTo>
                  <a:lnTo>
                    <a:pt x="1001" y="603"/>
                  </a:lnTo>
                  <a:lnTo>
                    <a:pt x="996" y="599"/>
                  </a:lnTo>
                  <a:lnTo>
                    <a:pt x="989" y="598"/>
                  </a:lnTo>
                  <a:lnTo>
                    <a:pt x="989" y="598"/>
                  </a:lnTo>
                  <a:close/>
                  <a:moveTo>
                    <a:pt x="919" y="715"/>
                  </a:moveTo>
                  <a:lnTo>
                    <a:pt x="919" y="715"/>
                  </a:lnTo>
                  <a:lnTo>
                    <a:pt x="908" y="711"/>
                  </a:lnTo>
                  <a:lnTo>
                    <a:pt x="897" y="707"/>
                  </a:lnTo>
                  <a:lnTo>
                    <a:pt x="885" y="705"/>
                  </a:lnTo>
                  <a:lnTo>
                    <a:pt x="874" y="702"/>
                  </a:lnTo>
                  <a:lnTo>
                    <a:pt x="863" y="702"/>
                  </a:lnTo>
                  <a:lnTo>
                    <a:pt x="851" y="702"/>
                  </a:lnTo>
                  <a:lnTo>
                    <a:pt x="840" y="702"/>
                  </a:lnTo>
                  <a:lnTo>
                    <a:pt x="828" y="705"/>
                  </a:lnTo>
                  <a:lnTo>
                    <a:pt x="816" y="707"/>
                  </a:lnTo>
                  <a:lnTo>
                    <a:pt x="806" y="710"/>
                  </a:lnTo>
                  <a:lnTo>
                    <a:pt x="795" y="714"/>
                  </a:lnTo>
                  <a:lnTo>
                    <a:pt x="784" y="720"/>
                  </a:lnTo>
                  <a:lnTo>
                    <a:pt x="775" y="725"/>
                  </a:lnTo>
                  <a:lnTo>
                    <a:pt x="765" y="731"/>
                  </a:lnTo>
                  <a:lnTo>
                    <a:pt x="755" y="739"/>
                  </a:lnTo>
                  <a:lnTo>
                    <a:pt x="747" y="746"/>
                  </a:lnTo>
                  <a:lnTo>
                    <a:pt x="747" y="746"/>
                  </a:lnTo>
                  <a:lnTo>
                    <a:pt x="738" y="755"/>
                  </a:lnTo>
                  <a:lnTo>
                    <a:pt x="732" y="765"/>
                  </a:lnTo>
                  <a:lnTo>
                    <a:pt x="724" y="774"/>
                  </a:lnTo>
                  <a:lnTo>
                    <a:pt x="719" y="785"/>
                  </a:lnTo>
                  <a:lnTo>
                    <a:pt x="714" y="796"/>
                  </a:lnTo>
                  <a:lnTo>
                    <a:pt x="710" y="807"/>
                  </a:lnTo>
                  <a:lnTo>
                    <a:pt x="707" y="817"/>
                  </a:lnTo>
                  <a:lnTo>
                    <a:pt x="704" y="828"/>
                  </a:lnTo>
                  <a:lnTo>
                    <a:pt x="703" y="840"/>
                  </a:lnTo>
                  <a:lnTo>
                    <a:pt x="702" y="852"/>
                  </a:lnTo>
                  <a:lnTo>
                    <a:pt x="702" y="862"/>
                  </a:lnTo>
                  <a:lnTo>
                    <a:pt x="703" y="874"/>
                  </a:lnTo>
                  <a:lnTo>
                    <a:pt x="705" y="886"/>
                  </a:lnTo>
                  <a:lnTo>
                    <a:pt x="707" y="897"/>
                  </a:lnTo>
                  <a:lnTo>
                    <a:pt x="711" y="907"/>
                  </a:lnTo>
                  <a:lnTo>
                    <a:pt x="716" y="919"/>
                  </a:lnTo>
                  <a:lnTo>
                    <a:pt x="716" y="919"/>
                  </a:lnTo>
                  <a:lnTo>
                    <a:pt x="684" y="933"/>
                  </a:lnTo>
                  <a:lnTo>
                    <a:pt x="652" y="945"/>
                  </a:lnTo>
                  <a:lnTo>
                    <a:pt x="652" y="945"/>
                  </a:lnTo>
                  <a:lnTo>
                    <a:pt x="648" y="934"/>
                  </a:lnTo>
                  <a:lnTo>
                    <a:pt x="643" y="923"/>
                  </a:lnTo>
                  <a:lnTo>
                    <a:pt x="636" y="914"/>
                  </a:lnTo>
                  <a:lnTo>
                    <a:pt x="630" y="904"/>
                  </a:lnTo>
                  <a:lnTo>
                    <a:pt x="622" y="896"/>
                  </a:lnTo>
                  <a:lnTo>
                    <a:pt x="614" y="888"/>
                  </a:lnTo>
                  <a:lnTo>
                    <a:pt x="605" y="881"/>
                  </a:lnTo>
                  <a:lnTo>
                    <a:pt x="596" y="873"/>
                  </a:lnTo>
                  <a:lnTo>
                    <a:pt x="587" y="867"/>
                  </a:lnTo>
                  <a:lnTo>
                    <a:pt x="576" y="861"/>
                  </a:lnTo>
                  <a:lnTo>
                    <a:pt x="565" y="857"/>
                  </a:lnTo>
                  <a:lnTo>
                    <a:pt x="555" y="853"/>
                  </a:lnTo>
                  <a:lnTo>
                    <a:pt x="544" y="849"/>
                  </a:lnTo>
                  <a:lnTo>
                    <a:pt x="532" y="847"/>
                  </a:lnTo>
                  <a:lnTo>
                    <a:pt x="520" y="846"/>
                  </a:lnTo>
                  <a:lnTo>
                    <a:pt x="508" y="845"/>
                  </a:lnTo>
                  <a:lnTo>
                    <a:pt x="508" y="845"/>
                  </a:lnTo>
                  <a:lnTo>
                    <a:pt x="496" y="846"/>
                  </a:lnTo>
                  <a:lnTo>
                    <a:pt x="484" y="847"/>
                  </a:lnTo>
                  <a:lnTo>
                    <a:pt x="473" y="849"/>
                  </a:lnTo>
                  <a:lnTo>
                    <a:pt x="461" y="853"/>
                  </a:lnTo>
                  <a:lnTo>
                    <a:pt x="450" y="857"/>
                  </a:lnTo>
                  <a:lnTo>
                    <a:pt x="440" y="861"/>
                  </a:lnTo>
                  <a:lnTo>
                    <a:pt x="430" y="867"/>
                  </a:lnTo>
                  <a:lnTo>
                    <a:pt x="420" y="873"/>
                  </a:lnTo>
                  <a:lnTo>
                    <a:pt x="411" y="881"/>
                  </a:lnTo>
                  <a:lnTo>
                    <a:pt x="402" y="888"/>
                  </a:lnTo>
                  <a:lnTo>
                    <a:pt x="395" y="896"/>
                  </a:lnTo>
                  <a:lnTo>
                    <a:pt x="387" y="904"/>
                  </a:lnTo>
                  <a:lnTo>
                    <a:pt x="380" y="914"/>
                  </a:lnTo>
                  <a:lnTo>
                    <a:pt x="374" y="923"/>
                  </a:lnTo>
                  <a:lnTo>
                    <a:pt x="369" y="934"/>
                  </a:lnTo>
                  <a:lnTo>
                    <a:pt x="364" y="945"/>
                  </a:lnTo>
                  <a:lnTo>
                    <a:pt x="364" y="945"/>
                  </a:lnTo>
                  <a:lnTo>
                    <a:pt x="331" y="933"/>
                  </a:lnTo>
                  <a:lnTo>
                    <a:pt x="301" y="919"/>
                  </a:lnTo>
                  <a:lnTo>
                    <a:pt x="301" y="919"/>
                  </a:lnTo>
                  <a:lnTo>
                    <a:pt x="306" y="907"/>
                  </a:lnTo>
                  <a:lnTo>
                    <a:pt x="309" y="897"/>
                  </a:lnTo>
                  <a:lnTo>
                    <a:pt x="311" y="886"/>
                  </a:lnTo>
                  <a:lnTo>
                    <a:pt x="313" y="874"/>
                  </a:lnTo>
                  <a:lnTo>
                    <a:pt x="314" y="862"/>
                  </a:lnTo>
                  <a:lnTo>
                    <a:pt x="314" y="852"/>
                  </a:lnTo>
                  <a:lnTo>
                    <a:pt x="313" y="840"/>
                  </a:lnTo>
                  <a:lnTo>
                    <a:pt x="312" y="828"/>
                  </a:lnTo>
                  <a:lnTo>
                    <a:pt x="310" y="817"/>
                  </a:lnTo>
                  <a:lnTo>
                    <a:pt x="307" y="807"/>
                  </a:lnTo>
                  <a:lnTo>
                    <a:pt x="302" y="796"/>
                  </a:lnTo>
                  <a:lnTo>
                    <a:pt x="297" y="785"/>
                  </a:lnTo>
                  <a:lnTo>
                    <a:pt x="292" y="774"/>
                  </a:lnTo>
                  <a:lnTo>
                    <a:pt x="285" y="765"/>
                  </a:lnTo>
                  <a:lnTo>
                    <a:pt x="278" y="755"/>
                  </a:lnTo>
                  <a:lnTo>
                    <a:pt x="269" y="746"/>
                  </a:lnTo>
                  <a:lnTo>
                    <a:pt x="269" y="746"/>
                  </a:lnTo>
                  <a:lnTo>
                    <a:pt x="258" y="737"/>
                  </a:lnTo>
                  <a:lnTo>
                    <a:pt x="246" y="727"/>
                  </a:lnTo>
                  <a:lnTo>
                    <a:pt x="233" y="720"/>
                  </a:lnTo>
                  <a:lnTo>
                    <a:pt x="220" y="713"/>
                  </a:lnTo>
                  <a:lnTo>
                    <a:pt x="206" y="708"/>
                  </a:lnTo>
                  <a:lnTo>
                    <a:pt x="191" y="705"/>
                  </a:lnTo>
                  <a:lnTo>
                    <a:pt x="176" y="702"/>
                  </a:lnTo>
                  <a:lnTo>
                    <a:pt x="161" y="701"/>
                  </a:lnTo>
                  <a:lnTo>
                    <a:pt x="161" y="701"/>
                  </a:lnTo>
                  <a:lnTo>
                    <a:pt x="145" y="702"/>
                  </a:lnTo>
                  <a:lnTo>
                    <a:pt x="128" y="705"/>
                  </a:lnTo>
                  <a:lnTo>
                    <a:pt x="113" y="709"/>
                  </a:lnTo>
                  <a:lnTo>
                    <a:pt x="97" y="715"/>
                  </a:lnTo>
                  <a:lnTo>
                    <a:pt x="97" y="715"/>
                  </a:lnTo>
                  <a:lnTo>
                    <a:pt x="90" y="699"/>
                  </a:lnTo>
                  <a:lnTo>
                    <a:pt x="82" y="684"/>
                  </a:lnTo>
                  <a:lnTo>
                    <a:pt x="71" y="652"/>
                  </a:lnTo>
                  <a:lnTo>
                    <a:pt x="71" y="652"/>
                  </a:lnTo>
                  <a:lnTo>
                    <a:pt x="81" y="648"/>
                  </a:lnTo>
                  <a:lnTo>
                    <a:pt x="92" y="642"/>
                  </a:lnTo>
                  <a:lnTo>
                    <a:pt x="102" y="636"/>
                  </a:lnTo>
                  <a:lnTo>
                    <a:pt x="111" y="629"/>
                  </a:lnTo>
                  <a:lnTo>
                    <a:pt x="120" y="622"/>
                  </a:lnTo>
                  <a:lnTo>
                    <a:pt x="129" y="613"/>
                  </a:lnTo>
                  <a:lnTo>
                    <a:pt x="136" y="605"/>
                  </a:lnTo>
                  <a:lnTo>
                    <a:pt x="143" y="596"/>
                  </a:lnTo>
                  <a:lnTo>
                    <a:pt x="149" y="587"/>
                  </a:lnTo>
                  <a:lnTo>
                    <a:pt x="154" y="576"/>
                  </a:lnTo>
                  <a:lnTo>
                    <a:pt x="160" y="565"/>
                  </a:lnTo>
                  <a:lnTo>
                    <a:pt x="163" y="554"/>
                  </a:lnTo>
                  <a:lnTo>
                    <a:pt x="166" y="544"/>
                  </a:lnTo>
                  <a:lnTo>
                    <a:pt x="168" y="532"/>
                  </a:lnTo>
                  <a:lnTo>
                    <a:pt x="170" y="520"/>
                  </a:lnTo>
                  <a:lnTo>
                    <a:pt x="170" y="508"/>
                  </a:lnTo>
                  <a:lnTo>
                    <a:pt x="170" y="508"/>
                  </a:lnTo>
                  <a:lnTo>
                    <a:pt x="170" y="495"/>
                  </a:lnTo>
                  <a:lnTo>
                    <a:pt x="168" y="484"/>
                  </a:lnTo>
                  <a:lnTo>
                    <a:pt x="166" y="473"/>
                  </a:lnTo>
                  <a:lnTo>
                    <a:pt x="163" y="461"/>
                  </a:lnTo>
                  <a:lnTo>
                    <a:pt x="160" y="450"/>
                  </a:lnTo>
                  <a:lnTo>
                    <a:pt x="154" y="440"/>
                  </a:lnTo>
                  <a:lnTo>
                    <a:pt x="149" y="430"/>
                  </a:lnTo>
                  <a:lnTo>
                    <a:pt x="143" y="420"/>
                  </a:lnTo>
                  <a:lnTo>
                    <a:pt x="136" y="411"/>
                  </a:lnTo>
                  <a:lnTo>
                    <a:pt x="129" y="402"/>
                  </a:lnTo>
                  <a:lnTo>
                    <a:pt x="120" y="395"/>
                  </a:lnTo>
                  <a:lnTo>
                    <a:pt x="111" y="387"/>
                  </a:lnTo>
                  <a:lnTo>
                    <a:pt x="102" y="379"/>
                  </a:lnTo>
                  <a:lnTo>
                    <a:pt x="92" y="374"/>
                  </a:lnTo>
                  <a:lnTo>
                    <a:pt x="81" y="369"/>
                  </a:lnTo>
                  <a:lnTo>
                    <a:pt x="71" y="363"/>
                  </a:lnTo>
                  <a:lnTo>
                    <a:pt x="71" y="363"/>
                  </a:lnTo>
                  <a:lnTo>
                    <a:pt x="82" y="332"/>
                  </a:lnTo>
                  <a:lnTo>
                    <a:pt x="90" y="316"/>
                  </a:lnTo>
                  <a:lnTo>
                    <a:pt x="97" y="301"/>
                  </a:lnTo>
                  <a:lnTo>
                    <a:pt x="97" y="301"/>
                  </a:lnTo>
                  <a:lnTo>
                    <a:pt x="113" y="307"/>
                  </a:lnTo>
                  <a:lnTo>
                    <a:pt x="129" y="311"/>
                  </a:lnTo>
                  <a:lnTo>
                    <a:pt x="145" y="313"/>
                  </a:lnTo>
                  <a:lnTo>
                    <a:pt x="161" y="314"/>
                  </a:lnTo>
                  <a:lnTo>
                    <a:pt x="161" y="314"/>
                  </a:lnTo>
                  <a:lnTo>
                    <a:pt x="176" y="314"/>
                  </a:lnTo>
                  <a:lnTo>
                    <a:pt x="191" y="311"/>
                  </a:lnTo>
                  <a:lnTo>
                    <a:pt x="206" y="308"/>
                  </a:lnTo>
                  <a:lnTo>
                    <a:pt x="220" y="302"/>
                  </a:lnTo>
                  <a:lnTo>
                    <a:pt x="233" y="296"/>
                  </a:lnTo>
                  <a:lnTo>
                    <a:pt x="246" y="288"/>
                  </a:lnTo>
                  <a:lnTo>
                    <a:pt x="258" y="280"/>
                  </a:lnTo>
                  <a:lnTo>
                    <a:pt x="269" y="269"/>
                  </a:lnTo>
                  <a:lnTo>
                    <a:pt x="269" y="269"/>
                  </a:lnTo>
                  <a:lnTo>
                    <a:pt x="278" y="260"/>
                  </a:lnTo>
                  <a:lnTo>
                    <a:pt x="285" y="251"/>
                  </a:lnTo>
                  <a:lnTo>
                    <a:pt x="292" y="241"/>
                  </a:lnTo>
                  <a:lnTo>
                    <a:pt x="297" y="231"/>
                  </a:lnTo>
                  <a:lnTo>
                    <a:pt x="302" y="221"/>
                  </a:lnTo>
                  <a:lnTo>
                    <a:pt x="307" y="210"/>
                  </a:lnTo>
                  <a:lnTo>
                    <a:pt x="310" y="198"/>
                  </a:lnTo>
                  <a:lnTo>
                    <a:pt x="312" y="187"/>
                  </a:lnTo>
                  <a:lnTo>
                    <a:pt x="313" y="176"/>
                  </a:lnTo>
                  <a:lnTo>
                    <a:pt x="314" y="165"/>
                  </a:lnTo>
                  <a:lnTo>
                    <a:pt x="314" y="153"/>
                  </a:lnTo>
                  <a:lnTo>
                    <a:pt x="313" y="141"/>
                  </a:lnTo>
                  <a:lnTo>
                    <a:pt x="311" y="131"/>
                  </a:lnTo>
                  <a:lnTo>
                    <a:pt x="309" y="119"/>
                  </a:lnTo>
                  <a:lnTo>
                    <a:pt x="306" y="108"/>
                  </a:lnTo>
                  <a:lnTo>
                    <a:pt x="301" y="97"/>
                  </a:lnTo>
                  <a:lnTo>
                    <a:pt x="301" y="97"/>
                  </a:lnTo>
                  <a:lnTo>
                    <a:pt x="331" y="82"/>
                  </a:lnTo>
                  <a:lnTo>
                    <a:pt x="364" y="70"/>
                  </a:lnTo>
                  <a:lnTo>
                    <a:pt x="364" y="70"/>
                  </a:lnTo>
                  <a:lnTo>
                    <a:pt x="369" y="81"/>
                  </a:lnTo>
                  <a:lnTo>
                    <a:pt x="374" y="92"/>
                  </a:lnTo>
                  <a:lnTo>
                    <a:pt x="380" y="102"/>
                  </a:lnTo>
                  <a:lnTo>
                    <a:pt x="387" y="111"/>
                  </a:lnTo>
                  <a:lnTo>
                    <a:pt x="395" y="120"/>
                  </a:lnTo>
                  <a:lnTo>
                    <a:pt x="402" y="128"/>
                  </a:lnTo>
                  <a:lnTo>
                    <a:pt x="411" y="136"/>
                  </a:lnTo>
                  <a:lnTo>
                    <a:pt x="420" y="142"/>
                  </a:lnTo>
                  <a:lnTo>
                    <a:pt x="430" y="149"/>
                  </a:lnTo>
                  <a:lnTo>
                    <a:pt x="440" y="154"/>
                  </a:lnTo>
                  <a:lnTo>
                    <a:pt x="450" y="160"/>
                  </a:lnTo>
                  <a:lnTo>
                    <a:pt x="461" y="163"/>
                  </a:lnTo>
                  <a:lnTo>
                    <a:pt x="473" y="166"/>
                  </a:lnTo>
                  <a:lnTo>
                    <a:pt x="484" y="168"/>
                  </a:lnTo>
                  <a:lnTo>
                    <a:pt x="496" y="170"/>
                  </a:lnTo>
                  <a:lnTo>
                    <a:pt x="508" y="170"/>
                  </a:lnTo>
                  <a:lnTo>
                    <a:pt x="508" y="170"/>
                  </a:lnTo>
                  <a:lnTo>
                    <a:pt x="520" y="170"/>
                  </a:lnTo>
                  <a:lnTo>
                    <a:pt x="532" y="168"/>
                  </a:lnTo>
                  <a:lnTo>
                    <a:pt x="544" y="166"/>
                  </a:lnTo>
                  <a:lnTo>
                    <a:pt x="555" y="163"/>
                  </a:lnTo>
                  <a:lnTo>
                    <a:pt x="565" y="160"/>
                  </a:lnTo>
                  <a:lnTo>
                    <a:pt x="576" y="154"/>
                  </a:lnTo>
                  <a:lnTo>
                    <a:pt x="587" y="149"/>
                  </a:lnTo>
                  <a:lnTo>
                    <a:pt x="596" y="142"/>
                  </a:lnTo>
                  <a:lnTo>
                    <a:pt x="605" y="136"/>
                  </a:lnTo>
                  <a:lnTo>
                    <a:pt x="614" y="128"/>
                  </a:lnTo>
                  <a:lnTo>
                    <a:pt x="622" y="120"/>
                  </a:lnTo>
                  <a:lnTo>
                    <a:pt x="630" y="111"/>
                  </a:lnTo>
                  <a:lnTo>
                    <a:pt x="636" y="102"/>
                  </a:lnTo>
                  <a:lnTo>
                    <a:pt x="643" y="92"/>
                  </a:lnTo>
                  <a:lnTo>
                    <a:pt x="648" y="81"/>
                  </a:lnTo>
                  <a:lnTo>
                    <a:pt x="652" y="70"/>
                  </a:lnTo>
                  <a:lnTo>
                    <a:pt x="652" y="70"/>
                  </a:lnTo>
                  <a:lnTo>
                    <a:pt x="684" y="82"/>
                  </a:lnTo>
                  <a:lnTo>
                    <a:pt x="716" y="97"/>
                  </a:lnTo>
                  <a:lnTo>
                    <a:pt x="716" y="97"/>
                  </a:lnTo>
                  <a:lnTo>
                    <a:pt x="711" y="108"/>
                  </a:lnTo>
                  <a:lnTo>
                    <a:pt x="707" y="119"/>
                  </a:lnTo>
                  <a:lnTo>
                    <a:pt x="705" y="131"/>
                  </a:lnTo>
                  <a:lnTo>
                    <a:pt x="703" y="141"/>
                  </a:lnTo>
                  <a:lnTo>
                    <a:pt x="702" y="153"/>
                  </a:lnTo>
                  <a:lnTo>
                    <a:pt x="702" y="165"/>
                  </a:lnTo>
                  <a:lnTo>
                    <a:pt x="703" y="176"/>
                  </a:lnTo>
                  <a:lnTo>
                    <a:pt x="704" y="187"/>
                  </a:lnTo>
                  <a:lnTo>
                    <a:pt x="707" y="198"/>
                  </a:lnTo>
                  <a:lnTo>
                    <a:pt x="710" y="210"/>
                  </a:lnTo>
                  <a:lnTo>
                    <a:pt x="713" y="221"/>
                  </a:lnTo>
                  <a:lnTo>
                    <a:pt x="719" y="231"/>
                  </a:lnTo>
                  <a:lnTo>
                    <a:pt x="724" y="241"/>
                  </a:lnTo>
                  <a:lnTo>
                    <a:pt x="732" y="251"/>
                  </a:lnTo>
                  <a:lnTo>
                    <a:pt x="738" y="260"/>
                  </a:lnTo>
                  <a:lnTo>
                    <a:pt x="747" y="269"/>
                  </a:lnTo>
                  <a:lnTo>
                    <a:pt x="747" y="269"/>
                  </a:lnTo>
                  <a:lnTo>
                    <a:pt x="758" y="280"/>
                  </a:lnTo>
                  <a:lnTo>
                    <a:pt x="770" y="288"/>
                  </a:lnTo>
                  <a:lnTo>
                    <a:pt x="783" y="296"/>
                  </a:lnTo>
                  <a:lnTo>
                    <a:pt x="797" y="302"/>
                  </a:lnTo>
                  <a:lnTo>
                    <a:pt x="811" y="308"/>
                  </a:lnTo>
                  <a:lnTo>
                    <a:pt x="825" y="311"/>
                  </a:lnTo>
                  <a:lnTo>
                    <a:pt x="840" y="314"/>
                  </a:lnTo>
                  <a:lnTo>
                    <a:pt x="855" y="314"/>
                  </a:lnTo>
                  <a:lnTo>
                    <a:pt x="855" y="314"/>
                  </a:lnTo>
                  <a:lnTo>
                    <a:pt x="872" y="313"/>
                  </a:lnTo>
                  <a:lnTo>
                    <a:pt x="888" y="311"/>
                  </a:lnTo>
                  <a:lnTo>
                    <a:pt x="903" y="307"/>
                  </a:lnTo>
                  <a:lnTo>
                    <a:pt x="919" y="301"/>
                  </a:lnTo>
                  <a:lnTo>
                    <a:pt x="919" y="301"/>
                  </a:lnTo>
                  <a:lnTo>
                    <a:pt x="933" y="332"/>
                  </a:lnTo>
                  <a:lnTo>
                    <a:pt x="940" y="347"/>
                  </a:lnTo>
                  <a:lnTo>
                    <a:pt x="945" y="363"/>
                  </a:lnTo>
                  <a:lnTo>
                    <a:pt x="945" y="363"/>
                  </a:lnTo>
                  <a:lnTo>
                    <a:pt x="934" y="369"/>
                  </a:lnTo>
                  <a:lnTo>
                    <a:pt x="924" y="374"/>
                  </a:lnTo>
                  <a:lnTo>
                    <a:pt x="914" y="379"/>
                  </a:lnTo>
                  <a:lnTo>
                    <a:pt x="904" y="387"/>
                  </a:lnTo>
                  <a:lnTo>
                    <a:pt x="896" y="395"/>
                  </a:lnTo>
                  <a:lnTo>
                    <a:pt x="888" y="402"/>
                  </a:lnTo>
                  <a:lnTo>
                    <a:pt x="881" y="411"/>
                  </a:lnTo>
                  <a:lnTo>
                    <a:pt x="873" y="420"/>
                  </a:lnTo>
                  <a:lnTo>
                    <a:pt x="867" y="430"/>
                  </a:lnTo>
                  <a:lnTo>
                    <a:pt x="861" y="440"/>
                  </a:lnTo>
                  <a:lnTo>
                    <a:pt x="857" y="450"/>
                  </a:lnTo>
                  <a:lnTo>
                    <a:pt x="853" y="461"/>
                  </a:lnTo>
                  <a:lnTo>
                    <a:pt x="850" y="473"/>
                  </a:lnTo>
                  <a:lnTo>
                    <a:pt x="847" y="484"/>
                  </a:lnTo>
                  <a:lnTo>
                    <a:pt x="846" y="495"/>
                  </a:lnTo>
                  <a:lnTo>
                    <a:pt x="845" y="508"/>
                  </a:lnTo>
                  <a:lnTo>
                    <a:pt x="845" y="508"/>
                  </a:lnTo>
                  <a:lnTo>
                    <a:pt x="846" y="520"/>
                  </a:lnTo>
                  <a:lnTo>
                    <a:pt x="847" y="532"/>
                  </a:lnTo>
                  <a:lnTo>
                    <a:pt x="850" y="544"/>
                  </a:lnTo>
                  <a:lnTo>
                    <a:pt x="853" y="554"/>
                  </a:lnTo>
                  <a:lnTo>
                    <a:pt x="857" y="565"/>
                  </a:lnTo>
                  <a:lnTo>
                    <a:pt x="861" y="576"/>
                  </a:lnTo>
                  <a:lnTo>
                    <a:pt x="867" y="587"/>
                  </a:lnTo>
                  <a:lnTo>
                    <a:pt x="873" y="596"/>
                  </a:lnTo>
                  <a:lnTo>
                    <a:pt x="881" y="605"/>
                  </a:lnTo>
                  <a:lnTo>
                    <a:pt x="888" y="613"/>
                  </a:lnTo>
                  <a:lnTo>
                    <a:pt x="896" y="622"/>
                  </a:lnTo>
                  <a:lnTo>
                    <a:pt x="904" y="629"/>
                  </a:lnTo>
                  <a:lnTo>
                    <a:pt x="914" y="636"/>
                  </a:lnTo>
                  <a:lnTo>
                    <a:pt x="924" y="642"/>
                  </a:lnTo>
                  <a:lnTo>
                    <a:pt x="934" y="648"/>
                  </a:lnTo>
                  <a:lnTo>
                    <a:pt x="945" y="652"/>
                  </a:lnTo>
                  <a:lnTo>
                    <a:pt x="945" y="652"/>
                  </a:lnTo>
                  <a:lnTo>
                    <a:pt x="933" y="684"/>
                  </a:lnTo>
                  <a:lnTo>
                    <a:pt x="927" y="699"/>
                  </a:lnTo>
                  <a:lnTo>
                    <a:pt x="919" y="715"/>
                  </a:lnTo>
                  <a:lnTo>
                    <a:pt x="919" y="715"/>
                  </a:lnTo>
                  <a:close/>
                  <a:moveTo>
                    <a:pt x="508" y="357"/>
                  </a:moveTo>
                  <a:lnTo>
                    <a:pt x="508" y="357"/>
                  </a:lnTo>
                  <a:lnTo>
                    <a:pt x="492" y="358"/>
                  </a:lnTo>
                  <a:lnTo>
                    <a:pt x="477" y="360"/>
                  </a:lnTo>
                  <a:lnTo>
                    <a:pt x="463" y="363"/>
                  </a:lnTo>
                  <a:lnTo>
                    <a:pt x="449" y="369"/>
                  </a:lnTo>
                  <a:lnTo>
                    <a:pt x="437" y="375"/>
                  </a:lnTo>
                  <a:lnTo>
                    <a:pt x="424" y="383"/>
                  </a:lnTo>
                  <a:lnTo>
                    <a:pt x="412" y="391"/>
                  </a:lnTo>
                  <a:lnTo>
                    <a:pt x="401" y="401"/>
                  </a:lnTo>
                  <a:lnTo>
                    <a:pt x="391" y="412"/>
                  </a:lnTo>
                  <a:lnTo>
                    <a:pt x="383" y="423"/>
                  </a:lnTo>
                  <a:lnTo>
                    <a:pt x="375" y="436"/>
                  </a:lnTo>
                  <a:lnTo>
                    <a:pt x="369" y="449"/>
                  </a:lnTo>
                  <a:lnTo>
                    <a:pt x="364" y="463"/>
                  </a:lnTo>
                  <a:lnTo>
                    <a:pt x="360" y="477"/>
                  </a:lnTo>
                  <a:lnTo>
                    <a:pt x="358" y="492"/>
                  </a:lnTo>
                  <a:lnTo>
                    <a:pt x="357" y="508"/>
                  </a:lnTo>
                  <a:lnTo>
                    <a:pt x="357" y="508"/>
                  </a:lnTo>
                  <a:lnTo>
                    <a:pt x="358" y="523"/>
                  </a:lnTo>
                  <a:lnTo>
                    <a:pt x="360" y="538"/>
                  </a:lnTo>
                  <a:lnTo>
                    <a:pt x="364" y="552"/>
                  </a:lnTo>
                  <a:lnTo>
                    <a:pt x="369" y="566"/>
                  </a:lnTo>
                  <a:lnTo>
                    <a:pt x="375" y="580"/>
                  </a:lnTo>
                  <a:lnTo>
                    <a:pt x="383" y="592"/>
                  </a:lnTo>
                  <a:lnTo>
                    <a:pt x="391" y="604"/>
                  </a:lnTo>
                  <a:lnTo>
                    <a:pt x="401" y="614"/>
                  </a:lnTo>
                  <a:lnTo>
                    <a:pt x="412" y="624"/>
                  </a:lnTo>
                  <a:lnTo>
                    <a:pt x="424" y="633"/>
                  </a:lnTo>
                  <a:lnTo>
                    <a:pt x="437" y="640"/>
                  </a:lnTo>
                  <a:lnTo>
                    <a:pt x="449" y="647"/>
                  </a:lnTo>
                  <a:lnTo>
                    <a:pt x="463" y="652"/>
                  </a:lnTo>
                  <a:lnTo>
                    <a:pt x="477" y="655"/>
                  </a:lnTo>
                  <a:lnTo>
                    <a:pt x="492" y="657"/>
                  </a:lnTo>
                  <a:lnTo>
                    <a:pt x="508" y="658"/>
                  </a:lnTo>
                  <a:lnTo>
                    <a:pt x="508" y="658"/>
                  </a:lnTo>
                  <a:lnTo>
                    <a:pt x="523" y="657"/>
                  </a:lnTo>
                  <a:lnTo>
                    <a:pt x="538" y="655"/>
                  </a:lnTo>
                  <a:lnTo>
                    <a:pt x="552" y="652"/>
                  </a:lnTo>
                  <a:lnTo>
                    <a:pt x="566" y="647"/>
                  </a:lnTo>
                  <a:lnTo>
                    <a:pt x="580" y="640"/>
                  </a:lnTo>
                  <a:lnTo>
                    <a:pt x="592" y="633"/>
                  </a:lnTo>
                  <a:lnTo>
                    <a:pt x="604" y="624"/>
                  </a:lnTo>
                  <a:lnTo>
                    <a:pt x="615" y="614"/>
                  </a:lnTo>
                  <a:lnTo>
                    <a:pt x="624" y="604"/>
                  </a:lnTo>
                  <a:lnTo>
                    <a:pt x="633" y="592"/>
                  </a:lnTo>
                  <a:lnTo>
                    <a:pt x="640" y="580"/>
                  </a:lnTo>
                  <a:lnTo>
                    <a:pt x="647" y="566"/>
                  </a:lnTo>
                  <a:lnTo>
                    <a:pt x="652" y="552"/>
                  </a:lnTo>
                  <a:lnTo>
                    <a:pt x="655" y="538"/>
                  </a:lnTo>
                  <a:lnTo>
                    <a:pt x="658" y="523"/>
                  </a:lnTo>
                  <a:lnTo>
                    <a:pt x="659" y="508"/>
                  </a:lnTo>
                  <a:lnTo>
                    <a:pt x="659" y="508"/>
                  </a:lnTo>
                  <a:lnTo>
                    <a:pt x="658" y="492"/>
                  </a:lnTo>
                  <a:lnTo>
                    <a:pt x="655" y="477"/>
                  </a:lnTo>
                  <a:lnTo>
                    <a:pt x="652" y="463"/>
                  </a:lnTo>
                  <a:lnTo>
                    <a:pt x="647" y="449"/>
                  </a:lnTo>
                  <a:lnTo>
                    <a:pt x="640" y="436"/>
                  </a:lnTo>
                  <a:lnTo>
                    <a:pt x="633" y="423"/>
                  </a:lnTo>
                  <a:lnTo>
                    <a:pt x="624" y="412"/>
                  </a:lnTo>
                  <a:lnTo>
                    <a:pt x="615" y="401"/>
                  </a:lnTo>
                  <a:lnTo>
                    <a:pt x="604" y="391"/>
                  </a:lnTo>
                  <a:lnTo>
                    <a:pt x="592" y="383"/>
                  </a:lnTo>
                  <a:lnTo>
                    <a:pt x="580" y="375"/>
                  </a:lnTo>
                  <a:lnTo>
                    <a:pt x="566" y="369"/>
                  </a:lnTo>
                  <a:lnTo>
                    <a:pt x="552" y="363"/>
                  </a:lnTo>
                  <a:lnTo>
                    <a:pt x="538" y="360"/>
                  </a:lnTo>
                  <a:lnTo>
                    <a:pt x="523" y="358"/>
                  </a:lnTo>
                  <a:lnTo>
                    <a:pt x="508" y="357"/>
                  </a:lnTo>
                  <a:lnTo>
                    <a:pt x="508" y="357"/>
                  </a:lnTo>
                  <a:close/>
                  <a:moveTo>
                    <a:pt x="508" y="567"/>
                  </a:moveTo>
                  <a:lnTo>
                    <a:pt x="508" y="567"/>
                  </a:lnTo>
                  <a:lnTo>
                    <a:pt x="496" y="566"/>
                  </a:lnTo>
                  <a:lnTo>
                    <a:pt x="485" y="563"/>
                  </a:lnTo>
                  <a:lnTo>
                    <a:pt x="475" y="558"/>
                  </a:lnTo>
                  <a:lnTo>
                    <a:pt x="466" y="550"/>
                  </a:lnTo>
                  <a:lnTo>
                    <a:pt x="459" y="541"/>
                  </a:lnTo>
                  <a:lnTo>
                    <a:pt x="454" y="531"/>
                  </a:lnTo>
                  <a:lnTo>
                    <a:pt x="449" y="520"/>
                  </a:lnTo>
                  <a:lnTo>
                    <a:pt x="448" y="508"/>
                  </a:lnTo>
                  <a:lnTo>
                    <a:pt x="448" y="508"/>
                  </a:lnTo>
                  <a:lnTo>
                    <a:pt x="449" y="495"/>
                  </a:lnTo>
                  <a:lnTo>
                    <a:pt x="454" y="485"/>
                  </a:lnTo>
                  <a:lnTo>
                    <a:pt x="459" y="475"/>
                  </a:lnTo>
                  <a:lnTo>
                    <a:pt x="466" y="465"/>
                  </a:lnTo>
                  <a:lnTo>
                    <a:pt x="475" y="459"/>
                  </a:lnTo>
                  <a:lnTo>
                    <a:pt x="485" y="454"/>
                  </a:lnTo>
                  <a:lnTo>
                    <a:pt x="496" y="449"/>
                  </a:lnTo>
                  <a:lnTo>
                    <a:pt x="508" y="448"/>
                  </a:lnTo>
                  <a:lnTo>
                    <a:pt x="508" y="448"/>
                  </a:lnTo>
                  <a:lnTo>
                    <a:pt x="520" y="449"/>
                  </a:lnTo>
                  <a:lnTo>
                    <a:pt x="531" y="454"/>
                  </a:lnTo>
                  <a:lnTo>
                    <a:pt x="542" y="459"/>
                  </a:lnTo>
                  <a:lnTo>
                    <a:pt x="550" y="465"/>
                  </a:lnTo>
                  <a:lnTo>
                    <a:pt x="558" y="475"/>
                  </a:lnTo>
                  <a:lnTo>
                    <a:pt x="563" y="485"/>
                  </a:lnTo>
                  <a:lnTo>
                    <a:pt x="566" y="495"/>
                  </a:lnTo>
                  <a:lnTo>
                    <a:pt x="567" y="508"/>
                  </a:lnTo>
                  <a:lnTo>
                    <a:pt x="567" y="508"/>
                  </a:lnTo>
                  <a:lnTo>
                    <a:pt x="566" y="520"/>
                  </a:lnTo>
                  <a:lnTo>
                    <a:pt x="563" y="531"/>
                  </a:lnTo>
                  <a:lnTo>
                    <a:pt x="558" y="541"/>
                  </a:lnTo>
                  <a:lnTo>
                    <a:pt x="550" y="550"/>
                  </a:lnTo>
                  <a:lnTo>
                    <a:pt x="542" y="558"/>
                  </a:lnTo>
                  <a:lnTo>
                    <a:pt x="531" y="563"/>
                  </a:lnTo>
                  <a:lnTo>
                    <a:pt x="520" y="566"/>
                  </a:lnTo>
                  <a:lnTo>
                    <a:pt x="508" y="567"/>
                  </a:lnTo>
                  <a:lnTo>
                    <a:pt x="508" y="5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6479002" y="4805875"/>
            <a:ext cx="815894" cy="816000"/>
            <a:chOff x="6479051" y="4625399"/>
            <a:chExt cx="816000" cy="816000"/>
          </a:xfrm>
        </p:grpSpPr>
        <p:sp>
          <p:nvSpPr>
            <p:cNvPr id="80" name="椭圆 79"/>
            <p:cNvSpPr/>
            <p:nvPr/>
          </p:nvSpPr>
          <p:spPr>
            <a:xfrm>
              <a:off x="6479051" y="4625399"/>
              <a:ext cx="816000" cy="816000"/>
            </a:xfrm>
            <a:prstGeom prst="ellipse">
              <a:avLst/>
            </a:prstGeom>
            <a:solidFill>
              <a:schemeClr val="accent4"/>
            </a:solidFill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1" name="Freeform 72"/>
            <p:cNvSpPr>
              <a:spLocks noEditPoints="1"/>
            </p:cNvSpPr>
            <p:nvPr/>
          </p:nvSpPr>
          <p:spPr bwMode="auto">
            <a:xfrm>
              <a:off x="6725126" y="4871474"/>
              <a:ext cx="323850" cy="323850"/>
            </a:xfrm>
            <a:custGeom>
              <a:avLst/>
              <a:gdLst>
                <a:gd name="T0" fmla="*/ 934 w 1018"/>
                <a:gd name="T1" fmla="*/ 31 h 1017"/>
                <a:gd name="T2" fmla="*/ 868 w 1018"/>
                <a:gd name="T3" fmla="*/ 3 h 1017"/>
                <a:gd name="T4" fmla="*/ 812 w 1018"/>
                <a:gd name="T5" fmla="*/ 0 h 1017"/>
                <a:gd name="T6" fmla="*/ 743 w 1018"/>
                <a:gd name="T7" fmla="*/ 22 h 1017"/>
                <a:gd name="T8" fmla="*/ 137 w 1018"/>
                <a:gd name="T9" fmla="*/ 613 h 1017"/>
                <a:gd name="T10" fmla="*/ 2 w 1018"/>
                <a:gd name="T11" fmla="*/ 974 h 1017"/>
                <a:gd name="T12" fmla="*/ 4 w 1018"/>
                <a:gd name="T13" fmla="*/ 1000 h 1017"/>
                <a:gd name="T14" fmla="*/ 19 w 1018"/>
                <a:gd name="T15" fmla="*/ 1015 h 1017"/>
                <a:gd name="T16" fmla="*/ 36 w 1018"/>
                <a:gd name="T17" fmla="*/ 1017 h 1017"/>
                <a:gd name="T18" fmla="*/ 365 w 1018"/>
                <a:gd name="T19" fmla="*/ 915 h 1017"/>
                <a:gd name="T20" fmla="*/ 975 w 1018"/>
                <a:gd name="T21" fmla="*/ 305 h 1017"/>
                <a:gd name="T22" fmla="*/ 1009 w 1018"/>
                <a:gd name="T23" fmla="*/ 242 h 1017"/>
                <a:gd name="T24" fmla="*/ 1018 w 1018"/>
                <a:gd name="T25" fmla="*/ 187 h 1017"/>
                <a:gd name="T26" fmla="*/ 1004 w 1018"/>
                <a:gd name="T27" fmla="*/ 115 h 1017"/>
                <a:gd name="T28" fmla="*/ 963 w 1018"/>
                <a:gd name="T29" fmla="*/ 55 h 1017"/>
                <a:gd name="T30" fmla="*/ 203 w 1018"/>
                <a:gd name="T31" fmla="*/ 900 h 1017"/>
                <a:gd name="T32" fmla="*/ 170 w 1018"/>
                <a:gd name="T33" fmla="*/ 847 h 1017"/>
                <a:gd name="T34" fmla="*/ 139 w 1018"/>
                <a:gd name="T35" fmla="*/ 823 h 1017"/>
                <a:gd name="T36" fmla="*/ 254 w 1018"/>
                <a:gd name="T37" fmla="*/ 731 h 1017"/>
                <a:gd name="T38" fmla="*/ 261 w 1018"/>
                <a:gd name="T39" fmla="*/ 749 h 1017"/>
                <a:gd name="T40" fmla="*/ 280 w 1018"/>
                <a:gd name="T41" fmla="*/ 762 h 1017"/>
                <a:gd name="T42" fmla="*/ 789 w 1018"/>
                <a:gd name="T43" fmla="*/ 403 h 1017"/>
                <a:gd name="T44" fmla="*/ 414 w 1018"/>
                <a:gd name="T45" fmla="*/ 731 h 1017"/>
                <a:gd name="T46" fmla="*/ 406 w 1018"/>
                <a:gd name="T47" fmla="*/ 712 h 1017"/>
                <a:gd name="T48" fmla="*/ 382 w 1018"/>
                <a:gd name="T49" fmla="*/ 700 h 1017"/>
                <a:gd name="T50" fmla="*/ 317 w 1018"/>
                <a:gd name="T51" fmla="*/ 629 h 1017"/>
                <a:gd name="T52" fmla="*/ 305 w 1018"/>
                <a:gd name="T53" fmla="*/ 610 h 1017"/>
                <a:gd name="T54" fmla="*/ 236 w 1018"/>
                <a:gd name="T55" fmla="*/ 604 h 1017"/>
                <a:gd name="T56" fmla="*/ 624 w 1018"/>
                <a:gd name="T57" fmla="*/ 220 h 1017"/>
                <a:gd name="T58" fmla="*/ 666 w 1018"/>
                <a:gd name="T59" fmla="*/ 198 h 1017"/>
                <a:gd name="T60" fmla="*/ 703 w 1018"/>
                <a:gd name="T61" fmla="*/ 192 h 1017"/>
                <a:gd name="T62" fmla="*/ 750 w 1018"/>
                <a:gd name="T63" fmla="*/ 202 h 1017"/>
                <a:gd name="T64" fmla="*/ 789 w 1018"/>
                <a:gd name="T65" fmla="*/ 229 h 1017"/>
                <a:gd name="T66" fmla="*/ 811 w 1018"/>
                <a:gd name="T67" fmla="*/ 258 h 1017"/>
                <a:gd name="T68" fmla="*/ 825 w 1018"/>
                <a:gd name="T69" fmla="*/ 304 h 1017"/>
                <a:gd name="T70" fmla="*/ 823 w 1018"/>
                <a:gd name="T71" fmla="*/ 340 h 1017"/>
                <a:gd name="T72" fmla="*/ 804 w 1018"/>
                <a:gd name="T73" fmla="*/ 384 h 1017"/>
                <a:gd name="T74" fmla="*/ 918 w 1018"/>
                <a:gd name="T75" fmla="*/ 274 h 1017"/>
                <a:gd name="T76" fmla="*/ 884 w 1018"/>
                <a:gd name="T77" fmla="*/ 271 h 1017"/>
                <a:gd name="T78" fmla="*/ 856 w 1018"/>
                <a:gd name="T79" fmla="*/ 209 h 1017"/>
                <a:gd name="T80" fmla="*/ 822 w 1018"/>
                <a:gd name="T81" fmla="*/ 172 h 1017"/>
                <a:gd name="T82" fmla="*/ 764 w 1018"/>
                <a:gd name="T83" fmla="*/ 139 h 1017"/>
                <a:gd name="T84" fmla="*/ 743 w 1018"/>
                <a:gd name="T85" fmla="*/ 100 h 1017"/>
                <a:gd name="T86" fmla="*/ 763 w 1018"/>
                <a:gd name="T87" fmla="*/ 84 h 1017"/>
                <a:gd name="T88" fmla="*/ 807 w 1018"/>
                <a:gd name="T89" fmla="*/ 66 h 1017"/>
                <a:gd name="T90" fmla="*/ 843 w 1018"/>
                <a:gd name="T91" fmla="*/ 64 h 1017"/>
                <a:gd name="T92" fmla="*/ 889 w 1018"/>
                <a:gd name="T93" fmla="*/ 78 h 1017"/>
                <a:gd name="T94" fmla="*/ 918 w 1018"/>
                <a:gd name="T95" fmla="*/ 100 h 1017"/>
                <a:gd name="T96" fmla="*/ 945 w 1018"/>
                <a:gd name="T97" fmla="*/ 140 h 1017"/>
                <a:gd name="T98" fmla="*/ 955 w 1018"/>
                <a:gd name="T99" fmla="*/ 187 h 1017"/>
                <a:gd name="T100" fmla="*/ 949 w 1018"/>
                <a:gd name="T101" fmla="*/ 222 h 1017"/>
                <a:gd name="T102" fmla="*/ 927 w 1018"/>
                <a:gd name="T103" fmla="*/ 265 h 1017"/>
                <a:gd name="T104" fmla="*/ 391 w 1018"/>
                <a:gd name="T105" fmla="*/ 582 h 1017"/>
                <a:gd name="T106" fmla="*/ 383 w 1018"/>
                <a:gd name="T107" fmla="*/ 598 h 1017"/>
                <a:gd name="T108" fmla="*/ 387 w 1018"/>
                <a:gd name="T109" fmla="*/ 621 h 1017"/>
                <a:gd name="T110" fmla="*/ 402 w 1018"/>
                <a:gd name="T111" fmla="*/ 633 h 1017"/>
                <a:gd name="T112" fmla="*/ 419 w 1018"/>
                <a:gd name="T113" fmla="*/ 635 h 1017"/>
                <a:gd name="T114" fmla="*/ 754 w 1018"/>
                <a:gd name="T115" fmla="*/ 308 h 1017"/>
                <a:gd name="T116" fmla="*/ 763 w 1018"/>
                <a:gd name="T117" fmla="*/ 292 h 1017"/>
                <a:gd name="T118" fmla="*/ 758 w 1018"/>
                <a:gd name="T119" fmla="*/ 269 h 1017"/>
                <a:gd name="T120" fmla="*/ 743 w 1018"/>
                <a:gd name="T121" fmla="*/ 257 h 1017"/>
                <a:gd name="T122" fmla="*/ 720 w 1018"/>
                <a:gd name="T123" fmla="*/ 25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18" h="1017">
                  <a:moveTo>
                    <a:pt x="963" y="55"/>
                  </a:moveTo>
                  <a:lnTo>
                    <a:pt x="963" y="55"/>
                  </a:lnTo>
                  <a:lnTo>
                    <a:pt x="949" y="42"/>
                  </a:lnTo>
                  <a:lnTo>
                    <a:pt x="934" y="31"/>
                  </a:lnTo>
                  <a:lnTo>
                    <a:pt x="919" y="22"/>
                  </a:lnTo>
                  <a:lnTo>
                    <a:pt x="902" y="14"/>
                  </a:lnTo>
                  <a:lnTo>
                    <a:pt x="885" y="8"/>
                  </a:lnTo>
                  <a:lnTo>
                    <a:pt x="868" y="3"/>
                  </a:lnTo>
                  <a:lnTo>
                    <a:pt x="850" y="0"/>
                  </a:lnTo>
                  <a:lnTo>
                    <a:pt x="831" y="0"/>
                  </a:lnTo>
                  <a:lnTo>
                    <a:pt x="831" y="0"/>
                  </a:lnTo>
                  <a:lnTo>
                    <a:pt x="812" y="0"/>
                  </a:lnTo>
                  <a:lnTo>
                    <a:pt x="794" y="3"/>
                  </a:lnTo>
                  <a:lnTo>
                    <a:pt x="777" y="8"/>
                  </a:lnTo>
                  <a:lnTo>
                    <a:pt x="759" y="14"/>
                  </a:lnTo>
                  <a:lnTo>
                    <a:pt x="743" y="22"/>
                  </a:lnTo>
                  <a:lnTo>
                    <a:pt x="727" y="31"/>
                  </a:lnTo>
                  <a:lnTo>
                    <a:pt x="712" y="42"/>
                  </a:lnTo>
                  <a:lnTo>
                    <a:pt x="699" y="55"/>
                  </a:lnTo>
                  <a:lnTo>
                    <a:pt x="137" y="613"/>
                  </a:lnTo>
                  <a:lnTo>
                    <a:pt x="137" y="613"/>
                  </a:lnTo>
                  <a:lnTo>
                    <a:pt x="133" y="618"/>
                  </a:lnTo>
                  <a:lnTo>
                    <a:pt x="130" y="625"/>
                  </a:lnTo>
                  <a:lnTo>
                    <a:pt x="2" y="974"/>
                  </a:lnTo>
                  <a:lnTo>
                    <a:pt x="2" y="974"/>
                  </a:lnTo>
                  <a:lnTo>
                    <a:pt x="0" y="983"/>
                  </a:lnTo>
                  <a:lnTo>
                    <a:pt x="1" y="993"/>
                  </a:lnTo>
                  <a:lnTo>
                    <a:pt x="4" y="1000"/>
                  </a:lnTo>
                  <a:lnTo>
                    <a:pt x="9" y="1008"/>
                  </a:lnTo>
                  <a:lnTo>
                    <a:pt x="9" y="1008"/>
                  </a:lnTo>
                  <a:lnTo>
                    <a:pt x="14" y="1012"/>
                  </a:lnTo>
                  <a:lnTo>
                    <a:pt x="19" y="1015"/>
                  </a:lnTo>
                  <a:lnTo>
                    <a:pt x="26" y="1017"/>
                  </a:lnTo>
                  <a:lnTo>
                    <a:pt x="32" y="1017"/>
                  </a:lnTo>
                  <a:lnTo>
                    <a:pt x="32" y="1017"/>
                  </a:lnTo>
                  <a:lnTo>
                    <a:pt x="36" y="1017"/>
                  </a:lnTo>
                  <a:lnTo>
                    <a:pt x="42" y="1016"/>
                  </a:lnTo>
                  <a:lnTo>
                    <a:pt x="358" y="919"/>
                  </a:lnTo>
                  <a:lnTo>
                    <a:pt x="358" y="919"/>
                  </a:lnTo>
                  <a:lnTo>
                    <a:pt x="365" y="915"/>
                  </a:lnTo>
                  <a:lnTo>
                    <a:pt x="371" y="911"/>
                  </a:lnTo>
                  <a:lnTo>
                    <a:pt x="963" y="319"/>
                  </a:lnTo>
                  <a:lnTo>
                    <a:pt x="963" y="319"/>
                  </a:lnTo>
                  <a:lnTo>
                    <a:pt x="975" y="305"/>
                  </a:lnTo>
                  <a:lnTo>
                    <a:pt x="987" y="290"/>
                  </a:lnTo>
                  <a:lnTo>
                    <a:pt x="995" y="275"/>
                  </a:lnTo>
                  <a:lnTo>
                    <a:pt x="1004" y="259"/>
                  </a:lnTo>
                  <a:lnTo>
                    <a:pt x="1009" y="242"/>
                  </a:lnTo>
                  <a:lnTo>
                    <a:pt x="1015" y="223"/>
                  </a:lnTo>
                  <a:lnTo>
                    <a:pt x="1017" y="205"/>
                  </a:lnTo>
                  <a:lnTo>
                    <a:pt x="1018" y="187"/>
                  </a:lnTo>
                  <a:lnTo>
                    <a:pt x="1018" y="187"/>
                  </a:lnTo>
                  <a:lnTo>
                    <a:pt x="1017" y="169"/>
                  </a:lnTo>
                  <a:lnTo>
                    <a:pt x="1015" y="150"/>
                  </a:lnTo>
                  <a:lnTo>
                    <a:pt x="1009" y="132"/>
                  </a:lnTo>
                  <a:lnTo>
                    <a:pt x="1004" y="115"/>
                  </a:lnTo>
                  <a:lnTo>
                    <a:pt x="995" y="99"/>
                  </a:lnTo>
                  <a:lnTo>
                    <a:pt x="987" y="83"/>
                  </a:lnTo>
                  <a:lnTo>
                    <a:pt x="975" y="68"/>
                  </a:lnTo>
                  <a:lnTo>
                    <a:pt x="963" y="55"/>
                  </a:lnTo>
                  <a:lnTo>
                    <a:pt x="963" y="55"/>
                  </a:lnTo>
                  <a:close/>
                  <a:moveTo>
                    <a:pt x="322" y="864"/>
                  </a:moveTo>
                  <a:lnTo>
                    <a:pt x="203" y="900"/>
                  </a:lnTo>
                  <a:lnTo>
                    <a:pt x="203" y="900"/>
                  </a:lnTo>
                  <a:lnTo>
                    <a:pt x="197" y="885"/>
                  </a:lnTo>
                  <a:lnTo>
                    <a:pt x="190" y="871"/>
                  </a:lnTo>
                  <a:lnTo>
                    <a:pt x="181" y="859"/>
                  </a:lnTo>
                  <a:lnTo>
                    <a:pt x="170" y="847"/>
                  </a:lnTo>
                  <a:lnTo>
                    <a:pt x="170" y="847"/>
                  </a:lnTo>
                  <a:lnTo>
                    <a:pt x="161" y="838"/>
                  </a:lnTo>
                  <a:lnTo>
                    <a:pt x="150" y="831"/>
                  </a:lnTo>
                  <a:lnTo>
                    <a:pt x="139" y="823"/>
                  </a:lnTo>
                  <a:lnTo>
                    <a:pt x="127" y="817"/>
                  </a:lnTo>
                  <a:lnTo>
                    <a:pt x="181" y="668"/>
                  </a:lnTo>
                  <a:lnTo>
                    <a:pt x="254" y="668"/>
                  </a:lnTo>
                  <a:lnTo>
                    <a:pt x="254" y="731"/>
                  </a:lnTo>
                  <a:lnTo>
                    <a:pt x="254" y="731"/>
                  </a:lnTo>
                  <a:lnTo>
                    <a:pt x="255" y="737"/>
                  </a:lnTo>
                  <a:lnTo>
                    <a:pt x="257" y="744"/>
                  </a:lnTo>
                  <a:lnTo>
                    <a:pt x="261" y="749"/>
                  </a:lnTo>
                  <a:lnTo>
                    <a:pt x="264" y="753"/>
                  </a:lnTo>
                  <a:lnTo>
                    <a:pt x="269" y="758"/>
                  </a:lnTo>
                  <a:lnTo>
                    <a:pt x="274" y="761"/>
                  </a:lnTo>
                  <a:lnTo>
                    <a:pt x="280" y="762"/>
                  </a:lnTo>
                  <a:lnTo>
                    <a:pt x="286" y="763"/>
                  </a:lnTo>
                  <a:lnTo>
                    <a:pt x="342" y="763"/>
                  </a:lnTo>
                  <a:lnTo>
                    <a:pt x="322" y="864"/>
                  </a:lnTo>
                  <a:close/>
                  <a:moveTo>
                    <a:pt x="789" y="403"/>
                  </a:moveTo>
                  <a:lnTo>
                    <a:pt x="402" y="790"/>
                  </a:lnTo>
                  <a:lnTo>
                    <a:pt x="413" y="738"/>
                  </a:lnTo>
                  <a:lnTo>
                    <a:pt x="413" y="738"/>
                  </a:lnTo>
                  <a:lnTo>
                    <a:pt x="414" y="731"/>
                  </a:lnTo>
                  <a:lnTo>
                    <a:pt x="413" y="723"/>
                  </a:lnTo>
                  <a:lnTo>
                    <a:pt x="411" y="717"/>
                  </a:lnTo>
                  <a:lnTo>
                    <a:pt x="406" y="712"/>
                  </a:lnTo>
                  <a:lnTo>
                    <a:pt x="406" y="712"/>
                  </a:lnTo>
                  <a:lnTo>
                    <a:pt x="401" y="706"/>
                  </a:lnTo>
                  <a:lnTo>
                    <a:pt x="396" y="703"/>
                  </a:lnTo>
                  <a:lnTo>
                    <a:pt x="389" y="700"/>
                  </a:lnTo>
                  <a:lnTo>
                    <a:pt x="382" y="700"/>
                  </a:lnTo>
                  <a:lnTo>
                    <a:pt x="318" y="700"/>
                  </a:lnTo>
                  <a:lnTo>
                    <a:pt x="318" y="635"/>
                  </a:lnTo>
                  <a:lnTo>
                    <a:pt x="318" y="635"/>
                  </a:lnTo>
                  <a:lnTo>
                    <a:pt x="317" y="629"/>
                  </a:lnTo>
                  <a:lnTo>
                    <a:pt x="315" y="624"/>
                  </a:lnTo>
                  <a:lnTo>
                    <a:pt x="313" y="618"/>
                  </a:lnTo>
                  <a:lnTo>
                    <a:pt x="309" y="614"/>
                  </a:lnTo>
                  <a:lnTo>
                    <a:pt x="305" y="610"/>
                  </a:lnTo>
                  <a:lnTo>
                    <a:pt x="299" y="606"/>
                  </a:lnTo>
                  <a:lnTo>
                    <a:pt x="293" y="604"/>
                  </a:lnTo>
                  <a:lnTo>
                    <a:pt x="286" y="604"/>
                  </a:lnTo>
                  <a:lnTo>
                    <a:pt x="236" y="604"/>
                  </a:lnTo>
                  <a:lnTo>
                    <a:pt x="615" y="228"/>
                  </a:lnTo>
                  <a:lnTo>
                    <a:pt x="615" y="229"/>
                  </a:lnTo>
                  <a:lnTo>
                    <a:pt x="615" y="229"/>
                  </a:lnTo>
                  <a:lnTo>
                    <a:pt x="624" y="220"/>
                  </a:lnTo>
                  <a:lnTo>
                    <a:pt x="634" y="213"/>
                  </a:lnTo>
                  <a:lnTo>
                    <a:pt x="644" y="206"/>
                  </a:lnTo>
                  <a:lnTo>
                    <a:pt x="655" y="202"/>
                  </a:lnTo>
                  <a:lnTo>
                    <a:pt x="666" y="198"/>
                  </a:lnTo>
                  <a:lnTo>
                    <a:pt x="678" y="194"/>
                  </a:lnTo>
                  <a:lnTo>
                    <a:pt x="690" y="193"/>
                  </a:lnTo>
                  <a:lnTo>
                    <a:pt x="703" y="192"/>
                  </a:lnTo>
                  <a:lnTo>
                    <a:pt x="703" y="192"/>
                  </a:lnTo>
                  <a:lnTo>
                    <a:pt x="714" y="193"/>
                  </a:lnTo>
                  <a:lnTo>
                    <a:pt x="726" y="194"/>
                  </a:lnTo>
                  <a:lnTo>
                    <a:pt x="738" y="198"/>
                  </a:lnTo>
                  <a:lnTo>
                    <a:pt x="750" y="202"/>
                  </a:lnTo>
                  <a:lnTo>
                    <a:pt x="761" y="206"/>
                  </a:lnTo>
                  <a:lnTo>
                    <a:pt x="770" y="213"/>
                  </a:lnTo>
                  <a:lnTo>
                    <a:pt x="780" y="220"/>
                  </a:lnTo>
                  <a:lnTo>
                    <a:pt x="789" y="229"/>
                  </a:lnTo>
                  <a:lnTo>
                    <a:pt x="789" y="229"/>
                  </a:lnTo>
                  <a:lnTo>
                    <a:pt x="798" y="237"/>
                  </a:lnTo>
                  <a:lnTo>
                    <a:pt x="804" y="247"/>
                  </a:lnTo>
                  <a:lnTo>
                    <a:pt x="811" y="258"/>
                  </a:lnTo>
                  <a:lnTo>
                    <a:pt x="816" y="269"/>
                  </a:lnTo>
                  <a:lnTo>
                    <a:pt x="821" y="279"/>
                  </a:lnTo>
                  <a:lnTo>
                    <a:pt x="823" y="291"/>
                  </a:lnTo>
                  <a:lnTo>
                    <a:pt x="825" y="304"/>
                  </a:lnTo>
                  <a:lnTo>
                    <a:pt x="826" y="316"/>
                  </a:lnTo>
                  <a:lnTo>
                    <a:pt x="826" y="316"/>
                  </a:lnTo>
                  <a:lnTo>
                    <a:pt x="825" y="328"/>
                  </a:lnTo>
                  <a:lnTo>
                    <a:pt x="823" y="340"/>
                  </a:lnTo>
                  <a:lnTo>
                    <a:pt x="821" y="351"/>
                  </a:lnTo>
                  <a:lnTo>
                    <a:pt x="816" y="363"/>
                  </a:lnTo>
                  <a:lnTo>
                    <a:pt x="811" y="374"/>
                  </a:lnTo>
                  <a:lnTo>
                    <a:pt x="804" y="384"/>
                  </a:lnTo>
                  <a:lnTo>
                    <a:pt x="798" y="394"/>
                  </a:lnTo>
                  <a:lnTo>
                    <a:pt x="789" y="403"/>
                  </a:lnTo>
                  <a:lnTo>
                    <a:pt x="789" y="403"/>
                  </a:lnTo>
                  <a:close/>
                  <a:moveTo>
                    <a:pt x="918" y="274"/>
                  </a:moveTo>
                  <a:lnTo>
                    <a:pt x="888" y="304"/>
                  </a:lnTo>
                  <a:lnTo>
                    <a:pt x="888" y="304"/>
                  </a:lnTo>
                  <a:lnTo>
                    <a:pt x="887" y="287"/>
                  </a:lnTo>
                  <a:lnTo>
                    <a:pt x="884" y="271"/>
                  </a:lnTo>
                  <a:lnTo>
                    <a:pt x="879" y="255"/>
                  </a:lnTo>
                  <a:lnTo>
                    <a:pt x="872" y="238"/>
                  </a:lnTo>
                  <a:lnTo>
                    <a:pt x="865" y="223"/>
                  </a:lnTo>
                  <a:lnTo>
                    <a:pt x="856" y="209"/>
                  </a:lnTo>
                  <a:lnTo>
                    <a:pt x="846" y="196"/>
                  </a:lnTo>
                  <a:lnTo>
                    <a:pt x="835" y="184"/>
                  </a:lnTo>
                  <a:lnTo>
                    <a:pt x="835" y="184"/>
                  </a:lnTo>
                  <a:lnTo>
                    <a:pt x="822" y="172"/>
                  </a:lnTo>
                  <a:lnTo>
                    <a:pt x="808" y="161"/>
                  </a:lnTo>
                  <a:lnTo>
                    <a:pt x="794" y="153"/>
                  </a:lnTo>
                  <a:lnTo>
                    <a:pt x="779" y="145"/>
                  </a:lnTo>
                  <a:lnTo>
                    <a:pt x="764" y="139"/>
                  </a:lnTo>
                  <a:lnTo>
                    <a:pt x="748" y="134"/>
                  </a:lnTo>
                  <a:lnTo>
                    <a:pt x="730" y="131"/>
                  </a:lnTo>
                  <a:lnTo>
                    <a:pt x="714" y="129"/>
                  </a:lnTo>
                  <a:lnTo>
                    <a:pt x="743" y="100"/>
                  </a:lnTo>
                  <a:lnTo>
                    <a:pt x="743" y="100"/>
                  </a:lnTo>
                  <a:lnTo>
                    <a:pt x="743" y="100"/>
                  </a:lnTo>
                  <a:lnTo>
                    <a:pt x="753" y="91"/>
                  </a:lnTo>
                  <a:lnTo>
                    <a:pt x="763" y="84"/>
                  </a:lnTo>
                  <a:lnTo>
                    <a:pt x="773" y="78"/>
                  </a:lnTo>
                  <a:lnTo>
                    <a:pt x="784" y="73"/>
                  </a:lnTo>
                  <a:lnTo>
                    <a:pt x="795" y="69"/>
                  </a:lnTo>
                  <a:lnTo>
                    <a:pt x="807" y="66"/>
                  </a:lnTo>
                  <a:lnTo>
                    <a:pt x="818" y="64"/>
                  </a:lnTo>
                  <a:lnTo>
                    <a:pt x="831" y="64"/>
                  </a:lnTo>
                  <a:lnTo>
                    <a:pt x="831" y="64"/>
                  </a:lnTo>
                  <a:lnTo>
                    <a:pt x="843" y="64"/>
                  </a:lnTo>
                  <a:lnTo>
                    <a:pt x="855" y="66"/>
                  </a:lnTo>
                  <a:lnTo>
                    <a:pt x="867" y="69"/>
                  </a:lnTo>
                  <a:lnTo>
                    <a:pt x="879" y="73"/>
                  </a:lnTo>
                  <a:lnTo>
                    <a:pt x="889" y="78"/>
                  </a:lnTo>
                  <a:lnTo>
                    <a:pt x="899" y="84"/>
                  </a:lnTo>
                  <a:lnTo>
                    <a:pt x="909" y="91"/>
                  </a:lnTo>
                  <a:lnTo>
                    <a:pt x="918" y="100"/>
                  </a:lnTo>
                  <a:lnTo>
                    <a:pt x="918" y="100"/>
                  </a:lnTo>
                  <a:lnTo>
                    <a:pt x="927" y="109"/>
                  </a:lnTo>
                  <a:lnTo>
                    <a:pt x="933" y="118"/>
                  </a:lnTo>
                  <a:lnTo>
                    <a:pt x="940" y="129"/>
                  </a:lnTo>
                  <a:lnTo>
                    <a:pt x="945" y="140"/>
                  </a:lnTo>
                  <a:lnTo>
                    <a:pt x="949" y="150"/>
                  </a:lnTo>
                  <a:lnTo>
                    <a:pt x="951" y="162"/>
                  </a:lnTo>
                  <a:lnTo>
                    <a:pt x="954" y="174"/>
                  </a:lnTo>
                  <a:lnTo>
                    <a:pt x="955" y="187"/>
                  </a:lnTo>
                  <a:lnTo>
                    <a:pt x="955" y="187"/>
                  </a:lnTo>
                  <a:lnTo>
                    <a:pt x="954" y="199"/>
                  </a:lnTo>
                  <a:lnTo>
                    <a:pt x="951" y="211"/>
                  </a:lnTo>
                  <a:lnTo>
                    <a:pt x="949" y="222"/>
                  </a:lnTo>
                  <a:lnTo>
                    <a:pt x="945" y="234"/>
                  </a:lnTo>
                  <a:lnTo>
                    <a:pt x="940" y="245"/>
                  </a:lnTo>
                  <a:lnTo>
                    <a:pt x="933" y="256"/>
                  </a:lnTo>
                  <a:lnTo>
                    <a:pt x="927" y="265"/>
                  </a:lnTo>
                  <a:lnTo>
                    <a:pt x="918" y="274"/>
                  </a:lnTo>
                  <a:lnTo>
                    <a:pt x="918" y="274"/>
                  </a:lnTo>
                  <a:close/>
                  <a:moveTo>
                    <a:pt x="709" y="263"/>
                  </a:moveTo>
                  <a:lnTo>
                    <a:pt x="391" y="582"/>
                  </a:lnTo>
                  <a:lnTo>
                    <a:pt x="391" y="582"/>
                  </a:lnTo>
                  <a:lnTo>
                    <a:pt x="387" y="587"/>
                  </a:lnTo>
                  <a:lnTo>
                    <a:pt x="384" y="593"/>
                  </a:lnTo>
                  <a:lnTo>
                    <a:pt x="383" y="598"/>
                  </a:lnTo>
                  <a:lnTo>
                    <a:pt x="382" y="604"/>
                  </a:lnTo>
                  <a:lnTo>
                    <a:pt x="383" y="610"/>
                  </a:lnTo>
                  <a:lnTo>
                    <a:pt x="384" y="616"/>
                  </a:lnTo>
                  <a:lnTo>
                    <a:pt x="387" y="621"/>
                  </a:lnTo>
                  <a:lnTo>
                    <a:pt x="391" y="627"/>
                  </a:lnTo>
                  <a:lnTo>
                    <a:pt x="391" y="627"/>
                  </a:lnTo>
                  <a:lnTo>
                    <a:pt x="396" y="631"/>
                  </a:lnTo>
                  <a:lnTo>
                    <a:pt x="402" y="633"/>
                  </a:lnTo>
                  <a:lnTo>
                    <a:pt x="408" y="635"/>
                  </a:lnTo>
                  <a:lnTo>
                    <a:pt x="414" y="635"/>
                  </a:lnTo>
                  <a:lnTo>
                    <a:pt x="414" y="635"/>
                  </a:lnTo>
                  <a:lnTo>
                    <a:pt x="419" y="635"/>
                  </a:lnTo>
                  <a:lnTo>
                    <a:pt x="426" y="633"/>
                  </a:lnTo>
                  <a:lnTo>
                    <a:pt x="431" y="631"/>
                  </a:lnTo>
                  <a:lnTo>
                    <a:pt x="436" y="627"/>
                  </a:lnTo>
                  <a:lnTo>
                    <a:pt x="754" y="308"/>
                  </a:lnTo>
                  <a:lnTo>
                    <a:pt x="754" y="308"/>
                  </a:lnTo>
                  <a:lnTo>
                    <a:pt x="758" y="304"/>
                  </a:lnTo>
                  <a:lnTo>
                    <a:pt x="762" y="299"/>
                  </a:lnTo>
                  <a:lnTo>
                    <a:pt x="763" y="292"/>
                  </a:lnTo>
                  <a:lnTo>
                    <a:pt x="764" y="286"/>
                  </a:lnTo>
                  <a:lnTo>
                    <a:pt x="763" y="280"/>
                  </a:lnTo>
                  <a:lnTo>
                    <a:pt x="762" y="274"/>
                  </a:lnTo>
                  <a:lnTo>
                    <a:pt x="758" y="269"/>
                  </a:lnTo>
                  <a:lnTo>
                    <a:pt x="754" y="263"/>
                  </a:lnTo>
                  <a:lnTo>
                    <a:pt x="754" y="263"/>
                  </a:lnTo>
                  <a:lnTo>
                    <a:pt x="749" y="260"/>
                  </a:lnTo>
                  <a:lnTo>
                    <a:pt x="743" y="257"/>
                  </a:lnTo>
                  <a:lnTo>
                    <a:pt x="738" y="255"/>
                  </a:lnTo>
                  <a:lnTo>
                    <a:pt x="732" y="255"/>
                  </a:lnTo>
                  <a:lnTo>
                    <a:pt x="725" y="255"/>
                  </a:lnTo>
                  <a:lnTo>
                    <a:pt x="720" y="257"/>
                  </a:lnTo>
                  <a:lnTo>
                    <a:pt x="714" y="260"/>
                  </a:lnTo>
                  <a:lnTo>
                    <a:pt x="709" y="263"/>
                  </a:lnTo>
                  <a:lnTo>
                    <a:pt x="709" y="2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4745052" y="4805875"/>
            <a:ext cx="815894" cy="816000"/>
            <a:chOff x="4744876" y="4625399"/>
            <a:chExt cx="816000" cy="816000"/>
          </a:xfrm>
        </p:grpSpPr>
        <p:sp>
          <p:nvSpPr>
            <p:cNvPr id="83" name="椭圆 82"/>
            <p:cNvSpPr/>
            <p:nvPr/>
          </p:nvSpPr>
          <p:spPr>
            <a:xfrm>
              <a:off x="4744876" y="4625399"/>
              <a:ext cx="816000" cy="816000"/>
            </a:xfrm>
            <a:prstGeom prst="ellipse">
              <a:avLst/>
            </a:prstGeom>
            <a:solidFill>
              <a:schemeClr val="accent5"/>
            </a:solidFill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4" name="Freeform 89"/>
            <p:cNvSpPr>
              <a:spLocks noEditPoints="1"/>
            </p:cNvSpPr>
            <p:nvPr/>
          </p:nvSpPr>
          <p:spPr bwMode="auto">
            <a:xfrm>
              <a:off x="4991745" y="4871474"/>
              <a:ext cx="322263" cy="323850"/>
            </a:xfrm>
            <a:custGeom>
              <a:avLst/>
              <a:gdLst>
                <a:gd name="T0" fmla="*/ 820 w 1018"/>
                <a:gd name="T1" fmla="*/ 562 h 1018"/>
                <a:gd name="T2" fmla="*/ 766 w 1018"/>
                <a:gd name="T3" fmla="*/ 643 h 1018"/>
                <a:gd name="T4" fmla="*/ 754 w 1018"/>
                <a:gd name="T5" fmla="*/ 754 h 1018"/>
                <a:gd name="T6" fmla="*/ 273 w 1018"/>
                <a:gd name="T7" fmla="*/ 761 h 1018"/>
                <a:gd name="T8" fmla="*/ 254 w 1018"/>
                <a:gd name="T9" fmla="*/ 668 h 1018"/>
                <a:gd name="T10" fmla="*/ 217 w 1018"/>
                <a:gd name="T11" fmla="*/ 578 h 1018"/>
                <a:gd name="T12" fmla="*/ 127 w 1018"/>
                <a:gd name="T13" fmla="*/ 541 h 1018"/>
                <a:gd name="T14" fmla="*/ 46 w 1018"/>
                <a:gd name="T15" fmla="*/ 570 h 1018"/>
                <a:gd name="T16" fmla="*/ 1 w 1018"/>
                <a:gd name="T17" fmla="*/ 656 h 1018"/>
                <a:gd name="T18" fmla="*/ 12 w 1018"/>
                <a:gd name="T19" fmla="*/ 968 h 1018"/>
                <a:gd name="T20" fmla="*/ 66 w 1018"/>
                <a:gd name="T21" fmla="*/ 1014 h 1018"/>
                <a:gd name="T22" fmla="*/ 950 w 1018"/>
                <a:gd name="T23" fmla="*/ 1014 h 1018"/>
                <a:gd name="T24" fmla="*/ 1006 w 1018"/>
                <a:gd name="T25" fmla="*/ 968 h 1018"/>
                <a:gd name="T26" fmla="*/ 1017 w 1018"/>
                <a:gd name="T27" fmla="*/ 656 h 1018"/>
                <a:gd name="T28" fmla="*/ 971 w 1018"/>
                <a:gd name="T29" fmla="*/ 570 h 1018"/>
                <a:gd name="T30" fmla="*/ 890 w 1018"/>
                <a:gd name="T31" fmla="*/ 541 h 1018"/>
                <a:gd name="T32" fmla="*/ 934 w 1018"/>
                <a:gd name="T33" fmla="*/ 952 h 1018"/>
                <a:gd name="T34" fmla="*/ 73 w 1018"/>
                <a:gd name="T35" fmla="*/ 945 h 1018"/>
                <a:gd name="T36" fmla="*/ 64 w 1018"/>
                <a:gd name="T37" fmla="*/ 656 h 1018"/>
                <a:gd name="T38" fmla="*/ 127 w 1018"/>
                <a:gd name="T39" fmla="*/ 604 h 1018"/>
                <a:gd name="T40" fmla="*/ 185 w 1018"/>
                <a:gd name="T41" fmla="*/ 644 h 1018"/>
                <a:gd name="T42" fmla="*/ 195 w 1018"/>
                <a:gd name="T43" fmla="*/ 760 h 1018"/>
                <a:gd name="T44" fmla="*/ 240 w 1018"/>
                <a:gd name="T45" fmla="*/ 815 h 1018"/>
                <a:gd name="T46" fmla="*/ 741 w 1018"/>
                <a:gd name="T47" fmla="*/ 826 h 1018"/>
                <a:gd name="T48" fmla="*/ 805 w 1018"/>
                <a:gd name="T49" fmla="*/ 792 h 1018"/>
                <a:gd name="T50" fmla="*/ 827 w 1018"/>
                <a:gd name="T51" fmla="*/ 668 h 1018"/>
                <a:gd name="T52" fmla="*/ 866 w 1018"/>
                <a:gd name="T53" fmla="*/ 609 h 1018"/>
                <a:gd name="T54" fmla="*/ 926 w 1018"/>
                <a:gd name="T55" fmla="*/ 615 h 1018"/>
                <a:gd name="T56" fmla="*/ 428 w 1018"/>
                <a:gd name="T57" fmla="*/ 665 h 1018"/>
                <a:gd name="T58" fmla="*/ 499 w 1018"/>
                <a:gd name="T59" fmla="*/ 700 h 1018"/>
                <a:gd name="T60" fmla="*/ 575 w 1018"/>
                <a:gd name="T61" fmla="*/ 680 h 1018"/>
                <a:gd name="T62" fmla="*/ 843 w 1018"/>
                <a:gd name="T63" fmla="*/ 402 h 1018"/>
                <a:gd name="T64" fmla="*/ 857 w 1018"/>
                <a:gd name="T65" fmla="*/ 332 h 1018"/>
                <a:gd name="T66" fmla="*/ 825 w 1018"/>
                <a:gd name="T67" fmla="*/ 276 h 1018"/>
                <a:gd name="T68" fmla="*/ 764 w 1018"/>
                <a:gd name="T69" fmla="*/ 254 h 1018"/>
                <a:gd name="T70" fmla="*/ 697 w 1018"/>
                <a:gd name="T71" fmla="*/ 282 h 1018"/>
                <a:gd name="T72" fmla="*/ 597 w 1018"/>
                <a:gd name="T73" fmla="*/ 58 h 1018"/>
                <a:gd name="T74" fmla="*/ 547 w 1018"/>
                <a:gd name="T75" fmla="*/ 8 h 1018"/>
                <a:gd name="T76" fmla="*/ 482 w 1018"/>
                <a:gd name="T77" fmla="*/ 4 h 1018"/>
                <a:gd name="T78" fmla="*/ 426 w 1018"/>
                <a:gd name="T79" fmla="*/ 50 h 1018"/>
                <a:gd name="T80" fmla="*/ 323 w 1018"/>
                <a:gd name="T81" fmla="*/ 282 h 1018"/>
                <a:gd name="T82" fmla="*/ 265 w 1018"/>
                <a:gd name="T83" fmla="*/ 255 h 1018"/>
                <a:gd name="T84" fmla="*/ 203 w 1018"/>
                <a:gd name="T85" fmla="*/ 270 h 1018"/>
                <a:gd name="T86" fmla="*/ 164 w 1018"/>
                <a:gd name="T87" fmla="*/ 322 h 1018"/>
                <a:gd name="T88" fmla="*/ 167 w 1018"/>
                <a:gd name="T89" fmla="*/ 386 h 1018"/>
                <a:gd name="T90" fmla="*/ 238 w 1018"/>
                <a:gd name="T91" fmla="*/ 324 h 1018"/>
                <a:gd name="T92" fmla="*/ 278 w 1018"/>
                <a:gd name="T93" fmla="*/ 328 h 1018"/>
                <a:gd name="T94" fmla="*/ 427 w 1018"/>
                <a:gd name="T95" fmla="*/ 433 h 1018"/>
                <a:gd name="T96" fmla="*/ 478 w 1018"/>
                <a:gd name="T97" fmla="*/ 371 h 1018"/>
                <a:gd name="T98" fmla="*/ 492 w 1018"/>
                <a:gd name="T99" fmla="*/ 70 h 1018"/>
                <a:gd name="T100" fmla="*/ 512 w 1018"/>
                <a:gd name="T101" fmla="*/ 64 h 1018"/>
                <a:gd name="T102" fmla="*/ 541 w 1018"/>
                <a:gd name="T103" fmla="*/ 95 h 1018"/>
                <a:gd name="T104" fmla="*/ 570 w 1018"/>
                <a:gd name="T105" fmla="*/ 424 h 1018"/>
                <a:gd name="T106" fmla="*/ 649 w 1018"/>
                <a:gd name="T107" fmla="*/ 416 h 1018"/>
                <a:gd name="T108" fmla="*/ 770 w 1018"/>
                <a:gd name="T109" fmla="*/ 319 h 1018"/>
                <a:gd name="T110" fmla="*/ 796 w 1018"/>
                <a:gd name="T111" fmla="*/ 350 h 1018"/>
                <a:gd name="T112" fmla="*/ 544 w 1018"/>
                <a:gd name="T113" fmla="*/ 623 h 1018"/>
                <a:gd name="T114" fmla="*/ 480 w 1018"/>
                <a:gd name="T115" fmla="*/ 628 h 1018"/>
                <a:gd name="T116" fmla="*/ 224 w 1018"/>
                <a:gd name="T117" fmla="*/ 344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8" h="1018">
                  <a:moveTo>
                    <a:pt x="890" y="541"/>
                  </a:moveTo>
                  <a:lnTo>
                    <a:pt x="890" y="541"/>
                  </a:lnTo>
                  <a:lnTo>
                    <a:pt x="877" y="542"/>
                  </a:lnTo>
                  <a:lnTo>
                    <a:pt x="865" y="543"/>
                  </a:lnTo>
                  <a:lnTo>
                    <a:pt x="853" y="546"/>
                  </a:lnTo>
                  <a:lnTo>
                    <a:pt x="841" y="550"/>
                  </a:lnTo>
                  <a:lnTo>
                    <a:pt x="829" y="556"/>
                  </a:lnTo>
                  <a:lnTo>
                    <a:pt x="820" y="562"/>
                  </a:lnTo>
                  <a:lnTo>
                    <a:pt x="810" y="570"/>
                  </a:lnTo>
                  <a:lnTo>
                    <a:pt x="800" y="578"/>
                  </a:lnTo>
                  <a:lnTo>
                    <a:pt x="792" y="587"/>
                  </a:lnTo>
                  <a:lnTo>
                    <a:pt x="785" y="597"/>
                  </a:lnTo>
                  <a:lnTo>
                    <a:pt x="779" y="607"/>
                  </a:lnTo>
                  <a:lnTo>
                    <a:pt x="773" y="619"/>
                  </a:lnTo>
                  <a:lnTo>
                    <a:pt x="769" y="630"/>
                  </a:lnTo>
                  <a:lnTo>
                    <a:pt x="766" y="643"/>
                  </a:lnTo>
                  <a:lnTo>
                    <a:pt x="764" y="656"/>
                  </a:lnTo>
                  <a:lnTo>
                    <a:pt x="763" y="668"/>
                  </a:lnTo>
                  <a:lnTo>
                    <a:pt x="763" y="732"/>
                  </a:lnTo>
                  <a:lnTo>
                    <a:pt x="763" y="732"/>
                  </a:lnTo>
                  <a:lnTo>
                    <a:pt x="763" y="738"/>
                  </a:lnTo>
                  <a:lnTo>
                    <a:pt x="761" y="744"/>
                  </a:lnTo>
                  <a:lnTo>
                    <a:pt x="757" y="749"/>
                  </a:lnTo>
                  <a:lnTo>
                    <a:pt x="754" y="754"/>
                  </a:lnTo>
                  <a:lnTo>
                    <a:pt x="749" y="757"/>
                  </a:lnTo>
                  <a:lnTo>
                    <a:pt x="743" y="761"/>
                  </a:lnTo>
                  <a:lnTo>
                    <a:pt x="738" y="763"/>
                  </a:lnTo>
                  <a:lnTo>
                    <a:pt x="732" y="764"/>
                  </a:lnTo>
                  <a:lnTo>
                    <a:pt x="286" y="764"/>
                  </a:lnTo>
                  <a:lnTo>
                    <a:pt x="286" y="764"/>
                  </a:lnTo>
                  <a:lnTo>
                    <a:pt x="280" y="763"/>
                  </a:lnTo>
                  <a:lnTo>
                    <a:pt x="273" y="761"/>
                  </a:lnTo>
                  <a:lnTo>
                    <a:pt x="268" y="757"/>
                  </a:lnTo>
                  <a:lnTo>
                    <a:pt x="264" y="754"/>
                  </a:lnTo>
                  <a:lnTo>
                    <a:pt x="259" y="749"/>
                  </a:lnTo>
                  <a:lnTo>
                    <a:pt x="256" y="744"/>
                  </a:lnTo>
                  <a:lnTo>
                    <a:pt x="255" y="738"/>
                  </a:lnTo>
                  <a:lnTo>
                    <a:pt x="254" y="732"/>
                  </a:lnTo>
                  <a:lnTo>
                    <a:pt x="254" y="668"/>
                  </a:lnTo>
                  <a:lnTo>
                    <a:pt x="254" y="668"/>
                  </a:lnTo>
                  <a:lnTo>
                    <a:pt x="253" y="656"/>
                  </a:lnTo>
                  <a:lnTo>
                    <a:pt x="252" y="643"/>
                  </a:lnTo>
                  <a:lnTo>
                    <a:pt x="249" y="630"/>
                  </a:lnTo>
                  <a:lnTo>
                    <a:pt x="244" y="619"/>
                  </a:lnTo>
                  <a:lnTo>
                    <a:pt x="239" y="607"/>
                  </a:lnTo>
                  <a:lnTo>
                    <a:pt x="233" y="597"/>
                  </a:lnTo>
                  <a:lnTo>
                    <a:pt x="225" y="587"/>
                  </a:lnTo>
                  <a:lnTo>
                    <a:pt x="217" y="578"/>
                  </a:lnTo>
                  <a:lnTo>
                    <a:pt x="208" y="570"/>
                  </a:lnTo>
                  <a:lnTo>
                    <a:pt x="198" y="562"/>
                  </a:lnTo>
                  <a:lnTo>
                    <a:pt x="188" y="556"/>
                  </a:lnTo>
                  <a:lnTo>
                    <a:pt x="177" y="550"/>
                  </a:lnTo>
                  <a:lnTo>
                    <a:pt x="165" y="546"/>
                  </a:lnTo>
                  <a:lnTo>
                    <a:pt x="152" y="543"/>
                  </a:lnTo>
                  <a:lnTo>
                    <a:pt x="140" y="542"/>
                  </a:lnTo>
                  <a:lnTo>
                    <a:pt x="127" y="541"/>
                  </a:lnTo>
                  <a:lnTo>
                    <a:pt x="127" y="541"/>
                  </a:lnTo>
                  <a:lnTo>
                    <a:pt x="114" y="542"/>
                  </a:lnTo>
                  <a:lnTo>
                    <a:pt x="102" y="543"/>
                  </a:lnTo>
                  <a:lnTo>
                    <a:pt x="89" y="546"/>
                  </a:lnTo>
                  <a:lnTo>
                    <a:pt x="77" y="550"/>
                  </a:lnTo>
                  <a:lnTo>
                    <a:pt x="66" y="556"/>
                  </a:lnTo>
                  <a:lnTo>
                    <a:pt x="56" y="562"/>
                  </a:lnTo>
                  <a:lnTo>
                    <a:pt x="46" y="570"/>
                  </a:lnTo>
                  <a:lnTo>
                    <a:pt x="37" y="578"/>
                  </a:lnTo>
                  <a:lnTo>
                    <a:pt x="29" y="587"/>
                  </a:lnTo>
                  <a:lnTo>
                    <a:pt x="21" y="597"/>
                  </a:lnTo>
                  <a:lnTo>
                    <a:pt x="15" y="607"/>
                  </a:lnTo>
                  <a:lnTo>
                    <a:pt x="9" y="619"/>
                  </a:lnTo>
                  <a:lnTo>
                    <a:pt x="5" y="630"/>
                  </a:lnTo>
                  <a:lnTo>
                    <a:pt x="2" y="643"/>
                  </a:lnTo>
                  <a:lnTo>
                    <a:pt x="1" y="656"/>
                  </a:lnTo>
                  <a:lnTo>
                    <a:pt x="0" y="668"/>
                  </a:lnTo>
                  <a:lnTo>
                    <a:pt x="0" y="923"/>
                  </a:lnTo>
                  <a:lnTo>
                    <a:pt x="0" y="923"/>
                  </a:lnTo>
                  <a:lnTo>
                    <a:pt x="0" y="932"/>
                  </a:lnTo>
                  <a:lnTo>
                    <a:pt x="2" y="942"/>
                  </a:lnTo>
                  <a:lnTo>
                    <a:pt x="4" y="951"/>
                  </a:lnTo>
                  <a:lnTo>
                    <a:pt x="7" y="959"/>
                  </a:lnTo>
                  <a:lnTo>
                    <a:pt x="12" y="968"/>
                  </a:lnTo>
                  <a:lnTo>
                    <a:pt x="16" y="975"/>
                  </a:lnTo>
                  <a:lnTo>
                    <a:pt x="21" y="983"/>
                  </a:lnTo>
                  <a:lnTo>
                    <a:pt x="28" y="990"/>
                  </a:lnTo>
                  <a:lnTo>
                    <a:pt x="34" y="996"/>
                  </a:lnTo>
                  <a:lnTo>
                    <a:pt x="42" y="1001"/>
                  </a:lnTo>
                  <a:lnTo>
                    <a:pt x="50" y="1006"/>
                  </a:lnTo>
                  <a:lnTo>
                    <a:pt x="58" y="1011"/>
                  </a:lnTo>
                  <a:lnTo>
                    <a:pt x="66" y="1014"/>
                  </a:lnTo>
                  <a:lnTo>
                    <a:pt x="76" y="1016"/>
                  </a:lnTo>
                  <a:lnTo>
                    <a:pt x="86" y="1017"/>
                  </a:lnTo>
                  <a:lnTo>
                    <a:pt x="95" y="1018"/>
                  </a:lnTo>
                  <a:lnTo>
                    <a:pt x="923" y="1018"/>
                  </a:lnTo>
                  <a:lnTo>
                    <a:pt x="923" y="1018"/>
                  </a:lnTo>
                  <a:lnTo>
                    <a:pt x="932" y="1017"/>
                  </a:lnTo>
                  <a:lnTo>
                    <a:pt x="941" y="1016"/>
                  </a:lnTo>
                  <a:lnTo>
                    <a:pt x="950" y="1014"/>
                  </a:lnTo>
                  <a:lnTo>
                    <a:pt x="959" y="1011"/>
                  </a:lnTo>
                  <a:lnTo>
                    <a:pt x="968" y="1006"/>
                  </a:lnTo>
                  <a:lnTo>
                    <a:pt x="975" y="1001"/>
                  </a:lnTo>
                  <a:lnTo>
                    <a:pt x="983" y="996"/>
                  </a:lnTo>
                  <a:lnTo>
                    <a:pt x="989" y="990"/>
                  </a:lnTo>
                  <a:lnTo>
                    <a:pt x="996" y="983"/>
                  </a:lnTo>
                  <a:lnTo>
                    <a:pt x="1001" y="975"/>
                  </a:lnTo>
                  <a:lnTo>
                    <a:pt x="1006" y="968"/>
                  </a:lnTo>
                  <a:lnTo>
                    <a:pt x="1011" y="959"/>
                  </a:lnTo>
                  <a:lnTo>
                    <a:pt x="1013" y="951"/>
                  </a:lnTo>
                  <a:lnTo>
                    <a:pt x="1016" y="942"/>
                  </a:lnTo>
                  <a:lnTo>
                    <a:pt x="1017" y="932"/>
                  </a:lnTo>
                  <a:lnTo>
                    <a:pt x="1018" y="923"/>
                  </a:lnTo>
                  <a:lnTo>
                    <a:pt x="1018" y="668"/>
                  </a:lnTo>
                  <a:lnTo>
                    <a:pt x="1018" y="668"/>
                  </a:lnTo>
                  <a:lnTo>
                    <a:pt x="1017" y="656"/>
                  </a:lnTo>
                  <a:lnTo>
                    <a:pt x="1015" y="643"/>
                  </a:lnTo>
                  <a:lnTo>
                    <a:pt x="1012" y="630"/>
                  </a:lnTo>
                  <a:lnTo>
                    <a:pt x="1007" y="619"/>
                  </a:lnTo>
                  <a:lnTo>
                    <a:pt x="1002" y="607"/>
                  </a:lnTo>
                  <a:lnTo>
                    <a:pt x="996" y="597"/>
                  </a:lnTo>
                  <a:lnTo>
                    <a:pt x="988" y="587"/>
                  </a:lnTo>
                  <a:lnTo>
                    <a:pt x="980" y="578"/>
                  </a:lnTo>
                  <a:lnTo>
                    <a:pt x="971" y="570"/>
                  </a:lnTo>
                  <a:lnTo>
                    <a:pt x="961" y="562"/>
                  </a:lnTo>
                  <a:lnTo>
                    <a:pt x="950" y="556"/>
                  </a:lnTo>
                  <a:lnTo>
                    <a:pt x="940" y="550"/>
                  </a:lnTo>
                  <a:lnTo>
                    <a:pt x="928" y="546"/>
                  </a:lnTo>
                  <a:lnTo>
                    <a:pt x="916" y="543"/>
                  </a:lnTo>
                  <a:lnTo>
                    <a:pt x="903" y="542"/>
                  </a:lnTo>
                  <a:lnTo>
                    <a:pt x="890" y="541"/>
                  </a:lnTo>
                  <a:lnTo>
                    <a:pt x="890" y="541"/>
                  </a:lnTo>
                  <a:close/>
                  <a:moveTo>
                    <a:pt x="954" y="923"/>
                  </a:moveTo>
                  <a:lnTo>
                    <a:pt x="954" y="923"/>
                  </a:lnTo>
                  <a:lnTo>
                    <a:pt x="954" y="929"/>
                  </a:lnTo>
                  <a:lnTo>
                    <a:pt x="952" y="935"/>
                  </a:lnTo>
                  <a:lnTo>
                    <a:pt x="948" y="940"/>
                  </a:lnTo>
                  <a:lnTo>
                    <a:pt x="945" y="945"/>
                  </a:lnTo>
                  <a:lnTo>
                    <a:pt x="940" y="948"/>
                  </a:lnTo>
                  <a:lnTo>
                    <a:pt x="934" y="952"/>
                  </a:lnTo>
                  <a:lnTo>
                    <a:pt x="929" y="954"/>
                  </a:lnTo>
                  <a:lnTo>
                    <a:pt x="923" y="954"/>
                  </a:lnTo>
                  <a:lnTo>
                    <a:pt x="95" y="954"/>
                  </a:lnTo>
                  <a:lnTo>
                    <a:pt x="95" y="954"/>
                  </a:lnTo>
                  <a:lnTo>
                    <a:pt x="89" y="954"/>
                  </a:lnTo>
                  <a:lnTo>
                    <a:pt x="82" y="952"/>
                  </a:lnTo>
                  <a:lnTo>
                    <a:pt x="77" y="948"/>
                  </a:lnTo>
                  <a:lnTo>
                    <a:pt x="73" y="945"/>
                  </a:lnTo>
                  <a:lnTo>
                    <a:pt x="68" y="940"/>
                  </a:lnTo>
                  <a:lnTo>
                    <a:pt x="66" y="935"/>
                  </a:lnTo>
                  <a:lnTo>
                    <a:pt x="64" y="929"/>
                  </a:lnTo>
                  <a:lnTo>
                    <a:pt x="63" y="923"/>
                  </a:lnTo>
                  <a:lnTo>
                    <a:pt x="63" y="668"/>
                  </a:lnTo>
                  <a:lnTo>
                    <a:pt x="63" y="668"/>
                  </a:lnTo>
                  <a:lnTo>
                    <a:pt x="64" y="662"/>
                  </a:lnTo>
                  <a:lnTo>
                    <a:pt x="64" y="656"/>
                  </a:lnTo>
                  <a:lnTo>
                    <a:pt x="68" y="644"/>
                  </a:lnTo>
                  <a:lnTo>
                    <a:pt x="74" y="632"/>
                  </a:lnTo>
                  <a:lnTo>
                    <a:pt x="82" y="623"/>
                  </a:lnTo>
                  <a:lnTo>
                    <a:pt x="91" y="615"/>
                  </a:lnTo>
                  <a:lnTo>
                    <a:pt x="102" y="609"/>
                  </a:lnTo>
                  <a:lnTo>
                    <a:pt x="115" y="606"/>
                  </a:lnTo>
                  <a:lnTo>
                    <a:pt x="120" y="605"/>
                  </a:lnTo>
                  <a:lnTo>
                    <a:pt x="127" y="604"/>
                  </a:lnTo>
                  <a:lnTo>
                    <a:pt x="127" y="604"/>
                  </a:lnTo>
                  <a:lnTo>
                    <a:pt x="134" y="605"/>
                  </a:lnTo>
                  <a:lnTo>
                    <a:pt x="139" y="606"/>
                  </a:lnTo>
                  <a:lnTo>
                    <a:pt x="152" y="609"/>
                  </a:lnTo>
                  <a:lnTo>
                    <a:pt x="163" y="615"/>
                  </a:lnTo>
                  <a:lnTo>
                    <a:pt x="171" y="623"/>
                  </a:lnTo>
                  <a:lnTo>
                    <a:pt x="180" y="632"/>
                  </a:lnTo>
                  <a:lnTo>
                    <a:pt x="185" y="644"/>
                  </a:lnTo>
                  <a:lnTo>
                    <a:pt x="190" y="656"/>
                  </a:lnTo>
                  <a:lnTo>
                    <a:pt x="190" y="662"/>
                  </a:lnTo>
                  <a:lnTo>
                    <a:pt x="191" y="668"/>
                  </a:lnTo>
                  <a:lnTo>
                    <a:pt x="191" y="732"/>
                  </a:lnTo>
                  <a:lnTo>
                    <a:pt x="191" y="732"/>
                  </a:lnTo>
                  <a:lnTo>
                    <a:pt x="191" y="741"/>
                  </a:lnTo>
                  <a:lnTo>
                    <a:pt x="193" y="751"/>
                  </a:lnTo>
                  <a:lnTo>
                    <a:pt x="195" y="760"/>
                  </a:lnTo>
                  <a:lnTo>
                    <a:pt x="198" y="768"/>
                  </a:lnTo>
                  <a:lnTo>
                    <a:pt x="203" y="777"/>
                  </a:lnTo>
                  <a:lnTo>
                    <a:pt x="207" y="785"/>
                  </a:lnTo>
                  <a:lnTo>
                    <a:pt x="212" y="792"/>
                  </a:lnTo>
                  <a:lnTo>
                    <a:pt x="219" y="799"/>
                  </a:lnTo>
                  <a:lnTo>
                    <a:pt x="225" y="806"/>
                  </a:lnTo>
                  <a:lnTo>
                    <a:pt x="233" y="811"/>
                  </a:lnTo>
                  <a:lnTo>
                    <a:pt x="240" y="815"/>
                  </a:lnTo>
                  <a:lnTo>
                    <a:pt x="249" y="820"/>
                  </a:lnTo>
                  <a:lnTo>
                    <a:pt x="257" y="823"/>
                  </a:lnTo>
                  <a:lnTo>
                    <a:pt x="267" y="825"/>
                  </a:lnTo>
                  <a:lnTo>
                    <a:pt x="277" y="826"/>
                  </a:lnTo>
                  <a:lnTo>
                    <a:pt x="286" y="827"/>
                  </a:lnTo>
                  <a:lnTo>
                    <a:pt x="732" y="827"/>
                  </a:lnTo>
                  <a:lnTo>
                    <a:pt x="732" y="827"/>
                  </a:lnTo>
                  <a:lnTo>
                    <a:pt x="741" y="826"/>
                  </a:lnTo>
                  <a:lnTo>
                    <a:pt x="751" y="825"/>
                  </a:lnTo>
                  <a:lnTo>
                    <a:pt x="759" y="823"/>
                  </a:lnTo>
                  <a:lnTo>
                    <a:pt x="768" y="820"/>
                  </a:lnTo>
                  <a:lnTo>
                    <a:pt x="777" y="815"/>
                  </a:lnTo>
                  <a:lnTo>
                    <a:pt x="784" y="811"/>
                  </a:lnTo>
                  <a:lnTo>
                    <a:pt x="792" y="806"/>
                  </a:lnTo>
                  <a:lnTo>
                    <a:pt x="799" y="799"/>
                  </a:lnTo>
                  <a:lnTo>
                    <a:pt x="805" y="792"/>
                  </a:lnTo>
                  <a:lnTo>
                    <a:pt x="810" y="785"/>
                  </a:lnTo>
                  <a:lnTo>
                    <a:pt x="815" y="777"/>
                  </a:lnTo>
                  <a:lnTo>
                    <a:pt x="820" y="768"/>
                  </a:lnTo>
                  <a:lnTo>
                    <a:pt x="823" y="760"/>
                  </a:lnTo>
                  <a:lnTo>
                    <a:pt x="825" y="751"/>
                  </a:lnTo>
                  <a:lnTo>
                    <a:pt x="826" y="741"/>
                  </a:lnTo>
                  <a:lnTo>
                    <a:pt x="827" y="732"/>
                  </a:lnTo>
                  <a:lnTo>
                    <a:pt x="827" y="668"/>
                  </a:lnTo>
                  <a:lnTo>
                    <a:pt x="827" y="668"/>
                  </a:lnTo>
                  <a:lnTo>
                    <a:pt x="827" y="662"/>
                  </a:lnTo>
                  <a:lnTo>
                    <a:pt x="828" y="656"/>
                  </a:lnTo>
                  <a:lnTo>
                    <a:pt x="831" y="644"/>
                  </a:lnTo>
                  <a:lnTo>
                    <a:pt x="838" y="632"/>
                  </a:lnTo>
                  <a:lnTo>
                    <a:pt x="845" y="623"/>
                  </a:lnTo>
                  <a:lnTo>
                    <a:pt x="855" y="615"/>
                  </a:lnTo>
                  <a:lnTo>
                    <a:pt x="866" y="609"/>
                  </a:lnTo>
                  <a:lnTo>
                    <a:pt x="877" y="606"/>
                  </a:lnTo>
                  <a:lnTo>
                    <a:pt x="884" y="605"/>
                  </a:lnTo>
                  <a:lnTo>
                    <a:pt x="890" y="604"/>
                  </a:lnTo>
                  <a:lnTo>
                    <a:pt x="890" y="604"/>
                  </a:lnTo>
                  <a:lnTo>
                    <a:pt x="897" y="605"/>
                  </a:lnTo>
                  <a:lnTo>
                    <a:pt x="903" y="606"/>
                  </a:lnTo>
                  <a:lnTo>
                    <a:pt x="915" y="609"/>
                  </a:lnTo>
                  <a:lnTo>
                    <a:pt x="926" y="615"/>
                  </a:lnTo>
                  <a:lnTo>
                    <a:pt x="935" y="623"/>
                  </a:lnTo>
                  <a:lnTo>
                    <a:pt x="943" y="632"/>
                  </a:lnTo>
                  <a:lnTo>
                    <a:pt x="949" y="644"/>
                  </a:lnTo>
                  <a:lnTo>
                    <a:pt x="953" y="656"/>
                  </a:lnTo>
                  <a:lnTo>
                    <a:pt x="954" y="662"/>
                  </a:lnTo>
                  <a:lnTo>
                    <a:pt x="954" y="668"/>
                  </a:lnTo>
                  <a:lnTo>
                    <a:pt x="954" y="923"/>
                  </a:lnTo>
                  <a:close/>
                  <a:moveTo>
                    <a:pt x="428" y="665"/>
                  </a:moveTo>
                  <a:lnTo>
                    <a:pt x="428" y="665"/>
                  </a:lnTo>
                  <a:lnTo>
                    <a:pt x="437" y="674"/>
                  </a:lnTo>
                  <a:lnTo>
                    <a:pt x="445" y="680"/>
                  </a:lnTo>
                  <a:lnTo>
                    <a:pt x="455" y="687"/>
                  </a:lnTo>
                  <a:lnTo>
                    <a:pt x="465" y="691"/>
                  </a:lnTo>
                  <a:lnTo>
                    <a:pt x="476" y="695"/>
                  </a:lnTo>
                  <a:lnTo>
                    <a:pt x="487" y="697"/>
                  </a:lnTo>
                  <a:lnTo>
                    <a:pt x="499" y="700"/>
                  </a:lnTo>
                  <a:lnTo>
                    <a:pt x="509" y="700"/>
                  </a:lnTo>
                  <a:lnTo>
                    <a:pt x="509" y="700"/>
                  </a:lnTo>
                  <a:lnTo>
                    <a:pt x="521" y="700"/>
                  </a:lnTo>
                  <a:lnTo>
                    <a:pt x="533" y="697"/>
                  </a:lnTo>
                  <a:lnTo>
                    <a:pt x="544" y="695"/>
                  </a:lnTo>
                  <a:lnTo>
                    <a:pt x="555" y="691"/>
                  </a:lnTo>
                  <a:lnTo>
                    <a:pt x="565" y="687"/>
                  </a:lnTo>
                  <a:lnTo>
                    <a:pt x="575" y="680"/>
                  </a:lnTo>
                  <a:lnTo>
                    <a:pt x="583" y="674"/>
                  </a:lnTo>
                  <a:lnTo>
                    <a:pt x="592" y="665"/>
                  </a:lnTo>
                  <a:lnTo>
                    <a:pt x="592" y="665"/>
                  </a:lnTo>
                  <a:lnTo>
                    <a:pt x="596" y="661"/>
                  </a:lnTo>
                  <a:lnTo>
                    <a:pt x="831" y="417"/>
                  </a:lnTo>
                  <a:lnTo>
                    <a:pt x="831" y="417"/>
                  </a:lnTo>
                  <a:lnTo>
                    <a:pt x="838" y="411"/>
                  </a:lnTo>
                  <a:lnTo>
                    <a:pt x="843" y="402"/>
                  </a:lnTo>
                  <a:lnTo>
                    <a:pt x="847" y="395"/>
                  </a:lnTo>
                  <a:lnTo>
                    <a:pt x="852" y="386"/>
                  </a:lnTo>
                  <a:lnTo>
                    <a:pt x="855" y="378"/>
                  </a:lnTo>
                  <a:lnTo>
                    <a:pt x="857" y="368"/>
                  </a:lnTo>
                  <a:lnTo>
                    <a:pt x="858" y="359"/>
                  </a:lnTo>
                  <a:lnTo>
                    <a:pt x="858" y="350"/>
                  </a:lnTo>
                  <a:lnTo>
                    <a:pt x="858" y="341"/>
                  </a:lnTo>
                  <a:lnTo>
                    <a:pt x="857" y="332"/>
                  </a:lnTo>
                  <a:lnTo>
                    <a:pt x="855" y="323"/>
                  </a:lnTo>
                  <a:lnTo>
                    <a:pt x="852" y="313"/>
                  </a:lnTo>
                  <a:lnTo>
                    <a:pt x="847" y="306"/>
                  </a:lnTo>
                  <a:lnTo>
                    <a:pt x="843" y="297"/>
                  </a:lnTo>
                  <a:lnTo>
                    <a:pt x="838" y="290"/>
                  </a:lnTo>
                  <a:lnTo>
                    <a:pt x="831" y="282"/>
                  </a:lnTo>
                  <a:lnTo>
                    <a:pt x="831" y="282"/>
                  </a:lnTo>
                  <a:lnTo>
                    <a:pt x="825" y="276"/>
                  </a:lnTo>
                  <a:lnTo>
                    <a:pt x="817" y="270"/>
                  </a:lnTo>
                  <a:lnTo>
                    <a:pt x="809" y="266"/>
                  </a:lnTo>
                  <a:lnTo>
                    <a:pt x="800" y="262"/>
                  </a:lnTo>
                  <a:lnTo>
                    <a:pt x="792" y="259"/>
                  </a:lnTo>
                  <a:lnTo>
                    <a:pt x="783" y="256"/>
                  </a:lnTo>
                  <a:lnTo>
                    <a:pt x="773" y="255"/>
                  </a:lnTo>
                  <a:lnTo>
                    <a:pt x="764" y="254"/>
                  </a:lnTo>
                  <a:lnTo>
                    <a:pt x="764" y="254"/>
                  </a:lnTo>
                  <a:lnTo>
                    <a:pt x="754" y="255"/>
                  </a:lnTo>
                  <a:lnTo>
                    <a:pt x="746" y="256"/>
                  </a:lnTo>
                  <a:lnTo>
                    <a:pt x="736" y="259"/>
                  </a:lnTo>
                  <a:lnTo>
                    <a:pt x="727" y="262"/>
                  </a:lnTo>
                  <a:lnTo>
                    <a:pt x="720" y="266"/>
                  </a:lnTo>
                  <a:lnTo>
                    <a:pt x="711" y="270"/>
                  </a:lnTo>
                  <a:lnTo>
                    <a:pt x="704" y="276"/>
                  </a:lnTo>
                  <a:lnTo>
                    <a:pt x="697" y="282"/>
                  </a:lnTo>
                  <a:lnTo>
                    <a:pt x="605" y="371"/>
                  </a:lnTo>
                  <a:lnTo>
                    <a:pt x="605" y="95"/>
                  </a:lnTo>
                  <a:lnTo>
                    <a:pt x="605" y="95"/>
                  </a:lnTo>
                  <a:lnTo>
                    <a:pt x="605" y="95"/>
                  </a:lnTo>
                  <a:lnTo>
                    <a:pt x="605" y="86"/>
                  </a:lnTo>
                  <a:lnTo>
                    <a:pt x="603" y="76"/>
                  </a:lnTo>
                  <a:lnTo>
                    <a:pt x="601" y="68"/>
                  </a:lnTo>
                  <a:lnTo>
                    <a:pt x="597" y="58"/>
                  </a:lnTo>
                  <a:lnTo>
                    <a:pt x="593" y="50"/>
                  </a:lnTo>
                  <a:lnTo>
                    <a:pt x="589" y="42"/>
                  </a:lnTo>
                  <a:lnTo>
                    <a:pt x="583" y="35"/>
                  </a:lnTo>
                  <a:lnTo>
                    <a:pt x="577" y="28"/>
                  </a:lnTo>
                  <a:lnTo>
                    <a:pt x="571" y="21"/>
                  </a:lnTo>
                  <a:lnTo>
                    <a:pt x="563" y="16"/>
                  </a:lnTo>
                  <a:lnTo>
                    <a:pt x="555" y="12"/>
                  </a:lnTo>
                  <a:lnTo>
                    <a:pt x="547" y="8"/>
                  </a:lnTo>
                  <a:lnTo>
                    <a:pt x="538" y="4"/>
                  </a:lnTo>
                  <a:lnTo>
                    <a:pt x="529" y="2"/>
                  </a:lnTo>
                  <a:lnTo>
                    <a:pt x="519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0" y="1"/>
                  </a:lnTo>
                  <a:lnTo>
                    <a:pt x="490" y="2"/>
                  </a:lnTo>
                  <a:lnTo>
                    <a:pt x="482" y="4"/>
                  </a:lnTo>
                  <a:lnTo>
                    <a:pt x="473" y="8"/>
                  </a:lnTo>
                  <a:lnTo>
                    <a:pt x="464" y="12"/>
                  </a:lnTo>
                  <a:lnTo>
                    <a:pt x="456" y="16"/>
                  </a:lnTo>
                  <a:lnTo>
                    <a:pt x="449" y="21"/>
                  </a:lnTo>
                  <a:lnTo>
                    <a:pt x="442" y="28"/>
                  </a:lnTo>
                  <a:lnTo>
                    <a:pt x="435" y="35"/>
                  </a:lnTo>
                  <a:lnTo>
                    <a:pt x="430" y="42"/>
                  </a:lnTo>
                  <a:lnTo>
                    <a:pt x="426" y="50"/>
                  </a:lnTo>
                  <a:lnTo>
                    <a:pt x="421" y="58"/>
                  </a:lnTo>
                  <a:lnTo>
                    <a:pt x="418" y="68"/>
                  </a:lnTo>
                  <a:lnTo>
                    <a:pt x="416" y="76"/>
                  </a:lnTo>
                  <a:lnTo>
                    <a:pt x="415" y="86"/>
                  </a:lnTo>
                  <a:lnTo>
                    <a:pt x="414" y="95"/>
                  </a:lnTo>
                  <a:lnTo>
                    <a:pt x="415" y="95"/>
                  </a:lnTo>
                  <a:lnTo>
                    <a:pt x="414" y="371"/>
                  </a:lnTo>
                  <a:lnTo>
                    <a:pt x="323" y="282"/>
                  </a:lnTo>
                  <a:lnTo>
                    <a:pt x="323" y="282"/>
                  </a:lnTo>
                  <a:lnTo>
                    <a:pt x="315" y="276"/>
                  </a:lnTo>
                  <a:lnTo>
                    <a:pt x="308" y="270"/>
                  </a:lnTo>
                  <a:lnTo>
                    <a:pt x="300" y="266"/>
                  </a:lnTo>
                  <a:lnTo>
                    <a:pt x="292" y="262"/>
                  </a:lnTo>
                  <a:lnTo>
                    <a:pt x="283" y="259"/>
                  </a:lnTo>
                  <a:lnTo>
                    <a:pt x="273" y="256"/>
                  </a:lnTo>
                  <a:lnTo>
                    <a:pt x="265" y="255"/>
                  </a:lnTo>
                  <a:lnTo>
                    <a:pt x="255" y="254"/>
                  </a:lnTo>
                  <a:lnTo>
                    <a:pt x="255" y="254"/>
                  </a:lnTo>
                  <a:lnTo>
                    <a:pt x="246" y="255"/>
                  </a:lnTo>
                  <a:lnTo>
                    <a:pt x="236" y="256"/>
                  </a:lnTo>
                  <a:lnTo>
                    <a:pt x="227" y="259"/>
                  </a:lnTo>
                  <a:lnTo>
                    <a:pt x="219" y="262"/>
                  </a:lnTo>
                  <a:lnTo>
                    <a:pt x="210" y="266"/>
                  </a:lnTo>
                  <a:lnTo>
                    <a:pt x="203" y="270"/>
                  </a:lnTo>
                  <a:lnTo>
                    <a:pt x="195" y="276"/>
                  </a:lnTo>
                  <a:lnTo>
                    <a:pt x="188" y="282"/>
                  </a:lnTo>
                  <a:lnTo>
                    <a:pt x="188" y="282"/>
                  </a:lnTo>
                  <a:lnTo>
                    <a:pt x="181" y="290"/>
                  </a:lnTo>
                  <a:lnTo>
                    <a:pt x="176" y="297"/>
                  </a:lnTo>
                  <a:lnTo>
                    <a:pt x="170" y="305"/>
                  </a:lnTo>
                  <a:lnTo>
                    <a:pt x="167" y="313"/>
                  </a:lnTo>
                  <a:lnTo>
                    <a:pt x="164" y="322"/>
                  </a:lnTo>
                  <a:lnTo>
                    <a:pt x="162" y="332"/>
                  </a:lnTo>
                  <a:lnTo>
                    <a:pt x="160" y="340"/>
                  </a:lnTo>
                  <a:lnTo>
                    <a:pt x="160" y="350"/>
                  </a:lnTo>
                  <a:lnTo>
                    <a:pt x="160" y="350"/>
                  </a:lnTo>
                  <a:lnTo>
                    <a:pt x="160" y="359"/>
                  </a:lnTo>
                  <a:lnTo>
                    <a:pt x="162" y="369"/>
                  </a:lnTo>
                  <a:lnTo>
                    <a:pt x="164" y="378"/>
                  </a:lnTo>
                  <a:lnTo>
                    <a:pt x="167" y="386"/>
                  </a:lnTo>
                  <a:lnTo>
                    <a:pt x="170" y="395"/>
                  </a:lnTo>
                  <a:lnTo>
                    <a:pt x="176" y="402"/>
                  </a:lnTo>
                  <a:lnTo>
                    <a:pt x="181" y="410"/>
                  </a:lnTo>
                  <a:lnTo>
                    <a:pt x="188" y="417"/>
                  </a:lnTo>
                  <a:lnTo>
                    <a:pt x="428" y="665"/>
                  </a:lnTo>
                  <a:close/>
                  <a:moveTo>
                    <a:pt x="233" y="327"/>
                  </a:moveTo>
                  <a:lnTo>
                    <a:pt x="233" y="327"/>
                  </a:lnTo>
                  <a:lnTo>
                    <a:pt x="238" y="324"/>
                  </a:lnTo>
                  <a:lnTo>
                    <a:pt x="243" y="321"/>
                  </a:lnTo>
                  <a:lnTo>
                    <a:pt x="249" y="319"/>
                  </a:lnTo>
                  <a:lnTo>
                    <a:pt x="255" y="319"/>
                  </a:lnTo>
                  <a:lnTo>
                    <a:pt x="255" y="319"/>
                  </a:lnTo>
                  <a:lnTo>
                    <a:pt x="262" y="319"/>
                  </a:lnTo>
                  <a:lnTo>
                    <a:pt x="267" y="321"/>
                  </a:lnTo>
                  <a:lnTo>
                    <a:pt x="272" y="324"/>
                  </a:lnTo>
                  <a:lnTo>
                    <a:pt x="278" y="328"/>
                  </a:lnTo>
                  <a:lnTo>
                    <a:pt x="370" y="416"/>
                  </a:lnTo>
                  <a:lnTo>
                    <a:pt x="370" y="416"/>
                  </a:lnTo>
                  <a:lnTo>
                    <a:pt x="380" y="424"/>
                  </a:lnTo>
                  <a:lnTo>
                    <a:pt x="390" y="430"/>
                  </a:lnTo>
                  <a:lnTo>
                    <a:pt x="402" y="433"/>
                  </a:lnTo>
                  <a:lnTo>
                    <a:pt x="415" y="435"/>
                  </a:lnTo>
                  <a:lnTo>
                    <a:pt x="415" y="435"/>
                  </a:lnTo>
                  <a:lnTo>
                    <a:pt x="427" y="433"/>
                  </a:lnTo>
                  <a:lnTo>
                    <a:pt x="439" y="430"/>
                  </a:lnTo>
                  <a:lnTo>
                    <a:pt x="449" y="424"/>
                  </a:lnTo>
                  <a:lnTo>
                    <a:pt x="459" y="416"/>
                  </a:lnTo>
                  <a:lnTo>
                    <a:pt x="459" y="416"/>
                  </a:lnTo>
                  <a:lnTo>
                    <a:pt x="468" y="407"/>
                  </a:lnTo>
                  <a:lnTo>
                    <a:pt x="473" y="396"/>
                  </a:lnTo>
                  <a:lnTo>
                    <a:pt x="477" y="384"/>
                  </a:lnTo>
                  <a:lnTo>
                    <a:pt x="478" y="371"/>
                  </a:lnTo>
                  <a:lnTo>
                    <a:pt x="478" y="95"/>
                  </a:lnTo>
                  <a:lnTo>
                    <a:pt x="478" y="95"/>
                  </a:lnTo>
                  <a:lnTo>
                    <a:pt x="478" y="90"/>
                  </a:lnTo>
                  <a:lnTo>
                    <a:pt x="480" y="85"/>
                  </a:lnTo>
                  <a:lnTo>
                    <a:pt x="483" y="80"/>
                  </a:lnTo>
                  <a:lnTo>
                    <a:pt x="485" y="76"/>
                  </a:lnTo>
                  <a:lnTo>
                    <a:pt x="488" y="73"/>
                  </a:lnTo>
                  <a:lnTo>
                    <a:pt x="492" y="70"/>
                  </a:lnTo>
                  <a:lnTo>
                    <a:pt x="498" y="67"/>
                  </a:lnTo>
                  <a:lnTo>
                    <a:pt x="502" y="65"/>
                  </a:lnTo>
                  <a:lnTo>
                    <a:pt x="502" y="65"/>
                  </a:lnTo>
                  <a:lnTo>
                    <a:pt x="506" y="64"/>
                  </a:lnTo>
                  <a:lnTo>
                    <a:pt x="509" y="63"/>
                  </a:lnTo>
                  <a:lnTo>
                    <a:pt x="509" y="63"/>
                  </a:lnTo>
                  <a:lnTo>
                    <a:pt x="512" y="64"/>
                  </a:lnTo>
                  <a:lnTo>
                    <a:pt x="512" y="64"/>
                  </a:lnTo>
                  <a:lnTo>
                    <a:pt x="518" y="65"/>
                  </a:lnTo>
                  <a:lnTo>
                    <a:pt x="523" y="68"/>
                  </a:lnTo>
                  <a:lnTo>
                    <a:pt x="529" y="71"/>
                  </a:lnTo>
                  <a:lnTo>
                    <a:pt x="533" y="74"/>
                  </a:lnTo>
                  <a:lnTo>
                    <a:pt x="536" y="78"/>
                  </a:lnTo>
                  <a:lnTo>
                    <a:pt x="538" y="84"/>
                  </a:lnTo>
                  <a:lnTo>
                    <a:pt x="541" y="89"/>
                  </a:lnTo>
                  <a:lnTo>
                    <a:pt x="541" y="95"/>
                  </a:lnTo>
                  <a:lnTo>
                    <a:pt x="541" y="371"/>
                  </a:lnTo>
                  <a:lnTo>
                    <a:pt x="541" y="371"/>
                  </a:lnTo>
                  <a:lnTo>
                    <a:pt x="543" y="384"/>
                  </a:lnTo>
                  <a:lnTo>
                    <a:pt x="546" y="396"/>
                  </a:lnTo>
                  <a:lnTo>
                    <a:pt x="551" y="407"/>
                  </a:lnTo>
                  <a:lnTo>
                    <a:pt x="560" y="416"/>
                  </a:lnTo>
                  <a:lnTo>
                    <a:pt x="560" y="416"/>
                  </a:lnTo>
                  <a:lnTo>
                    <a:pt x="570" y="424"/>
                  </a:lnTo>
                  <a:lnTo>
                    <a:pt x="580" y="430"/>
                  </a:lnTo>
                  <a:lnTo>
                    <a:pt x="592" y="433"/>
                  </a:lnTo>
                  <a:lnTo>
                    <a:pt x="605" y="435"/>
                  </a:lnTo>
                  <a:lnTo>
                    <a:pt x="605" y="435"/>
                  </a:lnTo>
                  <a:lnTo>
                    <a:pt x="617" y="433"/>
                  </a:lnTo>
                  <a:lnTo>
                    <a:pt x="629" y="430"/>
                  </a:lnTo>
                  <a:lnTo>
                    <a:pt x="639" y="425"/>
                  </a:lnTo>
                  <a:lnTo>
                    <a:pt x="649" y="416"/>
                  </a:lnTo>
                  <a:lnTo>
                    <a:pt x="741" y="327"/>
                  </a:lnTo>
                  <a:lnTo>
                    <a:pt x="741" y="327"/>
                  </a:lnTo>
                  <a:lnTo>
                    <a:pt x="747" y="324"/>
                  </a:lnTo>
                  <a:lnTo>
                    <a:pt x="752" y="321"/>
                  </a:lnTo>
                  <a:lnTo>
                    <a:pt x="757" y="319"/>
                  </a:lnTo>
                  <a:lnTo>
                    <a:pt x="764" y="319"/>
                  </a:lnTo>
                  <a:lnTo>
                    <a:pt x="764" y="319"/>
                  </a:lnTo>
                  <a:lnTo>
                    <a:pt x="770" y="319"/>
                  </a:lnTo>
                  <a:lnTo>
                    <a:pt x="777" y="321"/>
                  </a:lnTo>
                  <a:lnTo>
                    <a:pt x="782" y="324"/>
                  </a:lnTo>
                  <a:lnTo>
                    <a:pt x="786" y="327"/>
                  </a:lnTo>
                  <a:lnTo>
                    <a:pt x="786" y="327"/>
                  </a:lnTo>
                  <a:lnTo>
                    <a:pt x="791" y="333"/>
                  </a:lnTo>
                  <a:lnTo>
                    <a:pt x="794" y="338"/>
                  </a:lnTo>
                  <a:lnTo>
                    <a:pt x="795" y="343"/>
                  </a:lnTo>
                  <a:lnTo>
                    <a:pt x="796" y="350"/>
                  </a:lnTo>
                  <a:lnTo>
                    <a:pt x="795" y="356"/>
                  </a:lnTo>
                  <a:lnTo>
                    <a:pt x="793" y="363"/>
                  </a:lnTo>
                  <a:lnTo>
                    <a:pt x="791" y="368"/>
                  </a:lnTo>
                  <a:lnTo>
                    <a:pt x="786" y="373"/>
                  </a:lnTo>
                  <a:lnTo>
                    <a:pt x="546" y="621"/>
                  </a:lnTo>
                  <a:lnTo>
                    <a:pt x="546" y="621"/>
                  </a:lnTo>
                  <a:lnTo>
                    <a:pt x="544" y="623"/>
                  </a:lnTo>
                  <a:lnTo>
                    <a:pt x="544" y="623"/>
                  </a:lnTo>
                  <a:lnTo>
                    <a:pt x="536" y="629"/>
                  </a:lnTo>
                  <a:lnTo>
                    <a:pt x="528" y="633"/>
                  </a:lnTo>
                  <a:lnTo>
                    <a:pt x="519" y="635"/>
                  </a:lnTo>
                  <a:lnTo>
                    <a:pt x="509" y="636"/>
                  </a:lnTo>
                  <a:lnTo>
                    <a:pt x="509" y="636"/>
                  </a:lnTo>
                  <a:lnTo>
                    <a:pt x="500" y="635"/>
                  </a:lnTo>
                  <a:lnTo>
                    <a:pt x="490" y="632"/>
                  </a:lnTo>
                  <a:lnTo>
                    <a:pt x="480" y="628"/>
                  </a:lnTo>
                  <a:lnTo>
                    <a:pt x="473" y="621"/>
                  </a:lnTo>
                  <a:lnTo>
                    <a:pt x="233" y="372"/>
                  </a:lnTo>
                  <a:lnTo>
                    <a:pt x="233" y="372"/>
                  </a:lnTo>
                  <a:lnTo>
                    <a:pt x="228" y="368"/>
                  </a:lnTo>
                  <a:lnTo>
                    <a:pt x="226" y="363"/>
                  </a:lnTo>
                  <a:lnTo>
                    <a:pt x="224" y="356"/>
                  </a:lnTo>
                  <a:lnTo>
                    <a:pt x="224" y="350"/>
                  </a:lnTo>
                  <a:lnTo>
                    <a:pt x="224" y="344"/>
                  </a:lnTo>
                  <a:lnTo>
                    <a:pt x="226" y="338"/>
                  </a:lnTo>
                  <a:lnTo>
                    <a:pt x="228" y="333"/>
                  </a:lnTo>
                  <a:lnTo>
                    <a:pt x="233" y="327"/>
                  </a:lnTo>
                  <a:lnTo>
                    <a:pt x="233" y="3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4176691" y="3091488"/>
            <a:ext cx="815894" cy="816000"/>
            <a:chOff x="4176441" y="2911012"/>
            <a:chExt cx="816000" cy="816000"/>
          </a:xfrm>
        </p:grpSpPr>
        <p:sp>
          <p:nvSpPr>
            <p:cNvPr id="86" name="椭圆 85"/>
            <p:cNvSpPr/>
            <p:nvPr/>
          </p:nvSpPr>
          <p:spPr>
            <a:xfrm>
              <a:off x="4176441" y="2911012"/>
              <a:ext cx="816000" cy="816000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7" name="Freeform 115"/>
            <p:cNvSpPr>
              <a:spLocks noEditPoints="1"/>
            </p:cNvSpPr>
            <p:nvPr/>
          </p:nvSpPr>
          <p:spPr bwMode="auto">
            <a:xfrm>
              <a:off x="4422516" y="3157881"/>
              <a:ext cx="323850" cy="322263"/>
            </a:xfrm>
            <a:custGeom>
              <a:avLst/>
              <a:gdLst>
                <a:gd name="T0" fmla="*/ 789 w 1018"/>
                <a:gd name="T1" fmla="*/ 69 h 1017"/>
                <a:gd name="T2" fmla="*/ 765 w 1018"/>
                <a:gd name="T3" fmla="*/ 25 h 1017"/>
                <a:gd name="T4" fmla="*/ 719 w 1018"/>
                <a:gd name="T5" fmla="*/ 1 h 1017"/>
                <a:gd name="T6" fmla="*/ 73 w 1018"/>
                <a:gd name="T7" fmla="*/ 1 h 1017"/>
                <a:gd name="T8" fmla="*/ 27 w 1018"/>
                <a:gd name="T9" fmla="*/ 25 h 1017"/>
                <a:gd name="T10" fmla="*/ 2 w 1018"/>
                <a:gd name="T11" fmla="*/ 69 h 1017"/>
                <a:gd name="T12" fmla="*/ 2 w 1018"/>
                <a:gd name="T13" fmla="*/ 716 h 1017"/>
                <a:gd name="T14" fmla="*/ 28 w 1018"/>
                <a:gd name="T15" fmla="*/ 766 h 1017"/>
                <a:gd name="T16" fmla="*/ 67 w 1018"/>
                <a:gd name="T17" fmla="*/ 789 h 1017"/>
                <a:gd name="T18" fmla="*/ 115 w 1018"/>
                <a:gd name="T19" fmla="*/ 791 h 1017"/>
                <a:gd name="T20" fmla="*/ 163 w 1018"/>
                <a:gd name="T21" fmla="*/ 766 h 1017"/>
                <a:gd name="T22" fmla="*/ 263 w 1018"/>
                <a:gd name="T23" fmla="*/ 745 h 1017"/>
                <a:gd name="T24" fmla="*/ 589 w 1018"/>
                <a:gd name="T25" fmla="*/ 763 h 1017"/>
                <a:gd name="T26" fmla="*/ 634 w 1018"/>
                <a:gd name="T27" fmla="*/ 777 h 1017"/>
                <a:gd name="T28" fmla="*/ 870 w 1018"/>
                <a:gd name="T29" fmla="*/ 1001 h 1017"/>
                <a:gd name="T30" fmla="*/ 923 w 1018"/>
                <a:gd name="T31" fmla="*/ 1017 h 1017"/>
                <a:gd name="T32" fmla="*/ 968 w 1018"/>
                <a:gd name="T33" fmla="*/ 1006 h 1017"/>
                <a:gd name="T34" fmla="*/ 1002 w 1018"/>
                <a:gd name="T35" fmla="*/ 975 h 1017"/>
                <a:gd name="T36" fmla="*/ 1018 w 1018"/>
                <a:gd name="T37" fmla="*/ 921 h 1017"/>
                <a:gd name="T38" fmla="*/ 1011 w 1018"/>
                <a:gd name="T39" fmla="*/ 276 h 1017"/>
                <a:gd name="T40" fmla="*/ 977 w 1018"/>
                <a:gd name="T41" fmla="*/ 238 h 1017"/>
                <a:gd name="T42" fmla="*/ 927 w 1018"/>
                <a:gd name="T43" fmla="*/ 223 h 1017"/>
                <a:gd name="T44" fmla="*/ 102 w 1018"/>
                <a:gd name="T45" fmla="*/ 729 h 1017"/>
                <a:gd name="T46" fmla="*/ 73 w 1018"/>
                <a:gd name="T47" fmla="*/ 721 h 1017"/>
                <a:gd name="T48" fmla="*/ 64 w 1018"/>
                <a:gd name="T49" fmla="*/ 86 h 1017"/>
                <a:gd name="T50" fmla="*/ 80 w 1018"/>
                <a:gd name="T51" fmla="*/ 65 h 1017"/>
                <a:gd name="T52" fmla="*/ 711 w 1018"/>
                <a:gd name="T53" fmla="*/ 65 h 1017"/>
                <a:gd name="T54" fmla="*/ 727 w 1018"/>
                <a:gd name="T55" fmla="*/ 86 h 1017"/>
                <a:gd name="T56" fmla="*/ 720 w 1018"/>
                <a:gd name="T57" fmla="*/ 470 h 1017"/>
                <a:gd name="T58" fmla="*/ 429 w 1018"/>
                <a:gd name="T59" fmla="*/ 476 h 1017"/>
                <a:gd name="T60" fmla="*/ 350 w 1018"/>
                <a:gd name="T61" fmla="*/ 501 h 1017"/>
                <a:gd name="T62" fmla="*/ 954 w 1018"/>
                <a:gd name="T63" fmla="*/ 928 h 1017"/>
                <a:gd name="T64" fmla="*/ 934 w 1018"/>
                <a:gd name="T65" fmla="*/ 951 h 1017"/>
                <a:gd name="T66" fmla="*/ 900 w 1018"/>
                <a:gd name="T67" fmla="*/ 944 h 1017"/>
                <a:gd name="T68" fmla="*/ 645 w 1018"/>
                <a:gd name="T69" fmla="*/ 711 h 1017"/>
                <a:gd name="T70" fmla="*/ 318 w 1018"/>
                <a:gd name="T71" fmla="*/ 700 h 1017"/>
                <a:gd name="T72" fmla="*/ 293 w 1018"/>
                <a:gd name="T73" fmla="*/ 685 h 1017"/>
                <a:gd name="T74" fmla="*/ 379 w 1018"/>
                <a:gd name="T75" fmla="*/ 557 h 1017"/>
                <a:gd name="T76" fmla="*/ 420 w 1018"/>
                <a:gd name="T77" fmla="*/ 540 h 1017"/>
                <a:gd name="T78" fmla="*/ 727 w 1018"/>
                <a:gd name="T79" fmla="*/ 536 h 1017"/>
                <a:gd name="T80" fmla="*/ 770 w 1018"/>
                <a:gd name="T81" fmla="*/ 508 h 1017"/>
                <a:gd name="T82" fmla="*/ 791 w 1018"/>
                <a:gd name="T83" fmla="*/ 461 h 1017"/>
                <a:gd name="T84" fmla="*/ 938 w 1018"/>
                <a:gd name="T85" fmla="*/ 288 h 1017"/>
                <a:gd name="T86" fmla="*/ 955 w 1018"/>
                <a:gd name="T87" fmla="*/ 311 h 1017"/>
                <a:gd name="T88" fmla="*/ 425 w 1018"/>
                <a:gd name="T89" fmla="*/ 373 h 1017"/>
                <a:gd name="T90" fmla="*/ 445 w 1018"/>
                <a:gd name="T91" fmla="*/ 333 h 1017"/>
                <a:gd name="T92" fmla="*/ 416 w 1018"/>
                <a:gd name="T93" fmla="*/ 289 h 1017"/>
                <a:gd name="T94" fmla="*/ 371 w 1018"/>
                <a:gd name="T95" fmla="*/ 294 h 1017"/>
                <a:gd name="T96" fmla="*/ 350 w 1018"/>
                <a:gd name="T97" fmla="*/ 333 h 1017"/>
                <a:gd name="T98" fmla="*/ 380 w 1018"/>
                <a:gd name="T99" fmla="*/ 377 h 1017"/>
                <a:gd name="T100" fmla="*/ 197 w 1018"/>
                <a:gd name="T101" fmla="*/ 286 h 1017"/>
                <a:gd name="T102" fmla="*/ 160 w 1018"/>
                <a:gd name="T103" fmla="*/ 324 h 1017"/>
                <a:gd name="T104" fmla="*/ 174 w 1018"/>
                <a:gd name="T105" fmla="*/ 367 h 1017"/>
                <a:gd name="T106" fmla="*/ 217 w 1018"/>
                <a:gd name="T107" fmla="*/ 380 h 1017"/>
                <a:gd name="T108" fmla="*/ 254 w 1018"/>
                <a:gd name="T109" fmla="*/ 343 h 1017"/>
                <a:gd name="T110" fmla="*/ 240 w 1018"/>
                <a:gd name="T111" fmla="*/ 300 h 1017"/>
                <a:gd name="T112" fmla="*/ 589 w 1018"/>
                <a:gd name="T113" fmla="*/ 380 h 1017"/>
                <a:gd name="T114" fmla="*/ 629 w 1018"/>
                <a:gd name="T115" fmla="*/ 360 h 1017"/>
                <a:gd name="T116" fmla="*/ 633 w 1018"/>
                <a:gd name="T117" fmla="*/ 315 h 1017"/>
                <a:gd name="T118" fmla="*/ 589 w 1018"/>
                <a:gd name="T119" fmla="*/ 286 h 1017"/>
                <a:gd name="T120" fmla="*/ 549 w 1018"/>
                <a:gd name="T121" fmla="*/ 306 h 1017"/>
                <a:gd name="T122" fmla="*/ 545 w 1018"/>
                <a:gd name="T123" fmla="*/ 351 h 1017"/>
                <a:gd name="T124" fmla="*/ 589 w 1018"/>
                <a:gd name="T125" fmla="*/ 38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927" y="223"/>
                  </a:moveTo>
                  <a:lnTo>
                    <a:pt x="792" y="223"/>
                  </a:lnTo>
                  <a:lnTo>
                    <a:pt x="792" y="86"/>
                  </a:lnTo>
                  <a:lnTo>
                    <a:pt x="792" y="86"/>
                  </a:lnTo>
                  <a:lnTo>
                    <a:pt x="791" y="78"/>
                  </a:lnTo>
                  <a:lnTo>
                    <a:pt x="789" y="69"/>
                  </a:lnTo>
                  <a:lnTo>
                    <a:pt x="787" y="61"/>
                  </a:lnTo>
                  <a:lnTo>
                    <a:pt x="784" y="53"/>
                  </a:lnTo>
                  <a:lnTo>
                    <a:pt x="780" y="45"/>
                  </a:lnTo>
                  <a:lnTo>
                    <a:pt x="776" y="38"/>
                  </a:lnTo>
                  <a:lnTo>
                    <a:pt x="770" y="31"/>
                  </a:lnTo>
                  <a:lnTo>
                    <a:pt x="765" y="25"/>
                  </a:lnTo>
                  <a:lnTo>
                    <a:pt x="758" y="19"/>
                  </a:lnTo>
                  <a:lnTo>
                    <a:pt x="751" y="15"/>
                  </a:lnTo>
                  <a:lnTo>
                    <a:pt x="743" y="10"/>
                  </a:lnTo>
                  <a:lnTo>
                    <a:pt x="736" y="6"/>
                  </a:lnTo>
                  <a:lnTo>
                    <a:pt x="727" y="3"/>
                  </a:lnTo>
                  <a:lnTo>
                    <a:pt x="719" y="1"/>
                  </a:lnTo>
                  <a:lnTo>
                    <a:pt x="709" y="0"/>
                  </a:lnTo>
                  <a:lnTo>
                    <a:pt x="699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82" y="0"/>
                  </a:lnTo>
                  <a:lnTo>
                    <a:pt x="73" y="1"/>
                  </a:lnTo>
                  <a:lnTo>
                    <a:pt x="64" y="3"/>
                  </a:lnTo>
                  <a:lnTo>
                    <a:pt x="56" y="6"/>
                  </a:lnTo>
                  <a:lnTo>
                    <a:pt x="48" y="10"/>
                  </a:lnTo>
                  <a:lnTo>
                    <a:pt x="41" y="15"/>
                  </a:lnTo>
                  <a:lnTo>
                    <a:pt x="33" y="19"/>
                  </a:lnTo>
                  <a:lnTo>
                    <a:pt x="27" y="25"/>
                  </a:lnTo>
                  <a:lnTo>
                    <a:pt x="21" y="31"/>
                  </a:lnTo>
                  <a:lnTo>
                    <a:pt x="16" y="38"/>
                  </a:lnTo>
                  <a:lnTo>
                    <a:pt x="12" y="45"/>
                  </a:lnTo>
                  <a:lnTo>
                    <a:pt x="7" y="53"/>
                  </a:lnTo>
                  <a:lnTo>
                    <a:pt x="4" y="61"/>
                  </a:lnTo>
                  <a:lnTo>
                    <a:pt x="2" y="69"/>
                  </a:lnTo>
                  <a:lnTo>
                    <a:pt x="1" y="78"/>
                  </a:lnTo>
                  <a:lnTo>
                    <a:pt x="0" y="86"/>
                  </a:lnTo>
                  <a:lnTo>
                    <a:pt x="0" y="698"/>
                  </a:lnTo>
                  <a:lnTo>
                    <a:pt x="0" y="698"/>
                  </a:lnTo>
                  <a:lnTo>
                    <a:pt x="1" y="708"/>
                  </a:lnTo>
                  <a:lnTo>
                    <a:pt x="2" y="716"/>
                  </a:lnTo>
                  <a:lnTo>
                    <a:pt x="4" y="726"/>
                  </a:lnTo>
                  <a:lnTo>
                    <a:pt x="7" y="735"/>
                  </a:lnTo>
                  <a:lnTo>
                    <a:pt x="12" y="743"/>
                  </a:lnTo>
                  <a:lnTo>
                    <a:pt x="16" y="751"/>
                  </a:lnTo>
                  <a:lnTo>
                    <a:pt x="21" y="758"/>
                  </a:lnTo>
                  <a:lnTo>
                    <a:pt x="28" y="766"/>
                  </a:lnTo>
                  <a:lnTo>
                    <a:pt x="28" y="766"/>
                  </a:lnTo>
                  <a:lnTo>
                    <a:pt x="35" y="772"/>
                  </a:lnTo>
                  <a:lnTo>
                    <a:pt x="43" y="777"/>
                  </a:lnTo>
                  <a:lnTo>
                    <a:pt x="51" y="782"/>
                  </a:lnTo>
                  <a:lnTo>
                    <a:pt x="59" y="786"/>
                  </a:lnTo>
                  <a:lnTo>
                    <a:pt x="67" y="789"/>
                  </a:lnTo>
                  <a:lnTo>
                    <a:pt x="77" y="791"/>
                  </a:lnTo>
                  <a:lnTo>
                    <a:pt x="87" y="792"/>
                  </a:lnTo>
                  <a:lnTo>
                    <a:pt x="95" y="794"/>
                  </a:lnTo>
                  <a:lnTo>
                    <a:pt x="95" y="794"/>
                  </a:lnTo>
                  <a:lnTo>
                    <a:pt x="105" y="792"/>
                  </a:lnTo>
                  <a:lnTo>
                    <a:pt x="115" y="791"/>
                  </a:lnTo>
                  <a:lnTo>
                    <a:pt x="123" y="789"/>
                  </a:lnTo>
                  <a:lnTo>
                    <a:pt x="132" y="786"/>
                  </a:lnTo>
                  <a:lnTo>
                    <a:pt x="140" y="783"/>
                  </a:lnTo>
                  <a:lnTo>
                    <a:pt x="148" y="777"/>
                  </a:lnTo>
                  <a:lnTo>
                    <a:pt x="155" y="772"/>
                  </a:lnTo>
                  <a:lnTo>
                    <a:pt x="163" y="766"/>
                  </a:lnTo>
                  <a:lnTo>
                    <a:pt x="230" y="700"/>
                  </a:lnTo>
                  <a:lnTo>
                    <a:pt x="230" y="700"/>
                  </a:lnTo>
                  <a:lnTo>
                    <a:pt x="236" y="713"/>
                  </a:lnTo>
                  <a:lnTo>
                    <a:pt x="243" y="726"/>
                  </a:lnTo>
                  <a:lnTo>
                    <a:pt x="252" y="737"/>
                  </a:lnTo>
                  <a:lnTo>
                    <a:pt x="263" y="745"/>
                  </a:lnTo>
                  <a:lnTo>
                    <a:pt x="276" y="753"/>
                  </a:lnTo>
                  <a:lnTo>
                    <a:pt x="288" y="759"/>
                  </a:lnTo>
                  <a:lnTo>
                    <a:pt x="303" y="762"/>
                  </a:lnTo>
                  <a:lnTo>
                    <a:pt x="318" y="763"/>
                  </a:lnTo>
                  <a:lnTo>
                    <a:pt x="589" y="763"/>
                  </a:lnTo>
                  <a:lnTo>
                    <a:pt x="589" y="763"/>
                  </a:lnTo>
                  <a:lnTo>
                    <a:pt x="597" y="763"/>
                  </a:lnTo>
                  <a:lnTo>
                    <a:pt x="605" y="765"/>
                  </a:lnTo>
                  <a:lnTo>
                    <a:pt x="612" y="767"/>
                  </a:lnTo>
                  <a:lnTo>
                    <a:pt x="620" y="770"/>
                  </a:lnTo>
                  <a:lnTo>
                    <a:pt x="626" y="773"/>
                  </a:lnTo>
                  <a:lnTo>
                    <a:pt x="634" y="777"/>
                  </a:lnTo>
                  <a:lnTo>
                    <a:pt x="640" y="782"/>
                  </a:lnTo>
                  <a:lnTo>
                    <a:pt x="646" y="787"/>
                  </a:lnTo>
                  <a:lnTo>
                    <a:pt x="855" y="989"/>
                  </a:lnTo>
                  <a:lnTo>
                    <a:pt x="855" y="989"/>
                  </a:lnTo>
                  <a:lnTo>
                    <a:pt x="862" y="995"/>
                  </a:lnTo>
                  <a:lnTo>
                    <a:pt x="870" y="1001"/>
                  </a:lnTo>
                  <a:lnTo>
                    <a:pt x="877" y="1006"/>
                  </a:lnTo>
                  <a:lnTo>
                    <a:pt x="886" y="1010"/>
                  </a:lnTo>
                  <a:lnTo>
                    <a:pt x="895" y="1012"/>
                  </a:lnTo>
                  <a:lnTo>
                    <a:pt x="903" y="1016"/>
                  </a:lnTo>
                  <a:lnTo>
                    <a:pt x="913" y="1017"/>
                  </a:lnTo>
                  <a:lnTo>
                    <a:pt x="923" y="1017"/>
                  </a:lnTo>
                  <a:lnTo>
                    <a:pt x="923" y="1017"/>
                  </a:lnTo>
                  <a:lnTo>
                    <a:pt x="932" y="1017"/>
                  </a:lnTo>
                  <a:lnTo>
                    <a:pt x="941" y="1016"/>
                  </a:lnTo>
                  <a:lnTo>
                    <a:pt x="950" y="1012"/>
                  </a:lnTo>
                  <a:lnTo>
                    <a:pt x="959" y="1010"/>
                  </a:lnTo>
                  <a:lnTo>
                    <a:pt x="968" y="1006"/>
                  </a:lnTo>
                  <a:lnTo>
                    <a:pt x="975" y="1001"/>
                  </a:lnTo>
                  <a:lnTo>
                    <a:pt x="983" y="995"/>
                  </a:lnTo>
                  <a:lnTo>
                    <a:pt x="990" y="989"/>
                  </a:lnTo>
                  <a:lnTo>
                    <a:pt x="990" y="989"/>
                  </a:lnTo>
                  <a:lnTo>
                    <a:pt x="997" y="982"/>
                  </a:lnTo>
                  <a:lnTo>
                    <a:pt x="1002" y="975"/>
                  </a:lnTo>
                  <a:lnTo>
                    <a:pt x="1006" y="966"/>
                  </a:lnTo>
                  <a:lnTo>
                    <a:pt x="1011" y="958"/>
                  </a:lnTo>
                  <a:lnTo>
                    <a:pt x="1014" y="949"/>
                  </a:lnTo>
                  <a:lnTo>
                    <a:pt x="1016" y="941"/>
                  </a:lnTo>
                  <a:lnTo>
                    <a:pt x="1017" y="931"/>
                  </a:lnTo>
                  <a:lnTo>
                    <a:pt x="1018" y="921"/>
                  </a:lnTo>
                  <a:lnTo>
                    <a:pt x="1018" y="311"/>
                  </a:lnTo>
                  <a:lnTo>
                    <a:pt x="1018" y="311"/>
                  </a:lnTo>
                  <a:lnTo>
                    <a:pt x="1017" y="301"/>
                  </a:lnTo>
                  <a:lnTo>
                    <a:pt x="1016" y="292"/>
                  </a:lnTo>
                  <a:lnTo>
                    <a:pt x="1014" y="284"/>
                  </a:lnTo>
                  <a:lnTo>
                    <a:pt x="1011" y="276"/>
                  </a:lnTo>
                  <a:lnTo>
                    <a:pt x="1007" y="269"/>
                  </a:lnTo>
                  <a:lnTo>
                    <a:pt x="1002" y="261"/>
                  </a:lnTo>
                  <a:lnTo>
                    <a:pt x="997" y="255"/>
                  </a:lnTo>
                  <a:lnTo>
                    <a:pt x="991" y="248"/>
                  </a:lnTo>
                  <a:lnTo>
                    <a:pt x="985" y="243"/>
                  </a:lnTo>
                  <a:lnTo>
                    <a:pt x="977" y="238"/>
                  </a:lnTo>
                  <a:lnTo>
                    <a:pt x="970" y="233"/>
                  </a:lnTo>
                  <a:lnTo>
                    <a:pt x="962" y="230"/>
                  </a:lnTo>
                  <a:lnTo>
                    <a:pt x="954" y="227"/>
                  </a:lnTo>
                  <a:lnTo>
                    <a:pt x="945" y="225"/>
                  </a:lnTo>
                  <a:lnTo>
                    <a:pt x="935" y="224"/>
                  </a:lnTo>
                  <a:lnTo>
                    <a:pt x="927" y="223"/>
                  </a:lnTo>
                  <a:lnTo>
                    <a:pt x="927" y="223"/>
                  </a:lnTo>
                  <a:close/>
                  <a:moveTo>
                    <a:pt x="118" y="721"/>
                  </a:moveTo>
                  <a:lnTo>
                    <a:pt x="118" y="721"/>
                  </a:lnTo>
                  <a:lnTo>
                    <a:pt x="114" y="725"/>
                  </a:lnTo>
                  <a:lnTo>
                    <a:pt x="108" y="727"/>
                  </a:lnTo>
                  <a:lnTo>
                    <a:pt x="102" y="729"/>
                  </a:lnTo>
                  <a:lnTo>
                    <a:pt x="95" y="729"/>
                  </a:lnTo>
                  <a:lnTo>
                    <a:pt x="90" y="729"/>
                  </a:lnTo>
                  <a:lnTo>
                    <a:pt x="83" y="727"/>
                  </a:lnTo>
                  <a:lnTo>
                    <a:pt x="78" y="725"/>
                  </a:lnTo>
                  <a:lnTo>
                    <a:pt x="73" y="721"/>
                  </a:lnTo>
                  <a:lnTo>
                    <a:pt x="73" y="721"/>
                  </a:lnTo>
                  <a:lnTo>
                    <a:pt x="70" y="715"/>
                  </a:lnTo>
                  <a:lnTo>
                    <a:pt x="66" y="710"/>
                  </a:lnTo>
                  <a:lnTo>
                    <a:pt x="64" y="704"/>
                  </a:lnTo>
                  <a:lnTo>
                    <a:pt x="64" y="698"/>
                  </a:lnTo>
                  <a:lnTo>
                    <a:pt x="64" y="86"/>
                  </a:lnTo>
                  <a:lnTo>
                    <a:pt x="64" y="86"/>
                  </a:lnTo>
                  <a:lnTo>
                    <a:pt x="64" y="82"/>
                  </a:lnTo>
                  <a:lnTo>
                    <a:pt x="66" y="78"/>
                  </a:lnTo>
                  <a:lnTo>
                    <a:pt x="68" y="74"/>
                  </a:lnTo>
                  <a:lnTo>
                    <a:pt x="72" y="70"/>
                  </a:lnTo>
                  <a:lnTo>
                    <a:pt x="76" y="67"/>
                  </a:lnTo>
                  <a:lnTo>
                    <a:pt x="80" y="65"/>
                  </a:lnTo>
                  <a:lnTo>
                    <a:pt x="86" y="63"/>
                  </a:lnTo>
                  <a:lnTo>
                    <a:pt x="92" y="63"/>
                  </a:lnTo>
                  <a:lnTo>
                    <a:pt x="699" y="63"/>
                  </a:lnTo>
                  <a:lnTo>
                    <a:pt x="699" y="63"/>
                  </a:lnTo>
                  <a:lnTo>
                    <a:pt x="706" y="63"/>
                  </a:lnTo>
                  <a:lnTo>
                    <a:pt x="711" y="65"/>
                  </a:lnTo>
                  <a:lnTo>
                    <a:pt x="715" y="67"/>
                  </a:lnTo>
                  <a:lnTo>
                    <a:pt x="720" y="70"/>
                  </a:lnTo>
                  <a:lnTo>
                    <a:pt x="723" y="74"/>
                  </a:lnTo>
                  <a:lnTo>
                    <a:pt x="725" y="78"/>
                  </a:lnTo>
                  <a:lnTo>
                    <a:pt x="727" y="82"/>
                  </a:lnTo>
                  <a:lnTo>
                    <a:pt x="727" y="86"/>
                  </a:lnTo>
                  <a:lnTo>
                    <a:pt x="727" y="452"/>
                  </a:lnTo>
                  <a:lnTo>
                    <a:pt x="727" y="452"/>
                  </a:lnTo>
                  <a:lnTo>
                    <a:pt x="727" y="458"/>
                  </a:lnTo>
                  <a:lnTo>
                    <a:pt x="725" y="462"/>
                  </a:lnTo>
                  <a:lnTo>
                    <a:pt x="723" y="466"/>
                  </a:lnTo>
                  <a:lnTo>
                    <a:pt x="720" y="470"/>
                  </a:lnTo>
                  <a:lnTo>
                    <a:pt x="715" y="473"/>
                  </a:lnTo>
                  <a:lnTo>
                    <a:pt x="711" y="475"/>
                  </a:lnTo>
                  <a:lnTo>
                    <a:pt x="706" y="476"/>
                  </a:lnTo>
                  <a:lnTo>
                    <a:pt x="699" y="476"/>
                  </a:lnTo>
                  <a:lnTo>
                    <a:pt x="429" y="476"/>
                  </a:lnTo>
                  <a:lnTo>
                    <a:pt x="429" y="476"/>
                  </a:lnTo>
                  <a:lnTo>
                    <a:pt x="415" y="477"/>
                  </a:lnTo>
                  <a:lnTo>
                    <a:pt x="401" y="479"/>
                  </a:lnTo>
                  <a:lnTo>
                    <a:pt x="387" y="482"/>
                  </a:lnTo>
                  <a:lnTo>
                    <a:pt x="374" y="487"/>
                  </a:lnTo>
                  <a:lnTo>
                    <a:pt x="361" y="493"/>
                  </a:lnTo>
                  <a:lnTo>
                    <a:pt x="350" y="501"/>
                  </a:lnTo>
                  <a:lnTo>
                    <a:pt x="339" y="508"/>
                  </a:lnTo>
                  <a:lnTo>
                    <a:pt x="328" y="518"/>
                  </a:lnTo>
                  <a:lnTo>
                    <a:pt x="118" y="721"/>
                  </a:lnTo>
                  <a:close/>
                  <a:moveTo>
                    <a:pt x="955" y="921"/>
                  </a:moveTo>
                  <a:lnTo>
                    <a:pt x="955" y="921"/>
                  </a:lnTo>
                  <a:lnTo>
                    <a:pt x="954" y="928"/>
                  </a:lnTo>
                  <a:lnTo>
                    <a:pt x="951" y="934"/>
                  </a:lnTo>
                  <a:lnTo>
                    <a:pt x="949" y="939"/>
                  </a:lnTo>
                  <a:lnTo>
                    <a:pt x="945" y="944"/>
                  </a:lnTo>
                  <a:lnTo>
                    <a:pt x="945" y="944"/>
                  </a:lnTo>
                  <a:lnTo>
                    <a:pt x="940" y="948"/>
                  </a:lnTo>
                  <a:lnTo>
                    <a:pt x="934" y="951"/>
                  </a:lnTo>
                  <a:lnTo>
                    <a:pt x="929" y="952"/>
                  </a:lnTo>
                  <a:lnTo>
                    <a:pt x="923" y="953"/>
                  </a:lnTo>
                  <a:lnTo>
                    <a:pt x="916" y="952"/>
                  </a:lnTo>
                  <a:lnTo>
                    <a:pt x="911" y="951"/>
                  </a:lnTo>
                  <a:lnTo>
                    <a:pt x="904" y="948"/>
                  </a:lnTo>
                  <a:lnTo>
                    <a:pt x="900" y="944"/>
                  </a:lnTo>
                  <a:lnTo>
                    <a:pt x="691" y="742"/>
                  </a:lnTo>
                  <a:lnTo>
                    <a:pt x="691" y="742"/>
                  </a:lnTo>
                  <a:lnTo>
                    <a:pt x="680" y="732"/>
                  </a:lnTo>
                  <a:lnTo>
                    <a:pt x="668" y="724"/>
                  </a:lnTo>
                  <a:lnTo>
                    <a:pt x="656" y="716"/>
                  </a:lnTo>
                  <a:lnTo>
                    <a:pt x="645" y="711"/>
                  </a:lnTo>
                  <a:lnTo>
                    <a:pt x="631" y="706"/>
                  </a:lnTo>
                  <a:lnTo>
                    <a:pt x="618" y="702"/>
                  </a:lnTo>
                  <a:lnTo>
                    <a:pt x="604" y="700"/>
                  </a:lnTo>
                  <a:lnTo>
                    <a:pt x="589" y="700"/>
                  </a:lnTo>
                  <a:lnTo>
                    <a:pt x="318" y="700"/>
                  </a:lnTo>
                  <a:lnTo>
                    <a:pt x="318" y="700"/>
                  </a:lnTo>
                  <a:lnTo>
                    <a:pt x="313" y="699"/>
                  </a:lnTo>
                  <a:lnTo>
                    <a:pt x="308" y="698"/>
                  </a:lnTo>
                  <a:lnTo>
                    <a:pt x="302" y="696"/>
                  </a:lnTo>
                  <a:lnTo>
                    <a:pt x="298" y="693"/>
                  </a:lnTo>
                  <a:lnTo>
                    <a:pt x="295" y="689"/>
                  </a:lnTo>
                  <a:lnTo>
                    <a:pt x="293" y="685"/>
                  </a:lnTo>
                  <a:lnTo>
                    <a:pt x="291" y="681"/>
                  </a:lnTo>
                  <a:lnTo>
                    <a:pt x="291" y="677"/>
                  </a:lnTo>
                  <a:lnTo>
                    <a:pt x="291" y="642"/>
                  </a:lnTo>
                  <a:lnTo>
                    <a:pt x="372" y="563"/>
                  </a:lnTo>
                  <a:lnTo>
                    <a:pt x="372" y="563"/>
                  </a:lnTo>
                  <a:lnTo>
                    <a:pt x="379" y="557"/>
                  </a:lnTo>
                  <a:lnTo>
                    <a:pt x="385" y="553"/>
                  </a:lnTo>
                  <a:lnTo>
                    <a:pt x="391" y="549"/>
                  </a:lnTo>
                  <a:lnTo>
                    <a:pt x="398" y="546"/>
                  </a:lnTo>
                  <a:lnTo>
                    <a:pt x="405" y="544"/>
                  </a:lnTo>
                  <a:lnTo>
                    <a:pt x="413" y="541"/>
                  </a:lnTo>
                  <a:lnTo>
                    <a:pt x="420" y="540"/>
                  </a:lnTo>
                  <a:lnTo>
                    <a:pt x="429" y="540"/>
                  </a:lnTo>
                  <a:lnTo>
                    <a:pt x="699" y="540"/>
                  </a:lnTo>
                  <a:lnTo>
                    <a:pt x="699" y="540"/>
                  </a:lnTo>
                  <a:lnTo>
                    <a:pt x="709" y="539"/>
                  </a:lnTo>
                  <a:lnTo>
                    <a:pt x="719" y="538"/>
                  </a:lnTo>
                  <a:lnTo>
                    <a:pt x="727" y="536"/>
                  </a:lnTo>
                  <a:lnTo>
                    <a:pt x="736" y="533"/>
                  </a:lnTo>
                  <a:lnTo>
                    <a:pt x="743" y="530"/>
                  </a:lnTo>
                  <a:lnTo>
                    <a:pt x="751" y="525"/>
                  </a:lnTo>
                  <a:lnTo>
                    <a:pt x="758" y="520"/>
                  </a:lnTo>
                  <a:lnTo>
                    <a:pt x="765" y="515"/>
                  </a:lnTo>
                  <a:lnTo>
                    <a:pt x="770" y="508"/>
                  </a:lnTo>
                  <a:lnTo>
                    <a:pt x="776" y="502"/>
                  </a:lnTo>
                  <a:lnTo>
                    <a:pt x="780" y="494"/>
                  </a:lnTo>
                  <a:lnTo>
                    <a:pt x="784" y="487"/>
                  </a:lnTo>
                  <a:lnTo>
                    <a:pt x="787" y="478"/>
                  </a:lnTo>
                  <a:lnTo>
                    <a:pt x="789" y="471"/>
                  </a:lnTo>
                  <a:lnTo>
                    <a:pt x="791" y="461"/>
                  </a:lnTo>
                  <a:lnTo>
                    <a:pt x="792" y="452"/>
                  </a:lnTo>
                  <a:lnTo>
                    <a:pt x="792" y="286"/>
                  </a:lnTo>
                  <a:lnTo>
                    <a:pt x="927" y="286"/>
                  </a:lnTo>
                  <a:lnTo>
                    <a:pt x="927" y="286"/>
                  </a:lnTo>
                  <a:lnTo>
                    <a:pt x="932" y="287"/>
                  </a:lnTo>
                  <a:lnTo>
                    <a:pt x="938" y="288"/>
                  </a:lnTo>
                  <a:lnTo>
                    <a:pt x="942" y="290"/>
                  </a:lnTo>
                  <a:lnTo>
                    <a:pt x="946" y="294"/>
                  </a:lnTo>
                  <a:lnTo>
                    <a:pt x="949" y="297"/>
                  </a:lnTo>
                  <a:lnTo>
                    <a:pt x="953" y="301"/>
                  </a:lnTo>
                  <a:lnTo>
                    <a:pt x="954" y="305"/>
                  </a:lnTo>
                  <a:lnTo>
                    <a:pt x="955" y="311"/>
                  </a:lnTo>
                  <a:lnTo>
                    <a:pt x="955" y="921"/>
                  </a:lnTo>
                  <a:close/>
                  <a:moveTo>
                    <a:pt x="398" y="380"/>
                  </a:moveTo>
                  <a:lnTo>
                    <a:pt x="398" y="380"/>
                  </a:lnTo>
                  <a:lnTo>
                    <a:pt x="408" y="380"/>
                  </a:lnTo>
                  <a:lnTo>
                    <a:pt x="416" y="377"/>
                  </a:lnTo>
                  <a:lnTo>
                    <a:pt x="425" y="373"/>
                  </a:lnTo>
                  <a:lnTo>
                    <a:pt x="431" y="367"/>
                  </a:lnTo>
                  <a:lnTo>
                    <a:pt x="438" y="360"/>
                  </a:lnTo>
                  <a:lnTo>
                    <a:pt x="442" y="351"/>
                  </a:lnTo>
                  <a:lnTo>
                    <a:pt x="444" y="343"/>
                  </a:lnTo>
                  <a:lnTo>
                    <a:pt x="445" y="333"/>
                  </a:lnTo>
                  <a:lnTo>
                    <a:pt x="445" y="333"/>
                  </a:lnTo>
                  <a:lnTo>
                    <a:pt x="444" y="324"/>
                  </a:lnTo>
                  <a:lnTo>
                    <a:pt x="442" y="315"/>
                  </a:lnTo>
                  <a:lnTo>
                    <a:pt x="438" y="306"/>
                  </a:lnTo>
                  <a:lnTo>
                    <a:pt x="431" y="300"/>
                  </a:lnTo>
                  <a:lnTo>
                    <a:pt x="425" y="294"/>
                  </a:lnTo>
                  <a:lnTo>
                    <a:pt x="416" y="289"/>
                  </a:lnTo>
                  <a:lnTo>
                    <a:pt x="408" y="286"/>
                  </a:lnTo>
                  <a:lnTo>
                    <a:pt x="398" y="286"/>
                  </a:lnTo>
                  <a:lnTo>
                    <a:pt x="398" y="286"/>
                  </a:lnTo>
                  <a:lnTo>
                    <a:pt x="388" y="286"/>
                  </a:lnTo>
                  <a:lnTo>
                    <a:pt x="380" y="289"/>
                  </a:lnTo>
                  <a:lnTo>
                    <a:pt x="371" y="294"/>
                  </a:lnTo>
                  <a:lnTo>
                    <a:pt x="364" y="300"/>
                  </a:lnTo>
                  <a:lnTo>
                    <a:pt x="358" y="306"/>
                  </a:lnTo>
                  <a:lnTo>
                    <a:pt x="354" y="315"/>
                  </a:lnTo>
                  <a:lnTo>
                    <a:pt x="351" y="324"/>
                  </a:lnTo>
                  <a:lnTo>
                    <a:pt x="350" y="333"/>
                  </a:lnTo>
                  <a:lnTo>
                    <a:pt x="350" y="333"/>
                  </a:lnTo>
                  <a:lnTo>
                    <a:pt x="351" y="343"/>
                  </a:lnTo>
                  <a:lnTo>
                    <a:pt x="354" y="351"/>
                  </a:lnTo>
                  <a:lnTo>
                    <a:pt x="358" y="360"/>
                  </a:lnTo>
                  <a:lnTo>
                    <a:pt x="364" y="367"/>
                  </a:lnTo>
                  <a:lnTo>
                    <a:pt x="371" y="373"/>
                  </a:lnTo>
                  <a:lnTo>
                    <a:pt x="380" y="377"/>
                  </a:lnTo>
                  <a:lnTo>
                    <a:pt x="388" y="380"/>
                  </a:lnTo>
                  <a:lnTo>
                    <a:pt x="398" y="380"/>
                  </a:lnTo>
                  <a:lnTo>
                    <a:pt x="398" y="380"/>
                  </a:lnTo>
                  <a:close/>
                  <a:moveTo>
                    <a:pt x="207" y="286"/>
                  </a:moveTo>
                  <a:lnTo>
                    <a:pt x="207" y="286"/>
                  </a:lnTo>
                  <a:lnTo>
                    <a:pt x="197" y="286"/>
                  </a:lnTo>
                  <a:lnTo>
                    <a:pt x="189" y="289"/>
                  </a:lnTo>
                  <a:lnTo>
                    <a:pt x="180" y="294"/>
                  </a:lnTo>
                  <a:lnTo>
                    <a:pt x="174" y="300"/>
                  </a:lnTo>
                  <a:lnTo>
                    <a:pt x="167" y="306"/>
                  </a:lnTo>
                  <a:lnTo>
                    <a:pt x="163" y="315"/>
                  </a:lnTo>
                  <a:lnTo>
                    <a:pt x="160" y="324"/>
                  </a:lnTo>
                  <a:lnTo>
                    <a:pt x="160" y="333"/>
                  </a:lnTo>
                  <a:lnTo>
                    <a:pt x="160" y="333"/>
                  </a:lnTo>
                  <a:lnTo>
                    <a:pt x="160" y="343"/>
                  </a:lnTo>
                  <a:lnTo>
                    <a:pt x="163" y="351"/>
                  </a:lnTo>
                  <a:lnTo>
                    <a:pt x="167" y="360"/>
                  </a:lnTo>
                  <a:lnTo>
                    <a:pt x="174" y="367"/>
                  </a:lnTo>
                  <a:lnTo>
                    <a:pt x="180" y="373"/>
                  </a:lnTo>
                  <a:lnTo>
                    <a:pt x="189" y="377"/>
                  </a:lnTo>
                  <a:lnTo>
                    <a:pt x="197" y="380"/>
                  </a:lnTo>
                  <a:lnTo>
                    <a:pt x="207" y="380"/>
                  </a:lnTo>
                  <a:lnTo>
                    <a:pt x="207" y="380"/>
                  </a:lnTo>
                  <a:lnTo>
                    <a:pt x="217" y="380"/>
                  </a:lnTo>
                  <a:lnTo>
                    <a:pt x="225" y="377"/>
                  </a:lnTo>
                  <a:lnTo>
                    <a:pt x="234" y="373"/>
                  </a:lnTo>
                  <a:lnTo>
                    <a:pt x="240" y="367"/>
                  </a:lnTo>
                  <a:lnTo>
                    <a:pt x="247" y="360"/>
                  </a:lnTo>
                  <a:lnTo>
                    <a:pt x="251" y="351"/>
                  </a:lnTo>
                  <a:lnTo>
                    <a:pt x="254" y="343"/>
                  </a:lnTo>
                  <a:lnTo>
                    <a:pt x="254" y="333"/>
                  </a:lnTo>
                  <a:lnTo>
                    <a:pt x="254" y="333"/>
                  </a:lnTo>
                  <a:lnTo>
                    <a:pt x="254" y="324"/>
                  </a:lnTo>
                  <a:lnTo>
                    <a:pt x="251" y="315"/>
                  </a:lnTo>
                  <a:lnTo>
                    <a:pt x="247" y="306"/>
                  </a:lnTo>
                  <a:lnTo>
                    <a:pt x="240" y="300"/>
                  </a:lnTo>
                  <a:lnTo>
                    <a:pt x="234" y="294"/>
                  </a:lnTo>
                  <a:lnTo>
                    <a:pt x="225" y="289"/>
                  </a:lnTo>
                  <a:lnTo>
                    <a:pt x="217" y="286"/>
                  </a:lnTo>
                  <a:lnTo>
                    <a:pt x="207" y="286"/>
                  </a:lnTo>
                  <a:lnTo>
                    <a:pt x="207" y="286"/>
                  </a:lnTo>
                  <a:close/>
                  <a:moveTo>
                    <a:pt x="589" y="380"/>
                  </a:moveTo>
                  <a:lnTo>
                    <a:pt x="589" y="380"/>
                  </a:lnTo>
                  <a:lnTo>
                    <a:pt x="598" y="380"/>
                  </a:lnTo>
                  <a:lnTo>
                    <a:pt x="607" y="377"/>
                  </a:lnTo>
                  <a:lnTo>
                    <a:pt x="616" y="373"/>
                  </a:lnTo>
                  <a:lnTo>
                    <a:pt x="622" y="367"/>
                  </a:lnTo>
                  <a:lnTo>
                    <a:pt x="629" y="360"/>
                  </a:lnTo>
                  <a:lnTo>
                    <a:pt x="633" y="351"/>
                  </a:lnTo>
                  <a:lnTo>
                    <a:pt x="635" y="343"/>
                  </a:lnTo>
                  <a:lnTo>
                    <a:pt x="636" y="333"/>
                  </a:lnTo>
                  <a:lnTo>
                    <a:pt x="636" y="333"/>
                  </a:lnTo>
                  <a:lnTo>
                    <a:pt x="635" y="324"/>
                  </a:lnTo>
                  <a:lnTo>
                    <a:pt x="633" y="315"/>
                  </a:lnTo>
                  <a:lnTo>
                    <a:pt x="629" y="306"/>
                  </a:lnTo>
                  <a:lnTo>
                    <a:pt x="622" y="300"/>
                  </a:lnTo>
                  <a:lnTo>
                    <a:pt x="616" y="294"/>
                  </a:lnTo>
                  <a:lnTo>
                    <a:pt x="607" y="289"/>
                  </a:lnTo>
                  <a:lnTo>
                    <a:pt x="598" y="286"/>
                  </a:lnTo>
                  <a:lnTo>
                    <a:pt x="589" y="286"/>
                  </a:lnTo>
                  <a:lnTo>
                    <a:pt x="589" y="286"/>
                  </a:lnTo>
                  <a:lnTo>
                    <a:pt x="579" y="286"/>
                  </a:lnTo>
                  <a:lnTo>
                    <a:pt x="570" y="289"/>
                  </a:lnTo>
                  <a:lnTo>
                    <a:pt x="562" y="294"/>
                  </a:lnTo>
                  <a:lnTo>
                    <a:pt x="554" y="300"/>
                  </a:lnTo>
                  <a:lnTo>
                    <a:pt x="549" y="306"/>
                  </a:lnTo>
                  <a:lnTo>
                    <a:pt x="545" y="315"/>
                  </a:lnTo>
                  <a:lnTo>
                    <a:pt x="542" y="324"/>
                  </a:lnTo>
                  <a:lnTo>
                    <a:pt x="541" y="333"/>
                  </a:lnTo>
                  <a:lnTo>
                    <a:pt x="541" y="333"/>
                  </a:lnTo>
                  <a:lnTo>
                    <a:pt x="542" y="343"/>
                  </a:lnTo>
                  <a:lnTo>
                    <a:pt x="545" y="351"/>
                  </a:lnTo>
                  <a:lnTo>
                    <a:pt x="549" y="360"/>
                  </a:lnTo>
                  <a:lnTo>
                    <a:pt x="554" y="367"/>
                  </a:lnTo>
                  <a:lnTo>
                    <a:pt x="562" y="373"/>
                  </a:lnTo>
                  <a:lnTo>
                    <a:pt x="570" y="377"/>
                  </a:lnTo>
                  <a:lnTo>
                    <a:pt x="579" y="380"/>
                  </a:lnTo>
                  <a:lnTo>
                    <a:pt x="589" y="380"/>
                  </a:lnTo>
                  <a:lnTo>
                    <a:pt x="589" y="3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647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39" grpId="0"/>
      <p:bldP spid="40" grpId="0"/>
      <p:bldP spid="4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9"/>
          <p:cNvSpPr>
            <a:spLocks/>
          </p:cNvSpPr>
          <p:nvPr/>
        </p:nvSpPr>
        <p:spPr bwMode="auto">
          <a:xfrm>
            <a:off x="3419061" y="1484244"/>
            <a:ext cx="2576347" cy="2888159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609207" y="1697403"/>
            <a:ext cx="2196057" cy="2461843"/>
            <a:chOff x="5002386" y="2208630"/>
            <a:chExt cx="2196057" cy="2461843"/>
          </a:xfrm>
        </p:grpSpPr>
        <p:sp>
          <p:nvSpPr>
            <p:cNvPr id="4" name="Freeform 19"/>
            <p:cNvSpPr>
              <a:spLocks/>
            </p:cNvSpPr>
            <p:nvPr/>
          </p:nvSpPr>
          <p:spPr bwMode="auto">
            <a:xfrm>
              <a:off x="5002386" y="2208630"/>
              <a:ext cx="2196057" cy="2461843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 flipH="1">
              <a:off x="5357262" y="2508527"/>
              <a:ext cx="148630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>
                  <a:solidFill>
                    <a:schemeClr val="bg1"/>
                  </a:solidFill>
                  <a:latin typeface="Impact" panose="020B0806030902050204" pitchFamily="34" charset="0"/>
                </a:rPr>
                <a:t>21</a:t>
              </a:r>
              <a:endParaRPr lang="zh-CN" altLang="en-US" sz="115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188849" y="2200018"/>
            <a:ext cx="2646878" cy="1067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</a:rPr>
              <a:t>项目总结</a:t>
            </a:r>
            <a:endParaRPr lang="en-US" altLang="zh-CN" sz="48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00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任意多边形 106"/>
          <p:cNvSpPr/>
          <p:nvPr/>
        </p:nvSpPr>
        <p:spPr>
          <a:xfrm>
            <a:off x="6150645" y="1772817"/>
            <a:ext cx="1899634" cy="2601111"/>
          </a:xfrm>
          <a:custGeom>
            <a:avLst/>
            <a:gdLst>
              <a:gd name="connsiteX0" fmla="*/ 768311 w 1899881"/>
              <a:gd name="connsiteY0" fmla="*/ 0 h 2601111"/>
              <a:gd name="connsiteX1" fmla="*/ 1899881 w 1899881"/>
              <a:gd name="connsiteY1" fmla="*/ 1131570 h 2601111"/>
              <a:gd name="connsiteX2" fmla="*/ 884008 w 1899881"/>
              <a:gd name="connsiteY2" fmla="*/ 2257298 h 2601111"/>
              <a:gd name="connsiteX3" fmla="*/ 771466 w 1899881"/>
              <a:gd name="connsiteY3" fmla="*/ 2262981 h 2601111"/>
              <a:gd name="connsiteX4" fmla="*/ 771466 w 1899881"/>
              <a:gd name="connsiteY4" fmla="*/ 2601111 h 2601111"/>
              <a:gd name="connsiteX5" fmla="*/ 124888 w 1899881"/>
              <a:gd name="connsiteY5" fmla="*/ 1954532 h 2601111"/>
              <a:gd name="connsiteX6" fmla="*/ 771466 w 1899881"/>
              <a:gd name="connsiteY6" fmla="*/ 1307954 h 2601111"/>
              <a:gd name="connsiteX7" fmla="*/ 771466 w 1899881"/>
              <a:gd name="connsiteY7" fmla="*/ 1658926 h 2601111"/>
              <a:gd name="connsiteX8" fmla="*/ 874656 w 1899881"/>
              <a:gd name="connsiteY8" fmla="*/ 1648524 h 2601111"/>
              <a:gd name="connsiteX9" fmla="*/ 1295985 w 1899881"/>
              <a:gd name="connsiteY9" fmla="*/ 1131570 h 2601111"/>
              <a:gd name="connsiteX10" fmla="*/ 768311 w 1899881"/>
              <a:gd name="connsiteY10" fmla="*/ 603896 h 2601111"/>
              <a:gd name="connsiteX11" fmla="*/ 330756 w 1899881"/>
              <a:gd name="connsiteY11" fmla="*/ 836543 h 2601111"/>
              <a:gd name="connsiteX12" fmla="*/ 305455 w 1899881"/>
              <a:gd name="connsiteY12" fmla="*/ 883157 h 2601111"/>
              <a:gd name="connsiteX13" fmla="*/ 277094 w 1899881"/>
              <a:gd name="connsiteY13" fmla="*/ 772859 h 2601111"/>
              <a:gd name="connsiteX14" fmla="*/ 55481 w 1899881"/>
              <a:gd name="connsiteY14" fmla="*/ 363545 h 2601111"/>
              <a:gd name="connsiteX15" fmla="*/ 0 w 1899881"/>
              <a:gd name="connsiteY15" fmla="*/ 302500 h 2601111"/>
              <a:gd name="connsiteX16" fmla="*/ 48527 w 1899881"/>
              <a:gd name="connsiteY16" fmla="*/ 258396 h 2601111"/>
              <a:gd name="connsiteX17" fmla="*/ 768311 w 1899881"/>
              <a:gd name="connsiteY17" fmla="*/ 0 h 260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99881" h="2601111">
                <a:moveTo>
                  <a:pt x="768311" y="0"/>
                </a:moveTo>
                <a:cubicBezTo>
                  <a:pt x="1393260" y="0"/>
                  <a:pt x="1899881" y="506621"/>
                  <a:pt x="1899881" y="1131570"/>
                </a:cubicBezTo>
                <a:cubicBezTo>
                  <a:pt x="1899881" y="1717460"/>
                  <a:pt x="1454609" y="2199350"/>
                  <a:pt x="884008" y="2257298"/>
                </a:cubicBezTo>
                <a:lnTo>
                  <a:pt x="771466" y="2262981"/>
                </a:lnTo>
                <a:lnTo>
                  <a:pt x="771466" y="2601111"/>
                </a:lnTo>
                <a:lnTo>
                  <a:pt x="124888" y="1954532"/>
                </a:lnTo>
                <a:lnTo>
                  <a:pt x="771466" y="1307954"/>
                </a:lnTo>
                <a:lnTo>
                  <a:pt x="771466" y="1658926"/>
                </a:lnTo>
                <a:lnTo>
                  <a:pt x="874656" y="1648524"/>
                </a:lnTo>
                <a:cubicBezTo>
                  <a:pt x="1115108" y="1599320"/>
                  <a:pt x="1295985" y="1386568"/>
                  <a:pt x="1295985" y="1131570"/>
                </a:cubicBezTo>
                <a:cubicBezTo>
                  <a:pt x="1295985" y="840144"/>
                  <a:pt x="1059737" y="603896"/>
                  <a:pt x="768311" y="603896"/>
                </a:cubicBezTo>
                <a:cubicBezTo>
                  <a:pt x="586170" y="603896"/>
                  <a:pt x="425583" y="696181"/>
                  <a:pt x="330756" y="836543"/>
                </a:cubicBezTo>
                <a:lnTo>
                  <a:pt x="305455" y="883157"/>
                </a:lnTo>
                <a:lnTo>
                  <a:pt x="277094" y="772859"/>
                </a:lnTo>
                <a:cubicBezTo>
                  <a:pt x="230018" y="621505"/>
                  <a:pt x="153987" y="482907"/>
                  <a:pt x="55481" y="363545"/>
                </a:cubicBezTo>
                <a:lnTo>
                  <a:pt x="0" y="302500"/>
                </a:lnTo>
                <a:lnTo>
                  <a:pt x="48527" y="258396"/>
                </a:lnTo>
                <a:cubicBezTo>
                  <a:pt x="244130" y="96971"/>
                  <a:pt x="494896" y="0"/>
                  <a:pt x="7683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" name="任意多边形 105"/>
          <p:cNvSpPr/>
          <p:nvPr/>
        </p:nvSpPr>
        <p:spPr>
          <a:xfrm>
            <a:off x="4141725" y="1772820"/>
            <a:ext cx="2600772" cy="1899881"/>
          </a:xfrm>
          <a:custGeom>
            <a:avLst/>
            <a:gdLst>
              <a:gd name="connsiteX0" fmla="*/ 1131571 w 2601111"/>
              <a:gd name="connsiteY0" fmla="*/ 0 h 1899881"/>
              <a:gd name="connsiteX1" fmla="*/ 2257298 w 2601111"/>
              <a:gd name="connsiteY1" fmla="*/ 1015874 h 1899881"/>
              <a:gd name="connsiteX2" fmla="*/ 2262981 w 2601111"/>
              <a:gd name="connsiteY2" fmla="*/ 1128415 h 1899881"/>
              <a:gd name="connsiteX3" fmla="*/ 2601111 w 2601111"/>
              <a:gd name="connsiteY3" fmla="*/ 1128415 h 1899881"/>
              <a:gd name="connsiteX4" fmla="*/ 1954533 w 2601111"/>
              <a:gd name="connsiteY4" fmla="*/ 1774993 h 1899881"/>
              <a:gd name="connsiteX5" fmla="*/ 1307954 w 2601111"/>
              <a:gd name="connsiteY5" fmla="*/ 1128415 h 1899881"/>
              <a:gd name="connsiteX6" fmla="*/ 1658927 w 2601111"/>
              <a:gd name="connsiteY6" fmla="*/ 1128415 h 1899881"/>
              <a:gd name="connsiteX7" fmla="*/ 1648524 w 2601111"/>
              <a:gd name="connsiteY7" fmla="*/ 1025225 h 1899881"/>
              <a:gd name="connsiteX8" fmla="*/ 1131571 w 2601111"/>
              <a:gd name="connsiteY8" fmla="*/ 603896 h 1899881"/>
              <a:gd name="connsiteX9" fmla="*/ 603897 w 2601111"/>
              <a:gd name="connsiteY9" fmla="*/ 1131570 h 1899881"/>
              <a:gd name="connsiteX10" fmla="*/ 836543 w 2601111"/>
              <a:gd name="connsiteY10" fmla="*/ 1569125 h 1899881"/>
              <a:gd name="connsiteX11" fmla="*/ 883158 w 2601111"/>
              <a:gd name="connsiteY11" fmla="*/ 1594427 h 1899881"/>
              <a:gd name="connsiteX12" fmla="*/ 772860 w 2601111"/>
              <a:gd name="connsiteY12" fmla="*/ 1622787 h 1899881"/>
              <a:gd name="connsiteX13" fmla="*/ 363545 w 2601111"/>
              <a:gd name="connsiteY13" fmla="*/ 1844400 h 1899881"/>
              <a:gd name="connsiteX14" fmla="*/ 302501 w 2601111"/>
              <a:gd name="connsiteY14" fmla="*/ 1899881 h 1899881"/>
              <a:gd name="connsiteX15" fmla="*/ 258397 w 2601111"/>
              <a:gd name="connsiteY15" fmla="*/ 1851354 h 1899881"/>
              <a:gd name="connsiteX16" fmla="*/ 0 w 2601111"/>
              <a:gd name="connsiteY16" fmla="*/ 1131570 h 1899881"/>
              <a:gd name="connsiteX17" fmla="*/ 1131571 w 2601111"/>
              <a:gd name="connsiteY17" fmla="*/ 0 h 189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01111" h="1899881">
                <a:moveTo>
                  <a:pt x="1131571" y="0"/>
                </a:moveTo>
                <a:cubicBezTo>
                  <a:pt x="1717460" y="0"/>
                  <a:pt x="2199351" y="445271"/>
                  <a:pt x="2257298" y="1015874"/>
                </a:cubicBezTo>
                <a:lnTo>
                  <a:pt x="2262981" y="1128415"/>
                </a:lnTo>
                <a:lnTo>
                  <a:pt x="2601111" y="1128415"/>
                </a:lnTo>
                <a:lnTo>
                  <a:pt x="1954533" y="1774993"/>
                </a:lnTo>
                <a:lnTo>
                  <a:pt x="1307954" y="1128415"/>
                </a:lnTo>
                <a:lnTo>
                  <a:pt x="1658927" y="1128415"/>
                </a:lnTo>
                <a:lnTo>
                  <a:pt x="1648524" y="1025225"/>
                </a:lnTo>
                <a:cubicBezTo>
                  <a:pt x="1599320" y="784774"/>
                  <a:pt x="1386569" y="603896"/>
                  <a:pt x="1131571" y="603896"/>
                </a:cubicBezTo>
                <a:cubicBezTo>
                  <a:pt x="840145" y="603896"/>
                  <a:pt x="603897" y="840144"/>
                  <a:pt x="603897" y="1131570"/>
                </a:cubicBezTo>
                <a:cubicBezTo>
                  <a:pt x="603897" y="1313711"/>
                  <a:pt x="696182" y="1474298"/>
                  <a:pt x="836543" y="1569125"/>
                </a:cubicBezTo>
                <a:lnTo>
                  <a:pt x="883158" y="1594427"/>
                </a:lnTo>
                <a:lnTo>
                  <a:pt x="772860" y="1622787"/>
                </a:lnTo>
                <a:cubicBezTo>
                  <a:pt x="621506" y="1669863"/>
                  <a:pt x="482908" y="1745894"/>
                  <a:pt x="363545" y="1844400"/>
                </a:cubicBezTo>
                <a:lnTo>
                  <a:pt x="302501" y="1899881"/>
                </a:lnTo>
                <a:lnTo>
                  <a:pt x="258397" y="1851354"/>
                </a:lnTo>
                <a:cubicBezTo>
                  <a:pt x="96972" y="1655752"/>
                  <a:pt x="1" y="1404985"/>
                  <a:pt x="0" y="1131570"/>
                </a:cubicBezTo>
                <a:cubicBezTo>
                  <a:pt x="0" y="506620"/>
                  <a:pt x="506621" y="0"/>
                  <a:pt x="11315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任意多边形 103"/>
          <p:cNvSpPr/>
          <p:nvPr/>
        </p:nvSpPr>
        <p:spPr>
          <a:xfrm>
            <a:off x="4141727" y="3080770"/>
            <a:ext cx="1899634" cy="2601107"/>
          </a:xfrm>
          <a:custGeom>
            <a:avLst/>
            <a:gdLst>
              <a:gd name="connsiteX0" fmla="*/ 1128416 w 1899881"/>
              <a:gd name="connsiteY0" fmla="*/ 0 h 2601107"/>
              <a:gd name="connsiteX1" fmla="*/ 1774995 w 1899881"/>
              <a:gd name="connsiteY1" fmla="*/ 646579 h 2601107"/>
              <a:gd name="connsiteX2" fmla="*/ 1128416 w 1899881"/>
              <a:gd name="connsiteY2" fmla="*/ 1293158 h 2601107"/>
              <a:gd name="connsiteX3" fmla="*/ 1128416 w 1899881"/>
              <a:gd name="connsiteY3" fmla="*/ 942181 h 2601107"/>
              <a:gd name="connsiteX4" fmla="*/ 1025225 w 1899881"/>
              <a:gd name="connsiteY4" fmla="*/ 952583 h 2601107"/>
              <a:gd name="connsiteX5" fmla="*/ 603896 w 1899881"/>
              <a:gd name="connsiteY5" fmla="*/ 1469537 h 2601107"/>
              <a:gd name="connsiteX6" fmla="*/ 1131570 w 1899881"/>
              <a:gd name="connsiteY6" fmla="*/ 1997211 h 2601107"/>
              <a:gd name="connsiteX7" fmla="*/ 1569125 w 1899881"/>
              <a:gd name="connsiteY7" fmla="*/ 1764564 h 2601107"/>
              <a:gd name="connsiteX8" fmla="*/ 1594427 w 1899881"/>
              <a:gd name="connsiteY8" fmla="*/ 1717951 h 2601107"/>
              <a:gd name="connsiteX9" fmla="*/ 1622787 w 1899881"/>
              <a:gd name="connsiteY9" fmla="*/ 1828248 h 2601107"/>
              <a:gd name="connsiteX10" fmla="*/ 1844400 w 1899881"/>
              <a:gd name="connsiteY10" fmla="*/ 2237562 h 2601107"/>
              <a:gd name="connsiteX11" fmla="*/ 1899881 w 1899881"/>
              <a:gd name="connsiteY11" fmla="*/ 2298607 h 2601107"/>
              <a:gd name="connsiteX12" fmla="*/ 1851354 w 1899881"/>
              <a:gd name="connsiteY12" fmla="*/ 2342711 h 2601107"/>
              <a:gd name="connsiteX13" fmla="*/ 1131570 w 1899881"/>
              <a:gd name="connsiteY13" fmla="*/ 2601107 h 2601107"/>
              <a:gd name="connsiteX14" fmla="*/ 0 w 1899881"/>
              <a:gd name="connsiteY14" fmla="*/ 1469537 h 2601107"/>
              <a:gd name="connsiteX15" fmla="*/ 1015874 w 1899881"/>
              <a:gd name="connsiteY15" fmla="*/ 343809 h 2601107"/>
              <a:gd name="connsiteX16" fmla="*/ 1128416 w 1899881"/>
              <a:gd name="connsiteY16" fmla="*/ 338126 h 2601107"/>
              <a:gd name="connsiteX17" fmla="*/ 1128416 w 1899881"/>
              <a:gd name="connsiteY17" fmla="*/ 0 h 2601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99881" h="2601107">
                <a:moveTo>
                  <a:pt x="1128416" y="0"/>
                </a:moveTo>
                <a:lnTo>
                  <a:pt x="1774995" y="646579"/>
                </a:lnTo>
                <a:lnTo>
                  <a:pt x="1128416" y="1293158"/>
                </a:lnTo>
                <a:lnTo>
                  <a:pt x="1128416" y="942181"/>
                </a:lnTo>
                <a:lnTo>
                  <a:pt x="1025225" y="952583"/>
                </a:lnTo>
                <a:cubicBezTo>
                  <a:pt x="784773" y="1001787"/>
                  <a:pt x="603896" y="1214539"/>
                  <a:pt x="603896" y="1469537"/>
                </a:cubicBezTo>
                <a:cubicBezTo>
                  <a:pt x="603896" y="1760963"/>
                  <a:pt x="840144" y="1997211"/>
                  <a:pt x="1131570" y="1997211"/>
                </a:cubicBezTo>
                <a:cubicBezTo>
                  <a:pt x="1313711" y="1997211"/>
                  <a:pt x="1474298" y="1904927"/>
                  <a:pt x="1569125" y="1764564"/>
                </a:cubicBezTo>
                <a:lnTo>
                  <a:pt x="1594427" y="1717951"/>
                </a:lnTo>
                <a:lnTo>
                  <a:pt x="1622787" y="1828248"/>
                </a:lnTo>
                <a:cubicBezTo>
                  <a:pt x="1669864" y="1979603"/>
                  <a:pt x="1745894" y="2118200"/>
                  <a:pt x="1844400" y="2237562"/>
                </a:cubicBezTo>
                <a:lnTo>
                  <a:pt x="1899881" y="2298607"/>
                </a:lnTo>
                <a:lnTo>
                  <a:pt x="1851354" y="2342711"/>
                </a:lnTo>
                <a:cubicBezTo>
                  <a:pt x="1655752" y="2504137"/>
                  <a:pt x="1404985" y="2601107"/>
                  <a:pt x="1131570" y="2601107"/>
                </a:cubicBezTo>
                <a:cubicBezTo>
                  <a:pt x="506621" y="2601107"/>
                  <a:pt x="0" y="2094486"/>
                  <a:pt x="0" y="1469537"/>
                </a:cubicBezTo>
                <a:cubicBezTo>
                  <a:pt x="0" y="883648"/>
                  <a:pt x="445272" y="401757"/>
                  <a:pt x="1015874" y="343809"/>
                </a:cubicBezTo>
                <a:lnTo>
                  <a:pt x="1128416" y="338126"/>
                </a:lnTo>
                <a:lnTo>
                  <a:pt x="112841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任意多边形 102"/>
          <p:cNvSpPr/>
          <p:nvPr/>
        </p:nvSpPr>
        <p:spPr>
          <a:xfrm>
            <a:off x="5449508" y="3781998"/>
            <a:ext cx="2600768" cy="1899881"/>
          </a:xfrm>
          <a:custGeom>
            <a:avLst/>
            <a:gdLst>
              <a:gd name="connsiteX0" fmla="*/ 2298607 w 2601107"/>
              <a:gd name="connsiteY0" fmla="*/ 0 h 1899881"/>
              <a:gd name="connsiteX1" fmla="*/ 2342711 w 2601107"/>
              <a:gd name="connsiteY1" fmla="*/ 48527 h 1899881"/>
              <a:gd name="connsiteX2" fmla="*/ 2601107 w 2601107"/>
              <a:gd name="connsiteY2" fmla="*/ 768311 h 1899881"/>
              <a:gd name="connsiteX3" fmla="*/ 1469537 w 2601107"/>
              <a:gd name="connsiteY3" fmla="*/ 1899881 h 1899881"/>
              <a:gd name="connsiteX4" fmla="*/ 343809 w 2601107"/>
              <a:gd name="connsiteY4" fmla="*/ 884008 h 1899881"/>
              <a:gd name="connsiteX5" fmla="*/ 338127 w 2601107"/>
              <a:gd name="connsiteY5" fmla="*/ 771465 h 1899881"/>
              <a:gd name="connsiteX6" fmla="*/ 0 w 2601107"/>
              <a:gd name="connsiteY6" fmla="*/ 771465 h 1899881"/>
              <a:gd name="connsiteX7" fmla="*/ 646579 w 2601107"/>
              <a:gd name="connsiteY7" fmla="*/ 124887 h 1899881"/>
              <a:gd name="connsiteX8" fmla="*/ 1293158 w 2601107"/>
              <a:gd name="connsiteY8" fmla="*/ 771465 h 1899881"/>
              <a:gd name="connsiteX9" fmla="*/ 942181 w 2601107"/>
              <a:gd name="connsiteY9" fmla="*/ 771465 h 1899881"/>
              <a:gd name="connsiteX10" fmla="*/ 952584 w 2601107"/>
              <a:gd name="connsiteY10" fmla="*/ 874656 h 1899881"/>
              <a:gd name="connsiteX11" fmla="*/ 1469537 w 2601107"/>
              <a:gd name="connsiteY11" fmla="*/ 1295985 h 1899881"/>
              <a:gd name="connsiteX12" fmla="*/ 1997211 w 2601107"/>
              <a:gd name="connsiteY12" fmla="*/ 768311 h 1899881"/>
              <a:gd name="connsiteX13" fmla="*/ 1764564 w 2601107"/>
              <a:gd name="connsiteY13" fmla="*/ 330756 h 1899881"/>
              <a:gd name="connsiteX14" fmla="*/ 1717951 w 2601107"/>
              <a:gd name="connsiteY14" fmla="*/ 305455 h 1899881"/>
              <a:gd name="connsiteX15" fmla="*/ 1828248 w 2601107"/>
              <a:gd name="connsiteY15" fmla="*/ 277094 h 1899881"/>
              <a:gd name="connsiteX16" fmla="*/ 2237562 w 2601107"/>
              <a:gd name="connsiteY16" fmla="*/ 55481 h 1899881"/>
              <a:gd name="connsiteX17" fmla="*/ 2298607 w 2601107"/>
              <a:gd name="connsiteY17" fmla="*/ 0 h 189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01107" h="1899881">
                <a:moveTo>
                  <a:pt x="2298607" y="0"/>
                </a:moveTo>
                <a:lnTo>
                  <a:pt x="2342711" y="48527"/>
                </a:lnTo>
                <a:cubicBezTo>
                  <a:pt x="2504137" y="244130"/>
                  <a:pt x="2601107" y="494896"/>
                  <a:pt x="2601107" y="768311"/>
                </a:cubicBezTo>
                <a:cubicBezTo>
                  <a:pt x="2601107" y="1393260"/>
                  <a:pt x="2094486" y="1899881"/>
                  <a:pt x="1469537" y="1899881"/>
                </a:cubicBezTo>
                <a:cubicBezTo>
                  <a:pt x="883648" y="1899881"/>
                  <a:pt x="401757" y="1454609"/>
                  <a:pt x="343809" y="884008"/>
                </a:cubicBezTo>
                <a:lnTo>
                  <a:pt x="338127" y="771465"/>
                </a:lnTo>
                <a:lnTo>
                  <a:pt x="0" y="771465"/>
                </a:lnTo>
                <a:lnTo>
                  <a:pt x="646579" y="124887"/>
                </a:lnTo>
                <a:lnTo>
                  <a:pt x="1293158" y="771465"/>
                </a:lnTo>
                <a:lnTo>
                  <a:pt x="942181" y="771465"/>
                </a:lnTo>
                <a:lnTo>
                  <a:pt x="952584" y="874656"/>
                </a:lnTo>
                <a:cubicBezTo>
                  <a:pt x="1001787" y="1115108"/>
                  <a:pt x="1214540" y="1295985"/>
                  <a:pt x="1469537" y="1295985"/>
                </a:cubicBezTo>
                <a:cubicBezTo>
                  <a:pt x="1760963" y="1295985"/>
                  <a:pt x="1997211" y="1059737"/>
                  <a:pt x="1997211" y="768311"/>
                </a:cubicBezTo>
                <a:cubicBezTo>
                  <a:pt x="1997211" y="586170"/>
                  <a:pt x="1904927" y="425583"/>
                  <a:pt x="1764564" y="330756"/>
                </a:cubicBezTo>
                <a:lnTo>
                  <a:pt x="1717951" y="305455"/>
                </a:lnTo>
                <a:lnTo>
                  <a:pt x="1828248" y="277094"/>
                </a:lnTo>
                <a:cubicBezTo>
                  <a:pt x="1979603" y="230018"/>
                  <a:pt x="2118200" y="153987"/>
                  <a:pt x="2237562" y="55481"/>
                </a:cubicBezTo>
                <a:lnTo>
                  <a:pt x="229860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05198" y="2303268"/>
            <a:ext cx="3254467" cy="1185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通过完成此次项目，我们初步了解了制作软件的基本流程，在编写文档和进行实现的过程中，不断实践理论知识，使我们的知识掌握的更加牢固。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05198" y="4086522"/>
            <a:ext cx="3254467" cy="90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在进行项目过程中，我们应用了许多辅助软件，这些都为我们之后的学习打下了一些基础。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8332340" y="2303268"/>
            <a:ext cx="3254467" cy="90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尽管我们还远远没有满足制作一个软件的要求，但是这将是我们学习过程中宝贵的经验。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BCF2442-ABF3-4C6C-B88D-887FAED8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072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6" grpId="0" animBg="1"/>
      <p:bldP spid="104" grpId="0" animBg="1"/>
      <p:bldP spid="103" grpId="0" animBg="1"/>
      <p:bldP spid="108" grpId="0"/>
      <p:bldP spid="109" grpId="0"/>
      <p:bldP spid="11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707323" y="3272959"/>
            <a:ext cx="3279348" cy="2844340"/>
            <a:chOff x="1280063" y="2399484"/>
            <a:chExt cx="2459831" cy="2133255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1280063" y="2399484"/>
              <a:ext cx="2459831" cy="1831035"/>
            </a:xfrm>
            <a:custGeom>
              <a:avLst/>
              <a:gdLst>
                <a:gd name="T0" fmla="*/ 570 w 570"/>
                <a:gd name="T1" fmla="*/ 401 h 425"/>
                <a:gd name="T2" fmla="*/ 547 w 570"/>
                <a:gd name="T3" fmla="*/ 425 h 425"/>
                <a:gd name="T4" fmla="*/ 23 w 570"/>
                <a:gd name="T5" fmla="*/ 425 h 425"/>
                <a:gd name="T6" fmla="*/ 0 w 570"/>
                <a:gd name="T7" fmla="*/ 401 h 425"/>
                <a:gd name="T8" fmla="*/ 0 w 570"/>
                <a:gd name="T9" fmla="*/ 24 h 425"/>
                <a:gd name="T10" fmla="*/ 23 w 570"/>
                <a:gd name="T11" fmla="*/ 0 h 425"/>
                <a:gd name="T12" fmla="*/ 547 w 570"/>
                <a:gd name="T13" fmla="*/ 0 h 425"/>
                <a:gd name="T14" fmla="*/ 570 w 570"/>
                <a:gd name="T15" fmla="*/ 24 h 425"/>
                <a:gd name="T16" fmla="*/ 570 w 570"/>
                <a:gd name="T17" fmla="*/ 401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" h="425">
                  <a:moveTo>
                    <a:pt x="570" y="401"/>
                  </a:moveTo>
                  <a:cubicBezTo>
                    <a:pt x="570" y="414"/>
                    <a:pt x="559" y="425"/>
                    <a:pt x="547" y="425"/>
                  </a:cubicBezTo>
                  <a:cubicBezTo>
                    <a:pt x="23" y="425"/>
                    <a:pt x="23" y="425"/>
                    <a:pt x="23" y="425"/>
                  </a:cubicBezTo>
                  <a:cubicBezTo>
                    <a:pt x="11" y="425"/>
                    <a:pt x="0" y="414"/>
                    <a:pt x="0" y="40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3" y="0"/>
                  </a:cubicBezTo>
                  <a:cubicBezTo>
                    <a:pt x="547" y="0"/>
                    <a:pt x="547" y="0"/>
                    <a:pt x="547" y="0"/>
                  </a:cubicBezTo>
                  <a:cubicBezTo>
                    <a:pt x="559" y="0"/>
                    <a:pt x="570" y="11"/>
                    <a:pt x="570" y="24"/>
                  </a:cubicBezTo>
                  <a:cubicBezTo>
                    <a:pt x="570" y="401"/>
                    <a:pt x="570" y="401"/>
                    <a:pt x="570" y="401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1280063" y="3981436"/>
              <a:ext cx="2459831" cy="262368"/>
            </a:xfrm>
            <a:custGeom>
              <a:avLst/>
              <a:gdLst>
                <a:gd name="T0" fmla="*/ 0 w 570"/>
                <a:gd name="T1" fmla="*/ 0 h 61"/>
                <a:gd name="T2" fmla="*/ 0 w 570"/>
                <a:gd name="T3" fmla="*/ 38 h 61"/>
                <a:gd name="T4" fmla="*/ 23 w 570"/>
                <a:gd name="T5" fmla="*/ 61 h 61"/>
                <a:gd name="T6" fmla="*/ 547 w 570"/>
                <a:gd name="T7" fmla="*/ 61 h 61"/>
                <a:gd name="T8" fmla="*/ 570 w 570"/>
                <a:gd name="T9" fmla="*/ 38 h 61"/>
                <a:gd name="T10" fmla="*/ 570 w 570"/>
                <a:gd name="T11" fmla="*/ 0 h 61"/>
                <a:gd name="T12" fmla="*/ 0 w 570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0" h="61">
                  <a:moveTo>
                    <a:pt x="0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51"/>
                    <a:pt x="11" y="61"/>
                    <a:pt x="23" y="61"/>
                  </a:cubicBezTo>
                  <a:cubicBezTo>
                    <a:pt x="547" y="61"/>
                    <a:pt x="547" y="61"/>
                    <a:pt x="547" y="61"/>
                  </a:cubicBezTo>
                  <a:cubicBezTo>
                    <a:pt x="559" y="61"/>
                    <a:pt x="570" y="51"/>
                    <a:pt x="570" y="38"/>
                  </a:cubicBezTo>
                  <a:cubicBezTo>
                    <a:pt x="570" y="0"/>
                    <a:pt x="570" y="0"/>
                    <a:pt x="5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975281" y="4278121"/>
              <a:ext cx="1112570" cy="254618"/>
            </a:xfrm>
            <a:custGeom>
              <a:avLst/>
              <a:gdLst>
                <a:gd name="T0" fmla="*/ 215 w 258"/>
                <a:gd name="T1" fmla="*/ 29 h 59"/>
                <a:gd name="T2" fmla="*/ 181 w 258"/>
                <a:gd name="T3" fmla="*/ 29 h 59"/>
                <a:gd name="T4" fmla="*/ 172 w 258"/>
                <a:gd name="T5" fmla="*/ 11 h 59"/>
                <a:gd name="T6" fmla="*/ 164 w 258"/>
                <a:gd name="T7" fmla="*/ 0 h 59"/>
                <a:gd name="T8" fmla="*/ 126 w 258"/>
                <a:gd name="T9" fmla="*/ 0 h 59"/>
                <a:gd name="T10" fmla="*/ 88 w 258"/>
                <a:gd name="T11" fmla="*/ 0 h 59"/>
                <a:gd name="T12" fmla="*/ 80 w 258"/>
                <a:gd name="T13" fmla="*/ 11 h 59"/>
                <a:gd name="T14" fmla="*/ 71 w 258"/>
                <a:gd name="T15" fmla="*/ 29 h 59"/>
                <a:gd name="T16" fmla="*/ 43 w 258"/>
                <a:gd name="T17" fmla="*/ 29 h 59"/>
                <a:gd name="T18" fmla="*/ 0 w 258"/>
                <a:gd name="T19" fmla="*/ 59 h 59"/>
                <a:gd name="T20" fmla="*/ 258 w 258"/>
                <a:gd name="T21" fmla="*/ 59 h 59"/>
                <a:gd name="T22" fmla="*/ 215 w 258"/>
                <a:gd name="T23" fmla="*/ 2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59">
                  <a:moveTo>
                    <a:pt x="215" y="29"/>
                  </a:moveTo>
                  <a:cubicBezTo>
                    <a:pt x="181" y="29"/>
                    <a:pt x="181" y="29"/>
                    <a:pt x="181" y="29"/>
                  </a:cubicBezTo>
                  <a:cubicBezTo>
                    <a:pt x="178" y="25"/>
                    <a:pt x="175" y="19"/>
                    <a:pt x="172" y="11"/>
                  </a:cubicBezTo>
                  <a:cubicBezTo>
                    <a:pt x="172" y="11"/>
                    <a:pt x="169" y="0"/>
                    <a:pt x="164" y="0"/>
                  </a:cubicBezTo>
                  <a:cubicBezTo>
                    <a:pt x="161" y="0"/>
                    <a:pt x="143" y="0"/>
                    <a:pt x="126" y="0"/>
                  </a:cubicBezTo>
                  <a:cubicBezTo>
                    <a:pt x="108" y="0"/>
                    <a:pt x="91" y="0"/>
                    <a:pt x="88" y="0"/>
                  </a:cubicBezTo>
                  <a:cubicBezTo>
                    <a:pt x="83" y="0"/>
                    <a:pt x="80" y="11"/>
                    <a:pt x="80" y="11"/>
                  </a:cubicBezTo>
                  <a:cubicBezTo>
                    <a:pt x="77" y="19"/>
                    <a:pt x="74" y="25"/>
                    <a:pt x="71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23" y="29"/>
                    <a:pt x="6" y="42"/>
                    <a:pt x="0" y="59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1" y="42"/>
                    <a:pt x="235" y="29"/>
                    <a:pt x="215" y="29"/>
                  </a:cubicBezTo>
                  <a:close/>
                </a:path>
              </a:pathLst>
            </a:custGeom>
            <a:solidFill>
              <a:srgbClr val="D5D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830" y="2517935"/>
              <a:ext cx="2245066" cy="1357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</p:grpSp>
      <p:grpSp>
        <p:nvGrpSpPr>
          <p:cNvPr id="12" name="组合 11"/>
          <p:cNvGrpSpPr/>
          <p:nvPr/>
        </p:nvGrpSpPr>
        <p:grpSpPr>
          <a:xfrm>
            <a:off x="2076286" y="2669255"/>
            <a:ext cx="2495670" cy="1666456"/>
            <a:chOff x="1556822" y="1946706"/>
            <a:chExt cx="1871996" cy="1249842"/>
          </a:xfrm>
        </p:grpSpPr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556822" y="1946706"/>
              <a:ext cx="1871996" cy="1249842"/>
            </a:xfrm>
            <a:custGeom>
              <a:avLst/>
              <a:gdLst>
                <a:gd name="T0" fmla="*/ 0 w 1691"/>
                <a:gd name="T1" fmla="*/ 0 h 1129"/>
                <a:gd name="T2" fmla="*/ 760 w 1691"/>
                <a:gd name="T3" fmla="*/ 685 h 1129"/>
                <a:gd name="T4" fmla="*/ 760 w 1691"/>
                <a:gd name="T5" fmla="*/ 1129 h 1129"/>
                <a:gd name="T6" fmla="*/ 931 w 1691"/>
                <a:gd name="T7" fmla="*/ 1129 h 1129"/>
                <a:gd name="T8" fmla="*/ 931 w 1691"/>
                <a:gd name="T9" fmla="*/ 685 h 1129"/>
                <a:gd name="T10" fmla="*/ 1691 w 1691"/>
                <a:gd name="T11" fmla="*/ 0 h 1129"/>
                <a:gd name="T12" fmla="*/ 0 w 1691"/>
                <a:gd name="T13" fmla="*/ 0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1" h="1129">
                  <a:moveTo>
                    <a:pt x="0" y="0"/>
                  </a:moveTo>
                  <a:lnTo>
                    <a:pt x="760" y="685"/>
                  </a:lnTo>
                  <a:lnTo>
                    <a:pt x="760" y="1129"/>
                  </a:lnTo>
                  <a:lnTo>
                    <a:pt x="931" y="1129"/>
                  </a:lnTo>
                  <a:lnTo>
                    <a:pt x="931" y="685"/>
                  </a:lnTo>
                  <a:lnTo>
                    <a:pt x="16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1556822" y="1946706"/>
              <a:ext cx="935445" cy="1249842"/>
            </a:xfrm>
            <a:custGeom>
              <a:avLst/>
              <a:gdLst>
                <a:gd name="T0" fmla="*/ 845 w 845"/>
                <a:gd name="T1" fmla="*/ 1129 h 1129"/>
                <a:gd name="T2" fmla="*/ 845 w 845"/>
                <a:gd name="T3" fmla="*/ 0 h 1129"/>
                <a:gd name="T4" fmla="*/ 0 w 845"/>
                <a:gd name="T5" fmla="*/ 0 h 1129"/>
                <a:gd name="T6" fmla="*/ 760 w 845"/>
                <a:gd name="T7" fmla="*/ 685 h 1129"/>
                <a:gd name="T8" fmla="*/ 760 w 845"/>
                <a:gd name="T9" fmla="*/ 1129 h 1129"/>
                <a:gd name="T10" fmla="*/ 845 w 845"/>
                <a:gd name="T11" fmla="*/ 1129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5" h="1129">
                  <a:moveTo>
                    <a:pt x="845" y="1129"/>
                  </a:moveTo>
                  <a:lnTo>
                    <a:pt x="845" y="0"/>
                  </a:lnTo>
                  <a:lnTo>
                    <a:pt x="0" y="0"/>
                  </a:lnTo>
                  <a:lnTo>
                    <a:pt x="760" y="685"/>
                  </a:lnTo>
                  <a:lnTo>
                    <a:pt x="760" y="1129"/>
                  </a:lnTo>
                  <a:lnTo>
                    <a:pt x="845" y="11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34161" y="2158499"/>
            <a:ext cx="329625" cy="326725"/>
            <a:chOff x="3128964" y="2287587"/>
            <a:chExt cx="1233385" cy="1222376"/>
          </a:xfrm>
        </p:grpSpPr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3128964" y="2287587"/>
              <a:ext cx="1220787" cy="1222375"/>
            </a:xfrm>
            <a:prstGeom prst="ellipse">
              <a:avLst/>
            </a:prstGeom>
            <a:gradFill flip="none" rotWithShape="1">
              <a:gsLst>
                <a:gs pos="100000">
                  <a:schemeClr val="tx2"/>
                </a:gs>
                <a:gs pos="11000">
                  <a:schemeClr val="bg2"/>
                </a:gs>
                <a:gs pos="0">
                  <a:schemeClr val="tx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3154362" y="2339975"/>
              <a:ext cx="1169987" cy="1169988"/>
            </a:xfrm>
            <a:custGeom>
              <a:avLst/>
              <a:gdLst>
                <a:gd name="T0" fmla="*/ 312 w 312"/>
                <a:gd name="T1" fmla="*/ 157 h 312"/>
                <a:gd name="T2" fmla="*/ 155 w 312"/>
                <a:gd name="T3" fmla="*/ 311 h 312"/>
                <a:gd name="T4" fmla="*/ 1 w 312"/>
                <a:gd name="T5" fmla="*/ 155 h 312"/>
                <a:gd name="T6" fmla="*/ 157 w 312"/>
                <a:gd name="T7" fmla="*/ 0 h 312"/>
                <a:gd name="T8" fmla="*/ 312 w 312"/>
                <a:gd name="T9" fmla="*/ 15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312">
                  <a:moveTo>
                    <a:pt x="312" y="157"/>
                  </a:moveTo>
                  <a:cubicBezTo>
                    <a:pt x="311" y="242"/>
                    <a:pt x="241" y="312"/>
                    <a:pt x="155" y="311"/>
                  </a:cubicBezTo>
                  <a:cubicBezTo>
                    <a:pt x="69" y="311"/>
                    <a:pt x="0" y="241"/>
                    <a:pt x="1" y="155"/>
                  </a:cubicBezTo>
                  <a:cubicBezTo>
                    <a:pt x="1" y="69"/>
                    <a:pt x="71" y="0"/>
                    <a:pt x="157" y="0"/>
                  </a:cubicBezTo>
                  <a:cubicBezTo>
                    <a:pt x="243" y="1"/>
                    <a:pt x="312" y="71"/>
                    <a:pt x="312" y="15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2"/>
                </a:gs>
                <a:gs pos="87000">
                  <a:schemeClr val="bg2"/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3180555" y="2366168"/>
              <a:ext cx="1117600" cy="1117600"/>
            </a:xfrm>
            <a:prstGeom prst="ellipse">
              <a:avLst/>
            </a:prstGeom>
            <a:gradFill flip="none" rotWithShape="1">
              <a:gsLst>
                <a:gs pos="50000">
                  <a:schemeClr val="bg2">
                    <a:lumMod val="97000"/>
                    <a:lumOff val="3000"/>
                  </a:schemeClr>
                </a:gs>
                <a:gs pos="100000">
                  <a:schemeClr val="tx2">
                    <a:lumMod val="86000"/>
                    <a:lumOff val="14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auto">
            <a:xfrm>
              <a:off x="3175793" y="2366963"/>
              <a:ext cx="1122362" cy="896938"/>
            </a:xfrm>
            <a:custGeom>
              <a:avLst/>
              <a:gdLst>
                <a:gd name="T0" fmla="*/ 150 w 299"/>
                <a:gd name="T1" fmla="*/ 0 h 239"/>
                <a:gd name="T2" fmla="*/ 0 w 299"/>
                <a:gd name="T3" fmla="*/ 149 h 239"/>
                <a:gd name="T4" fmla="*/ 1 w 299"/>
                <a:gd name="T5" fmla="*/ 166 h 239"/>
                <a:gd name="T6" fmla="*/ 298 w 299"/>
                <a:gd name="T7" fmla="*/ 167 h 239"/>
                <a:gd name="T8" fmla="*/ 299 w 299"/>
                <a:gd name="T9" fmla="*/ 149 h 239"/>
                <a:gd name="T10" fmla="*/ 150 w 299"/>
                <a:gd name="T1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9" h="239">
                  <a:moveTo>
                    <a:pt x="150" y="0"/>
                  </a:moveTo>
                  <a:cubicBezTo>
                    <a:pt x="67" y="0"/>
                    <a:pt x="0" y="67"/>
                    <a:pt x="0" y="149"/>
                  </a:cubicBezTo>
                  <a:cubicBezTo>
                    <a:pt x="0" y="155"/>
                    <a:pt x="1" y="161"/>
                    <a:pt x="1" y="166"/>
                  </a:cubicBezTo>
                  <a:cubicBezTo>
                    <a:pt x="69" y="217"/>
                    <a:pt x="195" y="239"/>
                    <a:pt x="298" y="167"/>
                  </a:cubicBezTo>
                  <a:cubicBezTo>
                    <a:pt x="298" y="161"/>
                    <a:pt x="299" y="155"/>
                    <a:pt x="299" y="149"/>
                  </a:cubicBezTo>
                  <a:cubicBezTo>
                    <a:pt x="299" y="67"/>
                    <a:pt x="232" y="0"/>
                    <a:pt x="15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17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8"/>
            <p:cNvSpPr>
              <a:spLocks/>
            </p:cNvSpPr>
            <p:nvPr/>
          </p:nvSpPr>
          <p:spPr bwMode="auto">
            <a:xfrm>
              <a:off x="3192361" y="2366962"/>
              <a:ext cx="1169988" cy="736600"/>
            </a:xfrm>
            <a:custGeom>
              <a:avLst/>
              <a:gdLst>
                <a:gd name="T0" fmla="*/ 135 w 312"/>
                <a:gd name="T1" fmla="*/ 0 h 196"/>
                <a:gd name="T2" fmla="*/ 0 w 312"/>
                <a:gd name="T3" fmla="*/ 135 h 196"/>
                <a:gd name="T4" fmla="*/ 1 w 312"/>
                <a:gd name="T5" fmla="*/ 150 h 196"/>
                <a:gd name="T6" fmla="*/ 46 w 312"/>
                <a:gd name="T7" fmla="*/ 176 h 196"/>
                <a:gd name="T8" fmla="*/ 104 w 312"/>
                <a:gd name="T9" fmla="*/ 190 h 196"/>
                <a:gd name="T10" fmla="*/ 233 w 312"/>
                <a:gd name="T11" fmla="*/ 173 h 196"/>
                <a:gd name="T12" fmla="*/ 195 w 312"/>
                <a:gd name="T13" fmla="*/ 14 h 196"/>
                <a:gd name="T14" fmla="*/ 135 w 312"/>
                <a:gd name="T1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2" h="196">
                  <a:moveTo>
                    <a:pt x="135" y="0"/>
                  </a:moveTo>
                  <a:cubicBezTo>
                    <a:pt x="61" y="0"/>
                    <a:pt x="0" y="60"/>
                    <a:pt x="0" y="135"/>
                  </a:cubicBezTo>
                  <a:cubicBezTo>
                    <a:pt x="0" y="140"/>
                    <a:pt x="0" y="145"/>
                    <a:pt x="1" y="150"/>
                  </a:cubicBezTo>
                  <a:cubicBezTo>
                    <a:pt x="2" y="158"/>
                    <a:pt x="40" y="173"/>
                    <a:pt x="46" y="176"/>
                  </a:cubicBezTo>
                  <a:cubicBezTo>
                    <a:pt x="65" y="183"/>
                    <a:pt x="84" y="188"/>
                    <a:pt x="104" y="190"/>
                  </a:cubicBezTo>
                  <a:cubicBezTo>
                    <a:pt x="148" y="196"/>
                    <a:pt x="192" y="189"/>
                    <a:pt x="233" y="173"/>
                  </a:cubicBezTo>
                  <a:cubicBezTo>
                    <a:pt x="312" y="141"/>
                    <a:pt x="254" y="38"/>
                    <a:pt x="195" y="14"/>
                  </a:cubicBezTo>
                  <a:cubicBezTo>
                    <a:pt x="177" y="6"/>
                    <a:pt x="155" y="0"/>
                    <a:pt x="1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/>
                </a:gs>
                <a:gs pos="52000">
                  <a:schemeClr val="bg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3"/>
            <p:cNvSpPr>
              <a:spLocks/>
            </p:cNvSpPr>
            <p:nvPr/>
          </p:nvSpPr>
          <p:spPr bwMode="auto">
            <a:xfrm>
              <a:off x="3261517" y="2324894"/>
              <a:ext cx="955675" cy="665162"/>
            </a:xfrm>
            <a:custGeom>
              <a:avLst/>
              <a:gdLst>
                <a:gd name="T0" fmla="*/ 0 w 255"/>
                <a:gd name="T1" fmla="*/ 124 h 177"/>
                <a:gd name="T2" fmla="*/ 11 w 255"/>
                <a:gd name="T3" fmla="*/ 96 h 177"/>
                <a:gd name="T4" fmla="*/ 27 w 255"/>
                <a:gd name="T5" fmla="*/ 70 h 177"/>
                <a:gd name="T6" fmla="*/ 196 w 255"/>
                <a:gd name="T7" fmla="*/ 39 h 177"/>
                <a:gd name="T8" fmla="*/ 251 w 255"/>
                <a:gd name="T9" fmla="*/ 136 h 177"/>
                <a:gd name="T10" fmla="*/ 203 w 255"/>
                <a:gd name="T11" fmla="*/ 172 h 177"/>
                <a:gd name="T12" fmla="*/ 134 w 255"/>
                <a:gd name="T13" fmla="*/ 115 h 177"/>
                <a:gd name="T14" fmla="*/ 44 w 255"/>
                <a:gd name="T15" fmla="*/ 92 h 177"/>
                <a:gd name="T16" fmla="*/ 0 w 255"/>
                <a:gd name="T17" fmla="*/ 124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177">
                  <a:moveTo>
                    <a:pt x="0" y="124"/>
                  </a:moveTo>
                  <a:cubicBezTo>
                    <a:pt x="7" y="117"/>
                    <a:pt x="8" y="105"/>
                    <a:pt x="11" y="96"/>
                  </a:cubicBezTo>
                  <a:cubicBezTo>
                    <a:pt x="15" y="87"/>
                    <a:pt x="21" y="79"/>
                    <a:pt x="27" y="70"/>
                  </a:cubicBezTo>
                  <a:cubicBezTo>
                    <a:pt x="65" y="17"/>
                    <a:pt x="139" y="0"/>
                    <a:pt x="196" y="39"/>
                  </a:cubicBezTo>
                  <a:cubicBezTo>
                    <a:pt x="226" y="59"/>
                    <a:pt x="255" y="92"/>
                    <a:pt x="251" y="136"/>
                  </a:cubicBezTo>
                  <a:cubicBezTo>
                    <a:pt x="249" y="161"/>
                    <a:pt x="228" y="177"/>
                    <a:pt x="203" y="172"/>
                  </a:cubicBezTo>
                  <a:cubicBezTo>
                    <a:pt x="172" y="165"/>
                    <a:pt x="154" y="137"/>
                    <a:pt x="134" y="115"/>
                  </a:cubicBezTo>
                  <a:cubicBezTo>
                    <a:pt x="111" y="91"/>
                    <a:pt x="75" y="81"/>
                    <a:pt x="44" y="92"/>
                  </a:cubicBezTo>
                  <a:cubicBezTo>
                    <a:pt x="24" y="100"/>
                    <a:pt x="15" y="106"/>
                    <a:pt x="0" y="124"/>
                  </a:cubicBezTo>
                  <a:close/>
                </a:path>
              </a:pathLst>
            </a:custGeom>
            <a:gradFill>
              <a:gsLst>
                <a:gs pos="61000">
                  <a:schemeClr val="bg1">
                    <a:alpha val="73000"/>
                  </a:schemeClr>
                </a:gs>
                <a:gs pos="0">
                  <a:schemeClr val="bg2">
                    <a:lumMod val="97000"/>
                    <a:lumOff val="3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8"/>
            <p:cNvSpPr>
              <a:spLocks noEditPoints="1"/>
            </p:cNvSpPr>
            <p:nvPr/>
          </p:nvSpPr>
          <p:spPr bwMode="auto">
            <a:xfrm>
              <a:off x="3192362" y="2657475"/>
              <a:ext cx="363538" cy="739775"/>
            </a:xfrm>
            <a:custGeom>
              <a:avLst/>
              <a:gdLst>
                <a:gd name="T0" fmla="*/ 19 w 97"/>
                <a:gd name="T1" fmla="*/ 83 h 197"/>
                <a:gd name="T2" fmla="*/ 4 w 97"/>
                <a:gd name="T3" fmla="*/ 96 h 197"/>
                <a:gd name="T4" fmla="*/ 5 w 97"/>
                <a:gd name="T5" fmla="*/ 101 h 197"/>
                <a:gd name="T6" fmla="*/ 57 w 97"/>
                <a:gd name="T7" fmla="*/ 175 h 197"/>
                <a:gd name="T8" fmla="*/ 21 w 97"/>
                <a:gd name="T9" fmla="*/ 101 h 197"/>
                <a:gd name="T10" fmla="*/ 19 w 97"/>
                <a:gd name="T11" fmla="*/ 83 h 197"/>
                <a:gd name="T12" fmla="*/ 2 w 97"/>
                <a:gd name="T13" fmla="*/ 86 h 197"/>
                <a:gd name="T14" fmla="*/ 18 w 97"/>
                <a:gd name="T15" fmla="*/ 66 h 197"/>
                <a:gd name="T16" fmla="*/ 24 w 97"/>
                <a:gd name="T17" fmla="*/ 12 h 197"/>
                <a:gd name="T18" fmla="*/ 2 w 97"/>
                <a:gd name="T19" fmla="*/ 86 h 197"/>
                <a:gd name="T20" fmla="*/ 22 w 97"/>
                <a:gd name="T21" fmla="*/ 63 h 197"/>
                <a:gd name="T22" fmla="*/ 28 w 97"/>
                <a:gd name="T23" fmla="*/ 57 h 197"/>
                <a:gd name="T24" fmla="*/ 37 w 97"/>
                <a:gd name="T25" fmla="*/ 0 h 197"/>
                <a:gd name="T26" fmla="*/ 26 w 97"/>
                <a:gd name="T27" fmla="*/ 10 h 197"/>
                <a:gd name="T28" fmla="*/ 22 w 97"/>
                <a:gd name="T29" fmla="*/ 63 h 197"/>
                <a:gd name="T30" fmla="*/ 97 w 97"/>
                <a:gd name="T31" fmla="*/ 197 h 197"/>
                <a:gd name="T32" fmla="*/ 37 w 97"/>
                <a:gd name="T33" fmla="*/ 111 h 197"/>
                <a:gd name="T34" fmla="*/ 29 w 97"/>
                <a:gd name="T35" fmla="*/ 76 h 197"/>
                <a:gd name="T36" fmla="*/ 23 w 97"/>
                <a:gd name="T37" fmla="*/ 80 h 197"/>
                <a:gd name="T38" fmla="*/ 26 w 97"/>
                <a:gd name="T39" fmla="*/ 100 h 197"/>
                <a:gd name="T40" fmla="*/ 62 w 97"/>
                <a:gd name="T41" fmla="*/ 179 h 197"/>
                <a:gd name="T42" fmla="*/ 97 w 97"/>
                <a:gd name="T43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" h="197">
                  <a:moveTo>
                    <a:pt x="19" y="83"/>
                  </a:moveTo>
                  <a:cubicBezTo>
                    <a:pt x="12" y="88"/>
                    <a:pt x="7" y="93"/>
                    <a:pt x="4" y="96"/>
                  </a:cubicBezTo>
                  <a:cubicBezTo>
                    <a:pt x="4" y="97"/>
                    <a:pt x="4" y="99"/>
                    <a:pt x="5" y="101"/>
                  </a:cubicBezTo>
                  <a:cubicBezTo>
                    <a:pt x="12" y="132"/>
                    <a:pt x="31" y="158"/>
                    <a:pt x="57" y="175"/>
                  </a:cubicBezTo>
                  <a:cubicBezTo>
                    <a:pt x="45" y="160"/>
                    <a:pt x="28" y="134"/>
                    <a:pt x="21" y="101"/>
                  </a:cubicBezTo>
                  <a:cubicBezTo>
                    <a:pt x="20" y="95"/>
                    <a:pt x="19" y="89"/>
                    <a:pt x="19" y="83"/>
                  </a:cubicBezTo>
                  <a:close/>
                  <a:moveTo>
                    <a:pt x="2" y="86"/>
                  </a:moveTo>
                  <a:cubicBezTo>
                    <a:pt x="6" y="79"/>
                    <a:pt x="12" y="72"/>
                    <a:pt x="18" y="66"/>
                  </a:cubicBezTo>
                  <a:cubicBezTo>
                    <a:pt x="17" y="42"/>
                    <a:pt x="21" y="23"/>
                    <a:pt x="24" y="12"/>
                  </a:cubicBezTo>
                  <a:cubicBezTo>
                    <a:pt x="8" y="32"/>
                    <a:pt x="0" y="58"/>
                    <a:pt x="2" y="86"/>
                  </a:cubicBezTo>
                  <a:close/>
                  <a:moveTo>
                    <a:pt x="22" y="63"/>
                  </a:moveTo>
                  <a:cubicBezTo>
                    <a:pt x="24" y="61"/>
                    <a:pt x="26" y="59"/>
                    <a:pt x="28" y="57"/>
                  </a:cubicBezTo>
                  <a:cubicBezTo>
                    <a:pt x="28" y="23"/>
                    <a:pt x="37" y="0"/>
                    <a:pt x="37" y="0"/>
                  </a:cubicBezTo>
                  <a:cubicBezTo>
                    <a:pt x="33" y="3"/>
                    <a:pt x="29" y="6"/>
                    <a:pt x="26" y="10"/>
                  </a:cubicBezTo>
                  <a:cubicBezTo>
                    <a:pt x="25" y="19"/>
                    <a:pt x="21" y="38"/>
                    <a:pt x="22" y="63"/>
                  </a:cubicBezTo>
                  <a:close/>
                  <a:moveTo>
                    <a:pt x="97" y="197"/>
                  </a:moveTo>
                  <a:cubicBezTo>
                    <a:pt x="97" y="197"/>
                    <a:pt x="56" y="172"/>
                    <a:pt x="37" y="111"/>
                  </a:cubicBezTo>
                  <a:cubicBezTo>
                    <a:pt x="33" y="99"/>
                    <a:pt x="31" y="87"/>
                    <a:pt x="29" y="76"/>
                  </a:cubicBezTo>
                  <a:cubicBezTo>
                    <a:pt x="27" y="77"/>
                    <a:pt x="25" y="79"/>
                    <a:pt x="23" y="80"/>
                  </a:cubicBezTo>
                  <a:cubicBezTo>
                    <a:pt x="23" y="87"/>
                    <a:pt x="24" y="93"/>
                    <a:pt x="26" y="100"/>
                  </a:cubicBezTo>
                  <a:cubicBezTo>
                    <a:pt x="33" y="137"/>
                    <a:pt x="51" y="164"/>
                    <a:pt x="62" y="179"/>
                  </a:cubicBezTo>
                  <a:cubicBezTo>
                    <a:pt x="71" y="184"/>
                    <a:pt x="83" y="192"/>
                    <a:pt x="97" y="197"/>
                  </a:cubicBezTo>
                  <a:close/>
                </a:path>
              </a:pathLst>
            </a:custGeom>
            <a:solidFill>
              <a:srgbClr val="F9F9F9">
                <a:alpha val="4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879688" y="1935276"/>
            <a:ext cx="649895" cy="644179"/>
            <a:chOff x="3128964" y="2287587"/>
            <a:chExt cx="1233385" cy="1222376"/>
          </a:xfrm>
        </p:grpSpPr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3128964" y="2287587"/>
              <a:ext cx="1220787" cy="1222375"/>
            </a:xfrm>
            <a:prstGeom prst="ellipse">
              <a:avLst/>
            </a:prstGeom>
            <a:gradFill flip="none" rotWithShape="1">
              <a:gsLst>
                <a:gs pos="100000">
                  <a:schemeClr val="tx2"/>
                </a:gs>
                <a:gs pos="11000">
                  <a:schemeClr val="bg2"/>
                </a:gs>
                <a:gs pos="0">
                  <a:schemeClr val="tx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1"/>
            <p:cNvSpPr>
              <a:spLocks/>
            </p:cNvSpPr>
            <p:nvPr/>
          </p:nvSpPr>
          <p:spPr bwMode="auto">
            <a:xfrm>
              <a:off x="3154362" y="2339975"/>
              <a:ext cx="1169987" cy="1169988"/>
            </a:xfrm>
            <a:custGeom>
              <a:avLst/>
              <a:gdLst>
                <a:gd name="T0" fmla="*/ 312 w 312"/>
                <a:gd name="T1" fmla="*/ 157 h 312"/>
                <a:gd name="T2" fmla="*/ 155 w 312"/>
                <a:gd name="T3" fmla="*/ 311 h 312"/>
                <a:gd name="T4" fmla="*/ 1 w 312"/>
                <a:gd name="T5" fmla="*/ 155 h 312"/>
                <a:gd name="T6" fmla="*/ 157 w 312"/>
                <a:gd name="T7" fmla="*/ 0 h 312"/>
                <a:gd name="T8" fmla="*/ 312 w 312"/>
                <a:gd name="T9" fmla="*/ 15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312">
                  <a:moveTo>
                    <a:pt x="312" y="157"/>
                  </a:moveTo>
                  <a:cubicBezTo>
                    <a:pt x="311" y="242"/>
                    <a:pt x="241" y="312"/>
                    <a:pt x="155" y="311"/>
                  </a:cubicBezTo>
                  <a:cubicBezTo>
                    <a:pt x="69" y="311"/>
                    <a:pt x="0" y="241"/>
                    <a:pt x="1" y="155"/>
                  </a:cubicBezTo>
                  <a:cubicBezTo>
                    <a:pt x="1" y="69"/>
                    <a:pt x="71" y="0"/>
                    <a:pt x="157" y="0"/>
                  </a:cubicBezTo>
                  <a:cubicBezTo>
                    <a:pt x="243" y="1"/>
                    <a:pt x="312" y="71"/>
                    <a:pt x="312" y="15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2"/>
                </a:gs>
                <a:gs pos="87000">
                  <a:schemeClr val="bg2"/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16"/>
            <p:cNvSpPr>
              <a:spLocks noChangeArrowheads="1"/>
            </p:cNvSpPr>
            <p:nvPr/>
          </p:nvSpPr>
          <p:spPr bwMode="auto">
            <a:xfrm>
              <a:off x="3180555" y="2366168"/>
              <a:ext cx="1117600" cy="1117600"/>
            </a:xfrm>
            <a:prstGeom prst="ellipse">
              <a:avLst/>
            </a:prstGeom>
            <a:gradFill flip="none" rotWithShape="1">
              <a:gsLst>
                <a:gs pos="50000">
                  <a:schemeClr val="bg2">
                    <a:lumMod val="97000"/>
                    <a:lumOff val="3000"/>
                  </a:schemeClr>
                </a:gs>
                <a:gs pos="100000">
                  <a:schemeClr val="tx2">
                    <a:lumMod val="86000"/>
                    <a:lumOff val="14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3175793" y="2366963"/>
              <a:ext cx="1122362" cy="896938"/>
            </a:xfrm>
            <a:custGeom>
              <a:avLst/>
              <a:gdLst>
                <a:gd name="T0" fmla="*/ 150 w 299"/>
                <a:gd name="T1" fmla="*/ 0 h 239"/>
                <a:gd name="T2" fmla="*/ 0 w 299"/>
                <a:gd name="T3" fmla="*/ 149 h 239"/>
                <a:gd name="T4" fmla="*/ 1 w 299"/>
                <a:gd name="T5" fmla="*/ 166 h 239"/>
                <a:gd name="T6" fmla="*/ 298 w 299"/>
                <a:gd name="T7" fmla="*/ 167 h 239"/>
                <a:gd name="T8" fmla="*/ 299 w 299"/>
                <a:gd name="T9" fmla="*/ 149 h 239"/>
                <a:gd name="T10" fmla="*/ 150 w 299"/>
                <a:gd name="T1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9" h="239">
                  <a:moveTo>
                    <a:pt x="150" y="0"/>
                  </a:moveTo>
                  <a:cubicBezTo>
                    <a:pt x="67" y="0"/>
                    <a:pt x="0" y="67"/>
                    <a:pt x="0" y="149"/>
                  </a:cubicBezTo>
                  <a:cubicBezTo>
                    <a:pt x="0" y="155"/>
                    <a:pt x="1" y="161"/>
                    <a:pt x="1" y="166"/>
                  </a:cubicBezTo>
                  <a:cubicBezTo>
                    <a:pt x="69" y="217"/>
                    <a:pt x="195" y="239"/>
                    <a:pt x="298" y="167"/>
                  </a:cubicBezTo>
                  <a:cubicBezTo>
                    <a:pt x="298" y="161"/>
                    <a:pt x="299" y="155"/>
                    <a:pt x="299" y="149"/>
                  </a:cubicBezTo>
                  <a:cubicBezTo>
                    <a:pt x="299" y="67"/>
                    <a:pt x="232" y="0"/>
                    <a:pt x="15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17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3192361" y="2366962"/>
              <a:ext cx="1169988" cy="736600"/>
            </a:xfrm>
            <a:custGeom>
              <a:avLst/>
              <a:gdLst>
                <a:gd name="T0" fmla="*/ 135 w 312"/>
                <a:gd name="T1" fmla="*/ 0 h 196"/>
                <a:gd name="T2" fmla="*/ 0 w 312"/>
                <a:gd name="T3" fmla="*/ 135 h 196"/>
                <a:gd name="T4" fmla="*/ 1 w 312"/>
                <a:gd name="T5" fmla="*/ 150 h 196"/>
                <a:gd name="T6" fmla="*/ 46 w 312"/>
                <a:gd name="T7" fmla="*/ 176 h 196"/>
                <a:gd name="T8" fmla="*/ 104 w 312"/>
                <a:gd name="T9" fmla="*/ 190 h 196"/>
                <a:gd name="T10" fmla="*/ 233 w 312"/>
                <a:gd name="T11" fmla="*/ 173 h 196"/>
                <a:gd name="T12" fmla="*/ 195 w 312"/>
                <a:gd name="T13" fmla="*/ 14 h 196"/>
                <a:gd name="T14" fmla="*/ 135 w 312"/>
                <a:gd name="T1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2" h="196">
                  <a:moveTo>
                    <a:pt x="135" y="0"/>
                  </a:moveTo>
                  <a:cubicBezTo>
                    <a:pt x="61" y="0"/>
                    <a:pt x="0" y="60"/>
                    <a:pt x="0" y="135"/>
                  </a:cubicBezTo>
                  <a:cubicBezTo>
                    <a:pt x="0" y="140"/>
                    <a:pt x="0" y="145"/>
                    <a:pt x="1" y="150"/>
                  </a:cubicBezTo>
                  <a:cubicBezTo>
                    <a:pt x="2" y="158"/>
                    <a:pt x="40" y="173"/>
                    <a:pt x="46" y="176"/>
                  </a:cubicBezTo>
                  <a:cubicBezTo>
                    <a:pt x="65" y="183"/>
                    <a:pt x="84" y="188"/>
                    <a:pt x="104" y="190"/>
                  </a:cubicBezTo>
                  <a:cubicBezTo>
                    <a:pt x="148" y="196"/>
                    <a:pt x="192" y="189"/>
                    <a:pt x="233" y="173"/>
                  </a:cubicBezTo>
                  <a:cubicBezTo>
                    <a:pt x="312" y="141"/>
                    <a:pt x="254" y="38"/>
                    <a:pt x="195" y="14"/>
                  </a:cubicBezTo>
                  <a:cubicBezTo>
                    <a:pt x="177" y="6"/>
                    <a:pt x="155" y="0"/>
                    <a:pt x="1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/>
                </a:gs>
                <a:gs pos="52000">
                  <a:schemeClr val="bg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auto">
            <a:xfrm>
              <a:off x="3261517" y="2324894"/>
              <a:ext cx="955675" cy="665162"/>
            </a:xfrm>
            <a:custGeom>
              <a:avLst/>
              <a:gdLst>
                <a:gd name="T0" fmla="*/ 0 w 255"/>
                <a:gd name="T1" fmla="*/ 124 h 177"/>
                <a:gd name="T2" fmla="*/ 11 w 255"/>
                <a:gd name="T3" fmla="*/ 96 h 177"/>
                <a:gd name="T4" fmla="*/ 27 w 255"/>
                <a:gd name="T5" fmla="*/ 70 h 177"/>
                <a:gd name="T6" fmla="*/ 196 w 255"/>
                <a:gd name="T7" fmla="*/ 39 h 177"/>
                <a:gd name="T8" fmla="*/ 251 w 255"/>
                <a:gd name="T9" fmla="*/ 136 h 177"/>
                <a:gd name="T10" fmla="*/ 203 w 255"/>
                <a:gd name="T11" fmla="*/ 172 h 177"/>
                <a:gd name="T12" fmla="*/ 134 w 255"/>
                <a:gd name="T13" fmla="*/ 115 h 177"/>
                <a:gd name="T14" fmla="*/ 44 w 255"/>
                <a:gd name="T15" fmla="*/ 92 h 177"/>
                <a:gd name="T16" fmla="*/ 0 w 255"/>
                <a:gd name="T17" fmla="*/ 124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177">
                  <a:moveTo>
                    <a:pt x="0" y="124"/>
                  </a:moveTo>
                  <a:cubicBezTo>
                    <a:pt x="7" y="117"/>
                    <a:pt x="8" y="105"/>
                    <a:pt x="11" y="96"/>
                  </a:cubicBezTo>
                  <a:cubicBezTo>
                    <a:pt x="15" y="87"/>
                    <a:pt x="21" y="79"/>
                    <a:pt x="27" y="70"/>
                  </a:cubicBezTo>
                  <a:cubicBezTo>
                    <a:pt x="65" y="17"/>
                    <a:pt x="139" y="0"/>
                    <a:pt x="196" y="39"/>
                  </a:cubicBezTo>
                  <a:cubicBezTo>
                    <a:pt x="226" y="59"/>
                    <a:pt x="255" y="92"/>
                    <a:pt x="251" y="136"/>
                  </a:cubicBezTo>
                  <a:cubicBezTo>
                    <a:pt x="249" y="161"/>
                    <a:pt x="228" y="177"/>
                    <a:pt x="203" y="172"/>
                  </a:cubicBezTo>
                  <a:cubicBezTo>
                    <a:pt x="172" y="165"/>
                    <a:pt x="154" y="137"/>
                    <a:pt x="134" y="115"/>
                  </a:cubicBezTo>
                  <a:cubicBezTo>
                    <a:pt x="111" y="91"/>
                    <a:pt x="75" y="81"/>
                    <a:pt x="44" y="92"/>
                  </a:cubicBezTo>
                  <a:cubicBezTo>
                    <a:pt x="24" y="100"/>
                    <a:pt x="15" y="106"/>
                    <a:pt x="0" y="124"/>
                  </a:cubicBezTo>
                  <a:close/>
                </a:path>
              </a:pathLst>
            </a:custGeom>
            <a:gradFill>
              <a:gsLst>
                <a:gs pos="61000">
                  <a:schemeClr val="bg1">
                    <a:alpha val="73000"/>
                  </a:schemeClr>
                </a:gs>
                <a:gs pos="0">
                  <a:schemeClr val="bg2">
                    <a:lumMod val="97000"/>
                    <a:lumOff val="3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8"/>
            <p:cNvSpPr>
              <a:spLocks noEditPoints="1"/>
            </p:cNvSpPr>
            <p:nvPr/>
          </p:nvSpPr>
          <p:spPr bwMode="auto">
            <a:xfrm>
              <a:off x="3192362" y="2657475"/>
              <a:ext cx="363538" cy="739775"/>
            </a:xfrm>
            <a:custGeom>
              <a:avLst/>
              <a:gdLst>
                <a:gd name="T0" fmla="*/ 19 w 97"/>
                <a:gd name="T1" fmla="*/ 83 h 197"/>
                <a:gd name="T2" fmla="*/ 4 w 97"/>
                <a:gd name="T3" fmla="*/ 96 h 197"/>
                <a:gd name="T4" fmla="*/ 5 w 97"/>
                <a:gd name="T5" fmla="*/ 101 h 197"/>
                <a:gd name="T6" fmla="*/ 57 w 97"/>
                <a:gd name="T7" fmla="*/ 175 h 197"/>
                <a:gd name="T8" fmla="*/ 21 w 97"/>
                <a:gd name="T9" fmla="*/ 101 h 197"/>
                <a:gd name="T10" fmla="*/ 19 w 97"/>
                <a:gd name="T11" fmla="*/ 83 h 197"/>
                <a:gd name="T12" fmla="*/ 2 w 97"/>
                <a:gd name="T13" fmla="*/ 86 h 197"/>
                <a:gd name="T14" fmla="*/ 18 w 97"/>
                <a:gd name="T15" fmla="*/ 66 h 197"/>
                <a:gd name="T16" fmla="*/ 24 w 97"/>
                <a:gd name="T17" fmla="*/ 12 h 197"/>
                <a:gd name="T18" fmla="*/ 2 w 97"/>
                <a:gd name="T19" fmla="*/ 86 h 197"/>
                <a:gd name="T20" fmla="*/ 22 w 97"/>
                <a:gd name="T21" fmla="*/ 63 h 197"/>
                <a:gd name="T22" fmla="*/ 28 w 97"/>
                <a:gd name="T23" fmla="*/ 57 h 197"/>
                <a:gd name="T24" fmla="*/ 37 w 97"/>
                <a:gd name="T25" fmla="*/ 0 h 197"/>
                <a:gd name="T26" fmla="*/ 26 w 97"/>
                <a:gd name="T27" fmla="*/ 10 h 197"/>
                <a:gd name="T28" fmla="*/ 22 w 97"/>
                <a:gd name="T29" fmla="*/ 63 h 197"/>
                <a:gd name="T30" fmla="*/ 97 w 97"/>
                <a:gd name="T31" fmla="*/ 197 h 197"/>
                <a:gd name="T32" fmla="*/ 37 w 97"/>
                <a:gd name="T33" fmla="*/ 111 h 197"/>
                <a:gd name="T34" fmla="*/ 29 w 97"/>
                <a:gd name="T35" fmla="*/ 76 h 197"/>
                <a:gd name="T36" fmla="*/ 23 w 97"/>
                <a:gd name="T37" fmla="*/ 80 h 197"/>
                <a:gd name="T38" fmla="*/ 26 w 97"/>
                <a:gd name="T39" fmla="*/ 100 h 197"/>
                <a:gd name="T40" fmla="*/ 62 w 97"/>
                <a:gd name="T41" fmla="*/ 179 h 197"/>
                <a:gd name="T42" fmla="*/ 97 w 97"/>
                <a:gd name="T43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" h="197">
                  <a:moveTo>
                    <a:pt x="19" y="83"/>
                  </a:moveTo>
                  <a:cubicBezTo>
                    <a:pt x="12" y="88"/>
                    <a:pt x="7" y="93"/>
                    <a:pt x="4" y="96"/>
                  </a:cubicBezTo>
                  <a:cubicBezTo>
                    <a:pt x="4" y="97"/>
                    <a:pt x="4" y="99"/>
                    <a:pt x="5" y="101"/>
                  </a:cubicBezTo>
                  <a:cubicBezTo>
                    <a:pt x="12" y="132"/>
                    <a:pt x="31" y="158"/>
                    <a:pt x="57" y="175"/>
                  </a:cubicBezTo>
                  <a:cubicBezTo>
                    <a:pt x="45" y="160"/>
                    <a:pt x="28" y="134"/>
                    <a:pt x="21" y="101"/>
                  </a:cubicBezTo>
                  <a:cubicBezTo>
                    <a:pt x="20" y="95"/>
                    <a:pt x="19" y="89"/>
                    <a:pt x="19" y="83"/>
                  </a:cubicBezTo>
                  <a:close/>
                  <a:moveTo>
                    <a:pt x="2" y="86"/>
                  </a:moveTo>
                  <a:cubicBezTo>
                    <a:pt x="6" y="79"/>
                    <a:pt x="12" y="72"/>
                    <a:pt x="18" y="66"/>
                  </a:cubicBezTo>
                  <a:cubicBezTo>
                    <a:pt x="17" y="42"/>
                    <a:pt x="21" y="23"/>
                    <a:pt x="24" y="12"/>
                  </a:cubicBezTo>
                  <a:cubicBezTo>
                    <a:pt x="8" y="32"/>
                    <a:pt x="0" y="58"/>
                    <a:pt x="2" y="86"/>
                  </a:cubicBezTo>
                  <a:close/>
                  <a:moveTo>
                    <a:pt x="22" y="63"/>
                  </a:moveTo>
                  <a:cubicBezTo>
                    <a:pt x="24" y="61"/>
                    <a:pt x="26" y="59"/>
                    <a:pt x="28" y="57"/>
                  </a:cubicBezTo>
                  <a:cubicBezTo>
                    <a:pt x="28" y="23"/>
                    <a:pt x="37" y="0"/>
                    <a:pt x="37" y="0"/>
                  </a:cubicBezTo>
                  <a:cubicBezTo>
                    <a:pt x="33" y="3"/>
                    <a:pt x="29" y="6"/>
                    <a:pt x="26" y="10"/>
                  </a:cubicBezTo>
                  <a:cubicBezTo>
                    <a:pt x="25" y="19"/>
                    <a:pt x="21" y="38"/>
                    <a:pt x="22" y="63"/>
                  </a:cubicBezTo>
                  <a:close/>
                  <a:moveTo>
                    <a:pt x="97" y="197"/>
                  </a:moveTo>
                  <a:cubicBezTo>
                    <a:pt x="97" y="197"/>
                    <a:pt x="56" y="172"/>
                    <a:pt x="37" y="111"/>
                  </a:cubicBezTo>
                  <a:cubicBezTo>
                    <a:pt x="33" y="99"/>
                    <a:pt x="31" y="87"/>
                    <a:pt x="29" y="76"/>
                  </a:cubicBezTo>
                  <a:cubicBezTo>
                    <a:pt x="27" y="77"/>
                    <a:pt x="25" y="79"/>
                    <a:pt x="23" y="80"/>
                  </a:cubicBezTo>
                  <a:cubicBezTo>
                    <a:pt x="23" y="87"/>
                    <a:pt x="24" y="93"/>
                    <a:pt x="26" y="100"/>
                  </a:cubicBezTo>
                  <a:cubicBezTo>
                    <a:pt x="33" y="137"/>
                    <a:pt x="51" y="164"/>
                    <a:pt x="62" y="179"/>
                  </a:cubicBezTo>
                  <a:cubicBezTo>
                    <a:pt x="71" y="184"/>
                    <a:pt x="83" y="192"/>
                    <a:pt x="97" y="197"/>
                  </a:cubicBezTo>
                  <a:close/>
                </a:path>
              </a:pathLst>
            </a:custGeom>
            <a:solidFill>
              <a:srgbClr val="F9F9F9">
                <a:alpha val="4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667970" y="2158499"/>
            <a:ext cx="329625" cy="326725"/>
            <a:chOff x="3128964" y="2287587"/>
            <a:chExt cx="1233385" cy="1222376"/>
          </a:xfrm>
        </p:grpSpPr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3128964" y="2287587"/>
              <a:ext cx="1220787" cy="1222375"/>
            </a:xfrm>
            <a:prstGeom prst="ellipse">
              <a:avLst/>
            </a:prstGeom>
            <a:gradFill flip="none" rotWithShape="1">
              <a:gsLst>
                <a:gs pos="100000">
                  <a:schemeClr val="tx2"/>
                </a:gs>
                <a:gs pos="11000">
                  <a:schemeClr val="bg2"/>
                </a:gs>
                <a:gs pos="0">
                  <a:schemeClr val="tx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3154362" y="2339975"/>
              <a:ext cx="1169987" cy="1169988"/>
            </a:xfrm>
            <a:custGeom>
              <a:avLst/>
              <a:gdLst>
                <a:gd name="T0" fmla="*/ 312 w 312"/>
                <a:gd name="T1" fmla="*/ 157 h 312"/>
                <a:gd name="T2" fmla="*/ 155 w 312"/>
                <a:gd name="T3" fmla="*/ 311 h 312"/>
                <a:gd name="T4" fmla="*/ 1 w 312"/>
                <a:gd name="T5" fmla="*/ 155 h 312"/>
                <a:gd name="T6" fmla="*/ 157 w 312"/>
                <a:gd name="T7" fmla="*/ 0 h 312"/>
                <a:gd name="T8" fmla="*/ 312 w 312"/>
                <a:gd name="T9" fmla="*/ 15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312">
                  <a:moveTo>
                    <a:pt x="312" y="157"/>
                  </a:moveTo>
                  <a:cubicBezTo>
                    <a:pt x="311" y="242"/>
                    <a:pt x="241" y="312"/>
                    <a:pt x="155" y="311"/>
                  </a:cubicBezTo>
                  <a:cubicBezTo>
                    <a:pt x="69" y="311"/>
                    <a:pt x="0" y="241"/>
                    <a:pt x="1" y="155"/>
                  </a:cubicBezTo>
                  <a:cubicBezTo>
                    <a:pt x="1" y="69"/>
                    <a:pt x="71" y="0"/>
                    <a:pt x="157" y="0"/>
                  </a:cubicBezTo>
                  <a:cubicBezTo>
                    <a:pt x="243" y="1"/>
                    <a:pt x="312" y="71"/>
                    <a:pt x="312" y="15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2"/>
                </a:gs>
                <a:gs pos="87000">
                  <a:schemeClr val="bg2"/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16"/>
            <p:cNvSpPr>
              <a:spLocks noChangeArrowheads="1"/>
            </p:cNvSpPr>
            <p:nvPr/>
          </p:nvSpPr>
          <p:spPr bwMode="auto">
            <a:xfrm>
              <a:off x="3180555" y="2366168"/>
              <a:ext cx="1117600" cy="1117600"/>
            </a:xfrm>
            <a:prstGeom prst="ellipse">
              <a:avLst/>
            </a:prstGeom>
            <a:gradFill flip="none" rotWithShape="1">
              <a:gsLst>
                <a:gs pos="50000">
                  <a:schemeClr val="bg2">
                    <a:lumMod val="97000"/>
                    <a:lumOff val="3000"/>
                  </a:schemeClr>
                </a:gs>
                <a:gs pos="100000">
                  <a:schemeClr val="tx2">
                    <a:lumMod val="86000"/>
                    <a:lumOff val="14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2"/>
            <p:cNvSpPr>
              <a:spLocks/>
            </p:cNvSpPr>
            <p:nvPr/>
          </p:nvSpPr>
          <p:spPr bwMode="auto">
            <a:xfrm>
              <a:off x="3175793" y="2366963"/>
              <a:ext cx="1122362" cy="896938"/>
            </a:xfrm>
            <a:custGeom>
              <a:avLst/>
              <a:gdLst>
                <a:gd name="T0" fmla="*/ 150 w 299"/>
                <a:gd name="T1" fmla="*/ 0 h 239"/>
                <a:gd name="T2" fmla="*/ 0 w 299"/>
                <a:gd name="T3" fmla="*/ 149 h 239"/>
                <a:gd name="T4" fmla="*/ 1 w 299"/>
                <a:gd name="T5" fmla="*/ 166 h 239"/>
                <a:gd name="T6" fmla="*/ 298 w 299"/>
                <a:gd name="T7" fmla="*/ 167 h 239"/>
                <a:gd name="T8" fmla="*/ 299 w 299"/>
                <a:gd name="T9" fmla="*/ 149 h 239"/>
                <a:gd name="T10" fmla="*/ 150 w 299"/>
                <a:gd name="T1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9" h="239">
                  <a:moveTo>
                    <a:pt x="150" y="0"/>
                  </a:moveTo>
                  <a:cubicBezTo>
                    <a:pt x="67" y="0"/>
                    <a:pt x="0" y="67"/>
                    <a:pt x="0" y="149"/>
                  </a:cubicBezTo>
                  <a:cubicBezTo>
                    <a:pt x="0" y="155"/>
                    <a:pt x="1" y="161"/>
                    <a:pt x="1" y="166"/>
                  </a:cubicBezTo>
                  <a:cubicBezTo>
                    <a:pt x="69" y="217"/>
                    <a:pt x="195" y="239"/>
                    <a:pt x="298" y="167"/>
                  </a:cubicBezTo>
                  <a:cubicBezTo>
                    <a:pt x="298" y="161"/>
                    <a:pt x="299" y="155"/>
                    <a:pt x="299" y="149"/>
                  </a:cubicBezTo>
                  <a:cubicBezTo>
                    <a:pt x="299" y="67"/>
                    <a:pt x="232" y="0"/>
                    <a:pt x="15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17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3192361" y="2366962"/>
              <a:ext cx="1169988" cy="736600"/>
            </a:xfrm>
            <a:custGeom>
              <a:avLst/>
              <a:gdLst>
                <a:gd name="T0" fmla="*/ 135 w 312"/>
                <a:gd name="T1" fmla="*/ 0 h 196"/>
                <a:gd name="T2" fmla="*/ 0 w 312"/>
                <a:gd name="T3" fmla="*/ 135 h 196"/>
                <a:gd name="T4" fmla="*/ 1 w 312"/>
                <a:gd name="T5" fmla="*/ 150 h 196"/>
                <a:gd name="T6" fmla="*/ 46 w 312"/>
                <a:gd name="T7" fmla="*/ 176 h 196"/>
                <a:gd name="T8" fmla="*/ 104 w 312"/>
                <a:gd name="T9" fmla="*/ 190 h 196"/>
                <a:gd name="T10" fmla="*/ 233 w 312"/>
                <a:gd name="T11" fmla="*/ 173 h 196"/>
                <a:gd name="T12" fmla="*/ 195 w 312"/>
                <a:gd name="T13" fmla="*/ 14 h 196"/>
                <a:gd name="T14" fmla="*/ 135 w 312"/>
                <a:gd name="T1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2" h="196">
                  <a:moveTo>
                    <a:pt x="135" y="0"/>
                  </a:moveTo>
                  <a:cubicBezTo>
                    <a:pt x="61" y="0"/>
                    <a:pt x="0" y="60"/>
                    <a:pt x="0" y="135"/>
                  </a:cubicBezTo>
                  <a:cubicBezTo>
                    <a:pt x="0" y="140"/>
                    <a:pt x="0" y="145"/>
                    <a:pt x="1" y="150"/>
                  </a:cubicBezTo>
                  <a:cubicBezTo>
                    <a:pt x="2" y="158"/>
                    <a:pt x="40" y="173"/>
                    <a:pt x="46" y="176"/>
                  </a:cubicBezTo>
                  <a:cubicBezTo>
                    <a:pt x="65" y="183"/>
                    <a:pt x="84" y="188"/>
                    <a:pt x="104" y="190"/>
                  </a:cubicBezTo>
                  <a:cubicBezTo>
                    <a:pt x="148" y="196"/>
                    <a:pt x="192" y="189"/>
                    <a:pt x="233" y="173"/>
                  </a:cubicBezTo>
                  <a:cubicBezTo>
                    <a:pt x="312" y="141"/>
                    <a:pt x="254" y="38"/>
                    <a:pt x="195" y="14"/>
                  </a:cubicBezTo>
                  <a:cubicBezTo>
                    <a:pt x="177" y="6"/>
                    <a:pt x="155" y="0"/>
                    <a:pt x="1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/>
                </a:gs>
                <a:gs pos="52000">
                  <a:schemeClr val="bg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3261517" y="2324894"/>
              <a:ext cx="955675" cy="665162"/>
            </a:xfrm>
            <a:custGeom>
              <a:avLst/>
              <a:gdLst>
                <a:gd name="T0" fmla="*/ 0 w 255"/>
                <a:gd name="T1" fmla="*/ 124 h 177"/>
                <a:gd name="T2" fmla="*/ 11 w 255"/>
                <a:gd name="T3" fmla="*/ 96 h 177"/>
                <a:gd name="T4" fmla="*/ 27 w 255"/>
                <a:gd name="T5" fmla="*/ 70 h 177"/>
                <a:gd name="T6" fmla="*/ 196 w 255"/>
                <a:gd name="T7" fmla="*/ 39 h 177"/>
                <a:gd name="T8" fmla="*/ 251 w 255"/>
                <a:gd name="T9" fmla="*/ 136 h 177"/>
                <a:gd name="T10" fmla="*/ 203 w 255"/>
                <a:gd name="T11" fmla="*/ 172 h 177"/>
                <a:gd name="T12" fmla="*/ 134 w 255"/>
                <a:gd name="T13" fmla="*/ 115 h 177"/>
                <a:gd name="T14" fmla="*/ 44 w 255"/>
                <a:gd name="T15" fmla="*/ 92 h 177"/>
                <a:gd name="T16" fmla="*/ 0 w 255"/>
                <a:gd name="T17" fmla="*/ 124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177">
                  <a:moveTo>
                    <a:pt x="0" y="124"/>
                  </a:moveTo>
                  <a:cubicBezTo>
                    <a:pt x="7" y="117"/>
                    <a:pt x="8" y="105"/>
                    <a:pt x="11" y="96"/>
                  </a:cubicBezTo>
                  <a:cubicBezTo>
                    <a:pt x="15" y="87"/>
                    <a:pt x="21" y="79"/>
                    <a:pt x="27" y="70"/>
                  </a:cubicBezTo>
                  <a:cubicBezTo>
                    <a:pt x="65" y="17"/>
                    <a:pt x="139" y="0"/>
                    <a:pt x="196" y="39"/>
                  </a:cubicBezTo>
                  <a:cubicBezTo>
                    <a:pt x="226" y="59"/>
                    <a:pt x="255" y="92"/>
                    <a:pt x="251" y="136"/>
                  </a:cubicBezTo>
                  <a:cubicBezTo>
                    <a:pt x="249" y="161"/>
                    <a:pt x="228" y="177"/>
                    <a:pt x="203" y="172"/>
                  </a:cubicBezTo>
                  <a:cubicBezTo>
                    <a:pt x="172" y="165"/>
                    <a:pt x="154" y="137"/>
                    <a:pt x="134" y="115"/>
                  </a:cubicBezTo>
                  <a:cubicBezTo>
                    <a:pt x="111" y="91"/>
                    <a:pt x="75" y="81"/>
                    <a:pt x="44" y="92"/>
                  </a:cubicBezTo>
                  <a:cubicBezTo>
                    <a:pt x="24" y="100"/>
                    <a:pt x="15" y="106"/>
                    <a:pt x="0" y="124"/>
                  </a:cubicBezTo>
                  <a:close/>
                </a:path>
              </a:pathLst>
            </a:custGeom>
            <a:gradFill>
              <a:gsLst>
                <a:gs pos="61000">
                  <a:schemeClr val="bg1">
                    <a:alpha val="73000"/>
                  </a:schemeClr>
                </a:gs>
                <a:gs pos="0">
                  <a:schemeClr val="bg2">
                    <a:lumMod val="97000"/>
                    <a:lumOff val="3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8"/>
            <p:cNvSpPr>
              <a:spLocks noEditPoints="1"/>
            </p:cNvSpPr>
            <p:nvPr/>
          </p:nvSpPr>
          <p:spPr bwMode="auto">
            <a:xfrm>
              <a:off x="3192362" y="2657475"/>
              <a:ext cx="363538" cy="739775"/>
            </a:xfrm>
            <a:custGeom>
              <a:avLst/>
              <a:gdLst>
                <a:gd name="T0" fmla="*/ 19 w 97"/>
                <a:gd name="T1" fmla="*/ 83 h 197"/>
                <a:gd name="T2" fmla="*/ 4 w 97"/>
                <a:gd name="T3" fmla="*/ 96 h 197"/>
                <a:gd name="T4" fmla="*/ 5 w 97"/>
                <a:gd name="T5" fmla="*/ 101 h 197"/>
                <a:gd name="T6" fmla="*/ 57 w 97"/>
                <a:gd name="T7" fmla="*/ 175 h 197"/>
                <a:gd name="T8" fmla="*/ 21 w 97"/>
                <a:gd name="T9" fmla="*/ 101 h 197"/>
                <a:gd name="T10" fmla="*/ 19 w 97"/>
                <a:gd name="T11" fmla="*/ 83 h 197"/>
                <a:gd name="T12" fmla="*/ 2 w 97"/>
                <a:gd name="T13" fmla="*/ 86 h 197"/>
                <a:gd name="T14" fmla="*/ 18 w 97"/>
                <a:gd name="T15" fmla="*/ 66 h 197"/>
                <a:gd name="T16" fmla="*/ 24 w 97"/>
                <a:gd name="T17" fmla="*/ 12 h 197"/>
                <a:gd name="T18" fmla="*/ 2 w 97"/>
                <a:gd name="T19" fmla="*/ 86 h 197"/>
                <a:gd name="T20" fmla="*/ 22 w 97"/>
                <a:gd name="T21" fmla="*/ 63 h 197"/>
                <a:gd name="T22" fmla="*/ 28 w 97"/>
                <a:gd name="T23" fmla="*/ 57 h 197"/>
                <a:gd name="T24" fmla="*/ 37 w 97"/>
                <a:gd name="T25" fmla="*/ 0 h 197"/>
                <a:gd name="T26" fmla="*/ 26 w 97"/>
                <a:gd name="T27" fmla="*/ 10 h 197"/>
                <a:gd name="T28" fmla="*/ 22 w 97"/>
                <a:gd name="T29" fmla="*/ 63 h 197"/>
                <a:gd name="T30" fmla="*/ 97 w 97"/>
                <a:gd name="T31" fmla="*/ 197 h 197"/>
                <a:gd name="T32" fmla="*/ 37 w 97"/>
                <a:gd name="T33" fmla="*/ 111 h 197"/>
                <a:gd name="T34" fmla="*/ 29 w 97"/>
                <a:gd name="T35" fmla="*/ 76 h 197"/>
                <a:gd name="T36" fmla="*/ 23 w 97"/>
                <a:gd name="T37" fmla="*/ 80 h 197"/>
                <a:gd name="T38" fmla="*/ 26 w 97"/>
                <a:gd name="T39" fmla="*/ 100 h 197"/>
                <a:gd name="T40" fmla="*/ 62 w 97"/>
                <a:gd name="T41" fmla="*/ 179 h 197"/>
                <a:gd name="T42" fmla="*/ 97 w 97"/>
                <a:gd name="T43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" h="197">
                  <a:moveTo>
                    <a:pt x="19" y="83"/>
                  </a:moveTo>
                  <a:cubicBezTo>
                    <a:pt x="12" y="88"/>
                    <a:pt x="7" y="93"/>
                    <a:pt x="4" y="96"/>
                  </a:cubicBezTo>
                  <a:cubicBezTo>
                    <a:pt x="4" y="97"/>
                    <a:pt x="4" y="99"/>
                    <a:pt x="5" y="101"/>
                  </a:cubicBezTo>
                  <a:cubicBezTo>
                    <a:pt x="12" y="132"/>
                    <a:pt x="31" y="158"/>
                    <a:pt x="57" y="175"/>
                  </a:cubicBezTo>
                  <a:cubicBezTo>
                    <a:pt x="45" y="160"/>
                    <a:pt x="28" y="134"/>
                    <a:pt x="21" y="101"/>
                  </a:cubicBezTo>
                  <a:cubicBezTo>
                    <a:pt x="20" y="95"/>
                    <a:pt x="19" y="89"/>
                    <a:pt x="19" y="83"/>
                  </a:cubicBezTo>
                  <a:close/>
                  <a:moveTo>
                    <a:pt x="2" y="86"/>
                  </a:moveTo>
                  <a:cubicBezTo>
                    <a:pt x="6" y="79"/>
                    <a:pt x="12" y="72"/>
                    <a:pt x="18" y="66"/>
                  </a:cubicBezTo>
                  <a:cubicBezTo>
                    <a:pt x="17" y="42"/>
                    <a:pt x="21" y="23"/>
                    <a:pt x="24" y="12"/>
                  </a:cubicBezTo>
                  <a:cubicBezTo>
                    <a:pt x="8" y="32"/>
                    <a:pt x="0" y="58"/>
                    <a:pt x="2" y="86"/>
                  </a:cubicBezTo>
                  <a:close/>
                  <a:moveTo>
                    <a:pt x="22" y="63"/>
                  </a:moveTo>
                  <a:cubicBezTo>
                    <a:pt x="24" y="61"/>
                    <a:pt x="26" y="59"/>
                    <a:pt x="28" y="57"/>
                  </a:cubicBezTo>
                  <a:cubicBezTo>
                    <a:pt x="28" y="23"/>
                    <a:pt x="37" y="0"/>
                    <a:pt x="37" y="0"/>
                  </a:cubicBezTo>
                  <a:cubicBezTo>
                    <a:pt x="33" y="3"/>
                    <a:pt x="29" y="6"/>
                    <a:pt x="26" y="10"/>
                  </a:cubicBezTo>
                  <a:cubicBezTo>
                    <a:pt x="25" y="19"/>
                    <a:pt x="21" y="38"/>
                    <a:pt x="22" y="63"/>
                  </a:cubicBezTo>
                  <a:close/>
                  <a:moveTo>
                    <a:pt x="97" y="197"/>
                  </a:moveTo>
                  <a:cubicBezTo>
                    <a:pt x="97" y="197"/>
                    <a:pt x="56" y="172"/>
                    <a:pt x="37" y="111"/>
                  </a:cubicBezTo>
                  <a:cubicBezTo>
                    <a:pt x="33" y="99"/>
                    <a:pt x="31" y="87"/>
                    <a:pt x="29" y="76"/>
                  </a:cubicBezTo>
                  <a:cubicBezTo>
                    <a:pt x="27" y="77"/>
                    <a:pt x="25" y="79"/>
                    <a:pt x="23" y="80"/>
                  </a:cubicBezTo>
                  <a:cubicBezTo>
                    <a:pt x="23" y="87"/>
                    <a:pt x="24" y="93"/>
                    <a:pt x="26" y="100"/>
                  </a:cubicBezTo>
                  <a:cubicBezTo>
                    <a:pt x="33" y="137"/>
                    <a:pt x="51" y="164"/>
                    <a:pt x="62" y="179"/>
                  </a:cubicBezTo>
                  <a:cubicBezTo>
                    <a:pt x="71" y="184"/>
                    <a:pt x="83" y="192"/>
                    <a:pt x="97" y="197"/>
                  </a:cubicBezTo>
                  <a:close/>
                </a:path>
              </a:pathLst>
            </a:custGeom>
            <a:solidFill>
              <a:srgbClr val="F9F9F9">
                <a:alpha val="4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634161" y="4799708"/>
            <a:ext cx="329625" cy="326725"/>
            <a:chOff x="3128964" y="2287587"/>
            <a:chExt cx="1233385" cy="1222376"/>
          </a:xfrm>
        </p:grpSpPr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3128964" y="2287587"/>
              <a:ext cx="1220787" cy="1222375"/>
            </a:xfrm>
            <a:prstGeom prst="ellipse">
              <a:avLst/>
            </a:prstGeom>
            <a:gradFill flip="none" rotWithShape="1">
              <a:gsLst>
                <a:gs pos="100000">
                  <a:schemeClr val="tx2"/>
                </a:gs>
                <a:gs pos="11000">
                  <a:schemeClr val="bg2"/>
                </a:gs>
                <a:gs pos="0">
                  <a:schemeClr val="tx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3154362" y="2339975"/>
              <a:ext cx="1169987" cy="1169988"/>
            </a:xfrm>
            <a:custGeom>
              <a:avLst/>
              <a:gdLst>
                <a:gd name="T0" fmla="*/ 312 w 312"/>
                <a:gd name="T1" fmla="*/ 157 h 312"/>
                <a:gd name="T2" fmla="*/ 155 w 312"/>
                <a:gd name="T3" fmla="*/ 311 h 312"/>
                <a:gd name="T4" fmla="*/ 1 w 312"/>
                <a:gd name="T5" fmla="*/ 155 h 312"/>
                <a:gd name="T6" fmla="*/ 157 w 312"/>
                <a:gd name="T7" fmla="*/ 0 h 312"/>
                <a:gd name="T8" fmla="*/ 312 w 312"/>
                <a:gd name="T9" fmla="*/ 15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312">
                  <a:moveTo>
                    <a:pt x="312" y="157"/>
                  </a:moveTo>
                  <a:cubicBezTo>
                    <a:pt x="311" y="242"/>
                    <a:pt x="241" y="312"/>
                    <a:pt x="155" y="311"/>
                  </a:cubicBezTo>
                  <a:cubicBezTo>
                    <a:pt x="69" y="311"/>
                    <a:pt x="0" y="241"/>
                    <a:pt x="1" y="155"/>
                  </a:cubicBezTo>
                  <a:cubicBezTo>
                    <a:pt x="1" y="69"/>
                    <a:pt x="71" y="0"/>
                    <a:pt x="157" y="0"/>
                  </a:cubicBezTo>
                  <a:cubicBezTo>
                    <a:pt x="243" y="1"/>
                    <a:pt x="312" y="71"/>
                    <a:pt x="312" y="15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2"/>
                </a:gs>
                <a:gs pos="87000">
                  <a:schemeClr val="bg2"/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Oval 16"/>
            <p:cNvSpPr>
              <a:spLocks noChangeArrowheads="1"/>
            </p:cNvSpPr>
            <p:nvPr/>
          </p:nvSpPr>
          <p:spPr bwMode="auto">
            <a:xfrm>
              <a:off x="3180555" y="2366168"/>
              <a:ext cx="1117600" cy="1117600"/>
            </a:xfrm>
            <a:prstGeom prst="ellipse">
              <a:avLst/>
            </a:prstGeom>
            <a:gradFill flip="none" rotWithShape="1">
              <a:gsLst>
                <a:gs pos="50000">
                  <a:schemeClr val="bg2">
                    <a:lumMod val="97000"/>
                    <a:lumOff val="3000"/>
                  </a:schemeClr>
                </a:gs>
                <a:gs pos="100000">
                  <a:schemeClr val="tx2">
                    <a:lumMod val="86000"/>
                    <a:lumOff val="14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2"/>
            <p:cNvSpPr>
              <a:spLocks/>
            </p:cNvSpPr>
            <p:nvPr/>
          </p:nvSpPr>
          <p:spPr bwMode="auto">
            <a:xfrm>
              <a:off x="3175793" y="2366963"/>
              <a:ext cx="1122362" cy="896938"/>
            </a:xfrm>
            <a:custGeom>
              <a:avLst/>
              <a:gdLst>
                <a:gd name="T0" fmla="*/ 150 w 299"/>
                <a:gd name="T1" fmla="*/ 0 h 239"/>
                <a:gd name="T2" fmla="*/ 0 w 299"/>
                <a:gd name="T3" fmla="*/ 149 h 239"/>
                <a:gd name="T4" fmla="*/ 1 w 299"/>
                <a:gd name="T5" fmla="*/ 166 h 239"/>
                <a:gd name="T6" fmla="*/ 298 w 299"/>
                <a:gd name="T7" fmla="*/ 167 h 239"/>
                <a:gd name="T8" fmla="*/ 299 w 299"/>
                <a:gd name="T9" fmla="*/ 149 h 239"/>
                <a:gd name="T10" fmla="*/ 150 w 299"/>
                <a:gd name="T1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9" h="239">
                  <a:moveTo>
                    <a:pt x="150" y="0"/>
                  </a:moveTo>
                  <a:cubicBezTo>
                    <a:pt x="67" y="0"/>
                    <a:pt x="0" y="67"/>
                    <a:pt x="0" y="149"/>
                  </a:cubicBezTo>
                  <a:cubicBezTo>
                    <a:pt x="0" y="155"/>
                    <a:pt x="1" y="161"/>
                    <a:pt x="1" y="166"/>
                  </a:cubicBezTo>
                  <a:cubicBezTo>
                    <a:pt x="69" y="217"/>
                    <a:pt x="195" y="239"/>
                    <a:pt x="298" y="167"/>
                  </a:cubicBezTo>
                  <a:cubicBezTo>
                    <a:pt x="298" y="161"/>
                    <a:pt x="299" y="155"/>
                    <a:pt x="299" y="149"/>
                  </a:cubicBezTo>
                  <a:cubicBezTo>
                    <a:pt x="299" y="67"/>
                    <a:pt x="232" y="0"/>
                    <a:pt x="15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17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8"/>
            <p:cNvSpPr>
              <a:spLocks/>
            </p:cNvSpPr>
            <p:nvPr/>
          </p:nvSpPr>
          <p:spPr bwMode="auto">
            <a:xfrm>
              <a:off x="3192361" y="2366962"/>
              <a:ext cx="1169988" cy="736600"/>
            </a:xfrm>
            <a:custGeom>
              <a:avLst/>
              <a:gdLst>
                <a:gd name="T0" fmla="*/ 135 w 312"/>
                <a:gd name="T1" fmla="*/ 0 h 196"/>
                <a:gd name="T2" fmla="*/ 0 w 312"/>
                <a:gd name="T3" fmla="*/ 135 h 196"/>
                <a:gd name="T4" fmla="*/ 1 w 312"/>
                <a:gd name="T5" fmla="*/ 150 h 196"/>
                <a:gd name="T6" fmla="*/ 46 w 312"/>
                <a:gd name="T7" fmla="*/ 176 h 196"/>
                <a:gd name="T8" fmla="*/ 104 w 312"/>
                <a:gd name="T9" fmla="*/ 190 h 196"/>
                <a:gd name="T10" fmla="*/ 233 w 312"/>
                <a:gd name="T11" fmla="*/ 173 h 196"/>
                <a:gd name="T12" fmla="*/ 195 w 312"/>
                <a:gd name="T13" fmla="*/ 14 h 196"/>
                <a:gd name="T14" fmla="*/ 135 w 312"/>
                <a:gd name="T1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2" h="196">
                  <a:moveTo>
                    <a:pt x="135" y="0"/>
                  </a:moveTo>
                  <a:cubicBezTo>
                    <a:pt x="61" y="0"/>
                    <a:pt x="0" y="60"/>
                    <a:pt x="0" y="135"/>
                  </a:cubicBezTo>
                  <a:cubicBezTo>
                    <a:pt x="0" y="140"/>
                    <a:pt x="0" y="145"/>
                    <a:pt x="1" y="150"/>
                  </a:cubicBezTo>
                  <a:cubicBezTo>
                    <a:pt x="2" y="158"/>
                    <a:pt x="40" y="173"/>
                    <a:pt x="46" y="176"/>
                  </a:cubicBezTo>
                  <a:cubicBezTo>
                    <a:pt x="65" y="183"/>
                    <a:pt x="84" y="188"/>
                    <a:pt x="104" y="190"/>
                  </a:cubicBezTo>
                  <a:cubicBezTo>
                    <a:pt x="148" y="196"/>
                    <a:pt x="192" y="189"/>
                    <a:pt x="233" y="173"/>
                  </a:cubicBezTo>
                  <a:cubicBezTo>
                    <a:pt x="312" y="141"/>
                    <a:pt x="254" y="38"/>
                    <a:pt x="195" y="14"/>
                  </a:cubicBezTo>
                  <a:cubicBezTo>
                    <a:pt x="177" y="6"/>
                    <a:pt x="155" y="0"/>
                    <a:pt x="1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/>
                </a:gs>
                <a:gs pos="52000">
                  <a:schemeClr val="bg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3261517" y="2324894"/>
              <a:ext cx="955675" cy="665162"/>
            </a:xfrm>
            <a:custGeom>
              <a:avLst/>
              <a:gdLst>
                <a:gd name="T0" fmla="*/ 0 w 255"/>
                <a:gd name="T1" fmla="*/ 124 h 177"/>
                <a:gd name="T2" fmla="*/ 11 w 255"/>
                <a:gd name="T3" fmla="*/ 96 h 177"/>
                <a:gd name="T4" fmla="*/ 27 w 255"/>
                <a:gd name="T5" fmla="*/ 70 h 177"/>
                <a:gd name="T6" fmla="*/ 196 w 255"/>
                <a:gd name="T7" fmla="*/ 39 h 177"/>
                <a:gd name="T8" fmla="*/ 251 w 255"/>
                <a:gd name="T9" fmla="*/ 136 h 177"/>
                <a:gd name="T10" fmla="*/ 203 w 255"/>
                <a:gd name="T11" fmla="*/ 172 h 177"/>
                <a:gd name="T12" fmla="*/ 134 w 255"/>
                <a:gd name="T13" fmla="*/ 115 h 177"/>
                <a:gd name="T14" fmla="*/ 44 w 255"/>
                <a:gd name="T15" fmla="*/ 92 h 177"/>
                <a:gd name="T16" fmla="*/ 0 w 255"/>
                <a:gd name="T17" fmla="*/ 124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177">
                  <a:moveTo>
                    <a:pt x="0" y="124"/>
                  </a:moveTo>
                  <a:cubicBezTo>
                    <a:pt x="7" y="117"/>
                    <a:pt x="8" y="105"/>
                    <a:pt x="11" y="96"/>
                  </a:cubicBezTo>
                  <a:cubicBezTo>
                    <a:pt x="15" y="87"/>
                    <a:pt x="21" y="79"/>
                    <a:pt x="27" y="70"/>
                  </a:cubicBezTo>
                  <a:cubicBezTo>
                    <a:pt x="65" y="17"/>
                    <a:pt x="139" y="0"/>
                    <a:pt x="196" y="39"/>
                  </a:cubicBezTo>
                  <a:cubicBezTo>
                    <a:pt x="226" y="59"/>
                    <a:pt x="255" y="92"/>
                    <a:pt x="251" y="136"/>
                  </a:cubicBezTo>
                  <a:cubicBezTo>
                    <a:pt x="249" y="161"/>
                    <a:pt x="228" y="177"/>
                    <a:pt x="203" y="172"/>
                  </a:cubicBezTo>
                  <a:cubicBezTo>
                    <a:pt x="172" y="165"/>
                    <a:pt x="154" y="137"/>
                    <a:pt x="134" y="115"/>
                  </a:cubicBezTo>
                  <a:cubicBezTo>
                    <a:pt x="111" y="91"/>
                    <a:pt x="75" y="81"/>
                    <a:pt x="44" y="92"/>
                  </a:cubicBezTo>
                  <a:cubicBezTo>
                    <a:pt x="24" y="100"/>
                    <a:pt x="15" y="106"/>
                    <a:pt x="0" y="124"/>
                  </a:cubicBezTo>
                  <a:close/>
                </a:path>
              </a:pathLst>
            </a:custGeom>
            <a:gradFill>
              <a:gsLst>
                <a:gs pos="61000">
                  <a:schemeClr val="bg1">
                    <a:alpha val="73000"/>
                  </a:schemeClr>
                </a:gs>
                <a:gs pos="0">
                  <a:schemeClr val="bg2">
                    <a:lumMod val="97000"/>
                    <a:lumOff val="3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8"/>
            <p:cNvSpPr>
              <a:spLocks noEditPoints="1"/>
            </p:cNvSpPr>
            <p:nvPr/>
          </p:nvSpPr>
          <p:spPr bwMode="auto">
            <a:xfrm>
              <a:off x="3192362" y="2657475"/>
              <a:ext cx="363538" cy="739775"/>
            </a:xfrm>
            <a:custGeom>
              <a:avLst/>
              <a:gdLst>
                <a:gd name="T0" fmla="*/ 19 w 97"/>
                <a:gd name="T1" fmla="*/ 83 h 197"/>
                <a:gd name="T2" fmla="*/ 4 w 97"/>
                <a:gd name="T3" fmla="*/ 96 h 197"/>
                <a:gd name="T4" fmla="*/ 5 w 97"/>
                <a:gd name="T5" fmla="*/ 101 h 197"/>
                <a:gd name="T6" fmla="*/ 57 w 97"/>
                <a:gd name="T7" fmla="*/ 175 h 197"/>
                <a:gd name="T8" fmla="*/ 21 w 97"/>
                <a:gd name="T9" fmla="*/ 101 h 197"/>
                <a:gd name="T10" fmla="*/ 19 w 97"/>
                <a:gd name="T11" fmla="*/ 83 h 197"/>
                <a:gd name="T12" fmla="*/ 2 w 97"/>
                <a:gd name="T13" fmla="*/ 86 h 197"/>
                <a:gd name="T14" fmla="*/ 18 w 97"/>
                <a:gd name="T15" fmla="*/ 66 h 197"/>
                <a:gd name="T16" fmla="*/ 24 w 97"/>
                <a:gd name="T17" fmla="*/ 12 h 197"/>
                <a:gd name="T18" fmla="*/ 2 w 97"/>
                <a:gd name="T19" fmla="*/ 86 h 197"/>
                <a:gd name="T20" fmla="*/ 22 w 97"/>
                <a:gd name="T21" fmla="*/ 63 h 197"/>
                <a:gd name="T22" fmla="*/ 28 w 97"/>
                <a:gd name="T23" fmla="*/ 57 h 197"/>
                <a:gd name="T24" fmla="*/ 37 w 97"/>
                <a:gd name="T25" fmla="*/ 0 h 197"/>
                <a:gd name="T26" fmla="*/ 26 w 97"/>
                <a:gd name="T27" fmla="*/ 10 h 197"/>
                <a:gd name="T28" fmla="*/ 22 w 97"/>
                <a:gd name="T29" fmla="*/ 63 h 197"/>
                <a:gd name="T30" fmla="*/ 97 w 97"/>
                <a:gd name="T31" fmla="*/ 197 h 197"/>
                <a:gd name="T32" fmla="*/ 37 w 97"/>
                <a:gd name="T33" fmla="*/ 111 h 197"/>
                <a:gd name="T34" fmla="*/ 29 w 97"/>
                <a:gd name="T35" fmla="*/ 76 h 197"/>
                <a:gd name="T36" fmla="*/ 23 w 97"/>
                <a:gd name="T37" fmla="*/ 80 h 197"/>
                <a:gd name="T38" fmla="*/ 26 w 97"/>
                <a:gd name="T39" fmla="*/ 100 h 197"/>
                <a:gd name="T40" fmla="*/ 62 w 97"/>
                <a:gd name="T41" fmla="*/ 179 h 197"/>
                <a:gd name="T42" fmla="*/ 97 w 97"/>
                <a:gd name="T43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" h="197">
                  <a:moveTo>
                    <a:pt x="19" y="83"/>
                  </a:moveTo>
                  <a:cubicBezTo>
                    <a:pt x="12" y="88"/>
                    <a:pt x="7" y="93"/>
                    <a:pt x="4" y="96"/>
                  </a:cubicBezTo>
                  <a:cubicBezTo>
                    <a:pt x="4" y="97"/>
                    <a:pt x="4" y="99"/>
                    <a:pt x="5" y="101"/>
                  </a:cubicBezTo>
                  <a:cubicBezTo>
                    <a:pt x="12" y="132"/>
                    <a:pt x="31" y="158"/>
                    <a:pt x="57" y="175"/>
                  </a:cubicBezTo>
                  <a:cubicBezTo>
                    <a:pt x="45" y="160"/>
                    <a:pt x="28" y="134"/>
                    <a:pt x="21" y="101"/>
                  </a:cubicBezTo>
                  <a:cubicBezTo>
                    <a:pt x="20" y="95"/>
                    <a:pt x="19" y="89"/>
                    <a:pt x="19" y="83"/>
                  </a:cubicBezTo>
                  <a:close/>
                  <a:moveTo>
                    <a:pt x="2" y="86"/>
                  </a:moveTo>
                  <a:cubicBezTo>
                    <a:pt x="6" y="79"/>
                    <a:pt x="12" y="72"/>
                    <a:pt x="18" y="66"/>
                  </a:cubicBezTo>
                  <a:cubicBezTo>
                    <a:pt x="17" y="42"/>
                    <a:pt x="21" y="23"/>
                    <a:pt x="24" y="12"/>
                  </a:cubicBezTo>
                  <a:cubicBezTo>
                    <a:pt x="8" y="32"/>
                    <a:pt x="0" y="58"/>
                    <a:pt x="2" y="86"/>
                  </a:cubicBezTo>
                  <a:close/>
                  <a:moveTo>
                    <a:pt x="22" y="63"/>
                  </a:moveTo>
                  <a:cubicBezTo>
                    <a:pt x="24" y="61"/>
                    <a:pt x="26" y="59"/>
                    <a:pt x="28" y="57"/>
                  </a:cubicBezTo>
                  <a:cubicBezTo>
                    <a:pt x="28" y="23"/>
                    <a:pt x="37" y="0"/>
                    <a:pt x="37" y="0"/>
                  </a:cubicBezTo>
                  <a:cubicBezTo>
                    <a:pt x="33" y="3"/>
                    <a:pt x="29" y="6"/>
                    <a:pt x="26" y="10"/>
                  </a:cubicBezTo>
                  <a:cubicBezTo>
                    <a:pt x="25" y="19"/>
                    <a:pt x="21" y="38"/>
                    <a:pt x="22" y="63"/>
                  </a:cubicBezTo>
                  <a:close/>
                  <a:moveTo>
                    <a:pt x="97" y="197"/>
                  </a:moveTo>
                  <a:cubicBezTo>
                    <a:pt x="97" y="197"/>
                    <a:pt x="56" y="172"/>
                    <a:pt x="37" y="111"/>
                  </a:cubicBezTo>
                  <a:cubicBezTo>
                    <a:pt x="33" y="99"/>
                    <a:pt x="31" y="87"/>
                    <a:pt x="29" y="76"/>
                  </a:cubicBezTo>
                  <a:cubicBezTo>
                    <a:pt x="27" y="77"/>
                    <a:pt x="25" y="79"/>
                    <a:pt x="23" y="80"/>
                  </a:cubicBezTo>
                  <a:cubicBezTo>
                    <a:pt x="23" y="87"/>
                    <a:pt x="24" y="93"/>
                    <a:pt x="26" y="100"/>
                  </a:cubicBezTo>
                  <a:cubicBezTo>
                    <a:pt x="33" y="137"/>
                    <a:pt x="51" y="164"/>
                    <a:pt x="62" y="179"/>
                  </a:cubicBezTo>
                  <a:cubicBezTo>
                    <a:pt x="71" y="184"/>
                    <a:pt x="83" y="192"/>
                    <a:pt x="97" y="197"/>
                  </a:cubicBezTo>
                  <a:close/>
                </a:path>
              </a:pathLst>
            </a:custGeom>
            <a:solidFill>
              <a:srgbClr val="F9F9F9">
                <a:alpha val="4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879688" y="4576485"/>
            <a:ext cx="649895" cy="644179"/>
            <a:chOff x="3128964" y="2287587"/>
            <a:chExt cx="1233385" cy="1222376"/>
          </a:xfrm>
        </p:grpSpPr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3128964" y="2287587"/>
              <a:ext cx="1220787" cy="1222375"/>
            </a:xfrm>
            <a:prstGeom prst="ellipse">
              <a:avLst/>
            </a:prstGeom>
            <a:gradFill flip="none" rotWithShape="1">
              <a:gsLst>
                <a:gs pos="100000">
                  <a:schemeClr val="tx2"/>
                </a:gs>
                <a:gs pos="11000">
                  <a:schemeClr val="bg2"/>
                </a:gs>
                <a:gs pos="0">
                  <a:schemeClr val="tx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3154362" y="2339975"/>
              <a:ext cx="1169987" cy="1169988"/>
            </a:xfrm>
            <a:custGeom>
              <a:avLst/>
              <a:gdLst>
                <a:gd name="T0" fmla="*/ 312 w 312"/>
                <a:gd name="T1" fmla="*/ 157 h 312"/>
                <a:gd name="T2" fmla="*/ 155 w 312"/>
                <a:gd name="T3" fmla="*/ 311 h 312"/>
                <a:gd name="T4" fmla="*/ 1 w 312"/>
                <a:gd name="T5" fmla="*/ 155 h 312"/>
                <a:gd name="T6" fmla="*/ 157 w 312"/>
                <a:gd name="T7" fmla="*/ 0 h 312"/>
                <a:gd name="T8" fmla="*/ 312 w 312"/>
                <a:gd name="T9" fmla="*/ 15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312">
                  <a:moveTo>
                    <a:pt x="312" y="157"/>
                  </a:moveTo>
                  <a:cubicBezTo>
                    <a:pt x="311" y="242"/>
                    <a:pt x="241" y="312"/>
                    <a:pt x="155" y="311"/>
                  </a:cubicBezTo>
                  <a:cubicBezTo>
                    <a:pt x="69" y="311"/>
                    <a:pt x="0" y="241"/>
                    <a:pt x="1" y="155"/>
                  </a:cubicBezTo>
                  <a:cubicBezTo>
                    <a:pt x="1" y="69"/>
                    <a:pt x="71" y="0"/>
                    <a:pt x="157" y="0"/>
                  </a:cubicBezTo>
                  <a:cubicBezTo>
                    <a:pt x="243" y="1"/>
                    <a:pt x="312" y="71"/>
                    <a:pt x="312" y="15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2"/>
                </a:gs>
                <a:gs pos="87000">
                  <a:schemeClr val="bg2"/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16"/>
            <p:cNvSpPr>
              <a:spLocks noChangeArrowheads="1"/>
            </p:cNvSpPr>
            <p:nvPr/>
          </p:nvSpPr>
          <p:spPr bwMode="auto">
            <a:xfrm>
              <a:off x="3180555" y="2366168"/>
              <a:ext cx="1117600" cy="1117600"/>
            </a:xfrm>
            <a:prstGeom prst="ellipse">
              <a:avLst/>
            </a:prstGeom>
            <a:gradFill flip="none" rotWithShape="1">
              <a:gsLst>
                <a:gs pos="50000">
                  <a:schemeClr val="bg2">
                    <a:lumMod val="97000"/>
                    <a:lumOff val="3000"/>
                  </a:schemeClr>
                </a:gs>
                <a:gs pos="100000">
                  <a:schemeClr val="tx2">
                    <a:lumMod val="86000"/>
                    <a:lumOff val="14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2"/>
            <p:cNvSpPr>
              <a:spLocks/>
            </p:cNvSpPr>
            <p:nvPr/>
          </p:nvSpPr>
          <p:spPr bwMode="auto">
            <a:xfrm>
              <a:off x="3175793" y="2366963"/>
              <a:ext cx="1122362" cy="896938"/>
            </a:xfrm>
            <a:custGeom>
              <a:avLst/>
              <a:gdLst>
                <a:gd name="T0" fmla="*/ 150 w 299"/>
                <a:gd name="T1" fmla="*/ 0 h 239"/>
                <a:gd name="T2" fmla="*/ 0 w 299"/>
                <a:gd name="T3" fmla="*/ 149 h 239"/>
                <a:gd name="T4" fmla="*/ 1 w 299"/>
                <a:gd name="T5" fmla="*/ 166 h 239"/>
                <a:gd name="T6" fmla="*/ 298 w 299"/>
                <a:gd name="T7" fmla="*/ 167 h 239"/>
                <a:gd name="T8" fmla="*/ 299 w 299"/>
                <a:gd name="T9" fmla="*/ 149 h 239"/>
                <a:gd name="T10" fmla="*/ 150 w 299"/>
                <a:gd name="T1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9" h="239">
                  <a:moveTo>
                    <a:pt x="150" y="0"/>
                  </a:moveTo>
                  <a:cubicBezTo>
                    <a:pt x="67" y="0"/>
                    <a:pt x="0" y="67"/>
                    <a:pt x="0" y="149"/>
                  </a:cubicBezTo>
                  <a:cubicBezTo>
                    <a:pt x="0" y="155"/>
                    <a:pt x="1" y="161"/>
                    <a:pt x="1" y="166"/>
                  </a:cubicBezTo>
                  <a:cubicBezTo>
                    <a:pt x="69" y="217"/>
                    <a:pt x="195" y="239"/>
                    <a:pt x="298" y="167"/>
                  </a:cubicBezTo>
                  <a:cubicBezTo>
                    <a:pt x="298" y="161"/>
                    <a:pt x="299" y="155"/>
                    <a:pt x="299" y="149"/>
                  </a:cubicBezTo>
                  <a:cubicBezTo>
                    <a:pt x="299" y="67"/>
                    <a:pt x="232" y="0"/>
                    <a:pt x="15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17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8"/>
            <p:cNvSpPr>
              <a:spLocks/>
            </p:cNvSpPr>
            <p:nvPr/>
          </p:nvSpPr>
          <p:spPr bwMode="auto">
            <a:xfrm>
              <a:off x="3192361" y="2366962"/>
              <a:ext cx="1169988" cy="736600"/>
            </a:xfrm>
            <a:custGeom>
              <a:avLst/>
              <a:gdLst>
                <a:gd name="T0" fmla="*/ 135 w 312"/>
                <a:gd name="T1" fmla="*/ 0 h 196"/>
                <a:gd name="T2" fmla="*/ 0 w 312"/>
                <a:gd name="T3" fmla="*/ 135 h 196"/>
                <a:gd name="T4" fmla="*/ 1 w 312"/>
                <a:gd name="T5" fmla="*/ 150 h 196"/>
                <a:gd name="T6" fmla="*/ 46 w 312"/>
                <a:gd name="T7" fmla="*/ 176 h 196"/>
                <a:gd name="T8" fmla="*/ 104 w 312"/>
                <a:gd name="T9" fmla="*/ 190 h 196"/>
                <a:gd name="T10" fmla="*/ 233 w 312"/>
                <a:gd name="T11" fmla="*/ 173 h 196"/>
                <a:gd name="T12" fmla="*/ 195 w 312"/>
                <a:gd name="T13" fmla="*/ 14 h 196"/>
                <a:gd name="T14" fmla="*/ 135 w 312"/>
                <a:gd name="T1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2" h="196">
                  <a:moveTo>
                    <a:pt x="135" y="0"/>
                  </a:moveTo>
                  <a:cubicBezTo>
                    <a:pt x="61" y="0"/>
                    <a:pt x="0" y="60"/>
                    <a:pt x="0" y="135"/>
                  </a:cubicBezTo>
                  <a:cubicBezTo>
                    <a:pt x="0" y="140"/>
                    <a:pt x="0" y="145"/>
                    <a:pt x="1" y="150"/>
                  </a:cubicBezTo>
                  <a:cubicBezTo>
                    <a:pt x="2" y="158"/>
                    <a:pt x="40" y="173"/>
                    <a:pt x="46" y="176"/>
                  </a:cubicBezTo>
                  <a:cubicBezTo>
                    <a:pt x="65" y="183"/>
                    <a:pt x="84" y="188"/>
                    <a:pt x="104" y="190"/>
                  </a:cubicBezTo>
                  <a:cubicBezTo>
                    <a:pt x="148" y="196"/>
                    <a:pt x="192" y="189"/>
                    <a:pt x="233" y="173"/>
                  </a:cubicBezTo>
                  <a:cubicBezTo>
                    <a:pt x="312" y="141"/>
                    <a:pt x="254" y="38"/>
                    <a:pt x="195" y="14"/>
                  </a:cubicBezTo>
                  <a:cubicBezTo>
                    <a:pt x="177" y="6"/>
                    <a:pt x="155" y="0"/>
                    <a:pt x="1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/>
                </a:gs>
                <a:gs pos="52000">
                  <a:schemeClr val="bg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3"/>
            <p:cNvSpPr>
              <a:spLocks/>
            </p:cNvSpPr>
            <p:nvPr/>
          </p:nvSpPr>
          <p:spPr bwMode="auto">
            <a:xfrm>
              <a:off x="3261517" y="2324894"/>
              <a:ext cx="955675" cy="665162"/>
            </a:xfrm>
            <a:custGeom>
              <a:avLst/>
              <a:gdLst>
                <a:gd name="T0" fmla="*/ 0 w 255"/>
                <a:gd name="T1" fmla="*/ 124 h 177"/>
                <a:gd name="T2" fmla="*/ 11 w 255"/>
                <a:gd name="T3" fmla="*/ 96 h 177"/>
                <a:gd name="T4" fmla="*/ 27 w 255"/>
                <a:gd name="T5" fmla="*/ 70 h 177"/>
                <a:gd name="T6" fmla="*/ 196 w 255"/>
                <a:gd name="T7" fmla="*/ 39 h 177"/>
                <a:gd name="T8" fmla="*/ 251 w 255"/>
                <a:gd name="T9" fmla="*/ 136 h 177"/>
                <a:gd name="T10" fmla="*/ 203 w 255"/>
                <a:gd name="T11" fmla="*/ 172 h 177"/>
                <a:gd name="T12" fmla="*/ 134 w 255"/>
                <a:gd name="T13" fmla="*/ 115 h 177"/>
                <a:gd name="T14" fmla="*/ 44 w 255"/>
                <a:gd name="T15" fmla="*/ 92 h 177"/>
                <a:gd name="T16" fmla="*/ 0 w 255"/>
                <a:gd name="T17" fmla="*/ 124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177">
                  <a:moveTo>
                    <a:pt x="0" y="124"/>
                  </a:moveTo>
                  <a:cubicBezTo>
                    <a:pt x="7" y="117"/>
                    <a:pt x="8" y="105"/>
                    <a:pt x="11" y="96"/>
                  </a:cubicBezTo>
                  <a:cubicBezTo>
                    <a:pt x="15" y="87"/>
                    <a:pt x="21" y="79"/>
                    <a:pt x="27" y="70"/>
                  </a:cubicBezTo>
                  <a:cubicBezTo>
                    <a:pt x="65" y="17"/>
                    <a:pt x="139" y="0"/>
                    <a:pt x="196" y="39"/>
                  </a:cubicBezTo>
                  <a:cubicBezTo>
                    <a:pt x="226" y="59"/>
                    <a:pt x="255" y="92"/>
                    <a:pt x="251" y="136"/>
                  </a:cubicBezTo>
                  <a:cubicBezTo>
                    <a:pt x="249" y="161"/>
                    <a:pt x="228" y="177"/>
                    <a:pt x="203" y="172"/>
                  </a:cubicBezTo>
                  <a:cubicBezTo>
                    <a:pt x="172" y="165"/>
                    <a:pt x="154" y="137"/>
                    <a:pt x="134" y="115"/>
                  </a:cubicBezTo>
                  <a:cubicBezTo>
                    <a:pt x="111" y="91"/>
                    <a:pt x="75" y="81"/>
                    <a:pt x="44" y="92"/>
                  </a:cubicBezTo>
                  <a:cubicBezTo>
                    <a:pt x="24" y="100"/>
                    <a:pt x="15" y="106"/>
                    <a:pt x="0" y="124"/>
                  </a:cubicBezTo>
                  <a:close/>
                </a:path>
              </a:pathLst>
            </a:custGeom>
            <a:gradFill>
              <a:gsLst>
                <a:gs pos="61000">
                  <a:schemeClr val="bg1">
                    <a:alpha val="73000"/>
                  </a:schemeClr>
                </a:gs>
                <a:gs pos="0">
                  <a:schemeClr val="bg2">
                    <a:lumMod val="97000"/>
                    <a:lumOff val="3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8"/>
            <p:cNvSpPr>
              <a:spLocks noEditPoints="1"/>
            </p:cNvSpPr>
            <p:nvPr/>
          </p:nvSpPr>
          <p:spPr bwMode="auto">
            <a:xfrm>
              <a:off x="3192362" y="2657475"/>
              <a:ext cx="363538" cy="739775"/>
            </a:xfrm>
            <a:custGeom>
              <a:avLst/>
              <a:gdLst>
                <a:gd name="T0" fmla="*/ 19 w 97"/>
                <a:gd name="T1" fmla="*/ 83 h 197"/>
                <a:gd name="T2" fmla="*/ 4 w 97"/>
                <a:gd name="T3" fmla="*/ 96 h 197"/>
                <a:gd name="T4" fmla="*/ 5 w 97"/>
                <a:gd name="T5" fmla="*/ 101 h 197"/>
                <a:gd name="T6" fmla="*/ 57 w 97"/>
                <a:gd name="T7" fmla="*/ 175 h 197"/>
                <a:gd name="T8" fmla="*/ 21 w 97"/>
                <a:gd name="T9" fmla="*/ 101 h 197"/>
                <a:gd name="T10" fmla="*/ 19 w 97"/>
                <a:gd name="T11" fmla="*/ 83 h 197"/>
                <a:gd name="T12" fmla="*/ 2 w 97"/>
                <a:gd name="T13" fmla="*/ 86 h 197"/>
                <a:gd name="T14" fmla="*/ 18 w 97"/>
                <a:gd name="T15" fmla="*/ 66 h 197"/>
                <a:gd name="T16" fmla="*/ 24 w 97"/>
                <a:gd name="T17" fmla="*/ 12 h 197"/>
                <a:gd name="T18" fmla="*/ 2 w 97"/>
                <a:gd name="T19" fmla="*/ 86 h 197"/>
                <a:gd name="T20" fmla="*/ 22 w 97"/>
                <a:gd name="T21" fmla="*/ 63 h 197"/>
                <a:gd name="T22" fmla="*/ 28 w 97"/>
                <a:gd name="T23" fmla="*/ 57 h 197"/>
                <a:gd name="T24" fmla="*/ 37 w 97"/>
                <a:gd name="T25" fmla="*/ 0 h 197"/>
                <a:gd name="T26" fmla="*/ 26 w 97"/>
                <a:gd name="T27" fmla="*/ 10 h 197"/>
                <a:gd name="T28" fmla="*/ 22 w 97"/>
                <a:gd name="T29" fmla="*/ 63 h 197"/>
                <a:gd name="T30" fmla="*/ 97 w 97"/>
                <a:gd name="T31" fmla="*/ 197 h 197"/>
                <a:gd name="T32" fmla="*/ 37 w 97"/>
                <a:gd name="T33" fmla="*/ 111 h 197"/>
                <a:gd name="T34" fmla="*/ 29 w 97"/>
                <a:gd name="T35" fmla="*/ 76 h 197"/>
                <a:gd name="T36" fmla="*/ 23 w 97"/>
                <a:gd name="T37" fmla="*/ 80 h 197"/>
                <a:gd name="T38" fmla="*/ 26 w 97"/>
                <a:gd name="T39" fmla="*/ 100 h 197"/>
                <a:gd name="T40" fmla="*/ 62 w 97"/>
                <a:gd name="T41" fmla="*/ 179 h 197"/>
                <a:gd name="T42" fmla="*/ 97 w 97"/>
                <a:gd name="T43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" h="197">
                  <a:moveTo>
                    <a:pt x="19" y="83"/>
                  </a:moveTo>
                  <a:cubicBezTo>
                    <a:pt x="12" y="88"/>
                    <a:pt x="7" y="93"/>
                    <a:pt x="4" y="96"/>
                  </a:cubicBezTo>
                  <a:cubicBezTo>
                    <a:pt x="4" y="97"/>
                    <a:pt x="4" y="99"/>
                    <a:pt x="5" y="101"/>
                  </a:cubicBezTo>
                  <a:cubicBezTo>
                    <a:pt x="12" y="132"/>
                    <a:pt x="31" y="158"/>
                    <a:pt x="57" y="175"/>
                  </a:cubicBezTo>
                  <a:cubicBezTo>
                    <a:pt x="45" y="160"/>
                    <a:pt x="28" y="134"/>
                    <a:pt x="21" y="101"/>
                  </a:cubicBezTo>
                  <a:cubicBezTo>
                    <a:pt x="20" y="95"/>
                    <a:pt x="19" y="89"/>
                    <a:pt x="19" y="83"/>
                  </a:cubicBezTo>
                  <a:close/>
                  <a:moveTo>
                    <a:pt x="2" y="86"/>
                  </a:moveTo>
                  <a:cubicBezTo>
                    <a:pt x="6" y="79"/>
                    <a:pt x="12" y="72"/>
                    <a:pt x="18" y="66"/>
                  </a:cubicBezTo>
                  <a:cubicBezTo>
                    <a:pt x="17" y="42"/>
                    <a:pt x="21" y="23"/>
                    <a:pt x="24" y="12"/>
                  </a:cubicBezTo>
                  <a:cubicBezTo>
                    <a:pt x="8" y="32"/>
                    <a:pt x="0" y="58"/>
                    <a:pt x="2" y="86"/>
                  </a:cubicBezTo>
                  <a:close/>
                  <a:moveTo>
                    <a:pt x="22" y="63"/>
                  </a:moveTo>
                  <a:cubicBezTo>
                    <a:pt x="24" y="61"/>
                    <a:pt x="26" y="59"/>
                    <a:pt x="28" y="57"/>
                  </a:cubicBezTo>
                  <a:cubicBezTo>
                    <a:pt x="28" y="23"/>
                    <a:pt x="37" y="0"/>
                    <a:pt x="37" y="0"/>
                  </a:cubicBezTo>
                  <a:cubicBezTo>
                    <a:pt x="33" y="3"/>
                    <a:pt x="29" y="6"/>
                    <a:pt x="26" y="10"/>
                  </a:cubicBezTo>
                  <a:cubicBezTo>
                    <a:pt x="25" y="19"/>
                    <a:pt x="21" y="38"/>
                    <a:pt x="22" y="63"/>
                  </a:cubicBezTo>
                  <a:close/>
                  <a:moveTo>
                    <a:pt x="97" y="197"/>
                  </a:moveTo>
                  <a:cubicBezTo>
                    <a:pt x="97" y="197"/>
                    <a:pt x="56" y="172"/>
                    <a:pt x="37" y="111"/>
                  </a:cubicBezTo>
                  <a:cubicBezTo>
                    <a:pt x="33" y="99"/>
                    <a:pt x="31" y="87"/>
                    <a:pt x="29" y="76"/>
                  </a:cubicBezTo>
                  <a:cubicBezTo>
                    <a:pt x="27" y="77"/>
                    <a:pt x="25" y="79"/>
                    <a:pt x="23" y="80"/>
                  </a:cubicBezTo>
                  <a:cubicBezTo>
                    <a:pt x="23" y="87"/>
                    <a:pt x="24" y="93"/>
                    <a:pt x="26" y="100"/>
                  </a:cubicBezTo>
                  <a:cubicBezTo>
                    <a:pt x="33" y="137"/>
                    <a:pt x="51" y="164"/>
                    <a:pt x="62" y="179"/>
                  </a:cubicBezTo>
                  <a:cubicBezTo>
                    <a:pt x="71" y="184"/>
                    <a:pt x="83" y="192"/>
                    <a:pt x="97" y="197"/>
                  </a:cubicBezTo>
                  <a:close/>
                </a:path>
              </a:pathLst>
            </a:custGeom>
            <a:solidFill>
              <a:srgbClr val="F9F9F9">
                <a:alpha val="4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667970" y="4799708"/>
            <a:ext cx="329625" cy="326725"/>
            <a:chOff x="3128964" y="2287587"/>
            <a:chExt cx="1233385" cy="1222376"/>
          </a:xfrm>
        </p:grpSpPr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3128964" y="2287587"/>
              <a:ext cx="1220787" cy="1222375"/>
            </a:xfrm>
            <a:prstGeom prst="ellipse">
              <a:avLst/>
            </a:prstGeom>
            <a:gradFill flip="none" rotWithShape="1">
              <a:gsLst>
                <a:gs pos="100000">
                  <a:schemeClr val="tx2"/>
                </a:gs>
                <a:gs pos="11000">
                  <a:schemeClr val="bg2"/>
                </a:gs>
                <a:gs pos="0">
                  <a:schemeClr val="tx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1"/>
            <p:cNvSpPr>
              <a:spLocks/>
            </p:cNvSpPr>
            <p:nvPr/>
          </p:nvSpPr>
          <p:spPr bwMode="auto">
            <a:xfrm>
              <a:off x="3154362" y="2339975"/>
              <a:ext cx="1169987" cy="1169988"/>
            </a:xfrm>
            <a:custGeom>
              <a:avLst/>
              <a:gdLst>
                <a:gd name="T0" fmla="*/ 312 w 312"/>
                <a:gd name="T1" fmla="*/ 157 h 312"/>
                <a:gd name="T2" fmla="*/ 155 w 312"/>
                <a:gd name="T3" fmla="*/ 311 h 312"/>
                <a:gd name="T4" fmla="*/ 1 w 312"/>
                <a:gd name="T5" fmla="*/ 155 h 312"/>
                <a:gd name="T6" fmla="*/ 157 w 312"/>
                <a:gd name="T7" fmla="*/ 0 h 312"/>
                <a:gd name="T8" fmla="*/ 312 w 312"/>
                <a:gd name="T9" fmla="*/ 15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312">
                  <a:moveTo>
                    <a:pt x="312" y="157"/>
                  </a:moveTo>
                  <a:cubicBezTo>
                    <a:pt x="311" y="242"/>
                    <a:pt x="241" y="312"/>
                    <a:pt x="155" y="311"/>
                  </a:cubicBezTo>
                  <a:cubicBezTo>
                    <a:pt x="69" y="311"/>
                    <a:pt x="0" y="241"/>
                    <a:pt x="1" y="155"/>
                  </a:cubicBezTo>
                  <a:cubicBezTo>
                    <a:pt x="1" y="69"/>
                    <a:pt x="71" y="0"/>
                    <a:pt x="157" y="0"/>
                  </a:cubicBezTo>
                  <a:cubicBezTo>
                    <a:pt x="243" y="1"/>
                    <a:pt x="312" y="71"/>
                    <a:pt x="312" y="15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2"/>
                </a:gs>
                <a:gs pos="87000">
                  <a:schemeClr val="bg2"/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Oval 16"/>
            <p:cNvSpPr>
              <a:spLocks noChangeArrowheads="1"/>
            </p:cNvSpPr>
            <p:nvPr/>
          </p:nvSpPr>
          <p:spPr bwMode="auto">
            <a:xfrm>
              <a:off x="3180555" y="2366168"/>
              <a:ext cx="1117600" cy="1117600"/>
            </a:xfrm>
            <a:prstGeom prst="ellipse">
              <a:avLst/>
            </a:prstGeom>
            <a:gradFill flip="none" rotWithShape="1">
              <a:gsLst>
                <a:gs pos="50000">
                  <a:schemeClr val="bg2">
                    <a:lumMod val="97000"/>
                    <a:lumOff val="3000"/>
                  </a:schemeClr>
                </a:gs>
                <a:gs pos="100000">
                  <a:schemeClr val="tx2">
                    <a:lumMod val="86000"/>
                    <a:lumOff val="14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2"/>
            <p:cNvSpPr>
              <a:spLocks/>
            </p:cNvSpPr>
            <p:nvPr/>
          </p:nvSpPr>
          <p:spPr bwMode="auto">
            <a:xfrm>
              <a:off x="3175793" y="2366963"/>
              <a:ext cx="1122362" cy="896938"/>
            </a:xfrm>
            <a:custGeom>
              <a:avLst/>
              <a:gdLst>
                <a:gd name="T0" fmla="*/ 150 w 299"/>
                <a:gd name="T1" fmla="*/ 0 h 239"/>
                <a:gd name="T2" fmla="*/ 0 w 299"/>
                <a:gd name="T3" fmla="*/ 149 h 239"/>
                <a:gd name="T4" fmla="*/ 1 w 299"/>
                <a:gd name="T5" fmla="*/ 166 h 239"/>
                <a:gd name="T6" fmla="*/ 298 w 299"/>
                <a:gd name="T7" fmla="*/ 167 h 239"/>
                <a:gd name="T8" fmla="*/ 299 w 299"/>
                <a:gd name="T9" fmla="*/ 149 h 239"/>
                <a:gd name="T10" fmla="*/ 150 w 299"/>
                <a:gd name="T1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9" h="239">
                  <a:moveTo>
                    <a:pt x="150" y="0"/>
                  </a:moveTo>
                  <a:cubicBezTo>
                    <a:pt x="67" y="0"/>
                    <a:pt x="0" y="67"/>
                    <a:pt x="0" y="149"/>
                  </a:cubicBezTo>
                  <a:cubicBezTo>
                    <a:pt x="0" y="155"/>
                    <a:pt x="1" y="161"/>
                    <a:pt x="1" y="166"/>
                  </a:cubicBezTo>
                  <a:cubicBezTo>
                    <a:pt x="69" y="217"/>
                    <a:pt x="195" y="239"/>
                    <a:pt x="298" y="167"/>
                  </a:cubicBezTo>
                  <a:cubicBezTo>
                    <a:pt x="298" y="161"/>
                    <a:pt x="299" y="155"/>
                    <a:pt x="299" y="149"/>
                  </a:cubicBezTo>
                  <a:cubicBezTo>
                    <a:pt x="299" y="67"/>
                    <a:pt x="232" y="0"/>
                    <a:pt x="15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17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8"/>
            <p:cNvSpPr>
              <a:spLocks/>
            </p:cNvSpPr>
            <p:nvPr/>
          </p:nvSpPr>
          <p:spPr bwMode="auto">
            <a:xfrm>
              <a:off x="3192361" y="2366962"/>
              <a:ext cx="1169988" cy="736600"/>
            </a:xfrm>
            <a:custGeom>
              <a:avLst/>
              <a:gdLst>
                <a:gd name="T0" fmla="*/ 135 w 312"/>
                <a:gd name="T1" fmla="*/ 0 h 196"/>
                <a:gd name="T2" fmla="*/ 0 w 312"/>
                <a:gd name="T3" fmla="*/ 135 h 196"/>
                <a:gd name="T4" fmla="*/ 1 w 312"/>
                <a:gd name="T5" fmla="*/ 150 h 196"/>
                <a:gd name="T6" fmla="*/ 46 w 312"/>
                <a:gd name="T7" fmla="*/ 176 h 196"/>
                <a:gd name="T8" fmla="*/ 104 w 312"/>
                <a:gd name="T9" fmla="*/ 190 h 196"/>
                <a:gd name="T10" fmla="*/ 233 w 312"/>
                <a:gd name="T11" fmla="*/ 173 h 196"/>
                <a:gd name="T12" fmla="*/ 195 w 312"/>
                <a:gd name="T13" fmla="*/ 14 h 196"/>
                <a:gd name="T14" fmla="*/ 135 w 312"/>
                <a:gd name="T1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2" h="196">
                  <a:moveTo>
                    <a:pt x="135" y="0"/>
                  </a:moveTo>
                  <a:cubicBezTo>
                    <a:pt x="61" y="0"/>
                    <a:pt x="0" y="60"/>
                    <a:pt x="0" y="135"/>
                  </a:cubicBezTo>
                  <a:cubicBezTo>
                    <a:pt x="0" y="140"/>
                    <a:pt x="0" y="145"/>
                    <a:pt x="1" y="150"/>
                  </a:cubicBezTo>
                  <a:cubicBezTo>
                    <a:pt x="2" y="158"/>
                    <a:pt x="40" y="173"/>
                    <a:pt x="46" y="176"/>
                  </a:cubicBezTo>
                  <a:cubicBezTo>
                    <a:pt x="65" y="183"/>
                    <a:pt x="84" y="188"/>
                    <a:pt x="104" y="190"/>
                  </a:cubicBezTo>
                  <a:cubicBezTo>
                    <a:pt x="148" y="196"/>
                    <a:pt x="192" y="189"/>
                    <a:pt x="233" y="173"/>
                  </a:cubicBezTo>
                  <a:cubicBezTo>
                    <a:pt x="312" y="141"/>
                    <a:pt x="254" y="38"/>
                    <a:pt x="195" y="14"/>
                  </a:cubicBezTo>
                  <a:cubicBezTo>
                    <a:pt x="177" y="6"/>
                    <a:pt x="155" y="0"/>
                    <a:pt x="1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/>
                </a:gs>
                <a:gs pos="52000">
                  <a:schemeClr val="bg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3"/>
            <p:cNvSpPr>
              <a:spLocks/>
            </p:cNvSpPr>
            <p:nvPr/>
          </p:nvSpPr>
          <p:spPr bwMode="auto">
            <a:xfrm>
              <a:off x="3261517" y="2324894"/>
              <a:ext cx="955675" cy="665162"/>
            </a:xfrm>
            <a:custGeom>
              <a:avLst/>
              <a:gdLst>
                <a:gd name="T0" fmla="*/ 0 w 255"/>
                <a:gd name="T1" fmla="*/ 124 h 177"/>
                <a:gd name="T2" fmla="*/ 11 w 255"/>
                <a:gd name="T3" fmla="*/ 96 h 177"/>
                <a:gd name="T4" fmla="*/ 27 w 255"/>
                <a:gd name="T5" fmla="*/ 70 h 177"/>
                <a:gd name="T6" fmla="*/ 196 w 255"/>
                <a:gd name="T7" fmla="*/ 39 h 177"/>
                <a:gd name="T8" fmla="*/ 251 w 255"/>
                <a:gd name="T9" fmla="*/ 136 h 177"/>
                <a:gd name="T10" fmla="*/ 203 w 255"/>
                <a:gd name="T11" fmla="*/ 172 h 177"/>
                <a:gd name="T12" fmla="*/ 134 w 255"/>
                <a:gd name="T13" fmla="*/ 115 h 177"/>
                <a:gd name="T14" fmla="*/ 44 w 255"/>
                <a:gd name="T15" fmla="*/ 92 h 177"/>
                <a:gd name="T16" fmla="*/ 0 w 255"/>
                <a:gd name="T17" fmla="*/ 124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177">
                  <a:moveTo>
                    <a:pt x="0" y="124"/>
                  </a:moveTo>
                  <a:cubicBezTo>
                    <a:pt x="7" y="117"/>
                    <a:pt x="8" y="105"/>
                    <a:pt x="11" y="96"/>
                  </a:cubicBezTo>
                  <a:cubicBezTo>
                    <a:pt x="15" y="87"/>
                    <a:pt x="21" y="79"/>
                    <a:pt x="27" y="70"/>
                  </a:cubicBezTo>
                  <a:cubicBezTo>
                    <a:pt x="65" y="17"/>
                    <a:pt x="139" y="0"/>
                    <a:pt x="196" y="39"/>
                  </a:cubicBezTo>
                  <a:cubicBezTo>
                    <a:pt x="226" y="59"/>
                    <a:pt x="255" y="92"/>
                    <a:pt x="251" y="136"/>
                  </a:cubicBezTo>
                  <a:cubicBezTo>
                    <a:pt x="249" y="161"/>
                    <a:pt x="228" y="177"/>
                    <a:pt x="203" y="172"/>
                  </a:cubicBezTo>
                  <a:cubicBezTo>
                    <a:pt x="172" y="165"/>
                    <a:pt x="154" y="137"/>
                    <a:pt x="134" y="115"/>
                  </a:cubicBezTo>
                  <a:cubicBezTo>
                    <a:pt x="111" y="91"/>
                    <a:pt x="75" y="81"/>
                    <a:pt x="44" y="92"/>
                  </a:cubicBezTo>
                  <a:cubicBezTo>
                    <a:pt x="24" y="100"/>
                    <a:pt x="15" y="106"/>
                    <a:pt x="0" y="124"/>
                  </a:cubicBezTo>
                  <a:close/>
                </a:path>
              </a:pathLst>
            </a:custGeom>
            <a:gradFill>
              <a:gsLst>
                <a:gs pos="61000">
                  <a:schemeClr val="bg1">
                    <a:alpha val="73000"/>
                  </a:schemeClr>
                </a:gs>
                <a:gs pos="0">
                  <a:schemeClr val="bg2">
                    <a:lumMod val="97000"/>
                    <a:lumOff val="3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auto">
            <a:xfrm>
              <a:off x="3192362" y="2657475"/>
              <a:ext cx="363538" cy="739775"/>
            </a:xfrm>
            <a:custGeom>
              <a:avLst/>
              <a:gdLst>
                <a:gd name="T0" fmla="*/ 19 w 97"/>
                <a:gd name="T1" fmla="*/ 83 h 197"/>
                <a:gd name="T2" fmla="*/ 4 w 97"/>
                <a:gd name="T3" fmla="*/ 96 h 197"/>
                <a:gd name="T4" fmla="*/ 5 w 97"/>
                <a:gd name="T5" fmla="*/ 101 h 197"/>
                <a:gd name="T6" fmla="*/ 57 w 97"/>
                <a:gd name="T7" fmla="*/ 175 h 197"/>
                <a:gd name="T8" fmla="*/ 21 w 97"/>
                <a:gd name="T9" fmla="*/ 101 h 197"/>
                <a:gd name="T10" fmla="*/ 19 w 97"/>
                <a:gd name="T11" fmla="*/ 83 h 197"/>
                <a:gd name="T12" fmla="*/ 2 w 97"/>
                <a:gd name="T13" fmla="*/ 86 h 197"/>
                <a:gd name="T14" fmla="*/ 18 w 97"/>
                <a:gd name="T15" fmla="*/ 66 h 197"/>
                <a:gd name="T16" fmla="*/ 24 w 97"/>
                <a:gd name="T17" fmla="*/ 12 h 197"/>
                <a:gd name="T18" fmla="*/ 2 w 97"/>
                <a:gd name="T19" fmla="*/ 86 h 197"/>
                <a:gd name="T20" fmla="*/ 22 w 97"/>
                <a:gd name="T21" fmla="*/ 63 h 197"/>
                <a:gd name="T22" fmla="*/ 28 w 97"/>
                <a:gd name="T23" fmla="*/ 57 h 197"/>
                <a:gd name="T24" fmla="*/ 37 w 97"/>
                <a:gd name="T25" fmla="*/ 0 h 197"/>
                <a:gd name="T26" fmla="*/ 26 w 97"/>
                <a:gd name="T27" fmla="*/ 10 h 197"/>
                <a:gd name="T28" fmla="*/ 22 w 97"/>
                <a:gd name="T29" fmla="*/ 63 h 197"/>
                <a:gd name="T30" fmla="*/ 97 w 97"/>
                <a:gd name="T31" fmla="*/ 197 h 197"/>
                <a:gd name="T32" fmla="*/ 37 w 97"/>
                <a:gd name="T33" fmla="*/ 111 h 197"/>
                <a:gd name="T34" fmla="*/ 29 w 97"/>
                <a:gd name="T35" fmla="*/ 76 h 197"/>
                <a:gd name="T36" fmla="*/ 23 w 97"/>
                <a:gd name="T37" fmla="*/ 80 h 197"/>
                <a:gd name="T38" fmla="*/ 26 w 97"/>
                <a:gd name="T39" fmla="*/ 100 h 197"/>
                <a:gd name="T40" fmla="*/ 62 w 97"/>
                <a:gd name="T41" fmla="*/ 179 h 197"/>
                <a:gd name="T42" fmla="*/ 97 w 97"/>
                <a:gd name="T43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" h="197">
                  <a:moveTo>
                    <a:pt x="19" y="83"/>
                  </a:moveTo>
                  <a:cubicBezTo>
                    <a:pt x="12" y="88"/>
                    <a:pt x="7" y="93"/>
                    <a:pt x="4" y="96"/>
                  </a:cubicBezTo>
                  <a:cubicBezTo>
                    <a:pt x="4" y="97"/>
                    <a:pt x="4" y="99"/>
                    <a:pt x="5" y="101"/>
                  </a:cubicBezTo>
                  <a:cubicBezTo>
                    <a:pt x="12" y="132"/>
                    <a:pt x="31" y="158"/>
                    <a:pt x="57" y="175"/>
                  </a:cubicBezTo>
                  <a:cubicBezTo>
                    <a:pt x="45" y="160"/>
                    <a:pt x="28" y="134"/>
                    <a:pt x="21" y="101"/>
                  </a:cubicBezTo>
                  <a:cubicBezTo>
                    <a:pt x="20" y="95"/>
                    <a:pt x="19" y="89"/>
                    <a:pt x="19" y="83"/>
                  </a:cubicBezTo>
                  <a:close/>
                  <a:moveTo>
                    <a:pt x="2" y="86"/>
                  </a:moveTo>
                  <a:cubicBezTo>
                    <a:pt x="6" y="79"/>
                    <a:pt x="12" y="72"/>
                    <a:pt x="18" y="66"/>
                  </a:cubicBezTo>
                  <a:cubicBezTo>
                    <a:pt x="17" y="42"/>
                    <a:pt x="21" y="23"/>
                    <a:pt x="24" y="12"/>
                  </a:cubicBezTo>
                  <a:cubicBezTo>
                    <a:pt x="8" y="32"/>
                    <a:pt x="0" y="58"/>
                    <a:pt x="2" y="86"/>
                  </a:cubicBezTo>
                  <a:close/>
                  <a:moveTo>
                    <a:pt x="22" y="63"/>
                  </a:moveTo>
                  <a:cubicBezTo>
                    <a:pt x="24" y="61"/>
                    <a:pt x="26" y="59"/>
                    <a:pt x="28" y="57"/>
                  </a:cubicBezTo>
                  <a:cubicBezTo>
                    <a:pt x="28" y="23"/>
                    <a:pt x="37" y="0"/>
                    <a:pt x="37" y="0"/>
                  </a:cubicBezTo>
                  <a:cubicBezTo>
                    <a:pt x="33" y="3"/>
                    <a:pt x="29" y="6"/>
                    <a:pt x="26" y="10"/>
                  </a:cubicBezTo>
                  <a:cubicBezTo>
                    <a:pt x="25" y="19"/>
                    <a:pt x="21" y="38"/>
                    <a:pt x="22" y="63"/>
                  </a:cubicBezTo>
                  <a:close/>
                  <a:moveTo>
                    <a:pt x="97" y="197"/>
                  </a:moveTo>
                  <a:cubicBezTo>
                    <a:pt x="97" y="197"/>
                    <a:pt x="56" y="172"/>
                    <a:pt x="37" y="111"/>
                  </a:cubicBezTo>
                  <a:cubicBezTo>
                    <a:pt x="33" y="99"/>
                    <a:pt x="31" y="87"/>
                    <a:pt x="29" y="76"/>
                  </a:cubicBezTo>
                  <a:cubicBezTo>
                    <a:pt x="27" y="77"/>
                    <a:pt x="25" y="79"/>
                    <a:pt x="23" y="80"/>
                  </a:cubicBezTo>
                  <a:cubicBezTo>
                    <a:pt x="23" y="87"/>
                    <a:pt x="24" y="93"/>
                    <a:pt x="26" y="100"/>
                  </a:cubicBezTo>
                  <a:cubicBezTo>
                    <a:pt x="33" y="137"/>
                    <a:pt x="51" y="164"/>
                    <a:pt x="62" y="179"/>
                  </a:cubicBezTo>
                  <a:cubicBezTo>
                    <a:pt x="71" y="184"/>
                    <a:pt x="83" y="192"/>
                    <a:pt x="97" y="197"/>
                  </a:cubicBezTo>
                  <a:close/>
                </a:path>
              </a:pathLst>
            </a:custGeom>
            <a:solidFill>
              <a:srgbClr val="F9F9F9">
                <a:alpha val="4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2669586" y="4585652"/>
            <a:ext cx="329625" cy="326725"/>
            <a:chOff x="3128964" y="2287587"/>
            <a:chExt cx="1233385" cy="1222376"/>
          </a:xfrm>
        </p:grpSpPr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3128964" y="2287587"/>
              <a:ext cx="1220787" cy="1222375"/>
            </a:xfrm>
            <a:prstGeom prst="ellipse">
              <a:avLst/>
            </a:prstGeom>
            <a:gradFill flip="none" rotWithShape="1">
              <a:gsLst>
                <a:gs pos="100000">
                  <a:schemeClr val="tx2"/>
                </a:gs>
                <a:gs pos="11000">
                  <a:schemeClr val="bg2"/>
                </a:gs>
                <a:gs pos="0">
                  <a:schemeClr val="tx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1"/>
            <p:cNvSpPr>
              <a:spLocks/>
            </p:cNvSpPr>
            <p:nvPr/>
          </p:nvSpPr>
          <p:spPr bwMode="auto">
            <a:xfrm>
              <a:off x="3154362" y="2339975"/>
              <a:ext cx="1169987" cy="1169988"/>
            </a:xfrm>
            <a:custGeom>
              <a:avLst/>
              <a:gdLst>
                <a:gd name="T0" fmla="*/ 312 w 312"/>
                <a:gd name="T1" fmla="*/ 157 h 312"/>
                <a:gd name="T2" fmla="*/ 155 w 312"/>
                <a:gd name="T3" fmla="*/ 311 h 312"/>
                <a:gd name="T4" fmla="*/ 1 w 312"/>
                <a:gd name="T5" fmla="*/ 155 h 312"/>
                <a:gd name="T6" fmla="*/ 157 w 312"/>
                <a:gd name="T7" fmla="*/ 0 h 312"/>
                <a:gd name="T8" fmla="*/ 312 w 312"/>
                <a:gd name="T9" fmla="*/ 15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312">
                  <a:moveTo>
                    <a:pt x="312" y="157"/>
                  </a:moveTo>
                  <a:cubicBezTo>
                    <a:pt x="311" y="242"/>
                    <a:pt x="241" y="312"/>
                    <a:pt x="155" y="311"/>
                  </a:cubicBezTo>
                  <a:cubicBezTo>
                    <a:pt x="69" y="311"/>
                    <a:pt x="0" y="241"/>
                    <a:pt x="1" y="155"/>
                  </a:cubicBezTo>
                  <a:cubicBezTo>
                    <a:pt x="1" y="69"/>
                    <a:pt x="71" y="0"/>
                    <a:pt x="157" y="0"/>
                  </a:cubicBezTo>
                  <a:cubicBezTo>
                    <a:pt x="243" y="1"/>
                    <a:pt x="312" y="71"/>
                    <a:pt x="312" y="15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2"/>
                </a:gs>
                <a:gs pos="87000">
                  <a:schemeClr val="bg2"/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16"/>
            <p:cNvSpPr>
              <a:spLocks noChangeArrowheads="1"/>
            </p:cNvSpPr>
            <p:nvPr/>
          </p:nvSpPr>
          <p:spPr bwMode="auto">
            <a:xfrm>
              <a:off x="3180555" y="2366168"/>
              <a:ext cx="1117600" cy="1117600"/>
            </a:xfrm>
            <a:prstGeom prst="ellipse">
              <a:avLst/>
            </a:prstGeom>
            <a:gradFill flip="none" rotWithShape="1">
              <a:gsLst>
                <a:gs pos="50000">
                  <a:schemeClr val="bg2">
                    <a:lumMod val="97000"/>
                    <a:lumOff val="3000"/>
                  </a:schemeClr>
                </a:gs>
                <a:gs pos="100000">
                  <a:schemeClr val="tx2">
                    <a:lumMod val="86000"/>
                    <a:lumOff val="14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2"/>
            <p:cNvSpPr>
              <a:spLocks/>
            </p:cNvSpPr>
            <p:nvPr/>
          </p:nvSpPr>
          <p:spPr bwMode="auto">
            <a:xfrm>
              <a:off x="3175793" y="2366963"/>
              <a:ext cx="1122362" cy="896938"/>
            </a:xfrm>
            <a:custGeom>
              <a:avLst/>
              <a:gdLst>
                <a:gd name="T0" fmla="*/ 150 w 299"/>
                <a:gd name="T1" fmla="*/ 0 h 239"/>
                <a:gd name="T2" fmla="*/ 0 w 299"/>
                <a:gd name="T3" fmla="*/ 149 h 239"/>
                <a:gd name="T4" fmla="*/ 1 w 299"/>
                <a:gd name="T5" fmla="*/ 166 h 239"/>
                <a:gd name="T6" fmla="*/ 298 w 299"/>
                <a:gd name="T7" fmla="*/ 167 h 239"/>
                <a:gd name="T8" fmla="*/ 299 w 299"/>
                <a:gd name="T9" fmla="*/ 149 h 239"/>
                <a:gd name="T10" fmla="*/ 150 w 299"/>
                <a:gd name="T1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9" h="239">
                  <a:moveTo>
                    <a:pt x="150" y="0"/>
                  </a:moveTo>
                  <a:cubicBezTo>
                    <a:pt x="67" y="0"/>
                    <a:pt x="0" y="67"/>
                    <a:pt x="0" y="149"/>
                  </a:cubicBezTo>
                  <a:cubicBezTo>
                    <a:pt x="0" y="155"/>
                    <a:pt x="1" y="161"/>
                    <a:pt x="1" y="166"/>
                  </a:cubicBezTo>
                  <a:cubicBezTo>
                    <a:pt x="69" y="217"/>
                    <a:pt x="195" y="239"/>
                    <a:pt x="298" y="167"/>
                  </a:cubicBezTo>
                  <a:cubicBezTo>
                    <a:pt x="298" y="161"/>
                    <a:pt x="299" y="155"/>
                    <a:pt x="299" y="149"/>
                  </a:cubicBezTo>
                  <a:cubicBezTo>
                    <a:pt x="299" y="67"/>
                    <a:pt x="232" y="0"/>
                    <a:pt x="15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17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8"/>
            <p:cNvSpPr>
              <a:spLocks/>
            </p:cNvSpPr>
            <p:nvPr/>
          </p:nvSpPr>
          <p:spPr bwMode="auto">
            <a:xfrm>
              <a:off x="3192361" y="2366962"/>
              <a:ext cx="1169988" cy="736600"/>
            </a:xfrm>
            <a:custGeom>
              <a:avLst/>
              <a:gdLst>
                <a:gd name="T0" fmla="*/ 135 w 312"/>
                <a:gd name="T1" fmla="*/ 0 h 196"/>
                <a:gd name="T2" fmla="*/ 0 w 312"/>
                <a:gd name="T3" fmla="*/ 135 h 196"/>
                <a:gd name="T4" fmla="*/ 1 w 312"/>
                <a:gd name="T5" fmla="*/ 150 h 196"/>
                <a:gd name="T6" fmla="*/ 46 w 312"/>
                <a:gd name="T7" fmla="*/ 176 h 196"/>
                <a:gd name="T8" fmla="*/ 104 w 312"/>
                <a:gd name="T9" fmla="*/ 190 h 196"/>
                <a:gd name="T10" fmla="*/ 233 w 312"/>
                <a:gd name="T11" fmla="*/ 173 h 196"/>
                <a:gd name="T12" fmla="*/ 195 w 312"/>
                <a:gd name="T13" fmla="*/ 14 h 196"/>
                <a:gd name="T14" fmla="*/ 135 w 312"/>
                <a:gd name="T1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2" h="196">
                  <a:moveTo>
                    <a:pt x="135" y="0"/>
                  </a:moveTo>
                  <a:cubicBezTo>
                    <a:pt x="61" y="0"/>
                    <a:pt x="0" y="60"/>
                    <a:pt x="0" y="135"/>
                  </a:cubicBezTo>
                  <a:cubicBezTo>
                    <a:pt x="0" y="140"/>
                    <a:pt x="0" y="145"/>
                    <a:pt x="1" y="150"/>
                  </a:cubicBezTo>
                  <a:cubicBezTo>
                    <a:pt x="2" y="158"/>
                    <a:pt x="40" y="173"/>
                    <a:pt x="46" y="176"/>
                  </a:cubicBezTo>
                  <a:cubicBezTo>
                    <a:pt x="65" y="183"/>
                    <a:pt x="84" y="188"/>
                    <a:pt x="104" y="190"/>
                  </a:cubicBezTo>
                  <a:cubicBezTo>
                    <a:pt x="148" y="196"/>
                    <a:pt x="192" y="189"/>
                    <a:pt x="233" y="173"/>
                  </a:cubicBezTo>
                  <a:cubicBezTo>
                    <a:pt x="312" y="141"/>
                    <a:pt x="254" y="38"/>
                    <a:pt x="195" y="14"/>
                  </a:cubicBezTo>
                  <a:cubicBezTo>
                    <a:pt x="177" y="6"/>
                    <a:pt x="155" y="0"/>
                    <a:pt x="1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/>
                </a:gs>
                <a:gs pos="52000">
                  <a:schemeClr val="bg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33"/>
            <p:cNvSpPr>
              <a:spLocks/>
            </p:cNvSpPr>
            <p:nvPr/>
          </p:nvSpPr>
          <p:spPr bwMode="auto">
            <a:xfrm>
              <a:off x="3261517" y="2324894"/>
              <a:ext cx="955675" cy="665162"/>
            </a:xfrm>
            <a:custGeom>
              <a:avLst/>
              <a:gdLst>
                <a:gd name="T0" fmla="*/ 0 w 255"/>
                <a:gd name="T1" fmla="*/ 124 h 177"/>
                <a:gd name="T2" fmla="*/ 11 w 255"/>
                <a:gd name="T3" fmla="*/ 96 h 177"/>
                <a:gd name="T4" fmla="*/ 27 w 255"/>
                <a:gd name="T5" fmla="*/ 70 h 177"/>
                <a:gd name="T6" fmla="*/ 196 w 255"/>
                <a:gd name="T7" fmla="*/ 39 h 177"/>
                <a:gd name="T8" fmla="*/ 251 w 255"/>
                <a:gd name="T9" fmla="*/ 136 h 177"/>
                <a:gd name="T10" fmla="*/ 203 w 255"/>
                <a:gd name="T11" fmla="*/ 172 h 177"/>
                <a:gd name="T12" fmla="*/ 134 w 255"/>
                <a:gd name="T13" fmla="*/ 115 h 177"/>
                <a:gd name="T14" fmla="*/ 44 w 255"/>
                <a:gd name="T15" fmla="*/ 92 h 177"/>
                <a:gd name="T16" fmla="*/ 0 w 255"/>
                <a:gd name="T17" fmla="*/ 124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177">
                  <a:moveTo>
                    <a:pt x="0" y="124"/>
                  </a:moveTo>
                  <a:cubicBezTo>
                    <a:pt x="7" y="117"/>
                    <a:pt x="8" y="105"/>
                    <a:pt x="11" y="96"/>
                  </a:cubicBezTo>
                  <a:cubicBezTo>
                    <a:pt x="15" y="87"/>
                    <a:pt x="21" y="79"/>
                    <a:pt x="27" y="70"/>
                  </a:cubicBezTo>
                  <a:cubicBezTo>
                    <a:pt x="65" y="17"/>
                    <a:pt x="139" y="0"/>
                    <a:pt x="196" y="39"/>
                  </a:cubicBezTo>
                  <a:cubicBezTo>
                    <a:pt x="226" y="59"/>
                    <a:pt x="255" y="92"/>
                    <a:pt x="251" y="136"/>
                  </a:cubicBezTo>
                  <a:cubicBezTo>
                    <a:pt x="249" y="161"/>
                    <a:pt x="228" y="177"/>
                    <a:pt x="203" y="172"/>
                  </a:cubicBezTo>
                  <a:cubicBezTo>
                    <a:pt x="172" y="165"/>
                    <a:pt x="154" y="137"/>
                    <a:pt x="134" y="115"/>
                  </a:cubicBezTo>
                  <a:cubicBezTo>
                    <a:pt x="111" y="91"/>
                    <a:pt x="75" y="81"/>
                    <a:pt x="44" y="92"/>
                  </a:cubicBezTo>
                  <a:cubicBezTo>
                    <a:pt x="24" y="100"/>
                    <a:pt x="15" y="106"/>
                    <a:pt x="0" y="124"/>
                  </a:cubicBezTo>
                  <a:close/>
                </a:path>
              </a:pathLst>
            </a:custGeom>
            <a:gradFill>
              <a:gsLst>
                <a:gs pos="61000">
                  <a:schemeClr val="bg1">
                    <a:alpha val="73000"/>
                  </a:schemeClr>
                </a:gs>
                <a:gs pos="0">
                  <a:schemeClr val="bg2">
                    <a:lumMod val="97000"/>
                    <a:lumOff val="3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38"/>
            <p:cNvSpPr>
              <a:spLocks noEditPoints="1"/>
            </p:cNvSpPr>
            <p:nvPr/>
          </p:nvSpPr>
          <p:spPr bwMode="auto">
            <a:xfrm>
              <a:off x="3192362" y="2657475"/>
              <a:ext cx="363538" cy="739775"/>
            </a:xfrm>
            <a:custGeom>
              <a:avLst/>
              <a:gdLst>
                <a:gd name="T0" fmla="*/ 19 w 97"/>
                <a:gd name="T1" fmla="*/ 83 h 197"/>
                <a:gd name="T2" fmla="*/ 4 w 97"/>
                <a:gd name="T3" fmla="*/ 96 h 197"/>
                <a:gd name="T4" fmla="*/ 5 w 97"/>
                <a:gd name="T5" fmla="*/ 101 h 197"/>
                <a:gd name="T6" fmla="*/ 57 w 97"/>
                <a:gd name="T7" fmla="*/ 175 h 197"/>
                <a:gd name="T8" fmla="*/ 21 w 97"/>
                <a:gd name="T9" fmla="*/ 101 h 197"/>
                <a:gd name="T10" fmla="*/ 19 w 97"/>
                <a:gd name="T11" fmla="*/ 83 h 197"/>
                <a:gd name="T12" fmla="*/ 2 w 97"/>
                <a:gd name="T13" fmla="*/ 86 h 197"/>
                <a:gd name="T14" fmla="*/ 18 w 97"/>
                <a:gd name="T15" fmla="*/ 66 h 197"/>
                <a:gd name="T16" fmla="*/ 24 w 97"/>
                <a:gd name="T17" fmla="*/ 12 h 197"/>
                <a:gd name="T18" fmla="*/ 2 w 97"/>
                <a:gd name="T19" fmla="*/ 86 h 197"/>
                <a:gd name="T20" fmla="*/ 22 w 97"/>
                <a:gd name="T21" fmla="*/ 63 h 197"/>
                <a:gd name="T22" fmla="*/ 28 w 97"/>
                <a:gd name="T23" fmla="*/ 57 h 197"/>
                <a:gd name="T24" fmla="*/ 37 w 97"/>
                <a:gd name="T25" fmla="*/ 0 h 197"/>
                <a:gd name="T26" fmla="*/ 26 w 97"/>
                <a:gd name="T27" fmla="*/ 10 h 197"/>
                <a:gd name="T28" fmla="*/ 22 w 97"/>
                <a:gd name="T29" fmla="*/ 63 h 197"/>
                <a:gd name="T30" fmla="*/ 97 w 97"/>
                <a:gd name="T31" fmla="*/ 197 h 197"/>
                <a:gd name="T32" fmla="*/ 37 w 97"/>
                <a:gd name="T33" fmla="*/ 111 h 197"/>
                <a:gd name="T34" fmla="*/ 29 w 97"/>
                <a:gd name="T35" fmla="*/ 76 h 197"/>
                <a:gd name="T36" fmla="*/ 23 w 97"/>
                <a:gd name="T37" fmla="*/ 80 h 197"/>
                <a:gd name="T38" fmla="*/ 26 w 97"/>
                <a:gd name="T39" fmla="*/ 100 h 197"/>
                <a:gd name="T40" fmla="*/ 62 w 97"/>
                <a:gd name="T41" fmla="*/ 179 h 197"/>
                <a:gd name="T42" fmla="*/ 97 w 97"/>
                <a:gd name="T43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" h="197">
                  <a:moveTo>
                    <a:pt x="19" y="83"/>
                  </a:moveTo>
                  <a:cubicBezTo>
                    <a:pt x="12" y="88"/>
                    <a:pt x="7" y="93"/>
                    <a:pt x="4" y="96"/>
                  </a:cubicBezTo>
                  <a:cubicBezTo>
                    <a:pt x="4" y="97"/>
                    <a:pt x="4" y="99"/>
                    <a:pt x="5" y="101"/>
                  </a:cubicBezTo>
                  <a:cubicBezTo>
                    <a:pt x="12" y="132"/>
                    <a:pt x="31" y="158"/>
                    <a:pt x="57" y="175"/>
                  </a:cubicBezTo>
                  <a:cubicBezTo>
                    <a:pt x="45" y="160"/>
                    <a:pt x="28" y="134"/>
                    <a:pt x="21" y="101"/>
                  </a:cubicBezTo>
                  <a:cubicBezTo>
                    <a:pt x="20" y="95"/>
                    <a:pt x="19" y="89"/>
                    <a:pt x="19" y="83"/>
                  </a:cubicBezTo>
                  <a:close/>
                  <a:moveTo>
                    <a:pt x="2" y="86"/>
                  </a:moveTo>
                  <a:cubicBezTo>
                    <a:pt x="6" y="79"/>
                    <a:pt x="12" y="72"/>
                    <a:pt x="18" y="66"/>
                  </a:cubicBezTo>
                  <a:cubicBezTo>
                    <a:pt x="17" y="42"/>
                    <a:pt x="21" y="23"/>
                    <a:pt x="24" y="12"/>
                  </a:cubicBezTo>
                  <a:cubicBezTo>
                    <a:pt x="8" y="32"/>
                    <a:pt x="0" y="58"/>
                    <a:pt x="2" y="86"/>
                  </a:cubicBezTo>
                  <a:close/>
                  <a:moveTo>
                    <a:pt x="22" y="63"/>
                  </a:moveTo>
                  <a:cubicBezTo>
                    <a:pt x="24" y="61"/>
                    <a:pt x="26" y="59"/>
                    <a:pt x="28" y="57"/>
                  </a:cubicBezTo>
                  <a:cubicBezTo>
                    <a:pt x="28" y="23"/>
                    <a:pt x="37" y="0"/>
                    <a:pt x="37" y="0"/>
                  </a:cubicBezTo>
                  <a:cubicBezTo>
                    <a:pt x="33" y="3"/>
                    <a:pt x="29" y="6"/>
                    <a:pt x="26" y="10"/>
                  </a:cubicBezTo>
                  <a:cubicBezTo>
                    <a:pt x="25" y="19"/>
                    <a:pt x="21" y="38"/>
                    <a:pt x="22" y="63"/>
                  </a:cubicBezTo>
                  <a:close/>
                  <a:moveTo>
                    <a:pt x="97" y="197"/>
                  </a:moveTo>
                  <a:cubicBezTo>
                    <a:pt x="97" y="197"/>
                    <a:pt x="56" y="172"/>
                    <a:pt x="37" y="111"/>
                  </a:cubicBezTo>
                  <a:cubicBezTo>
                    <a:pt x="33" y="99"/>
                    <a:pt x="31" y="87"/>
                    <a:pt x="29" y="76"/>
                  </a:cubicBezTo>
                  <a:cubicBezTo>
                    <a:pt x="27" y="77"/>
                    <a:pt x="25" y="79"/>
                    <a:pt x="23" y="80"/>
                  </a:cubicBezTo>
                  <a:cubicBezTo>
                    <a:pt x="23" y="87"/>
                    <a:pt x="24" y="93"/>
                    <a:pt x="26" y="100"/>
                  </a:cubicBezTo>
                  <a:cubicBezTo>
                    <a:pt x="33" y="137"/>
                    <a:pt x="51" y="164"/>
                    <a:pt x="62" y="179"/>
                  </a:cubicBezTo>
                  <a:cubicBezTo>
                    <a:pt x="71" y="184"/>
                    <a:pt x="83" y="192"/>
                    <a:pt x="97" y="197"/>
                  </a:cubicBezTo>
                  <a:close/>
                </a:path>
              </a:pathLst>
            </a:custGeom>
            <a:solidFill>
              <a:srgbClr val="F9F9F9">
                <a:alpha val="4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403866" y="4636345"/>
            <a:ext cx="329625" cy="326725"/>
            <a:chOff x="3128964" y="2287587"/>
            <a:chExt cx="1233385" cy="1222376"/>
          </a:xfrm>
        </p:grpSpPr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3128964" y="2287587"/>
              <a:ext cx="1220787" cy="1222375"/>
            </a:xfrm>
            <a:prstGeom prst="ellipse">
              <a:avLst/>
            </a:prstGeom>
            <a:gradFill flip="none" rotWithShape="1">
              <a:gsLst>
                <a:gs pos="100000">
                  <a:schemeClr val="tx2"/>
                </a:gs>
                <a:gs pos="11000">
                  <a:schemeClr val="bg2"/>
                </a:gs>
                <a:gs pos="0">
                  <a:schemeClr val="tx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1"/>
            <p:cNvSpPr>
              <a:spLocks/>
            </p:cNvSpPr>
            <p:nvPr/>
          </p:nvSpPr>
          <p:spPr bwMode="auto">
            <a:xfrm>
              <a:off x="3154362" y="2339975"/>
              <a:ext cx="1169987" cy="1169988"/>
            </a:xfrm>
            <a:custGeom>
              <a:avLst/>
              <a:gdLst>
                <a:gd name="T0" fmla="*/ 312 w 312"/>
                <a:gd name="T1" fmla="*/ 157 h 312"/>
                <a:gd name="T2" fmla="*/ 155 w 312"/>
                <a:gd name="T3" fmla="*/ 311 h 312"/>
                <a:gd name="T4" fmla="*/ 1 w 312"/>
                <a:gd name="T5" fmla="*/ 155 h 312"/>
                <a:gd name="T6" fmla="*/ 157 w 312"/>
                <a:gd name="T7" fmla="*/ 0 h 312"/>
                <a:gd name="T8" fmla="*/ 312 w 312"/>
                <a:gd name="T9" fmla="*/ 15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312">
                  <a:moveTo>
                    <a:pt x="312" y="157"/>
                  </a:moveTo>
                  <a:cubicBezTo>
                    <a:pt x="311" y="242"/>
                    <a:pt x="241" y="312"/>
                    <a:pt x="155" y="311"/>
                  </a:cubicBezTo>
                  <a:cubicBezTo>
                    <a:pt x="69" y="311"/>
                    <a:pt x="0" y="241"/>
                    <a:pt x="1" y="155"/>
                  </a:cubicBezTo>
                  <a:cubicBezTo>
                    <a:pt x="1" y="69"/>
                    <a:pt x="71" y="0"/>
                    <a:pt x="157" y="0"/>
                  </a:cubicBezTo>
                  <a:cubicBezTo>
                    <a:pt x="243" y="1"/>
                    <a:pt x="312" y="71"/>
                    <a:pt x="312" y="15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2"/>
                </a:gs>
                <a:gs pos="87000">
                  <a:schemeClr val="bg2"/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Oval 16"/>
            <p:cNvSpPr>
              <a:spLocks noChangeArrowheads="1"/>
            </p:cNvSpPr>
            <p:nvPr/>
          </p:nvSpPr>
          <p:spPr bwMode="auto">
            <a:xfrm>
              <a:off x="3180555" y="2366168"/>
              <a:ext cx="1117600" cy="1117600"/>
            </a:xfrm>
            <a:prstGeom prst="ellipse">
              <a:avLst/>
            </a:prstGeom>
            <a:gradFill flip="none" rotWithShape="1">
              <a:gsLst>
                <a:gs pos="50000">
                  <a:schemeClr val="bg2">
                    <a:lumMod val="97000"/>
                    <a:lumOff val="3000"/>
                  </a:schemeClr>
                </a:gs>
                <a:gs pos="100000">
                  <a:schemeClr val="tx2">
                    <a:lumMod val="86000"/>
                    <a:lumOff val="14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2"/>
            <p:cNvSpPr>
              <a:spLocks/>
            </p:cNvSpPr>
            <p:nvPr/>
          </p:nvSpPr>
          <p:spPr bwMode="auto">
            <a:xfrm>
              <a:off x="3175793" y="2366963"/>
              <a:ext cx="1122362" cy="896938"/>
            </a:xfrm>
            <a:custGeom>
              <a:avLst/>
              <a:gdLst>
                <a:gd name="T0" fmla="*/ 150 w 299"/>
                <a:gd name="T1" fmla="*/ 0 h 239"/>
                <a:gd name="T2" fmla="*/ 0 w 299"/>
                <a:gd name="T3" fmla="*/ 149 h 239"/>
                <a:gd name="T4" fmla="*/ 1 w 299"/>
                <a:gd name="T5" fmla="*/ 166 h 239"/>
                <a:gd name="T6" fmla="*/ 298 w 299"/>
                <a:gd name="T7" fmla="*/ 167 h 239"/>
                <a:gd name="T8" fmla="*/ 299 w 299"/>
                <a:gd name="T9" fmla="*/ 149 h 239"/>
                <a:gd name="T10" fmla="*/ 150 w 299"/>
                <a:gd name="T1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9" h="239">
                  <a:moveTo>
                    <a:pt x="150" y="0"/>
                  </a:moveTo>
                  <a:cubicBezTo>
                    <a:pt x="67" y="0"/>
                    <a:pt x="0" y="67"/>
                    <a:pt x="0" y="149"/>
                  </a:cubicBezTo>
                  <a:cubicBezTo>
                    <a:pt x="0" y="155"/>
                    <a:pt x="1" y="161"/>
                    <a:pt x="1" y="166"/>
                  </a:cubicBezTo>
                  <a:cubicBezTo>
                    <a:pt x="69" y="217"/>
                    <a:pt x="195" y="239"/>
                    <a:pt x="298" y="167"/>
                  </a:cubicBezTo>
                  <a:cubicBezTo>
                    <a:pt x="298" y="161"/>
                    <a:pt x="299" y="155"/>
                    <a:pt x="299" y="149"/>
                  </a:cubicBezTo>
                  <a:cubicBezTo>
                    <a:pt x="299" y="67"/>
                    <a:pt x="232" y="0"/>
                    <a:pt x="15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17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28"/>
            <p:cNvSpPr>
              <a:spLocks/>
            </p:cNvSpPr>
            <p:nvPr/>
          </p:nvSpPr>
          <p:spPr bwMode="auto">
            <a:xfrm>
              <a:off x="3192361" y="2366962"/>
              <a:ext cx="1169988" cy="736600"/>
            </a:xfrm>
            <a:custGeom>
              <a:avLst/>
              <a:gdLst>
                <a:gd name="T0" fmla="*/ 135 w 312"/>
                <a:gd name="T1" fmla="*/ 0 h 196"/>
                <a:gd name="T2" fmla="*/ 0 w 312"/>
                <a:gd name="T3" fmla="*/ 135 h 196"/>
                <a:gd name="T4" fmla="*/ 1 w 312"/>
                <a:gd name="T5" fmla="*/ 150 h 196"/>
                <a:gd name="T6" fmla="*/ 46 w 312"/>
                <a:gd name="T7" fmla="*/ 176 h 196"/>
                <a:gd name="T8" fmla="*/ 104 w 312"/>
                <a:gd name="T9" fmla="*/ 190 h 196"/>
                <a:gd name="T10" fmla="*/ 233 w 312"/>
                <a:gd name="T11" fmla="*/ 173 h 196"/>
                <a:gd name="T12" fmla="*/ 195 w 312"/>
                <a:gd name="T13" fmla="*/ 14 h 196"/>
                <a:gd name="T14" fmla="*/ 135 w 312"/>
                <a:gd name="T1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2" h="196">
                  <a:moveTo>
                    <a:pt x="135" y="0"/>
                  </a:moveTo>
                  <a:cubicBezTo>
                    <a:pt x="61" y="0"/>
                    <a:pt x="0" y="60"/>
                    <a:pt x="0" y="135"/>
                  </a:cubicBezTo>
                  <a:cubicBezTo>
                    <a:pt x="0" y="140"/>
                    <a:pt x="0" y="145"/>
                    <a:pt x="1" y="150"/>
                  </a:cubicBezTo>
                  <a:cubicBezTo>
                    <a:pt x="2" y="158"/>
                    <a:pt x="40" y="173"/>
                    <a:pt x="46" y="176"/>
                  </a:cubicBezTo>
                  <a:cubicBezTo>
                    <a:pt x="65" y="183"/>
                    <a:pt x="84" y="188"/>
                    <a:pt x="104" y="190"/>
                  </a:cubicBezTo>
                  <a:cubicBezTo>
                    <a:pt x="148" y="196"/>
                    <a:pt x="192" y="189"/>
                    <a:pt x="233" y="173"/>
                  </a:cubicBezTo>
                  <a:cubicBezTo>
                    <a:pt x="312" y="141"/>
                    <a:pt x="254" y="38"/>
                    <a:pt x="195" y="14"/>
                  </a:cubicBezTo>
                  <a:cubicBezTo>
                    <a:pt x="177" y="6"/>
                    <a:pt x="155" y="0"/>
                    <a:pt x="1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/>
                </a:gs>
                <a:gs pos="52000">
                  <a:schemeClr val="bg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3"/>
            <p:cNvSpPr>
              <a:spLocks/>
            </p:cNvSpPr>
            <p:nvPr/>
          </p:nvSpPr>
          <p:spPr bwMode="auto">
            <a:xfrm>
              <a:off x="3261517" y="2324894"/>
              <a:ext cx="955675" cy="665162"/>
            </a:xfrm>
            <a:custGeom>
              <a:avLst/>
              <a:gdLst>
                <a:gd name="T0" fmla="*/ 0 w 255"/>
                <a:gd name="T1" fmla="*/ 124 h 177"/>
                <a:gd name="T2" fmla="*/ 11 w 255"/>
                <a:gd name="T3" fmla="*/ 96 h 177"/>
                <a:gd name="T4" fmla="*/ 27 w 255"/>
                <a:gd name="T5" fmla="*/ 70 h 177"/>
                <a:gd name="T6" fmla="*/ 196 w 255"/>
                <a:gd name="T7" fmla="*/ 39 h 177"/>
                <a:gd name="T8" fmla="*/ 251 w 255"/>
                <a:gd name="T9" fmla="*/ 136 h 177"/>
                <a:gd name="T10" fmla="*/ 203 w 255"/>
                <a:gd name="T11" fmla="*/ 172 h 177"/>
                <a:gd name="T12" fmla="*/ 134 w 255"/>
                <a:gd name="T13" fmla="*/ 115 h 177"/>
                <a:gd name="T14" fmla="*/ 44 w 255"/>
                <a:gd name="T15" fmla="*/ 92 h 177"/>
                <a:gd name="T16" fmla="*/ 0 w 255"/>
                <a:gd name="T17" fmla="*/ 124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177">
                  <a:moveTo>
                    <a:pt x="0" y="124"/>
                  </a:moveTo>
                  <a:cubicBezTo>
                    <a:pt x="7" y="117"/>
                    <a:pt x="8" y="105"/>
                    <a:pt x="11" y="96"/>
                  </a:cubicBezTo>
                  <a:cubicBezTo>
                    <a:pt x="15" y="87"/>
                    <a:pt x="21" y="79"/>
                    <a:pt x="27" y="70"/>
                  </a:cubicBezTo>
                  <a:cubicBezTo>
                    <a:pt x="65" y="17"/>
                    <a:pt x="139" y="0"/>
                    <a:pt x="196" y="39"/>
                  </a:cubicBezTo>
                  <a:cubicBezTo>
                    <a:pt x="226" y="59"/>
                    <a:pt x="255" y="92"/>
                    <a:pt x="251" y="136"/>
                  </a:cubicBezTo>
                  <a:cubicBezTo>
                    <a:pt x="249" y="161"/>
                    <a:pt x="228" y="177"/>
                    <a:pt x="203" y="172"/>
                  </a:cubicBezTo>
                  <a:cubicBezTo>
                    <a:pt x="172" y="165"/>
                    <a:pt x="154" y="137"/>
                    <a:pt x="134" y="115"/>
                  </a:cubicBezTo>
                  <a:cubicBezTo>
                    <a:pt x="111" y="91"/>
                    <a:pt x="75" y="81"/>
                    <a:pt x="44" y="92"/>
                  </a:cubicBezTo>
                  <a:cubicBezTo>
                    <a:pt x="24" y="100"/>
                    <a:pt x="15" y="106"/>
                    <a:pt x="0" y="124"/>
                  </a:cubicBezTo>
                  <a:close/>
                </a:path>
              </a:pathLst>
            </a:custGeom>
            <a:gradFill>
              <a:gsLst>
                <a:gs pos="61000">
                  <a:schemeClr val="bg1">
                    <a:alpha val="73000"/>
                  </a:schemeClr>
                </a:gs>
                <a:gs pos="0">
                  <a:schemeClr val="bg2">
                    <a:lumMod val="97000"/>
                    <a:lumOff val="3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8"/>
            <p:cNvSpPr>
              <a:spLocks noEditPoints="1"/>
            </p:cNvSpPr>
            <p:nvPr/>
          </p:nvSpPr>
          <p:spPr bwMode="auto">
            <a:xfrm>
              <a:off x="3192362" y="2657475"/>
              <a:ext cx="363538" cy="739775"/>
            </a:xfrm>
            <a:custGeom>
              <a:avLst/>
              <a:gdLst>
                <a:gd name="T0" fmla="*/ 19 w 97"/>
                <a:gd name="T1" fmla="*/ 83 h 197"/>
                <a:gd name="T2" fmla="*/ 4 w 97"/>
                <a:gd name="T3" fmla="*/ 96 h 197"/>
                <a:gd name="T4" fmla="*/ 5 w 97"/>
                <a:gd name="T5" fmla="*/ 101 h 197"/>
                <a:gd name="T6" fmla="*/ 57 w 97"/>
                <a:gd name="T7" fmla="*/ 175 h 197"/>
                <a:gd name="T8" fmla="*/ 21 w 97"/>
                <a:gd name="T9" fmla="*/ 101 h 197"/>
                <a:gd name="T10" fmla="*/ 19 w 97"/>
                <a:gd name="T11" fmla="*/ 83 h 197"/>
                <a:gd name="T12" fmla="*/ 2 w 97"/>
                <a:gd name="T13" fmla="*/ 86 h 197"/>
                <a:gd name="T14" fmla="*/ 18 w 97"/>
                <a:gd name="T15" fmla="*/ 66 h 197"/>
                <a:gd name="T16" fmla="*/ 24 w 97"/>
                <a:gd name="T17" fmla="*/ 12 h 197"/>
                <a:gd name="T18" fmla="*/ 2 w 97"/>
                <a:gd name="T19" fmla="*/ 86 h 197"/>
                <a:gd name="T20" fmla="*/ 22 w 97"/>
                <a:gd name="T21" fmla="*/ 63 h 197"/>
                <a:gd name="T22" fmla="*/ 28 w 97"/>
                <a:gd name="T23" fmla="*/ 57 h 197"/>
                <a:gd name="T24" fmla="*/ 37 w 97"/>
                <a:gd name="T25" fmla="*/ 0 h 197"/>
                <a:gd name="T26" fmla="*/ 26 w 97"/>
                <a:gd name="T27" fmla="*/ 10 h 197"/>
                <a:gd name="T28" fmla="*/ 22 w 97"/>
                <a:gd name="T29" fmla="*/ 63 h 197"/>
                <a:gd name="T30" fmla="*/ 97 w 97"/>
                <a:gd name="T31" fmla="*/ 197 h 197"/>
                <a:gd name="T32" fmla="*/ 37 w 97"/>
                <a:gd name="T33" fmla="*/ 111 h 197"/>
                <a:gd name="T34" fmla="*/ 29 w 97"/>
                <a:gd name="T35" fmla="*/ 76 h 197"/>
                <a:gd name="T36" fmla="*/ 23 w 97"/>
                <a:gd name="T37" fmla="*/ 80 h 197"/>
                <a:gd name="T38" fmla="*/ 26 w 97"/>
                <a:gd name="T39" fmla="*/ 100 h 197"/>
                <a:gd name="T40" fmla="*/ 62 w 97"/>
                <a:gd name="T41" fmla="*/ 179 h 197"/>
                <a:gd name="T42" fmla="*/ 97 w 97"/>
                <a:gd name="T43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" h="197">
                  <a:moveTo>
                    <a:pt x="19" y="83"/>
                  </a:moveTo>
                  <a:cubicBezTo>
                    <a:pt x="12" y="88"/>
                    <a:pt x="7" y="93"/>
                    <a:pt x="4" y="96"/>
                  </a:cubicBezTo>
                  <a:cubicBezTo>
                    <a:pt x="4" y="97"/>
                    <a:pt x="4" y="99"/>
                    <a:pt x="5" y="101"/>
                  </a:cubicBezTo>
                  <a:cubicBezTo>
                    <a:pt x="12" y="132"/>
                    <a:pt x="31" y="158"/>
                    <a:pt x="57" y="175"/>
                  </a:cubicBezTo>
                  <a:cubicBezTo>
                    <a:pt x="45" y="160"/>
                    <a:pt x="28" y="134"/>
                    <a:pt x="21" y="101"/>
                  </a:cubicBezTo>
                  <a:cubicBezTo>
                    <a:pt x="20" y="95"/>
                    <a:pt x="19" y="89"/>
                    <a:pt x="19" y="83"/>
                  </a:cubicBezTo>
                  <a:close/>
                  <a:moveTo>
                    <a:pt x="2" y="86"/>
                  </a:moveTo>
                  <a:cubicBezTo>
                    <a:pt x="6" y="79"/>
                    <a:pt x="12" y="72"/>
                    <a:pt x="18" y="66"/>
                  </a:cubicBezTo>
                  <a:cubicBezTo>
                    <a:pt x="17" y="42"/>
                    <a:pt x="21" y="23"/>
                    <a:pt x="24" y="12"/>
                  </a:cubicBezTo>
                  <a:cubicBezTo>
                    <a:pt x="8" y="32"/>
                    <a:pt x="0" y="58"/>
                    <a:pt x="2" y="86"/>
                  </a:cubicBezTo>
                  <a:close/>
                  <a:moveTo>
                    <a:pt x="22" y="63"/>
                  </a:moveTo>
                  <a:cubicBezTo>
                    <a:pt x="24" y="61"/>
                    <a:pt x="26" y="59"/>
                    <a:pt x="28" y="57"/>
                  </a:cubicBezTo>
                  <a:cubicBezTo>
                    <a:pt x="28" y="23"/>
                    <a:pt x="37" y="0"/>
                    <a:pt x="37" y="0"/>
                  </a:cubicBezTo>
                  <a:cubicBezTo>
                    <a:pt x="33" y="3"/>
                    <a:pt x="29" y="6"/>
                    <a:pt x="26" y="10"/>
                  </a:cubicBezTo>
                  <a:cubicBezTo>
                    <a:pt x="25" y="19"/>
                    <a:pt x="21" y="38"/>
                    <a:pt x="22" y="63"/>
                  </a:cubicBezTo>
                  <a:close/>
                  <a:moveTo>
                    <a:pt x="97" y="197"/>
                  </a:moveTo>
                  <a:cubicBezTo>
                    <a:pt x="97" y="197"/>
                    <a:pt x="56" y="172"/>
                    <a:pt x="37" y="111"/>
                  </a:cubicBezTo>
                  <a:cubicBezTo>
                    <a:pt x="33" y="99"/>
                    <a:pt x="31" y="87"/>
                    <a:pt x="29" y="76"/>
                  </a:cubicBezTo>
                  <a:cubicBezTo>
                    <a:pt x="27" y="77"/>
                    <a:pt x="25" y="79"/>
                    <a:pt x="23" y="80"/>
                  </a:cubicBezTo>
                  <a:cubicBezTo>
                    <a:pt x="23" y="87"/>
                    <a:pt x="24" y="93"/>
                    <a:pt x="26" y="100"/>
                  </a:cubicBezTo>
                  <a:cubicBezTo>
                    <a:pt x="33" y="137"/>
                    <a:pt x="51" y="164"/>
                    <a:pt x="62" y="179"/>
                  </a:cubicBezTo>
                  <a:cubicBezTo>
                    <a:pt x="71" y="184"/>
                    <a:pt x="83" y="192"/>
                    <a:pt x="97" y="197"/>
                  </a:cubicBezTo>
                  <a:close/>
                </a:path>
              </a:pathLst>
            </a:custGeom>
            <a:solidFill>
              <a:srgbClr val="F9F9F9">
                <a:alpha val="4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080726" y="4890100"/>
            <a:ext cx="329625" cy="326725"/>
            <a:chOff x="3128964" y="2287587"/>
            <a:chExt cx="1233385" cy="1222376"/>
          </a:xfrm>
        </p:grpSpPr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128964" y="2287587"/>
              <a:ext cx="1220787" cy="1222375"/>
            </a:xfrm>
            <a:prstGeom prst="ellipse">
              <a:avLst/>
            </a:prstGeom>
            <a:gradFill flip="none" rotWithShape="1">
              <a:gsLst>
                <a:gs pos="100000">
                  <a:schemeClr val="tx2"/>
                </a:gs>
                <a:gs pos="11000">
                  <a:schemeClr val="bg2"/>
                </a:gs>
                <a:gs pos="0">
                  <a:schemeClr val="tx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1"/>
            <p:cNvSpPr>
              <a:spLocks/>
            </p:cNvSpPr>
            <p:nvPr/>
          </p:nvSpPr>
          <p:spPr bwMode="auto">
            <a:xfrm>
              <a:off x="3154362" y="2339975"/>
              <a:ext cx="1169987" cy="1169988"/>
            </a:xfrm>
            <a:custGeom>
              <a:avLst/>
              <a:gdLst>
                <a:gd name="T0" fmla="*/ 312 w 312"/>
                <a:gd name="T1" fmla="*/ 157 h 312"/>
                <a:gd name="T2" fmla="*/ 155 w 312"/>
                <a:gd name="T3" fmla="*/ 311 h 312"/>
                <a:gd name="T4" fmla="*/ 1 w 312"/>
                <a:gd name="T5" fmla="*/ 155 h 312"/>
                <a:gd name="T6" fmla="*/ 157 w 312"/>
                <a:gd name="T7" fmla="*/ 0 h 312"/>
                <a:gd name="T8" fmla="*/ 312 w 312"/>
                <a:gd name="T9" fmla="*/ 15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312">
                  <a:moveTo>
                    <a:pt x="312" y="157"/>
                  </a:moveTo>
                  <a:cubicBezTo>
                    <a:pt x="311" y="242"/>
                    <a:pt x="241" y="312"/>
                    <a:pt x="155" y="311"/>
                  </a:cubicBezTo>
                  <a:cubicBezTo>
                    <a:pt x="69" y="311"/>
                    <a:pt x="0" y="241"/>
                    <a:pt x="1" y="155"/>
                  </a:cubicBezTo>
                  <a:cubicBezTo>
                    <a:pt x="1" y="69"/>
                    <a:pt x="71" y="0"/>
                    <a:pt x="157" y="0"/>
                  </a:cubicBezTo>
                  <a:cubicBezTo>
                    <a:pt x="243" y="1"/>
                    <a:pt x="312" y="71"/>
                    <a:pt x="312" y="15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2"/>
                </a:gs>
                <a:gs pos="87000">
                  <a:schemeClr val="bg2"/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Oval 16"/>
            <p:cNvSpPr>
              <a:spLocks noChangeArrowheads="1"/>
            </p:cNvSpPr>
            <p:nvPr/>
          </p:nvSpPr>
          <p:spPr bwMode="auto">
            <a:xfrm>
              <a:off x="3180555" y="2366168"/>
              <a:ext cx="1117600" cy="1117600"/>
            </a:xfrm>
            <a:prstGeom prst="ellipse">
              <a:avLst/>
            </a:prstGeom>
            <a:gradFill flip="none" rotWithShape="1">
              <a:gsLst>
                <a:gs pos="50000">
                  <a:schemeClr val="bg2">
                    <a:lumMod val="97000"/>
                    <a:lumOff val="3000"/>
                  </a:schemeClr>
                </a:gs>
                <a:gs pos="100000">
                  <a:schemeClr val="tx2">
                    <a:lumMod val="86000"/>
                    <a:lumOff val="14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2"/>
            <p:cNvSpPr>
              <a:spLocks/>
            </p:cNvSpPr>
            <p:nvPr/>
          </p:nvSpPr>
          <p:spPr bwMode="auto">
            <a:xfrm>
              <a:off x="3175793" y="2366963"/>
              <a:ext cx="1122362" cy="896938"/>
            </a:xfrm>
            <a:custGeom>
              <a:avLst/>
              <a:gdLst>
                <a:gd name="T0" fmla="*/ 150 w 299"/>
                <a:gd name="T1" fmla="*/ 0 h 239"/>
                <a:gd name="T2" fmla="*/ 0 w 299"/>
                <a:gd name="T3" fmla="*/ 149 h 239"/>
                <a:gd name="T4" fmla="*/ 1 w 299"/>
                <a:gd name="T5" fmla="*/ 166 h 239"/>
                <a:gd name="T6" fmla="*/ 298 w 299"/>
                <a:gd name="T7" fmla="*/ 167 h 239"/>
                <a:gd name="T8" fmla="*/ 299 w 299"/>
                <a:gd name="T9" fmla="*/ 149 h 239"/>
                <a:gd name="T10" fmla="*/ 150 w 299"/>
                <a:gd name="T1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9" h="239">
                  <a:moveTo>
                    <a:pt x="150" y="0"/>
                  </a:moveTo>
                  <a:cubicBezTo>
                    <a:pt x="67" y="0"/>
                    <a:pt x="0" y="67"/>
                    <a:pt x="0" y="149"/>
                  </a:cubicBezTo>
                  <a:cubicBezTo>
                    <a:pt x="0" y="155"/>
                    <a:pt x="1" y="161"/>
                    <a:pt x="1" y="166"/>
                  </a:cubicBezTo>
                  <a:cubicBezTo>
                    <a:pt x="69" y="217"/>
                    <a:pt x="195" y="239"/>
                    <a:pt x="298" y="167"/>
                  </a:cubicBezTo>
                  <a:cubicBezTo>
                    <a:pt x="298" y="161"/>
                    <a:pt x="299" y="155"/>
                    <a:pt x="299" y="149"/>
                  </a:cubicBezTo>
                  <a:cubicBezTo>
                    <a:pt x="299" y="67"/>
                    <a:pt x="232" y="0"/>
                    <a:pt x="15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17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3192361" y="2366962"/>
              <a:ext cx="1169988" cy="736600"/>
            </a:xfrm>
            <a:custGeom>
              <a:avLst/>
              <a:gdLst>
                <a:gd name="T0" fmla="*/ 135 w 312"/>
                <a:gd name="T1" fmla="*/ 0 h 196"/>
                <a:gd name="T2" fmla="*/ 0 w 312"/>
                <a:gd name="T3" fmla="*/ 135 h 196"/>
                <a:gd name="T4" fmla="*/ 1 w 312"/>
                <a:gd name="T5" fmla="*/ 150 h 196"/>
                <a:gd name="T6" fmla="*/ 46 w 312"/>
                <a:gd name="T7" fmla="*/ 176 h 196"/>
                <a:gd name="T8" fmla="*/ 104 w 312"/>
                <a:gd name="T9" fmla="*/ 190 h 196"/>
                <a:gd name="T10" fmla="*/ 233 w 312"/>
                <a:gd name="T11" fmla="*/ 173 h 196"/>
                <a:gd name="T12" fmla="*/ 195 w 312"/>
                <a:gd name="T13" fmla="*/ 14 h 196"/>
                <a:gd name="T14" fmla="*/ 135 w 312"/>
                <a:gd name="T1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2" h="196">
                  <a:moveTo>
                    <a:pt x="135" y="0"/>
                  </a:moveTo>
                  <a:cubicBezTo>
                    <a:pt x="61" y="0"/>
                    <a:pt x="0" y="60"/>
                    <a:pt x="0" y="135"/>
                  </a:cubicBezTo>
                  <a:cubicBezTo>
                    <a:pt x="0" y="140"/>
                    <a:pt x="0" y="145"/>
                    <a:pt x="1" y="150"/>
                  </a:cubicBezTo>
                  <a:cubicBezTo>
                    <a:pt x="2" y="158"/>
                    <a:pt x="40" y="173"/>
                    <a:pt x="46" y="176"/>
                  </a:cubicBezTo>
                  <a:cubicBezTo>
                    <a:pt x="65" y="183"/>
                    <a:pt x="84" y="188"/>
                    <a:pt x="104" y="190"/>
                  </a:cubicBezTo>
                  <a:cubicBezTo>
                    <a:pt x="148" y="196"/>
                    <a:pt x="192" y="189"/>
                    <a:pt x="233" y="173"/>
                  </a:cubicBezTo>
                  <a:cubicBezTo>
                    <a:pt x="312" y="141"/>
                    <a:pt x="254" y="38"/>
                    <a:pt x="195" y="14"/>
                  </a:cubicBezTo>
                  <a:cubicBezTo>
                    <a:pt x="177" y="6"/>
                    <a:pt x="155" y="0"/>
                    <a:pt x="1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/>
                </a:gs>
                <a:gs pos="52000">
                  <a:schemeClr val="bg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33"/>
            <p:cNvSpPr>
              <a:spLocks/>
            </p:cNvSpPr>
            <p:nvPr/>
          </p:nvSpPr>
          <p:spPr bwMode="auto">
            <a:xfrm>
              <a:off x="3261517" y="2324894"/>
              <a:ext cx="955675" cy="665162"/>
            </a:xfrm>
            <a:custGeom>
              <a:avLst/>
              <a:gdLst>
                <a:gd name="T0" fmla="*/ 0 w 255"/>
                <a:gd name="T1" fmla="*/ 124 h 177"/>
                <a:gd name="T2" fmla="*/ 11 w 255"/>
                <a:gd name="T3" fmla="*/ 96 h 177"/>
                <a:gd name="T4" fmla="*/ 27 w 255"/>
                <a:gd name="T5" fmla="*/ 70 h 177"/>
                <a:gd name="T6" fmla="*/ 196 w 255"/>
                <a:gd name="T7" fmla="*/ 39 h 177"/>
                <a:gd name="T8" fmla="*/ 251 w 255"/>
                <a:gd name="T9" fmla="*/ 136 h 177"/>
                <a:gd name="T10" fmla="*/ 203 w 255"/>
                <a:gd name="T11" fmla="*/ 172 h 177"/>
                <a:gd name="T12" fmla="*/ 134 w 255"/>
                <a:gd name="T13" fmla="*/ 115 h 177"/>
                <a:gd name="T14" fmla="*/ 44 w 255"/>
                <a:gd name="T15" fmla="*/ 92 h 177"/>
                <a:gd name="T16" fmla="*/ 0 w 255"/>
                <a:gd name="T17" fmla="*/ 124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177">
                  <a:moveTo>
                    <a:pt x="0" y="124"/>
                  </a:moveTo>
                  <a:cubicBezTo>
                    <a:pt x="7" y="117"/>
                    <a:pt x="8" y="105"/>
                    <a:pt x="11" y="96"/>
                  </a:cubicBezTo>
                  <a:cubicBezTo>
                    <a:pt x="15" y="87"/>
                    <a:pt x="21" y="79"/>
                    <a:pt x="27" y="70"/>
                  </a:cubicBezTo>
                  <a:cubicBezTo>
                    <a:pt x="65" y="17"/>
                    <a:pt x="139" y="0"/>
                    <a:pt x="196" y="39"/>
                  </a:cubicBezTo>
                  <a:cubicBezTo>
                    <a:pt x="226" y="59"/>
                    <a:pt x="255" y="92"/>
                    <a:pt x="251" y="136"/>
                  </a:cubicBezTo>
                  <a:cubicBezTo>
                    <a:pt x="249" y="161"/>
                    <a:pt x="228" y="177"/>
                    <a:pt x="203" y="172"/>
                  </a:cubicBezTo>
                  <a:cubicBezTo>
                    <a:pt x="172" y="165"/>
                    <a:pt x="154" y="137"/>
                    <a:pt x="134" y="115"/>
                  </a:cubicBezTo>
                  <a:cubicBezTo>
                    <a:pt x="111" y="91"/>
                    <a:pt x="75" y="81"/>
                    <a:pt x="44" y="92"/>
                  </a:cubicBezTo>
                  <a:cubicBezTo>
                    <a:pt x="24" y="100"/>
                    <a:pt x="15" y="106"/>
                    <a:pt x="0" y="124"/>
                  </a:cubicBezTo>
                  <a:close/>
                </a:path>
              </a:pathLst>
            </a:custGeom>
            <a:gradFill>
              <a:gsLst>
                <a:gs pos="61000">
                  <a:schemeClr val="bg1">
                    <a:alpha val="73000"/>
                  </a:schemeClr>
                </a:gs>
                <a:gs pos="0">
                  <a:schemeClr val="bg2">
                    <a:lumMod val="97000"/>
                    <a:lumOff val="3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38"/>
            <p:cNvSpPr>
              <a:spLocks noEditPoints="1"/>
            </p:cNvSpPr>
            <p:nvPr/>
          </p:nvSpPr>
          <p:spPr bwMode="auto">
            <a:xfrm>
              <a:off x="3192362" y="2657475"/>
              <a:ext cx="363538" cy="739775"/>
            </a:xfrm>
            <a:custGeom>
              <a:avLst/>
              <a:gdLst>
                <a:gd name="T0" fmla="*/ 19 w 97"/>
                <a:gd name="T1" fmla="*/ 83 h 197"/>
                <a:gd name="T2" fmla="*/ 4 w 97"/>
                <a:gd name="T3" fmla="*/ 96 h 197"/>
                <a:gd name="T4" fmla="*/ 5 w 97"/>
                <a:gd name="T5" fmla="*/ 101 h 197"/>
                <a:gd name="T6" fmla="*/ 57 w 97"/>
                <a:gd name="T7" fmla="*/ 175 h 197"/>
                <a:gd name="T8" fmla="*/ 21 w 97"/>
                <a:gd name="T9" fmla="*/ 101 h 197"/>
                <a:gd name="T10" fmla="*/ 19 w 97"/>
                <a:gd name="T11" fmla="*/ 83 h 197"/>
                <a:gd name="T12" fmla="*/ 2 w 97"/>
                <a:gd name="T13" fmla="*/ 86 h 197"/>
                <a:gd name="T14" fmla="*/ 18 w 97"/>
                <a:gd name="T15" fmla="*/ 66 h 197"/>
                <a:gd name="T16" fmla="*/ 24 w 97"/>
                <a:gd name="T17" fmla="*/ 12 h 197"/>
                <a:gd name="T18" fmla="*/ 2 w 97"/>
                <a:gd name="T19" fmla="*/ 86 h 197"/>
                <a:gd name="T20" fmla="*/ 22 w 97"/>
                <a:gd name="T21" fmla="*/ 63 h 197"/>
                <a:gd name="T22" fmla="*/ 28 w 97"/>
                <a:gd name="T23" fmla="*/ 57 h 197"/>
                <a:gd name="T24" fmla="*/ 37 w 97"/>
                <a:gd name="T25" fmla="*/ 0 h 197"/>
                <a:gd name="T26" fmla="*/ 26 w 97"/>
                <a:gd name="T27" fmla="*/ 10 h 197"/>
                <a:gd name="T28" fmla="*/ 22 w 97"/>
                <a:gd name="T29" fmla="*/ 63 h 197"/>
                <a:gd name="T30" fmla="*/ 97 w 97"/>
                <a:gd name="T31" fmla="*/ 197 h 197"/>
                <a:gd name="T32" fmla="*/ 37 w 97"/>
                <a:gd name="T33" fmla="*/ 111 h 197"/>
                <a:gd name="T34" fmla="*/ 29 w 97"/>
                <a:gd name="T35" fmla="*/ 76 h 197"/>
                <a:gd name="T36" fmla="*/ 23 w 97"/>
                <a:gd name="T37" fmla="*/ 80 h 197"/>
                <a:gd name="T38" fmla="*/ 26 w 97"/>
                <a:gd name="T39" fmla="*/ 100 h 197"/>
                <a:gd name="T40" fmla="*/ 62 w 97"/>
                <a:gd name="T41" fmla="*/ 179 h 197"/>
                <a:gd name="T42" fmla="*/ 97 w 97"/>
                <a:gd name="T43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" h="197">
                  <a:moveTo>
                    <a:pt x="19" y="83"/>
                  </a:moveTo>
                  <a:cubicBezTo>
                    <a:pt x="12" y="88"/>
                    <a:pt x="7" y="93"/>
                    <a:pt x="4" y="96"/>
                  </a:cubicBezTo>
                  <a:cubicBezTo>
                    <a:pt x="4" y="97"/>
                    <a:pt x="4" y="99"/>
                    <a:pt x="5" y="101"/>
                  </a:cubicBezTo>
                  <a:cubicBezTo>
                    <a:pt x="12" y="132"/>
                    <a:pt x="31" y="158"/>
                    <a:pt x="57" y="175"/>
                  </a:cubicBezTo>
                  <a:cubicBezTo>
                    <a:pt x="45" y="160"/>
                    <a:pt x="28" y="134"/>
                    <a:pt x="21" y="101"/>
                  </a:cubicBezTo>
                  <a:cubicBezTo>
                    <a:pt x="20" y="95"/>
                    <a:pt x="19" y="89"/>
                    <a:pt x="19" y="83"/>
                  </a:cubicBezTo>
                  <a:close/>
                  <a:moveTo>
                    <a:pt x="2" y="86"/>
                  </a:moveTo>
                  <a:cubicBezTo>
                    <a:pt x="6" y="79"/>
                    <a:pt x="12" y="72"/>
                    <a:pt x="18" y="66"/>
                  </a:cubicBezTo>
                  <a:cubicBezTo>
                    <a:pt x="17" y="42"/>
                    <a:pt x="21" y="23"/>
                    <a:pt x="24" y="12"/>
                  </a:cubicBezTo>
                  <a:cubicBezTo>
                    <a:pt x="8" y="32"/>
                    <a:pt x="0" y="58"/>
                    <a:pt x="2" y="86"/>
                  </a:cubicBezTo>
                  <a:close/>
                  <a:moveTo>
                    <a:pt x="22" y="63"/>
                  </a:moveTo>
                  <a:cubicBezTo>
                    <a:pt x="24" y="61"/>
                    <a:pt x="26" y="59"/>
                    <a:pt x="28" y="57"/>
                  </a:cubicBezTo>
                  <a:cubicBezTo>
                    <a:pt x="28" y="23"/>
                    <a:pt x="37" y="0"/>
                    <a:pt x="37" y="0"/>
                  </a:cubicBezTo>
                  <a:cubicBezTo>
                    <a:pt x="33" y="3"/>
                    <a:pt x="29" y="6"/>
                    <a:pt x="26" y="10"/>
                  </a:cubicBezTo>
                  <a:cubicBezTo>
                    <a:pt x="25" y="19"/>
                    <a:pt x="21" y="38"/>
                    <a:pt x="22" y="63"/>
                  </a:cubicBezTo>
                  <a:close/>
                  <a:moveTo>
                    <a:pt x="97" y="197"/>
                  </a:moveTo>
                  <a:cubicBezTo>
                    <a:pt x="97" y="197"/>
                    <a:pt x="56" y="172"/>
                    <a:pt x="37" y="111"/>
                  </a:cubicBezTo>
                  <a:cubicBezTo>
                    <a:pt x="33" y="99"/>
                    <a:pt x="31" y="87"/>
                    <a:pt x="29" y="76"/>
                  </a:cubicBezTo>
                  <a:cubicBezTo>
                    <a:pt x="27" y="77"/>
                    <a:pt x="25" y="79"/>
                    <a:pt x="23" y="80"/>
                  </a:cubicBezTo>
                  <a:cubicBezTo>
                    <a:pt x="23" y="87"/>
                    <a:pt x="24" y="93"/>
                    <a:pt x="26" y="100"/>
                  </a:cubicBezTo>
                  <a:cubicBezTo>
                    <a:pt x="33" y="137"/>
                    <a:pt x="51" y="164"/>
                    <a:pt x="62" y="179"/>
                  </a:cubicBezTo>
                  <a:cubicBezTo>
                    <a:pt x="71" y="184"/>
                    <a:pt x="83" y="192"/>
                    <a:pt x="97" y="197"/>
                  </a:cubicBezTo>
                  <a:close/>
                </a:path>
              </a:pathLst>
            </a:custGeom>
            <a:solidFill>
              <a:srgbClr val="F9F9F9">
                <a:alpha val="4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2033408" y="4877813"/>
            <a:ext cx="329625" cy="326725"/>
            <a:chOff x="3128964" y="2287587"/>
            <a:chExt cx="1233385" cy="1222376"/>
          </a:xfrm>
        </p:grpSpPr>
        <p:sp>
          <p:nvSpPr>
            <p:cNvPr id="88" name="Oval 6"/>
            <p:cNvSpPr>
              <a:spLocks noChangeArrowheads="1"/>
            </p:cNvSpPr>
            <p:nvPr/>
          </p:nvSpPr>
          <p:spPr bwMode="auto">
            <a:xfrm>
              <a:off x="3128964" y="2287587"/>
              <a:ext cx="1220787" cy="1222375"/>
            </a:xfrm>
            <a:prstGeom prst="ellipse">
              <a:avLst/>
            </a:prstGeom>
            <a:gradFill flip="none" rotWithShape="1">
              <a:gsLst>
                <a:gs pos="100000">
                  <a:schemeClr val="tx2"/>
                </a:gs>
                <a:gs pos="11000">
                  <a:schemeClr val="bg2"/>
                </a:gs>
                <a:gs pos="0">
                  <a:schemeClr val="tx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1"/>
            <p:cNvSpPr>
              <a:spLocks/>
            </p:cNvSpPr>
            <p:nvPr/>
          </p:nvSpPr>
          <p:spPr bwMode="auto">
            <a:xfrm>
              <a:off x="3154362" y="2339975"/>
              <a:ext cx="1169987" cy="1169988"/>
            </a:xfrm>
            <a:custGeom>
              <a:avLst/>
              <a:gdLst>
                <a:gd name="T0" fmla="*/ 312 w 312"/>
                <a:gd name="T1" fmla="*/ 157 h 312"/>
                <a:gd name="T2" fmla="*/ 155 w 312"/>
                <a:gd name="T3" fmla="*/ 311 h 312"/>
                <a:gd name="T4" fmla="*/ 1 w 312"/>
                <a:gd name="T5" fmla="*/ 155 h 312"/>
                <a:gd name="T6" fmla="*/ 157 w 312"/>
                <a:gd name="T7" fmla="*/ 0 h 312"/>
                <a:gd name="T8" fmla="*/ 312 w 312"/>
                <a:gd name="T9" fmla="*/ 15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312">
                  <a:moveTo>
                    <a:pt x="312" y="157"/>
                  </a:moveTo>
                  <a:cubicBezTo>
                    <a:pt x="311" y="242"/>
                    <a:pt x="241" y="312"/>
                    <a:pt x="155" y="311"/>
                  </a:cubicBezTo>
                  <a:cubicBezTo>
                    <a:pt x="69" y="311"/>
                    <a:pt x="0" y="241"/>
                    <a:pt x="1" y="155"/>
                  </a:cubicBezTo>
                  <a:cubicBezTo>
                    <a:pt x="1" y="69"/>
                    <a:pt x="71" y="0"/>
                    <a:pt x="157" y="0"/>
                  </a:cubicBezTo>
                  <a:cubicBezTo>
                    <a:pt x="243" y="1"/>
                    <a:pt x="312" y="71"/>
                    <a:pt x="312" y="15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2"/>
                </a:gs>
                <a:gs pos="87000">
                  <a:schemeClr val="bg2"/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Oval 16"/>
            <p:cNvSpPr>
              <a:spLocks noChangeArrowheads="1"/>
            </p:cNvSpPr>
            <p:nvPr/>
          </p:nvSpPr>
          <p:spPr bwMode="auto">
            <a:xfrm>
              <a:off x="3180555" y="2366168"/>
              <a:ext cx="1117600" cy="1117600"/>
            </a:xfrm>
            <a:prstGeom prst="ellipse">
              <a:avLst/>
            </a:prstGeom>
            <a:gradFill flip="none" rotWithShape="1">
              <a:gsLst>
                <a:gs pos="50000">
                  <a:schemeClr val="bg2">
                    <a:lumMod val="97000"/>
                    <a:lumOff val="3000"/>
                  </a:schemeClr>
                </a:gs>
                <a:gs pos="100000">
                  <a:schemeClr val="tx2">
                    <a:lumMod val="86000"/>
                    <a:lumOff val="14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2"/>
            <p:cNvSpPr>
              <a:spLocks/>
            </p:cNvSpPr>
            <p:nvPr/>
          </p:nvSpPr>
          <p:spPr bwMode="auto">
            <a:xfrm>
              <a:off x="3175793" y="2366963"/>
              <a:ext cx="1122362" cy="896938"/>
            </a:xfrm>
            <a:custGeom>
              <a:avLst/>
              <a:gdLst>
                <a:gd name="T0" fmla="*/ 150 w 299"/>
                <a:gd name="T1" fmla="*/ 0 h 239"/>
                <a:gd name="T2" fmla="*/ 0 w 299"/>
                <a:gd name="T3" fmla="*/ 149 h 239"/>
                <a:gd name="T4" fmla="*/ 1 w 299"/>
                <a:gd name="T5" fmla="*/ 166 h 239"/>
                <a:gd name="T6" fmla="*/ 298 w 299"/>
                <a:gd name="T7" fmla="*/ 167 h 239"/>
                <a:gd name="T8" fmla="*/ 299 w 299"/>
                <a:gd name="T9" fmla="*/ 149 h 239"/>
                <a:gd name="T10" fmla="*/ 150 w 299"/>
                <a:gd name="T1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9" h="239">
                  <a:moveTo>
                    <a:pt x="150" y="0"/>
                  </a:moveTo>
                  <a:cubicBezTo>
                    <a:pt x="67" y="0"/>
                    <a:pt x="0" y="67"/>
                    <a:pt x="0" y="149"/>
                  </a:cubicBezTo>
                  <a:cubicBezTo>
                    <a:pt x="0" y="155"/>
                    <a:pt x="1" y="161"/>
                    <a:pt x="1" y="166"/>
                  </a:cubicBezTo>
                  <a:cubicBezTo>
                    <a:pt x="69" y="217"/>
                    <a:pt x="195" y="239"/>
                    <a:pt x="298" y="167"/>
                  </a:cubicBezTo>
                  <a:cubicBezTo>
                    <a:pt x="298" y="161"/>
                    <a:pt x="299" y="155"/>
                    <a:pt x="299" y="149"/>
                  </a:cubicBezTo>
                  <a:cubicBezTo>
                    <a:pt x="299" y="67"/>
                    <a:pt x="232" y="0"/>
                    <a:pt x="15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17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28"/>
            <p:cNvSpPr>
              <a:spLocks/>
            </p:cNvSpPr>
            <p:nvPr/>
          </p:nvSpPr>
          <p:spPr bwMode="auto">
            <a:xfrm>
              <a:off x="3192361" y="2366962"/>
              <a:ext cx="1169988" cy="736600"/>
            </a:xfrm>
            <a:custGeom>
              <a:avLst/>
              <a:gdLst>
                <a:gd name="T0" fmla="*/ 135 w 312"/>
                <a:gd name="T1" fmla="*/ 0 h 196"/>
                <a:gd name="T2" fmla="*/ 0 w 312"/>
                <a:gd name="T3" fmla="*/ 135 h 196"/>
                <a:gd name="T4" fmla="*/ 1 w 312"/>
                <a:gd name="T5" fmla="*/ 150 h 196"/>
                <a:gd name="T6" fmla="*/ 46 w 312"/>
                <a:gd name="T7" fmla="*/ 176 h 196"/>
                <a:gd name="T8" fmla="*/ 104 w 312"/>
                <a:gd name="T9" fmla="*/ 190 h 196"/>
                <a:gd name="T10" fmla="*/ 233 w 312"/>
                <a:gd name="T11" fmla="*/ 173 h 196"/>
                <a:gd name="T12" fmla="*/ 195 w 312"/>
                <a:gd name="T13" fmla="*/ 14 h 196"/>
                <a:gd name="T14" fmla="*/ 135 w 312"/>
                <a:gd name="T1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2" h="196">
                  <a:moveTo>
                    <a:pt x="135" y="0"/>
                  </a:moveTo>
                  <a:cubicBezTo>
                    <a:pt x="61" y="0"/>
                    <a:pt x="0" y="60"/>
                    <a:pt x="0" y="135"/>
                  </a:cubicBezTo>
                  <a:cubicBezTo>
                    <a:pt x="0" y="140"/>
                    <a:pt x="0" y="145"/>
                    <a:pt x="1" y="150"/>
                  </a:cubicBezTo>
                  <a:cubicBezTo>
                    <a:pt x="2" y="158"/>
                    <a:pt x="40" y="173"/>
                    <a:pt x="46" y="176"/>
                  </a:cubicBezTo>
                  <a:cubicBezTo>
                    <a:pt x="65" y="183"/>
                    <a:pt x="84" y="188"/>
                    <a:pt x="104" y="190"/>
                  </a:cubicBezTo>
                  <a:cubicBezTo>
                    <a:pt x="148" y="196"/>
                    <a:pt x="192" y="189"/>
                    <a:pt x="233" y="173"/>
                  </a:cubicBezTo>
                  <a:cubicBezTo>
                    <a:pt x="312" y="141"/>
                    <a:pt x="254" y="38"/>
                    <a:pt x="195" y="14"/>
                  </a:cubicBezTo>
                  <a:cubicBezTo>
                    <a:pt x="177" y="6"/>
                    <a:pt x="155" y="0"/>
                    <a:pt x="1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/>
                </a:gs>
                <a:gs pos="52000">
                  <a:schemeClr val="bg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33"/>
            <p:cNvSpPr>
              <a:spLocks/>
            </p:cNvSpPr>
            <p:nvPr/>
          </p:nvSpPr>
          <p:spPr bwMode="auto">
            <a:xfrm>
              <a:off x="3261517" y="2324894"/>
              <a:ext cx="955675" cy="665162"/>
            </a:xfrm>
            <a:custGeom>
              <a:avLst/>
              <a:gdLst>
                <a:gd name="T0" fmla="*/ 0 w 255"/>
                <a:gd name="T1" fmla="*/ 124 h 177"/>
                <a:gd name="T2" fmla="*/ 11 w 255"/>
                <a:gd name="T3" fmla="*/ 96 h 177"/>
                <a:gd name="T4" fmla="*/ 27 w 255"/>
                <a:gd name="T5" fmla="*/ 70 h 177"/>
                <a:gd name="T6" fmla="*/ 196 w 255"/>
                <a:gd name="T7" fmla="*/ 39 h 177"/>
                <a:gd name="T8" fmla="*/ 251 w 255"/>
                <a:gd name="T9" fmla="*/ 136 h 177"/>
                <a:gd name="T10" fmla="*/ 203 w 255"/>
                <a:gd name="T11" fmla="*/ 172 h 177"/>
                <a:gd name="T12" fmla="*/ 134 w 255"/>
                <a:gd name="T13" fmla="*/ 115 h 177"/>
                <a:gd name="T14" fmla="*/ 44 w 255"/>
                <a:gd name="T15" fmla="*/ 92 h 177"/>
                <a:gd name="T16" fmla="*/ 0 w 255"/>
                <a:gd name="T17" fmla="*/ 124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177">
                  <a:moveTo>
                    <a:pt x="0" y="124"/>
                  </a:moveTo>
                  <a:cubicBezTo>
                    <a:pt x="7" y="117"/>
                    <a:pt x="8" y="105"/>
                    <a:pt x="11" y="96"/>
                  </a:cubicBezTo>
                  <a:cubicBezTo>
                    <a:pt x="15" y="87"/>
                    <a:pt x="21" y="79"/>
                    <a:pt x="27" y="70"/>
                  </a:cubicBezTo>
                  <a:cubicBezTo>
                    <a:pt x="65" y="17"/>
                    <a:pt x="139" y="0"/>
                    <a:pt x="196" y="39"/>
                  </a:cubicBezTo>
                  <a:cubicBezTo>
                    <a:pt x="226" y="59"/>
                    <a:pt x="255" y="92"/>
                    <a:pt x="251" y="136"/>
                  </a:cubicBezTo>
                  <a:cubicBezTo>
                    <a:pt x="249" y="161"/>
                    <a:pt x="228" y="177"/>
                    <a:pt x="203" y="172"/>
                  </a:cubicBezTo>
                  <a:cubicBezTo>
                    <a:pt x="172" y="165"/>
                    <a:pt x="154" y="137"/>
                    <a:pt x="134" y="115"/>
                  </a:cubicBezTo>
                  <a:cubicBezTo>
                    <a:pt x="111" y="91"/>
                    <a:pt x="75" y="81"/>
                    <a:pt x="44" y="92"/>
                  </a:cubicBezTo>
                  <a:cubicBezTo>
                    <a:pt x="24" y="100"/>
                    <a:pt x="15" y="106"/>
                    <a:pt x="0" y="124"/>
                  </a:cubicBezTo>
                  <a:close/>
                </a:path>
              </a:pathLst>
            </a:custGeom>
            <a:gradFill>
              <a:gsLst>
                <a:gs pos="61000">
                  <a:schemeClr val="bg1">
                    <a:alpha val="73000"/>
                  </a:schemeClr>
                </a:gs>
                <a:gs pos="0">
                  <a:schemeClr val="bg2">
                    <a:lumMod val="97000"/>
                    <a:lumOff val="3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38"/>
            <p:cNvSpPr>
              <a:spLocks noEditPoints="1"/>
            </p:cNvSpPr>
            <p:nvPr/>
          </p:nvSpPr>
          <p:spPr bwMode="auto">
            <a:xfrm>
              <a:off x="3192362" y="2657475"/>
              <a:ext cx="363538" cy="739775"/>
            </a:xfrm>
            <a:custGeom>
              <a:avLst/>
              <a:gdLst>
                <a:gd name="T0" fmla="*/ 19 w 97"/>
                <a:gd name="T1" fmla="*/ 83 h 197"/>
                <a:gd name="T2" fmla="*/ 4 w 97"/>
                <a:gd name="T3" fmla="*/ 96 h 197"/>
                <a:gd name="T4" fmla="*/ 5 w 97"/>
                <a:gd name="T5" fmla="*/ 101 h 197"/>
                <a:gd name="T6" fmla="*/ 57 w 97"/>
                <a:gd name="T7" fmla="*/ 175 h 197"/>
                <a:gd name="T8" fmla="*/ 21 w 97"/>
                <a:gd name="T9" fmla="*/ 101 h 197"/>
                <a:gd name="T10" fmla="*/ 19 w 97"/>
                <a:gd name="T11" fmla="*/ 83 h 197"/>
                <a:gd name="T12" fmla="*/ 2 w 97"/>
                <a:gd name="T13" fmla="*/ 86 h 197"/>
                <a:gd name="T14" fmla="*/ 18 w 97"/>
                <a:gd name="T15" fmla="*/ 66 h 197"/>
                <a:gd name="T16" fmla="*/ 24 w 97"/>
                <a:gd name="T17" fmla="*/ 12 h 197"/>
                <a:gd name="T18" fmla="*/ 2 w 97"/>
                <a:gd name="T19" fmla="*/ 86 h 197"/>
                <a:gd name="T20" fmla="*/ 22 w 97"/>
                <a:gd name="T21" fmla="*/ 63 h 197"/>
                <a:gd name="T22" fmla="*/ 28 w 97"/>
                <a:gd name="T23" fmla="*/ 57 h 197"/>
                <a:gd name="T24" fmla="*/ 37 w 97"/>
                <a:gd name="T25" fmla="*/ 0 h 197"/>
                <a:gd name="T26" fmla="*/ 26 w 97"/>
                <a:gd name="T27" fmla="*/ 10 h 197"/>
                <a:gd name="T28" fmla="*/ 22 w 97"/>
                <a:gd name="T29" fmla="*/ 63 h 197"/>
                <a:gd name="T30" fmla="*/ 97 w 97"/>
                <a:gd name="T31" fmla="*/ 197 h 197"/>
                <a:gd name="T32" fmla="*/ 37 w 97"/>
                <a:gd name="T33" fmla="*/ 111 h 197"/>
                <a:gd name="T34" fmla="*/ 29 w 97"/>
                <a:gd name="T35" fmla="*/ 76 h 197"/>
                <a:gd name="T36" fmla="*/ 23 w 97"/>
                <a:gd name="T37" fmla="*/ 80 h 197"/>
                <a:gd name="T38" fmla="*/ 26 w 97"/>
                <a:gd name="T39" fmla="*/ 100 h 197"/>
                <a:gd name="T40" fmla="*/ 62 w 97"/>
                <a:gd name="T41" fmla="*/ 179 h 197"/>
                <a:gd name="T42" fmla="*/ 97 w 97"/>
                <a:gd name="T43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" h="197">
                  <a:moveTo>
                    <a:pt x="19" y="83"/>
                  </a:moveTo>
                  <a:cubicBezTo>
                    <a:pt x="12" y="88"/>
                    <a:pt x="7" y="93"/>
                    <a:pt x="4" y="96"/>
                  </a:cubicBezTo>
                  <a:cubicBezTo>
                    <a:pt x="4" y="97"/>
                    <a:pt x="4" y="99"/>
                    <a:pt x="5" y="101"/>
                  </a:cubicBezTo>
                  <a:cubicBezTo>
                    <a:pt x="12" y="132"/>
                    <a:pt x="31" y="158"/>
                    <a:pt x="57" y="175"/>
                  </a:cubicBezTo>
                  <a:cubicBezTo>
                    <a:pt x="45" y="160"/>
                    <a:pt x="28" y="134"/>
                    <a:pt x="21" y="101"/>
                  </a:cubicBezTo>
                  <a:cubicBezTo>
                    <a:pt x="20" y="95"/>
                    <a:pt x="19" y="89"/>
                    <a:pt x="19" y="83"/>
                  </a:cubicBezTo>
                  <a:close/>
                  <a:moveTo>
                    <a:pt x="2" y="86"/>
                  </a:moveTo>
                  <a:cubicBezTo>
                    <a:pt x="6" y="79"/>
                    <a:pt x="12" y="72"/>
                    <a:pt x="18" y="66"/>
                  </a:cubicBezTo>
                  <a:cubicBezTo>
                    <a:pt x="17" y="42"/>
                    <a:pt x="21" y="23"/>
                    <a:pt x="24" y="12"/>
                  </a:cubicBezTo>
                  <a:cubicBezTo>
                    <a:pt x="8" y="32"/>
                    <a:pt x="0" y="58"/>
                    <a:pt x="2" y="86"/>
                  </a:cubicBezTo>
                  <a:close/>
                  <a:moveTo>
                    <a:pt x="22" y="63"/>
                  </a:moveTo>
                  <a:cubicBezTo>
                    <a:pt x="24" y="61"/>
                    <a:pt x="26" y="59"/>
                    <a:pt x="28" y="57"/>
                  </a:cubicBezTo>
                  <a:cubicBezTo>
                    <a:pt x="28" y="23"/>
                    <a:pt x="37" y="0"/>
                    <a:pt x="37" y="0"/>
                  </a:cubicBezTo>
                  <a:cubicBezTo>
                    <a:pt x="33" y="3"/>
                    <a:pt x="29" y="6"/>
                    <a:pt x="26" y="10"/>
                  </a:cubicBezTo>
                  <a:cubicBezTo>
                    <a:pt x="25" y="19"/>
                    <a:pt x="21" y="38"/>
                    <a:pt x="22" y="63"/>
                  </a:cubicBezTo>
                  <a:close/>
                  <a:moveTo>
                    <a:pt x="97" y="197"/>
                  </a:moveTo>
                  <a:cubicBezTo>
                    <a:pt x="97" y="197"/>
                    <a:pt x="56" y="172"/>
                    <a:pt x="37" y="111"/>
                  </a:cubicBezTo>
                  <a:cubicBezTo>
                    <a:pt x="33" y="99"/>
                    <a:pt x="31" y="87"/>
                    <a:pt x="29" y="76"/>
                  </a:cubicBezTo>
                  <a:cubicBezTo>
                    <a:pt x="27" y="77"/>
                    <a:pt x="25" y="79"/>
                    <a:pt x="23" y="80"/>
                  </a:cubicBezTo>
                  <a:cubicBezTo>
                    <a:pt x="23" y="87"/>
                    <a:pt x="24" y="93"/>
                    <a:pt x="26" y="100"/>
                  </a:cubicBezTo>
                  <a:cubicBezTo>
                    <a:pt x="33" y="137"/>
                    <a:pt x="51" y="164"/>
                    <a:pt x="62" y="179"/>
                  </a:cubicBezTo>
                  <a:cubicBezTo>
                    <a:pt x="71" y="184"/>
                    <a:pt x="83" y="192"/>
                    <a:pt x="97" y="197"/>
                  </a:cubicBezTo>
                  <a:close/>
                </a:path>
              </a:pathLst>
            </a:custGeom>
            <a:solidFill>
              <a:srgbClr val="F9F9F9">
                <a:alpha val="4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241501" y="4877813"/>
            <a:ext cx="329625" cy="326725"/>
            <a:chOff x="3128964" y="2287587"/>
            <a:chExt cx="1233385" cy="1222376"/>
          </a:xfrm>
        </p:grpSpPr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128964" y="2287587"/>
              <a:ext cx="1220787" cy="1222375"/>
            </a:xfrm>
            <a:prstGeom prst="ellipse">
              <a:avLst/>
            </a:prstGeom>
            <a:gradFill flip="none" rotWithShape="1">
              <a:gsLst>
                <a:gs pos="100000">
                  <a:schemeClr val="tx2"/>
                </a:gs>
                <a:gs pos="11000">
                  <a:schemeClr val="bg2"/>
                </a:gs>
                <a:gs pos="0">
                  <a:schemeClr val="tx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1"/>
            <p:cNvSpPr>
              <a:spLocks/>
            </p:cNvSpPr>
            <p:nvPr/>
          </p:nvSpPr>
          <p:spPr bwMode="auto">
            <a:xfrm>
              <a:off x="3154362" y="2339975"/>
              <a:ext cx="1169987" cy="1169988"/>
            </a:xfrm>
            <a:custGeom>
              <a:avLst/>
              <a:gdLst>
                <a:gd name="T0" fmla="*/ 312 w 312"/>
                <a:gd name="T1" fmla="*/ 157 h 312"/>
                <a:gd name="T2" fmla="*/ 155 w 312"/>
                <a:gd name="T3" fmla="*/ 311 h 312"/>
                <a:gd name="T4" fmla="*/ 1 w 312"/>
                <a:gd name="T5" fmla="*/ 155 h 312"/>
                <a:gd name="T6" fmla="*/ 157 w 312"/>
                <a:gd name="T7" fmla="*/ 0 h 312"/>
                <a:gd name="T8" fmla="*/ 312 w 312"/>
                <a:gd name="T9" fmla="*/ 15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312">
                  <a:moveTo>
                    <a:pt x="312" y="157"/>
                  </a:moveTo>
                  <a:cubicBezTo>
                    <a:pt x="311" y="242"/>
                    <a:pt x="241" y="312"/>
                    <a:pt x="155" y="311"/>
                  </a:cubicBezTo>
                  <a:cubicBezTo>
                    <a:pt x="69" y="311"/>
                    <a:pt x="0" y="241"/>
                    <a:pt x="1" y="155"/>
                  </a:cubicBezTo>
                  <a:cubicBezTo>
                    <a:pt x="1" y="69"/>
                    <a:pt x="71" y="0"/>
                    <a:pt x="157" y="0"/>
                  </a:cubicBezTo>
                  <a:cubicBezTo>
                    <a:pt x="243" y="1"/>
                    <a:pt x="312" y="71"/>
                    <a:pt x="312" y="15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2"/>
                </a:gs>
                <a:gs pos="87000">
                  <a:schemeClr val="bg2"/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Oval 16"/>
            <p:cNvSpPr>
              <a:spLocks noChangeArrowheads="1"/>
            </p:cNvSpPr>
            <p:nvPr/>
          </p:nvSpPr>
          <p:spPr bwMode="auto">
            <a:xfrm>
              <a:off x="3180555" y="2366168"/>
              <a:ext cx="1117600" cy="1117600"/>
            </a:xfrm>
            <a:prstGeom prst="ellipse">
              <a:avLst/>
            </a:prstGeom>
            <a:gradFill flip="none" rotWithShape="1">
              <a:gsLst>
                <a:gs pos="50000">
                  <a:schemeClr val="bg2">
                    <a:lumMod val="97000"/>
                    <a:lumOff val="3000"/>
                  </a:schemeClr>
                </a:gs>
                <a:gs pos="100000">
                  <a:schemeClr val="tx2">
                    <a:lumMod val="86000"/>
                    <a:lumOff val="14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22"/>
            <p:cNvSpPr>
              <a:spLocks/>
            </p:cNvSpPr>
            <p:nvPr/>
          </p:nvSpPr>
          <p:spPr bwMode="auto">
            <a:xfrm>
              <a:off x="3175793" y="2366963"/>
              <a:ext cx="1122362" cy="896938"/>
            </a:xfrm>
            <a:custGeom>
              <a:avLst/>
              <a:gdLst>
                <a:gd name="T0" fmla="*/ 150 w 299"/>
                <a:gd name="T1" fmla="*/ 0 h 239"/>
                <a:gd name="T2" fmla="*/ 0 w 299"/>
                <a:gd name="T3" fmla="*/ 149 h 239"/>
                <a:gd name="T4" fmla="*/ 1 w 299"/>
                <a:gd name="T5" fmla="*/ 166 h 239"/>
                <a:gd name="T6" fmla="*/ 298 w 299"/>
                <a:gd name="T7" fmla="*/ 167 h 239"/>
                <a:gd name="T8" fmla="*/ 299 w 299"/>
                <a:gd name="T9" fmla="*/ 149 h 239"/>
                <a:gd name="T10" fmla="*/ 150 w 299"/>
                <a:gd name="T1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9" h="239">
                  <a:moveTo>
                    <a:pt x="150" y="0"/>
                  </a:moveTo>
                  <a:cubicBezTo>
                    <a:pt x="67" y="0"/>
                    <a:pt x="0" y="67"/>
                    <a:pt x="0" y="149"/>
                  </a:cubicBezTo>
                  <a:cubicBezTo>
                    <a:pt x="0" y="155"/>
                    <a:pt x="1" y="161"/>
                    <a:pt x="1" y="166"/>
                  </a:cubicBezTo>
                  <a:cubicBezTo>
                    <a:pt x="69" y="217"/>
                    <a:pt x="195" y="239"/>
                    <a:pt x="298" y="167"/>
                  </a:cubicBezTo>
                  <a:cubicBezTo>
                    <a:pt x="298" y="161"/>
                    <a:pt x="299" y="155"/>
                    <a:pt x="299" y="149"/>
                  </a:cubicBezTo>
                  <a:cubicBezTo>
                    <a:pt x="299" y="67"/>
                    <a:pt x="232" y="0"/>
                    <a:pt x="15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17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28"/>
            <p:cNvSpPr>
              <a:spLocks/>
            </p:cNvSpPr>
            <p:nvPr/>
          </p:nvSpPr>
          <p:spPr bwMode="auto">
            <a:xfrm>
              <a:off x="3192361" y="2366962"/>
              <a:ext cx="1169988" cy="736600"/>
            </a:xfrm>
            <a:custGeom>
              <a:avLst/>
              <a:gdLst>
                <a:gd name="T0" fmla="*/ 135 w 312"/>
                <a:gd name="T1" fmla="*/ 0 h 196"/>
                <a:gd name="T2" fmla="*/ 0 w 312"/>
                <a:gd name="T3" fmla="*/ 135 h 196"/>
                <a:gd name="T4" fmla="*/ 1 w 312"/>
                <a:gd name="T5" fmla="*/ 150 h 196"/>
                <a:gd name="T6" fmla="*/ 46 w 312"/>
                <a:gd name="T7" fmla="*/ 176 h 196"/>
                <a:gd name="T8" fmla="*/ 104 w 312"/>
                <a:gd name="T9" fmla="*/ 190 h 196"/>
                <a:gd name="T10" fmla="*/ 233 w 312"/>
                <a:gd name="T11" fmla="*/ 173 h 196"/>
                <a:gd name="T12" fmla="*/ 195 w 312"/>
                <a:gd name="T13" fmla="*/ 14 h 196"/>
                <a:gd name="T14" fmla="*/ 135 w 312"/>
                <a:gd name="T1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2" h="196">
                  <a:moveTo>
                    <a:pt x="135" y="0"/>
                  </a:moveTo>
                  <a:cubicBezTo>
                    <a:pt x="61" y="0"/>
                    <a:pt x="0" y="60"/>
                    <a:pt x="0" y="135"/>
                  </a:cubicBezTo>
                  <a:cubicBezTo>
                    <a:pt x="0" y="140"/>
                    <a:pt x="0" y="145"/>
                    <a:pt x="1" y="150"/>
                  </a:cubicBezTo>
                  <a:cubicBezTo>
                    <a:pt x="2" y="158"/>
                    <a:pt x="40" y="173"/>
                    <a:pt x="46" y="176"/>
                  </a:cubicBezTo>
                  <a:cubicBezTo>
                    <a:pt x="65" y="183"/>
                    <a:pt x="84" y="188"/>
                    <a:pt x="104" y="190"/>
                  </a:cubicBezTo>
                  <a:cubicBezTo>
                    <a:pt x="148" y="196"/>
                    <a:pt x="192" y="189"/>
                    <a:pt x="233" y="173"/>
                  </a:cubicBezTo>
                  <a:cubicBezTo>
                    <a:pt x="312" y="141"/>
                    <a:pt x="254" y="38"/>
                    <a:pt x="195" y="14"/>
                  </a:cubicBezTo>
                  <a:cubicBezTo>
                    <a:pt x="177" y="6"/>
                    <a:pt x="155" y="0"/>
                    <a:pt x="1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/>
                </a:gs>
                <a:gs pos="52000">
                  <a:schemeClr val="bg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3261517" y="2324894"/>
              <a:ext cx="955675" cy="665162"/>
            </a:xfrm>
            <a:custGeom>
              <a:avLst/>
              <a:gdLst>
                <a:gd name="T0" fmla="*/ 0 w 255"/>
                <a:gd name="T1" fmla="*/ 124 h 177"/>
                <a:gd name="T2" fmla="*/ 11 w 255"/>
                <a:gd name="T3" fmla="*/ 96 h 177"/>
                <a:gd name="T4" fmla="*/ 27 w 255"/>
                <a:gd name="T5" fmla="*/ 70 h 177"/>
                <a:gd name="T6" fmla="*/ 196 w 255"/>
                <a:gd name="T7" fmla="*/ 39 h 177"/>
                <a:gd name="T8" fmla="*/ 251 w 255"/>
                <a:gd name="T9" fmla="*/ 136 h 177"/>
                <a:gd name="T10" fmla="*/ 203 w 255"/>
                <a:gd name="T11" fmla="*/ 172 h 177"/>
                <a:gd name="T12" fmla="*/ 134 w 255"/>
                <a:gd name="T13" fmla="*/ 115 h 177"/>
                <a:gd name="T14" fmla="*/ 44 w 255"/>
                <a:gd name="T15" fmla="*/ 92 h 177"/>
                <a:gd name="T16" fmla="*/ 0 w 255"/>
                <a:gd name="T17" fmla="*/ 124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177">
                  <a:moveTo>
                    <a:pt x="0" y="124"/>
                  </a:moveTo>
                  <a:cubicBezTo>
                    <a:pt x="7" y="117"/>
                    <a:pt x="8" y="105"/>
                    <a:pt x="11" y="96"/>
                  </a:cubicBezTo>
                  <a:cubicBezTo>
                    <a:pt x="15" y="87"/>
                    <a:pt x="21" y="79"/>
                    <a:pt x="27" y="70"/>
                  </a:cubicBezTo>
                  <a:cubicBezTo>
                    <a:pt x="65" y="17"/>
                    <a:pt x="139" y="0"/>
                    <a:pt x="196" y="39"/>
                  </a:cubicBezTo>
                  <a:cubicBezTo>
                    <a:pt x="226" y="59"/>
                    <a:pt x="255" y="92"/>
                    <a:pt x="251" y="136"/>
                  </a:cubicBezTo>
                  <a:cubicBezTo>
                    <a:pt x="249" y="161"/>
                    <a:pt x="228" y="177"/>
                    <a:pt x="203" y="172"/>
                  </a:cubicBezTo>
                  <a:cubicBezTo>
                    <a:pt x="172" y="165"/>
                    <a:pt x="154" y="137"/>
                    <a:pt x="134" y="115"/>
                  </a:cubicBezTo>
                  <a:cubicBezTo>
                    <a:pt x="111" y="91"/>
                    <a:pt x="75" y="81"/>
                    <a:pt x="44" y="92"/>
                  </a:cubicBezTo>
                  <a:cubicBezTo>
                    <a:pt x="24" y="100"/>
                    <a:pt x="15" y="106"/>
                    <a:pt x="0" y="124"/>
                  </a:cubicBezTo>
                  <a:close/>
                </a:path>
              </a:pathLst>
            </a:custGeom>
            <a:gradFill>
              <a:gsLst>
                <a:gs pos="61000">
                  <a:schemeClr val="bg1">
                    <a:alpha val="73000"/>
                  </a:schemeClr>
                </a:gs>
                <a:gs pos="0">
                  <a:schemeClr val="bg2">
                    <a:lumMod val="97000"/>
                    <a:lumOff val="3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38"/>
            <p:cNvSpPr>
              <a:spLocks noEditPoints="1"/>
            </p:cNvSpPr>
            <p:nvPr/>
          </p:nvSpPr>
          <p:spPr bwMode="auto">
            <a:xfrm>
              <a:off x="3192362" y="2657475"/>
              <a:ext cx="363538" cy="739775"/>
            </a:xfrm>
            <a:custGeom>
              <a:avLst/>
              <a:gdLst>
                <a:gd name="T0" fmla="*/ 19 w 97"/>
                <a:gd name="T1" fmla="*/ 83 h 197"/>
                <a:gd name="T2" fmla="*/ 4 w 97"/>
                <a:gd name="T3" fmla="*/ 96 h 197"/>
                <a:gd name="T4" fmla="*/ 5 w 97"/>
                <a:gd name="T5" fmla="*/ 101 h 197"/>
                <a:gd name="T6" fmla="*/ 57 w 97"/>
                <a:gd name="T7" fmla="*/ 175 h 197"/>
                <a:gd name="T8" fmla="*/ 21 w 97"/>
                <a:gd name="T9" fmla="*/ 101 h 197"/>
                <a:gd name="T10" fmla="*/ 19 w 97"/>
                <a:gd name="T11" fmla="*/ 83 h 197"/>
                <a:gd name="T12" fmla="*/ 2 w 97"/>
                <a:gd name="T13" fmla="*/ 86 h 197"/>
                <a:gd name="T14" fmla="*/ 18 w 97"/>
                <a:gd name="T15" fmla="*/ 66 h 197"/>
                <a:gd name="T16" fmla="*/ 24 w 97"/>
                <a:gd name="T17" fmla="*/ 12 h 197"/>
                <a:gd name="T18" fmla="*/ 2 w 97"/>
                <a:gd name="T19" fmla="*/ 86 h 197"/>
                <a:gd name="T20" fmla="*/ 22 w 97"/>
                <a:gd name="T21" fmla="*/ 63 h 197"/>
                <a:gd name="T22" fmla="*/ 28 w 97"/>
                <a:gd name="T23" fmla="*/ 57 h 197"/>
                <a:gd name="T24" fmla="*/ 37 w 97"/>
                <a:gd name="T25" fmla="*/ 0 h 197"/>
                <a:gd name="T26" fmla="*/ 26 w 97"/>
                <a:gd name="T27" fmla="*/ 10 h 197"/>
                <a:gd name="T28" fmla="*/ 22 w 97"/>
                <a:gd name="T29" fmla="*/ 63 h 197"/>
                <a:gd name="T30" fmla="*/ 97 w 97"/>
                <a:gd name="T31" fmla="*/ 197 h 197"/>
                <a:gd name="T32" fmla="*/ 37 w 97"/>
                <a:gd name="T33" fmla="*/ 111 h 197"/>
                <a:gd name="T34" fmla="*/ 29 w 97"/>
                <a:gd name="T35" fmla="*/ 76 h 197"/>
                <a:gd name="T36" fmla="*/ 23 w 97"/>
                <a:gd name="T37" fmla="*/ 80 h 197"/>
                <a:gd name="T38" fmla="*/ 26 w 97"/>
                <a:gd name="T39" fmla="*/ 100 h 197"/>
                <a:gd name="T40" fmla="*/ 62 w 97"/>
                <a:gd name="T41" fmla="*/ 179 h 197"/>
                <a:gd name="T42" fmla="*/ 97 w 97"/>
                <a:gd name="T43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" h="197">
                  <a:moveTo>
                    <a:pt x="19" y="83"/>
                  </a:moveTo>
                  <a:cubicBezTo>
                    <a:pt x="12" y="88"/>
                    <a:pt x="7" y="93"/>
                    <a:pt x="4" y="96"/>
                  </a:cubicBezTo>
                  <a:cubicBezTo>
                    <a:pt x="4" y="97"/>
                    <a:pt x="4" y="99"/>
                    <a:pt x="5" y="101"/>
                  </a:cubicBezTo>
                  <a:cubicBezTo>
                    <a:pt x="12" y="132"/>
                    <a:pt x="31" y="158"/>
                    <a:pt x="57" y="175"/>
                  </a:cubicBezTo>
                  <a:cubicBezTo>
                    <a:pt x="45" y="160"/>
                    <a:pt x="28" y="134"/>
                    <a:pt x="21" y="101"/>
                  </a:cubicBezTo>
                  <a:cubicBezTo>
                    <a:pt x="20" y="95"/>
                    <a:pt x="19" y="89"/>
                    <a:pt x="19" y="83"/>
                  </a:cubicBezTo>
                  <a:close/>
                  <a:moveTo>
                    <a:pt x="2" y="86"/>
                  </a:moveTo>
                  <a:cubicBezTo>
                    <a:pt x="6" y="79"/>
                    <a:pt x="12" y="72"/>
                    <a:pt x="18" y="66"/>
                  </a:cubicBezTo>
                  <a:cubicBezTo>
                    <a:pt x="17" y="42"/>
                    <a:pt x="21" y="23"/>
                    <a:pt x="24" y="12"/>
                  </a:cubicBezTo>
                  <a:cubicBezTo>
                    <a:pt x="8" y="32"/>
                    <a:pt x="0" y="58"/>
                    <a:pt x="2" y="86"/>
                  </a:cubicBezTo>
                  <a:close/>
                  <a:moveTo>
                    <a:pt x="22" y="63"/>
                  </a:moveTo>
                  <a:cubicBezTo>
                    <a:pt x="24" y="61"/>
                    <a:pt x="26" y="59"/>
                    <a:pt x="28" y="57"/>
                  </a:cubicBezTo>
                  <a:cubicBezTo>
                    <a:pt x="28" y="23"/>
                    <a:pt x="37" y="0"/>
                    <a:pt x="37" y="0"/>
                  </a:cubicBezTo>
                  <a:cubicBezTo>
                    <a:pt x="33" y="3"/>
                    <a:pt x="29" y="6"/>
                    <a:pt x="26" y="10"/>
                  </a:cubicBezTo>
                  <a:cubicBezTo>
                    <a:pt x="25" y="19"/>
                    <a:pt x="21" y="38"/>
                    <a:pt x="22" y="63"/>
                  </a:cubicBezTo>
                  <a:close/>
                  <a:moveTo>
                    <a:pt x="97" y="197"/>
                  </a:moveTo>
                  <a:cubicBezTo>
                    <a:pt x="97" y="197"/>
                    <a:pt x="56" y="172"/>
                    <a:pt x="37" y="111"/>
                  </a:cubicBezTo>
                  <a:cubicBezTo>
                    <a:pt x="33" y="99"/>
                    <a:pt x="31" y="87"/>
                    <a:pt x="29" y="76"/>
                  </a:cubicBezTo>
                  <a:cubicBezTo>
                    <a:pt x="27" y="77"/>
                    <a:pt x="25" y="79"/>
                    <a:pt x="23" y="80"/>
                  </a:cubicBezTo>
                  <a:cubicBezTo>
                    <a:pt x="23" y="87"/>
                    <a:pt x="24" y="93"/>
                    <a:pt x="26" y="100"/>
                  </a:cubicBezTo>
                  <a:cubicBezTo>
                    <a:pt x="33" y="137"/>
                    <a:pt x="51" y="164"/>
                    <a:pt x="62" y="179"/>
                  </a:cubicBezTo>
                  <a:cubicBezTo>
                    <a:pt x="71" y="184"/>
                    <a:pt x="83" y="192"/>
                    <a:pt x="97" y="197"/>
                  </a:cubicBezTo>
                  <a:close/>
                </a:path>
              </a:pathLst>
            </a:custGeom>
            <a:solidFill>
              <a:srgbClr val="F9F9F9">
                <a:alpha val="4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5" name="矩形 104"/>
          <p:cNvSpPr/>
          <p:nvPr/>
        </p:nvSpPr>
        <p:spPr>
          <a:xfrm>
            <a:off x="5922021" y="3107708"/>
            <a:ext cx="5168802" cy="892540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李欣飏在项目中认真完成组长分配任务，并协助组长进行项目跟进及整理。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cs typeface="+mn-ea"/>
              </a:rPr>
              <a:t>成员评价</a:t>
            </a:r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9A2627BD-0BE1-4A7F-8E41-63A5454E3DA0}"/>
              </a:ext>
            </a:extLst>
          </p:cNvPr>
          <p:cNvSpPr/>
          <p:nvPr/>
        </p:nvSpPr>
        <p:spPr>
          <a:xfrm>
            <a:off x="5922021" y="1129467"/>
            <a:ext cx="5168802" cy="1149020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乔寒月在项目中认真负责，履行自己的职责，认真完成自己的所属部分，并将任务分配给组员，提醒组员完成自己的任务，并进行审核。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95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245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26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26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1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26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7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4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26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3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4" dur="3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3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8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1408" y="1863634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045F05"/>
                </a:solidFill>
                <a:latin typeface="微软雅黑" pitchFamily="34" charset="-122"/>
                <a:ea typeface="微软雅黑" pitchFamily="34" charset="-122"/>
              </a:rPr>
              <a:t>感谢您的观看</a:t>
            </a:r>
          </a:p>
        </p:txBody>
      </p:sp>
      <p:sp>
        <p:nvSpPr>
          <p:cNvPr id="4" name="TextBox 27"/>
          <p:cNvSpPr txBox="1"/>
          <p:nvPr/>
        </p:nvSpPr>
        <p:spPr>
          <a:xfrm>
            <a:off x="5528358" y="3330928"/>
            <a:ext cx="876820" cy="369188"/>
          </a:xfrm>
          <a:prstGeom prst="rect">
            <a:avLst/>
          </a:prstGeom>
          <a:solidFill>
            <a:srgbClr val="2F8301"/>
          </a:solidFill>
        </p:spPr>
        <p:txBody>
          <a:bodyPr wrap="none" rtlCol="0">
            <a:spAutoFit/>
          </a:bodyPr>
          <a:lstStyle/>
          <a:p>
            <a:r>
              <a:rPr lang="zh-CN" altLang="en-US" sz="1799" dirty="0">
                <a:solidFill>
                  <a:schemeClr val="bg1"/>
                </a:solidFill>
                <a:latin typeface="+mj-ea"/>
                <a:ea typeface="+mj-ea"/>
              </a:rPr>
              <a:t>汇报人</a:t>
            </a:r>
          </a:p>
        </p:txBody>
      </p:sp>
      <p:sp>
        <p:nvSpPr>
          <p:cNvPr id="5" name="TextBox 28"/>
          <p:cNvSpPr txBox="1"/>
          <p:nvPr/>
        </p:nvSpPr>
        <p:spPr>
          <a:xfrm>
            <a:off x="6484915" y="3330928"/>
            <a:ext cx="945695" cy="646074"/>
          </a:xfrm>
          <a:prstGeom prst="rect">
            <a:avLst/>
          </a:prstGeom>
          <a:solidFill>
            <a:srgbClr val="2F8301"/>
          </a:solidFill>
        </p:spPr>
        <p:txBody>
          <a:bodyPr wrap="square" rtlCol="0">
            <a:spAutoFit/>
          </a:bodyPr>
          <a:lstStyle/>
          <a:p>
            <a:r>
              <a:rPr lang="zh-CN" altLang="en-US" sz="1799" dirty="0">
                <a:solidFill>
                  <a:schemeClr val="bg1"/>
                </a:solidFill>
                <a:latin typeface="+mj-ea"/>
                <a:ea typeface="+mj-ea"/>
              </a:rPr>
              <a:t>乔寒月 李欣飏</a:t>
            </a:r>
          </a:p>
        </p:txBody>
      </p:sp>
    </p:spTree>
    <p:extLst>
      <p:ext uri="{BB962C8B-B14F-4D97-AF65-F5344CB8AC3E}">
        <p14:creationId xmlns:p14="http://schemas.microsoft.com/office/powerpoint/2010/main" val="291864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EE0F3AF-A191-4BF6-9B30-BF0D7AA391E9}"/>
              </a:ext>
            </a:extLst>
          </p:cNvPr>
          <p:cNvSpPr/>
          <p:nvPr/>
        </p:nvSpPr>
        <p:spPr>
          <a:xfrm>
            <a:off x="256985" y="138711"/>
            <a:ext cx="2454518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3.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分工以及项目甘特图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DAEF787-53E2-4123-A111-0F919C324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072427"/>
              </p:ext>
            </p:extLst>
          </p:nvPr>
        </p:nvGraphicFramePr>
        <p:xfrm>
          <a:off x="2711503" y="716054"/>
          <a:ext cx="7351294" cy="581726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837393">
                  <a:extLst>
                    <a:ext uri="{9D8B030D-6E8A-4147-A177-3AD203B41FA5}">
                      <a16:colId xmlns:a16="http://schemas.microsoft.com/office/drawing/2014/main" val="825870225"/>
                    </a:ext>
                  </a:extLst>
                </a:gridCol>
                <a:gridCol w="1837393">
                  <a:extLst>
                    <a:ext uri="{9D8B030D-6E8A-4147-A177-3AD203B41FA5}">
                      <a16:colId xmlns:a16="http://schemas.microsoft.com/office/drawing/2014/main" val="3996407654"/>
                    </a:ext>
                  </a:extLst>
                </a:gridCol>
                <a:gridCol w="1838254">
                  <a:extLst>
                    <a:ext uri="{9D8B030D-6E8A-4147-A177-3AD203B41FA5}">
                      <a16:colId xmlns:a16="http://schemas.microsoft.com/office/drawing/2014/main" val="724603277"/>
                    </a:ext>
                  </a:extLst>
                </a:gridCol>
                <a:gridCol w="1838254">
                  <a:extLst>
                    <a:ext uri="{9D8B030D-6E8A-4147-A177-3AD203B41FA5}">
                      <a16:colId xmlns:a16="http://schemas.microsoft.com/office/drawing/2014/main" val="1311493532"/>
                    </a:ext>
                  </a:extLst>
                </a:gridCol>
              </a:tblGrid>
              <a:tr h="379432">
                <a:tc>
                  <a:txBody>
                    <a:bodyPr/>
                    <a:lstStyle/>
                    <a:p>
                      <a:pPr indent="762000"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zh-CN" sz="1100" kern="100">
                          <a:effectLst/>
                        </a:rPr>
                        <a:t>人员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zh-CN" sz="1100" kern="100">
                          <a:effectLst/>
                        </a:rPr>
                        <a:t>工作任务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zh-CN" sz="1200" kern="100">
                          <a:effectLst/>
                        </a:rPr>
                        <a:t>乔寒月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zh-CN" sz="1200" kern="100">
                          <a:effectLst/>
                        </a:rPr>
                        <a:t>李欣飏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zh-CN" sz="1200" kern="100">
                          <a:effectLst/>
                        </a:rPr>
                        <a:t>吴志宏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extLst>
                  <a:ext uri="{0D108BD9-81ED-4DB2-BD59-A6C34878D82A}">
                    <a16:rowId xmlns:a16="http://schemas.microsoft.com/office/drawing/2014/main" val="3629513816"/>
                  </a:ext>
                </a:extLst>
              </a:tr>
              <a:tr h="2069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zh-CN" sz="1200" kern="100">
                          <a:effectLst/>
                        </a:rPr>
                        <a:t>项目介绍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zh-CN" sz="1200" kern="100">
                          <a:effectLst/>
                        </a:rPr>
                        <a:t>全部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extLst>
                  <a:ext uri="{0D108BD9-81ED-4DB2-BD59-A6C34878D82A}">
                    <a16:rowId xmlns:a16="http://schemas.microsoft.com/office/drawing/2014/main" val="4239877150"/>
                  </a:ext>
                </a:extLst>
              </a:tr>
              <a:tr h="12417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zh-CN" sz="1200" kern="100">
                          <a:effectLst/>
                        </a:rPr>
                        <a:t>项目计划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3130550" algn="l"/>
                        </a:tabLst>
                      </a:pPr>
                      <a:r>
                        <a:rPr lang="zh-CN" sz="1200" kern="100">
                          <a:effectLst/>
                        </a:rPr>
                        <a:t>前台流程图</a:t>
                      </a:r>
                      <a:endParaRPr lang="zh-CN" sz="105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3130550" algn="l"/>
                        </a:tabLst>
                      </a:pPr>
                      <a:r>
                        <a:rPr lang="zh-CN" sz="1200" kern="100">
                          <a:effectLst/>
                        </a:rPr>
                        <a:t>项目计划编写、整理、更新</a:t>
                      </a:r>
                      <a:endParaRPr lang="zh-CN" sz="105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3130550" algn="l"/>
                        </a:tabLst>
                      </a:pPr>
                      <a:r>
                        <a:rPr lang="zh-CN" sz="1200" kern="100">
                          <a:effectLst/>
                        </a:rPr>
                        <a:t>制作项目计划</a:t>
                      </a:r>
                      <a:r>
                        <a:rPr lang="en-US" sz="1200" kern="100">
                          <a:effectLst/>
                        </a:rPr>
                        <a:t>ppt</a:t>
                      </a:r>
                      <a:endParaRPr lang="zh-CN" sz="105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3130550" algn="l"/>
                        </a:tabLst>
                      </a:pPr>
                      <a:r>
                        <a:rPr lang="zh-CN" sz="1200" kern="100">
                          <a:effectLst/>
                        </a:rPr>
                        <a:t>项目计划更新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en-US" sz="1200" kern="100">
                          <a:effectLst/>
                        </a:rPr>
                        <a:t>1.</a:t>
                      </a:r>
                      <a:r>
                        <a:rPr lang="zh-CN" sz="1200" kern="100">
                          <a:effectLst/>
                        </a:rPr>
                        <a:t>第</a:t>
                      </a:r>
                      <a:r>
                        <a:rPr lang="en-US" sz="1200" kern="100">
                          <a:effectLst/>
                        </a:rPr>
                        <a:t>7-10</a:t>
                      </a:r>
                      <a:r>
                        <a:rPr lang="zh-CN" sz="1200" kern="100">
                          <a:effectLst/>
                        </a:rPr>
                        <a:t>次甘特图更新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en-US" sz="1200" kern="100">
                          <a:effectLst/>
                        </a:rPr>
                        <a:t>2.</a:t>
                      </a:r>
                      <a:r>
                        <a:rPr lang="zh-CN" sz="1200" kern="100">
                          <a:effectLst/>
                        </a:rPr>
                        <a:t>后台流程图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en-US" sz="1200" kern="100">
                          <a:effectLst/>
                        </a:rPr>
                        <a:t>3.</a:t>
                      </a:r>
                      <a:r>
                        <a:rPr lang="zh-CN" sz="1200" kern="100">
                          <a:effectLst/>
                        </a:rPr>
                        <a:t>设计小组</a:t>
                      </a:r>
                      <a:r>
                        <a:rPr lang="en-US" sz="1200" kern="100">
                          <a:effectLst/>
                        </a:rPr>
                        <a:t>logo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en-US" sz="1200" kern="100">
                          <a:effectLst/>
                        </a:rPr>
                        <a:t>4.</a:t>
                      </a:r>
                      <a:r>
                        <a:rPr lang="zh-CN" sz="1200" kern="100">
                          <a:effectLst/>
                        </a:rPr>
                        <a:t>项目计划更新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en-US" sz="1200" kern="100">
                          <a:effectLst/>
                        </a:rPr>
                        <a:t>1.</a:t>
                      </a:r>
                      <a:r>
                        <a:rPr lang="zh-CN" sz="1200" kern="100">
                          <a:effectLst/>
                        </a:rPr>
                        <a:t>第</a:t>
                      </a:r>
                      <a:r>
                        <a:rPr lang="en-US" sz="1200" kern="100">
                          <a:effectLst/>
                        </a:rPr>
                        <a:t>1-6</a:t>
                      </a:r>
                      <a:r>
                        <a:rPr lang="zh-CN" sz="1200" kern="100">
                          <a:effectLst/>
                        </a:rPr>
                        <a:t>次甘特图更新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en-US" sz="1200" kern="100">
                          <a:effectLst/>
                        </a:rPr>
                        <a:t>2.</a:t>
                      </a:r>
                      <a:r>
                        <a:rPr lang="zh-CN" sz="1200" kern="100">
                          <a:effectLst/>
                        </a:rPr>
                        <a:t>数据流图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en-US" sz="1200" kern="100">
                          <a:effectLst/>
                        </a:rPr>
                        <a:t>3.</a:t>
                      </a:r>
                      <a:r>
                        <a:rPr lang="zh-CN" sz="1200" kern="100">
                          <a:effectLst/>
                        </a:rPr>
                        <a:t>瀑布模型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en-US" sz="1200" kern="100">
                          <a:effectLst/>
                        </a:rPr>
                        <a:t>4.</a:t>
                      </a:r>
                      <a:r>
                        <a:rPr lang="zh-CN" sz="1200" kern="100">
                          <a:effectLst/>
                        </a:rPr>
                        <a:t>进行问卷调查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extLst>
                  <a:ext uri="{0D108BD9-81ED-4DB2-BD59-A6C34878D82A}">
                    <a16:rowId xmlns:a16="http://schemas.microsoft.com/office/drawing/2014/main" val="4234875037"/>
                  </a:ext>
                </a:extLst>
              </a:tr>
              <a:tr h="827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zh-CN" sz="1200" kern="100">
                          <a:effectLst/>
                        </a:rPr>
                        <a:t>可行性分析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3130550" algn="l"/>
                        </a:tabLst>
                      </a:pPr>
                      <a:r>
                        <a:rPr lang="zh-CN" sz="1200" kern="100">
                          <a:effectLst/>
                        </a:rPr>
                        <a:t>制作可行性分析报告</a:t>
                      </a:r>
                      <a:r>
                        <a:rPr lang="en-US" sz="1200" kern="100">
                          <a:effectLst/>
                        </a:rPr>
                        <a:t>ppt</a:t>
                      </a:r>
                      <a:endParaRPr lang="zh-CN" sz="105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3130550" algn="l"/>
                        </a:tabLst>
                      </a:pPr>
                      <a:r>
                        <a:rPr lang="zh-CN" sz="1200" kern="100">
                          <a:effectLst/>
                        </a:rPr>
                        <a:t>可行性分析报告更新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3130550" algn="l"/>
                        </a:tabLst>
                      </a:pPr>
                      <a:r>
                        <a:rPr lang="en-US" sz="1200" kern="100">
                          <a:effectLst/>
                        </a:rPr>
                        <a:t>SWOT</a:t>
                      </a:r>
                      <a:r>
                        <a:rPr lang="zh-CN" sz="1200" kern="100">
                          <a:effectLst/>
                        </a:rPr>
                        <a:t>分析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3130550" algn="l"/>
                        </a:tabLst>
                      </a:pPr>
                      <a:r>
                        <a:rPr lang="zh-CN" sz="1200" kern="100">
                          <a:effectLst/>
                        </a:rPr>
                        <a:t>可行性分析报告编写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extLst>
                  <a:ext uri="{0D108BD9-81ED-4DB2-BD59-A6C34878D82A}">
                    <a16:rowId xmlns:a16="http://schemas.microsoft.com/office/drawing/2014/main" val="3383639986"/>
                  </a:ext>
                </a:extLst>
              </a:tr>
              <a:tr h="10348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zh-CN" sz="1200" kern="100">
                          <a:effectLst/>
                        </a:rPr>
                        <a:t>软件需求说明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r>
                        <a:rPr lang="zh-CN" sz="1200" kern="100">
                          <a:effectLst/>
                        </a:rPr>
                        <a:t>．界面原型设计 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en-US" sz="1200" kern="100">
                          <a:effectLst/>
                        </a:rPr>
                        <a:t>2.</a:t>
                      </a:r>
                      <a:r>
                        <a:rPr lang="zh-CN" sz="1200" kern="100">
                          <a:effectLst/>
                        </a:rPr>
                        <a:t>制作软件需求说明</a:t>
                      </a:r>
                      <a:r>
                        <a:rPr lang="en-US" sz="1200" kern="100">
                          <a:effectLst/>
                        </a:rPr>
                        <a:t>ppt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en-US" sz="1200" kern="100">
                          <a:effectLst/>
                        </a:rPr>
                        <a:t>3.ER</a:t>
                      </a:r>
                      <a:r>
                        <a:rPr lang="zh-CN" sz="1200" kern="100">
                          <a:effectLst/>
                        </a:rPr>
                        <a:t>图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en-US" sz="1200" kern="100">
                          <a:effectLst/>
                        </a:rPr>
                        <a:t>4.</a:t>
                      </a:r>
                      <a:r>
                        <a:rPr lang="zh-CN" sz="1200" kern="100">
                          <a:effectLst/>
                        </a:rPr>
                        <a:t>数据字典设计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en-US" sz="1200" kern="100">
                          <a:effectLst/>
                        </a:rPr>
                        <a:t>1.</a:t>
                      </a:r>
                      <a:r>
                        <a:rPr lang="zh-CN" sz="1200" kern="100">
                          <a:effectLst/>
                        </a:rPr>
                        <a:t>软件需求说明整体编写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extLst>
                  <a:ext uri="{0D108BD9-81ED-4DB2-BD59-A6C34878D82A}">
                    <a16:rowId xmlns:a16="http://schemas.microsoft.com/office/drawing/2014/main" val="3904938808"/>
                  </a:ext>
                </a:extLst>
              </a:tr>
              <a:tr h="6208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zh-CN" sz="1200" kern="100">
                          <a:effectLst/>
                        </a:rPr>
                        <a:t>总体设计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3130550" algn="l"/>
                        </a:tabLst>
                      </a:pPr>
                      <a:r>
                        <a:rPr lang="zh-CN" sz="1200" kern="100">
                          <a:effectLst/>
                        </a:rPr>
                        <a:t>编写整理总体设计报告</a:t>
                      </a:r>
                      <a:endParaRPr lang="zh-CN" sz="105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3130550" algn="l"/>
                        </a:tabLst>
                      </a:pPr>
                      <a:r>
                        <a:rPr lang="zh-CN" sz="1200" kern="100">
                          <a:effectLst/>
                        </a:rPr>
                        <a:t>系统出错设计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3130550" algn="l"/>
                        </a:tabLst>
                      </a:pPr>
                      <a:r>
                        <a:rPr lang="zh-CN" sz="1200" kern="100">
                          <a:effectLst/>
                        </a:rPr>
                        <a:t>系统数据结构设计</a:t>
                      </a:r>
                      <a:endParaRPr lang="zh-CN" sz="105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3130550" algn="l"/>
                        </a:tabLst>
                      </a:pPr>
                      <a:r>
                        <a:rPr lang="zh-CN" sz="1200" kern="100">
                          <a:effectLst/>
                        </a:rPr>
                        <a:t>接口设计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r>
                        <a:rPr lang="zh-CN" sz="1200" kern="100">
                          <a:effectLst/>
                        </a:rPr>
                        <a:t>．制作总体设计</a:t>
                      </a:r>
                      <a:r>
                        <a:rPr lang="en-US" sz="1200" kern="100">
                          <a:effectLst/>
                        </a:rPr>
                        <a:t>ppt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r>
                        <a:rPr lang="zh-CN" sz="1200" kern="100">
                          <a:effectLst/>
                        </a:rPr>
                        <a:t>．总体设计运行设计编写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extLst>
                  <a:ext uri="{0D108BD9-81ED-4DB2-BD59-A6C34878D82A}">
                    <a16:rowId xmlns:a16="http://schemas.microsoft.com/office/drawing/2014/main" val="848497488"/>
                  </a:ext>
                </a:extLst>
              </a:tr>
              <a:tr h="849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zh-CN" sz="1200" kern="100">
                          <a:effectLst/>
                        </a:rPr>
                        <a:t>详细设计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en-US" sz="1200" kern="100">
                          <a:effectLst/>
                        </a:rPr>
                        <a:t>1.</a:t>
                      </a:r>
                      <a:r>
                        <a:rPr lang="zh-CN" sz="1200" kern="100">
                          <a:effectLst/>
                        </a:rPr>
                        <a:t>详细设计首页、分类、系统结构模块编写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en-US" sz="1200" kern="100">
                          <a:effectLst/>
                        </a:rPr>
                        <a:t>1.</a:t>
                      </a:r>
                      <a:r>
                        <a:rPr lang="zh-CN" sz="1200" kern="100">
                          <a:effectLst/>
                        </a:rPr>
                        <a:t>制作详细设计</a:t>
                      </a:r>
                      <a:r>
                        <a:rPr lang="en-US" sz="1200" kern="100">
                          <a:effectLst/>
                        </a:rPr>
                        <a:t>ppt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en-US" sz="1200" kern="100">
                          <a:effectLst/>
                        </a:rPr>
                        <a:t>2.</a:t>
                      </a:r>
                      <a:r>
                        <a:rPr lang="zh-CN" sz="1200" kern="100">
                          <a:effectLst/>
                        </a:rPr>
                        <a:t>详细设计汇总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en-US" sz="1200" kern="100">
                          <a:effectLst/>
                        </a:rPr>
                        <a:t>3.</a:t>
                      </a:r>
                      <a:r>
                        <a:rPr lang="zh-CN" sz="1200" kern="100">
                          <a:effectLst/>
                        </a:rPr>
                        <a:t>详细设计购物车个人中心模块编写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extLst>
                  <a:ext uri="{0D108BD9-81ED-4DB2-BD59-A6C34878D82A}">
                    <a16:rowId xmlns:a16="http://schemas.microsoft.com/office/drawing/2014/main" val="2575495875"/>
                  </a:ext>
                </a:extLst>
              </a:tr>
              <a:tr h="4139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zh-CN" sz="1200" kern="100">
                          <a:effectLst/>
                        </a:rPr>
                        <a:t>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en-US" sz="1200" kern="100">
                          <a:effectLst/>
                        </a:rPr>
                        <a:t>1.</a:t>
                      </a:r>
                      <a:r>
                        <a:rPr lang="zh-CN" sz="1200" kern="100">
                          <a:effectLst/>
                        </a:rPr>
                        <a:t>首页、个人中心模块实现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en-US" sz="1200" kern="100">
                          <a:effectLst/>
                        </a:rPr>
                        <a:t>1.</a:t>
                      </a:r>
                      <a:r>
                        <a:rPr lang="zh-CN" sz="1200" kern="100">
                          <a:effectLst/>
                        </a:rPr>
                        <a:t>购物车、分类模块实现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extLst>
                  <a:ext uri="{0D108BD9-81ED-4DB2-BD59-A6C34878D82A}">
                    <a16:rowId xmlns:a16="http://schemas.microsoft.com/office/drawing/2014/main" val="1857558039"/>
                  </a:ext>
                </a:extLst>
              </a:tr>
              <a:tr h="2425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zh-CN" sz="1200" kern="100">
                          <a:effectLst/>
                        </a:rPr>
                        <a:t>会议记录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zh-CN" sz="1200" kern="100">
                          <a:effectLst/>
                        </a:rPr>
                        <a:t>第</a:t>
                      </a:r>
                      <a:r>
                        <a:rPr lang="en-US" sz="1200" kern="100">
                          <a:effectLst/>
                        </a:rPr>
                        <a:t>13</a:t>
                      </a:r>
                      <a:r>
                        <a:rPr lang="zh-CN" sz="1200" kern="100">
                          <a:effectLst/>
                        </a:rPr>
                        <a:t>次会议记录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zh-CN" sz="1200" kern="100">
                          <a:effectLst/>
                        </a:rPr>
                        <a:t>第</a:t>
                      </a:r>
                      <a:r>
                        <a:rPr lang="en-US" sz="1200" kern="100">
                          <a:effectLst/>
                        </a:rPr>
                        <a:t>7-12</a:t>
                      </a:r>
                      <a:r>
                        <a:rPr lang="zh-CN" sz="1200" kern="100">
                          <a:effectLst/>
                        </a:rPr>
                        <a:t>次会议记录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30550" algn="l"/>
                        </a:tabLst>
                      </a:pPr>
                      <a:r>
                        <a:rPr lang="zh-CN" sz="1200" kern="100" dirty="0">
                          <a:effectLst/>
                        </a:rPr>
                        <a:t>第</a:t>
                      </a:r>
                      <a:r>
                        <a:rPr lang="en-US" sz="1200" kern="100" dirty="0">
                          <a:effectLst/>
                        </a:rPr>
                        <a:t>1-6</a:t>
                      </a:r>
                      <a:r>
                        <a:rPr lang="zh-CN" sz="1200" kern="100" dirty="0">
                          <a:effectLst/>
                        </a:rPr>
                        <a:t>次会议记录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153" marR="32153" marT="0" marB="0"/>
                </a:tc>
                <a:extLst>
                  <a:ext uri="{0D108BD9-81ED-4DB2-BD59-A6C34878D82A}">
                    <a16:rowId xmlns:a16="http://schemas.microsoft.com/office/drawing/2014/main" val="2296389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95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4DC283A-0847-4FCA-B58C-9446B48CE0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10" y="1325218"/>
            <a:ext cx="8362094" cy="4572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E4437AD-9E35-4BD1-A531-92D2DFDED62F}"/>
              </a:ext>
            </a:extLst>
          </p:cNvPr>
          <p:cNvSpPr/>
          <p:nvPr/>
        </p:nvSpPr>
        <p:spPr>
          <a:xfrm>
            <a:off x="256985" y="138711"/>
            <a:ext cx="2454518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3.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ure Handwriting" panose="020B0402020200020204" pitchFamily="34" charset="0"/>
                <a:ea typeface="微软雅黑" pitchFamily="34" charset="-122"/>
              </a:rPr>
              <a:t>分工以及项目甘特图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xure Handwriting" panose="020B040202020002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9657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">
  <a:themeElements>
    <a:clrScheme name="自定义 1038">
      <a:dk1>
        <a:sysClr val="windowText" lastClr="000000"/>
      </a:dk1>
      <a:lt1>
        <a:sysClr val="window" lastClr="FFFFFF"/>
      </a:lt1>
      <a:dk2>
        <a:srgbClr val="518823"/>
      </a:dk2>
      <a:lt2>
        <a:srgbClr val="99C04B"/>
      </a:lt2>
      <a:accent1>
        <a:srgbClr val="99C04B"/>
      </a:accent1>
      <a:accent2>
        <a:srgbClr val="518823"/>
      </a:accent2>
      <a:accent3>
        <a:srgbClr val="99C04B"/>
      </a:accent3>
      <a:accent4>
        <a:srgbClr val="518823"/>
      </a:accent4>
      <a:accent5>
        <a:srgbClr val="99C04B"/>
      </a:accent5>
      <a:accent6>
        <a:srgbClr val="518823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4288</Words>
  <Application>Microsoft Office PowerPoint</Application>
  <PresentationFormat>宽屏</PresentationFormat>
  <Paragraphs>756</Paragraphs>
  <Slides>74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7" baseType="lpstr">
      <vt:lpstr>等线</vt:lpstr>
      <vt:lpstr>等线 Light</vt:lpstr>
      <vt:lpstr>楷体</vt:lpstr>
      <vt:lpstr>宋体</vt:lpstr>
      <vt:lpstr>微软雅黑</vt:lpstr>
      <vt:lpstr>Arial</vt:lpstr>
      <vt:lpstr>Arial Black</vt:lpstr>
      <vt:lpstr>Axure Handwriting</vt:lpstr>
      <vt:lpstr>Calibri</vt:lpstr>
      <vt:lpstr>Impact</vt:lpstr>
      <vt:lpstr>Symbol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成员评价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中国风古风类</dc:title>
  <dc:subject>RP</dc:subject>
  <dc:creator>lxy</dc:creator>
  <cp:keywords>RP</cp:keywords>
  <dc:description>RP</dc:description>
  <cp:lastModifiedBy>qiao hanyue</cp:lastModifiedBy>
  <cp:revision>90</cp:revision>
  <dcterms:created xsi:type="dcterms:W3CDTF">2015-05-05T08:02:14Z</dcterms:created>
  <dcterms:modified xsi:type="dcterms:W3CDTF">2019-06-16T15:21:36Z</dcterms:modified>
  <cp:category>RP</cp:category>
  <cp:contentStatus>RP</cp:contentStatus>
</cp:coreProperties>
</file>