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86" r:id="rId7"/>
    <p:sldId id="287" r:id="rId8"/>
    <p:sldId id="288" r:id="rId9"/>
    <p:sldId id="289" r:id="rId10"/>
    <p:sldId id="290" r:id="rId11"/>
    <p:sldId id="300" r:id="rId12"/>
    <p:sldId id="292" r:id="rId13"/>
    <p:sldId id="297" r:id="rId14"/>
    <p:sldId id="298" r:id="rId15"/>
    <p:sldId id="299" r:id="rId16"/>
    <p:sldId id="30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DE798-66D8-A7AF-5228-9C7A597F6E8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BCCDED-E7EE-5D73-5441-6ECF12840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628837-29C0-91A4-DBDA-7E14EB554C6D}"/>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AB6ACDFD-D548-6A81-9783-C80A4D511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69B578-C51B-76E2-E94D-D85CC3C11F17}"/>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125138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66D819-098D-8939-6571-81F576577A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50D6BE-C488-A04F-84C9-3341E1D385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A7635F-DB38-380C-D5DA-1D896716D9C9}"/>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CCFBDC2B-1678-00BD-C9DC-749BB24ECF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42A2AC-9058-F004-52B6-75CCD8E4246A}"/>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361472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E65E1D-78FD-8717-0659-0C467554B78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48E855-DC91-F279-A158-9E642970227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4F6B53-CED6-77B1-2917-4FC7119DDD66}"/>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BA56492E-3F73-F749-FFF1-E7BE13B557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E340B7-3CF2-716C-F92F-4A9585A4BF33}"/>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139832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DE20E-1156-6B76-1EE6-67DBB3C3AE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1BB4FF-FEE1-CB20-560C-68F960F6DB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27F26E-431C-7E01-E67D-EC0E7F71F82A}"/>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4DAE05B7-EC5E-1AC7-81D6-973F12DCA6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92644-CA89-E23E-F177-3F620B1C644C}"/>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74486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BE3A7B-5659-44FE-0A38-EF13F6FC1D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980FAB-D8A3-892A-96E5-E463CB66B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6D0F6D-213B-B757-A38C-CB51ECC4CB7C}"/>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ACED55B3-FC5D-C29B-3B8E-9C27FC2B2B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C5600-F876-7E7C-F334-F8B3B01E35D6}"/>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104889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D2404-4363-EB71-EEF1-3C190A0B24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7A497C-431E-957A-2A99-29F0BB61C9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E6F2D6-E64D-3DAD-E199-09ED8BC0732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A0EC50-DEF2-8D99-6183-FC96D9403586}"/>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4C865F32-4431-2225-FAA2-F7A65E8C2E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4C202F-6599-3DD6-4CF7-542151C19938}"/>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295136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955C47-DAE0-7C97-D073-31622C121C5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FC6BF7-C18C-311B-1471-F98B20859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DE34FD-E331-A36A-D681-9B213B7B6A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EEC63D-7C5F-124D-9766-B597C69CC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94526C-555A-794C-0A15-80115FEB6B3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527E74-1643-1F39-E225-EAAE51A35FE2}"/>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8" name="页脚占位符 7">
            <a:extLst>
              <a:ext uri="{FF2B5EF4-FFF2-40B4-BE49-F238E27FC236}">
                <a16:creationId xmlns:a16="http://schemas.microsoft.com/office/drawing/2014/main" id="{126894F7-982B-D42C-428B-ED02A6B6EC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AAFD638-DB7D-0DA7-4A36-23C69370331C}"/>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137404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A3BEF-5601-B73B-C19E-CF4EAD6899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681714-FBFC-DC92-FC59-A113A03A1E58}"/>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4" name="页脚占位符 3">
            <a:extLst>
              <a:ext uri="{FF2B5EF4-FFF2-40B4-BE49-F238E27FC236}">
                <a16:creationId xmlns:a16="http://schemas.microsoft.com/office/drawing/2014/main" id="{B7853417-F3BE-E597-D4F1-2884F8C8E6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6B7C0A-A469-D64C-5565-44B21C15D1B0}"/>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66363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6362F4-5636-BAC2-1FB8-637C270DA27B}"/>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3" name="页脚占位符 2">
            <a:extLst>
              <a:ext uri="{FF2B5EF4-FFF2-40B4-BE49-F238E27FC236}">
                <a16:creationId xmlns:a16="http://schemas.microsoft.com/office/drawing/2014/main" id="{1C916991-F0F8-3947-FB34-41683B6C3F7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991623F-5BAD-1AA3-FBCA-E1FCE56CA5ED}"/>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286177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4CD29-BA89-8246-987E-FAE17B0046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C06EF2-BB61-C44F-4203-B210F1A3A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2D893D-40E1-27DE-B5CA-2390C87C7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8BEA4-D372-7C35-3FD4-B0C0A6142E84}"/>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7403D669-2038-7621-48A6-CBF8C8D63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BD5E63-78C0-D2B1-0DD8-8D3D30E5F37B}"/>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65687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B98D8-044E-F380-9A1F-329CFEAEB5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1A0C74-4911-4B76-3B5E-DDDC2CCAD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448936A-6EDF-BECD-2741-76FF88728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A0B238-8E92-2902-3782-B64E31C1A4E2}"/>
              </a:ext>
            </a:extLst>
          </p:cNvPr>
          <p:cNvSpPr>
            <a:spLocks noGrp="1"/>
          </p:cNvSpPr>
          <p:nvPr>
            <p:ph type="dt" sz="half" idx="10"/>
          </p:nvPr>
        </p:nvSpPr>
        <p:spPr/>
        <p:txBody>
          <a:bodyPr/>
          <a:lstStyle/>
          <a:p>
            <a:fld id="{4D5CDF96-6478-4FD6-BF4A-1EBC644E4DA0}"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296D0877-9E6A-860B-6CD8-33710D7D0A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1BE88-136B-9005-9E0A-3507341E332A}"/>
              </a:ext>
            </a:extLst>
          </p:cNvPr>
          <p:cNvSpPr>
            <a:spLocks noGrp="1"/>
          </p:cNvSpPr>
          <p:nvPr>
            <p:ph type="sldNum" sz="quarter" idx="12"/>
          </p:nvPr>
        </p:nvSpPr>
        <p:spPr/>
        <p:txBody>
          <a:body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60924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3406B07-0791-3989-84B0-54CE727E3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175257C-E793-49B1-DFC4-99B10E426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0BCE8C-9881-CD5B-E331-49C43221D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CDF96-6478-4FD6-BF4A-1EBC644E4DA0}"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E1FA0F57-F012-66CA-1980-99E9A6B7E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210873-3659-4651-BE59-DD62EC268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8627E-B5F2-466C-A72A-38E582868FBE}" type="slidenum">
              <a:rPr lang="zh-CN" altLang="en-US" smtClean="0"/>
              <a:t>‹#›</a:t>
            </a:fld>
            <a:endParaRPr lang="zh-CN" altLang="en-US"/>
          </a:p>
        </p:txBody>
      </p:sp>
    </p:spTree>
    <p:extLst>
      <p:ext uri="{BB962C8B-B14F-4D97-AF65-F5344CB8AC3E}">
        <p14:creationId xmlns:p14="http://schemas.microsoft.com/office/powerpoint/2010/main" val="150758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B74CE-695A-9C3C-10B5-94990F929848}"/>
              </a:ext>
            </a:extLst>
          </p:cNvPr>
          <p:cNvSpPr>
            <a:spLocks noGrp="1"/>
          </p:cNvSpPr>
          <p:nvPr>
            <p:ph type="ctrTitle"/>
          </p:nvPr>
        </p:nvSpPr>
        <p:spPr>
          <a:xfrm>
            <a:off x="1524000" y="1684338"/>
            <a:ext cx="9144000" cy="2387600"/>
          </a:xfrm>
        </p:spPr>
        <p:txBody>
          <a:bodyPr>
            <a:normAutofit fontScale="90000"/>
          </a:bodyPr>
          <a:lstStyle/>
          <a:p>
            <a:r>
              <a:rPr lang="en-US" altLang="zh-CN" dirty="0"/>
              <a:t>Detection of avian influenza-infected chickens based on a chicken sound convolutional neural network</a:t>
            </a:r>
            <a:endParaRPr lang="zh-CN" altLang="en-US" dirty="0"/>
          </a:p>
        </p:txBody>
      </p:sp>
      <p:sp>
        <p:nvSpPr>
          <p:cNvPr id="3" name="副标题 2">
            <a:extLst>
              <a:ext uri="{FF2B5EF4-FFF2-40B4-BE49-F238E27FC236}">
                <a16:creationId xmlns:a16="http://schemas.microsoft.com/office/drawing/2014/main" id="{F99B1809-CD86-C594-DB8E-015EA4A0E780}"/>
              </a:ext>
            </a:extLst>
          </p:cNvPr>
          <p:cNvSpPr>
            <a:spLocks noGrp="1"/>
          </p:cNvSpPr>
          <p:nvPr>
            <p:ph type="subTitle" idx="1"/>
          </p:nvPr>
        </p:nvSpPr>
        <p:spPr>
          <a:xfrm>
            <a:off x="1524000" y="4071938"/>
            <a:ext cx="9144000" cy="1655762"/>
          </a:xfrm>
        </p:spPr>
        <p:txBody>
          <a:bodyPr/>
          <a:lstStyle/>
          <a:p>
            <a:pPr algn="ct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基于鸡声卷积神经网络</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(CSCNN)</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的禽流感感染鸡检测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5567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343818"/>
            <a:ext cx="10515600" cy="4351338"/>
          </a:xfrm>
        </p:spPr>
        <p:txBody>
          <a:bodyPr/>
          <a:lstStyle/>
          <a:p>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声谱图在声音分析中有着广泛的应用，通过快速傅立叶变换</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(FFT)</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可以直接从声谱图中观察到声音在时域和频域的能量。</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下图显示了由</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Adobe Audition CS6</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绘制的鸡声音的声谱图片段。</a:t>
            </a:r>
            <a:r>
              <a:rPr lang="zh-CN" altLang="zh-CN" sz="1800" kern="10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结果表明，鸡叫声在</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2000</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5000</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频段能量较高，噪声不仅在该频段能量较高，在其他频段能量也较高。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标题 1">
            <a:extLst>
              <a:ext uri="{FF2B5EF4-FFF2-40B4-BE49-F238E27FC236}">
                <a16:creationId xmlns:a16="http://schemas.microsoft.com/office/drawing/2014/main" id="{E3EA7B36-D2AA-92A7-46CF-DD5690003762}"/>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声谱图</a:t>
            </a:r>
          </a:p>
        </p:txBody>
      </p:sp>
      <p:pic>
        <p:nvPicPr>
          <p:cNvPr id="2" name="图片 1">
            <a:extLst>
              <a:ext uri="{FF2B5EF4-FFF2-40B4-BE49-F238E27FC236}">
                <a16:creationId xmlns:a16="http://schemas.microsoft.com/office/drawing/2014/main" id="{9B09FC39-5BC4-216D-BC47-0631AEFA6BF2}"/>
              </a:ext>
            </a:extLst>
          </p:cNvPr>
          <p:cNvPicPr>
            <a:picLocks noChangeAspect="1"/>
          </p:cNvPicPr>
          <p:nvPr/>
        </p:nvPicPr>
        <p:blipFill>
          <a:blip r:embed="rId2"/>
          <a:stretch>
            <a:fillRect/>
          </a:stretch>
        </p:blipFill>
        <p:spPr>
          <a:xfrm>
            <a:off x="1999297" y="2170907"/>
            <a:ext cx="6517005" cy="3343275"/>
          </a:xfrm>
          <a:prstGeom prst="rect">
            <a:avLst/>
          </a:prstGeom>
        </p:spPr>
      </p:pic>
    </p:spTree>
    <p:extLst>
      <p:ext uri="{BB962C8B-B14F-4D97-AF65-F5344CB8AC3E}">
        <p14:creationId xmlns:p14="http://schemas.microsoft.com/office/powerpoint/2010/main" val="348275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1" y="1343818"/>
            <a:ext cx="12192001" cy="5203366"/>
          </a:xfrm>
        </p:spPr>
        <p:txBody>
          <a:bodyPr>
            <a:normAutofit/>
          </a:bodyPr>
          <a:lstStyle/>
          <a:p>
            <a:pPr>
              <a:lnSpc>
                <a:spcPct val="120000"/>
              </a:lnSpc>
            </a:pP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由于大多数鸡音的时长相当短，统一计算最好将声音切成相同的长度。 为了尽可能地保持声音的时间关系，需要选择鸡声的最短持续时间作为标准长度。 持续时间</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D&gt;T3</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的声音被切割成</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N</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个声音段</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p>
          <a:p>
            <a:pPr>
              <a:lnSpc>
                <a:spcPct val="120000"/>
              </a:lnSpc>
            </a:pP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nSpc>
                <a:spcPct val="120000"/>
              </a:lnSpc>
            </a:pP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是取整函数，将每个鸡声按时间顺序划分为</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N</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个段，丢弃一个段不足的剩余部分。</a:t>
            </a:r>
          </a:p>
        </p:txBody>
      </p:sp>
      <p:sp>
        <p:nvSpPr>
          <p:cNvPr id="4" name="标题 1">
            <a:extLst>
              <a:ext uri="{FF2B5EF4-FFF2-40B4-BE49-F238E27FC236}">
                <a16:creationId xmlns:a16="http://schemas.microsoft.com/office/drawing/2014/main" id="{A29C74F4-48A2-F18D-0853-1DCC744DE744}"/>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声音分割</a:t>
            </a:r>
          </a:p>
        </p:txBody>
      </p:sp>
      <p:pic>
        <p:nvPicPr>
          <p:cNvPr id="6" name="图片 5">
            <a:extLst>
              <a:ext uri="{FF2B5EF4-FFF2-40B4-BE49-F238E27FC236}">
                <a16:creationId xmlns:a16="http://schemas.microsoft.com/office/drawing/2014/main" id="{EF1CF58D-E06A-01CA-6F77-DEB6FC20D62A}"/>
              </a:ext>
            </a:extLst>
          </p:cNvPr>
          <p:cNvPicPr>
            <a:picLocks noChangeAspect="1"/>
          </p:cNvPicPr>
          <p:nvPr/>
        </p:nvPicPr>
        <p:blipFill>
          <a:blip r:embed="rId2"/>
          <a:stretch>
            <a:fillRect/>
          </a:stretch>
        </p:blipFill>
        <p:spPr>
          <a:xfrm>
            <a:off x="8181022" y="2345776"/>
            <a:ext cx="2045487" cy="1117283"/>
          </a:xfrm>
          <a:prstGeom prst="rect">
            <a:avLst/>
          </a:prstGeom>
        </p:spPr>
      </p:pic>
    </p:spTree>
    <p:extLst>
      <p:ext uri="{BB962C8B-B14F-4D97-AF65-F5344CB8AC3E}">
        <p14:creationId xmlns:p14="http://schemas.microsoft.com/office/powerpoint/2010/main" val="338971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343818"/>
                <a:ext cx="12192000" cy="5290662"/>
              </a:xfrm>
            </p:spPr>
            <p:txBody>
              <a:bodyPr/>
              <a:lstStyle/>
              <a:p>
                <a:pPr algn="just">
                  <a:lnSpc>
                    <a:spcPct val="100000"/>
                  </a:lnSpc>
                </a:pP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特征提取在声音处理中非常重要。 </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log</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滤波器组（</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logfbank</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mel</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频率倒谱系数</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(MFCC)</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通常用于声音特征提取这两种方法都是基于模拟人的听觉特征来分析声音的，而且</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MFCC</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比</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LogFBank</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有更多的</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DCT</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（离散余弦变换）。 本文采用</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Logfbank</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MFCC</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MFCCDelta</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MFCCDelta</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-Delta</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方法提取鸡叫声的特征</a:t>
                </a:r>
                <a:r>
                  <a:rPr lang="zh-CN" altLang="en-US" sz="1200" kern="100" dirty="0">
                    <a:solidFill>
                      <a:srgbClr val="000000"/>
                    </a:solidFill>
                    <a:latin typeface="-apple-system"/>
                    <a:ea typeface="等线" panose="02010600030101010101" pitchFamily="2" charset="-122"/>
                    <a:cs typeface="Segoe UI" panose="020B0502040204020203" pitchFamily="34" charset="0"/>
                  </a:rPr>
                  <a:t>。</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lnSpc>
                    <a:spcPct val="100000"/>
                  </a:lnSpc>
                </a:pP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logfbank</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的计算步骤描述如下：</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lvl="1" algn="just">
                  <a:lnSpc>
                    <a:spcPct val="100000"/>
                  </a:lnSpc>
                </a:pPr>
                <a:r>
                  <a:rPr lang="en-US" altLang="zh-CN" sz="14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1.</a:t>
                </a:r>
                <a:r>
                  <a:rPr lang="zh-CN" altLang="en-US" sz="1100" b="0" i="0" dirty="0">
                    <a:effectLst/>
                    <a:latin typeface="-apple-system"/>
                  </a:rPr>
                  <a:t>预处理后的声音信号为</a:t>
                </a:r>
                <a:r>
                  <a:rPr lang="en-US" altLang="zh-CN" sz="1100" b="0" i="0" dirty="0">
                    <a:effectLst/>
                    <a:latin typeface="-apple-system"/>
                  </a:rPr>
                  <a:t>x</a:t>
                </a:r>
                <a:r>
                  <a:rPr lang="zh-CN" altLang="en-US" sz="1100" b="0" i="0" dirty="0">
                    <a:effectLst/>
                    <a:latin typeface="-apple-system"/>
                  </a:rPr>
                  <a:t>，</a:t>
                </a:r>
                <a:r>
                  <a:rPr lang="en-US" altLang="zh-CN" sz="1100" b="0" i="0" dirty="0" err="1">
                    <a:effectLst/>
                    <a:latin typeface="-apple-system"/>
                  </a:rPr>
                  <a:t>i</a:t>
                </a:r>
                <a:r>
                  <a:rPr lang="zh-CN" altLang="en-US" sz="1100" b="0" i="0" dirty="0">
                    <a:effectLst/>
                    <a:latin typeface="-apple-system"/>
                  </a:rPr>
                  <a:t>帧中的</a:t>
                </a:r>
                <a:r>
                  <a:rPr lang="en-US" altLang="zh-CN" sz="1100" b="0" i="0" dirty="0">
                    <a:effectLst/>
                    <a:latin typeface="-apple-system"/>
                  </a:rPr>
                  <a:t>j</a:t>
                </a:r>
                <a:r>
                  <a:rPr lang="zh-CN" altLang="en-US" sz="1100" b="0" i="0" dirty="0">
                    <a:effectLst/>
                    <a:latin typeface="-apple-system"/>
                  </a:rPr>
                  <a:t>值为</a:t>
                </a:r>
                <a14:m>
                  <m:oMath xmlns:m="http://schemas.openxmlformats.org/officeDocument/2006/math">
                    <m:sSub>
                      <m:sSubPr>
                        <m:ctrlPr>
                          <a:rPr lang="en-US" altLang="zh-CN" sz="1100" b="0" i="1" smtClean="0">
                            <a:effectLst/>
                            <a:latin typeface="Cambria Math" panose="02040503050406030204" pitchFamily="18" charset="0"/>
                          </a:rPr>
                        </m:ctrlPr>
                      </m:sSubPr>
                      <m:e>
                        <m:r>
                          <m:rPr>
                            <m:sty m:val="p"/>
                          </m:rPr>
                          <a:rPr lang="en-US" altLang="zh-CN" sz="1100" i="1">
                            <a:latin typeface="Cambria Math" panose="02040503050406030204" pitchFamily="18" charset="0"/>
                          </a:rPr>
                          <m:t>x</m:t>
                        </m:r>
                      </m:e>
                      <m:sub>
                        <m:r>
                          <a:rPr lang="en-US" altLang="zh-CN" sz="1100" b="0" i="1" smtClean="0">
                            <a:effectLst/>
                            <a:latin typeface="Cambria Math" panose="02040503050406030204" pitchFamily="18" charset="0"/>
                          </a:rPr>
                          <m:t>𝑖</m:t>
                        </m:r>
                      </m:sub>
                    </m:sSub>
                    <m:d>
                      <m:dPr>
                        <m:ctrlPr>
                          <a:rPr lang="en-US" altLang="zh-CN" sz="1100" b="0" i="1" smtClean="0">
                            <a:effectLst/>
                            <a:latin typeface="Cambria Math" panose="02040503050406030204" pitchFamily="18" charset="0"/>
                          </a:rPr>
                        </m:ctrlPr>
                      </m:dPr>
                      <m:e>
                        <m:r>
                          <a:rPr lang="en-US" altLang="zh-CN" sz="1100" b="0" i="1" smtClean="0">
                            <a:effectLst/>
                            <a:latin typeface="Cambria Math" panose="02040503050406030204" pitchFamily="18" charset="0"/>
                          </a:rPr>
                          <m:t>𝑗</m:t>
                        </m:r>
                      </m:e>
                    </m:d>
                  </m:oMath>
                </a14:m>
                <a:endParaRPr lang="en-US" altLang="zh-CN" sz="1100" b="0" i="0" dirty="0">
                  <a:effectLst/>
                  <a:latin typeface="-apple-system"/>
                </a:endParaRPr>
              </a:p>
              <a:p>
                <a:pPr lvl="1" algn="just">
                  <a:lnSpc>
                    <a:spcPct val="100000"/>
                  </a:lnSpc>
                </a:pPr>
                <a:r>
                  <a:rPr lang="en-US" altLang="zh-CN" sz="14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2.</a:t>
                </a:r>
                <a:r>
                  <a:rPr lang="zh-CN" altLang="en-US" sz="1100" b="0" i="0" dirty="0">
                    <a:effectLst/>
                    <a:latin typeface="-apple-system"/>
                  </a:rPr>
                  <a:t>通过快速傅里叶变换获得第</a:t>
                </a:r>
                <a:r>
                  <a:rPr lang="en-US" altLang="zh-CN" sz="1100" b="0" i="0" dirty="0">
                    <a:effectLst/>
                    <a:latin typeface="-apple-system"/>
                  </a:rPr>
                  <a:t>k</a:t>
                </a:r>
                <a:r>
                  <a:rPr lang="zh-CN" altLang="en-US" sz="1100" b="0" i="0" dirty="0">
                    <a:effectLst/>
                    <a:latin typeface="-apple-system"/>
                  </a:rPr>
                  <a:t>个频率和第</a:t>
                </a:r>
                <a:r>
                  <a:rPr lang="en-US" altLang="zh-CN" sz="1100" b="0" i="0" dirty="0" err="1">
                    <a:effectLst/>
                    <a:latin typeface="-apple-system"/>
                  </a:rPr>
                  <a:t>i</a:t>
                </a:r>
                <a:r>
                  <a:rPr lang="zh-CN" altLang="en-US" sz="1100" b="0" i="0" dirty="0">
                    <a:effectLst/>
                    <a:latin typeface="-apple-system"/>
                  </a:rPr>
                  <a:t>帧处的值</a:t>
                </a:r>
                <a:endParaRPr lang="en-US" altLang="zh-CN" sz="1100" dirty="0">
                  <a:latin typeface="-apple-system"/>
                </a:endParaRPr>
              </a:p>
              <a:p>
                <a:pPr lvl="1" algn="just">
                  <a:lnSpc>
                    <a:spcPct val="100000"/>
                  </a:lnSpc>
                </a:pPr>
                <a:r>
                  <a:rPr lang="en-US" altLang="zh-CN" sz="14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3.</a:t>
                </a:r>
                <a:r>
                  <a:rPr lang="zh-CN" altLang="en-US" sz="1100" b="0" i="0" dirty="0">
                    <a:effectLst/>
                    <a:latin typeface="-apple-system"/>
                  </a:rPr>
                  <a:t>计算能量</a:t>
                </a:r>
                <a:r>
                  <a:rPr lang="en-US" altLang="zh-CN" sz="1100" b="0" i="0" dirty="0">
                    <a:effectLst/>
                    <a:latin typeface="-apple-system"/>
                  </a:rPr>
                  <a:t>:</a:t>
                </a:r>
                <a:endParaRPr lang="en-US" altLang="zh-CN" sz="1800" kern="100" dirty="0">
                  <a:solidFill>
                    <a:srgbClr val="000000"/>
                  </a:solidFill>
                  <a:latin typeface="Segoe UI" panose="020B0502040204020203" pitchFamily="34" charset="0"/>
                  <a:cs typeface="Segoe UI" panose="020B0502040204020203" pitchFamily="34" charset="0"/>
                </a:endParaRPr>
              </a:p>
              <a:p>
                <a:pPr algn="just">
                  <a:lnSpc>
                    <a:spcPct val="100000"/>
                  </a:lnSpc>
                </a:pPr>
                <a:r>
                  <a:rPr lang="zh-CN" altLang="en-US" sz="1800" kern="100" dirty="0">
                    <a:solidFill>
                      <a:srgbClr val="000000"/>
                    </a:solidFill>
                    <a:latin typeface="Segoe UI" panose="020B0502040204020203" pitchFamily="34" charset="0"/>
                    <a:cs typeface="Segoe UI" panose="020B0502040204020203" pitchFamily="34" charset="0"/>
                  </a:rPr>
                  <a:t>计算通过</a:t>
                </a:r>
                <a:r>
                  <a:rPr lang="en-US" altLang="zh-CN" sz="1800" kern="100" dirty="0">
                    <a:solidFill>
                      <a:srgbClr val="000000"/>
                    </a:solidFill>
                    <a:latin typeface="Segoe UI" panose="020B0502040204020203" pitchFamily="34" charset="0"/>
                    <a:cs typeface="Segoe UI" panose="020B0502040204020203" pitchFamily="34" charset="0"/>
                  </a:rPr>
                  <a:t>Mel</a:t>
                </a:r>
                <a:r>
                  <a:rPr lang="zh-CN" altLang="en-US" sz="1800" kern="100" dirty="0">
                    <a:solidFill>
                      <a:srgbClr val="000000"/>
                    </a:solidFill>
                    <a:latin typeface="Segoe UI" panose="020B0502040204020203" pitchFamily="34" charset="0"/>
                    <a:cs typeface="Segoe UI" panose="020B0502040204020203" pitchFamily="34" charset="0"/>
                  </a:rPr>
                  <a:t>滤波器的能量</a:t>
                </a:r>
                <a:r>
                  <a:rPr lang="en-US" altLang="zh-CN" sz="1800" kern="100" dirty="0">
                    <a:solidFill>
                      <a:srgbClr val="000000"/>
                    </a:solidFill>
                    <a:latin typeface="Segoe UI" panose="020B0502040204020203" pitchFamily="34" charset="0"/>
                    <a:cs typeface="Segoe UI" panose="020B0502040204020203" pitchFamily="34" charset="0"/>
                  </a:rPr>
                  <a:t>:</a:t>
                </a:r>
              </a:p>
              <a:p>
                <a:pPr marL="0" indent="0" algn="just">
                  <a:lnSpc>
                    <a:spcPct val="100000"/>
                  </a:lnSpc>
                  <a:buNone/>
                </a:pP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a:t>
                </a:r>
                <a:r>
                  <a:rPr lang="zh-CN" altLang="en-US" sz="1100" dirty="0">
                    <a:latin typeface="-apple-system"/>
                  </a:rPr>
                  <a:t>其中</a:t>
                </a:r>
                <a14:m>
                  <m:oMath xmlns:m="http://schemas.openxmlformats.org/officeDocument/2006/math">
                    <m:sSub>
                      <m:sSubPr>
                        <m:ctrlPr>
                          <a:rPr lang="en-US" altLang="zh-CN" sz="1100">
                            <a:latin typeface="-apple-system"/>
                          </a:rPr>
                        </m:ctrlPr>
                      </m:sSubPr>
                      <m:e>
                        <m:r>
                          <a:rPr lang="en-US" altLang="zh-CN" sz="1100">
                            <a:latin typeface="-apple-system"/>
                          </a:rPr>
                          <m:t>𝐻</m:t>
                        </m:r>
                      </m:e>
                      <m:sub>
                        <m:r>
                          <m:rPr>
                            <m:sty m:val="p"/>
                          </m:rPr>
                          <a:rPr lang="en-US" altLang="zh-CN" sz="1100">
                            <a:latin typeface="-apple-system"/>
                          </a:rPr>
                          <m:t>m</m:t>
                        </m:r>
                      </m:sub>
                    </m:sSub>
                    <m:d>
                      <m:dPr>
                        <m:ctrlPr>
                          <a:rPr lang="en-US" altLang="zh-CN" sz="1100">
                            <a:latin typeface="-apple-system"/>
                          </a:rPr>
                        </m:ctrlPr>
                      </m:dPr>
                      <m:e>
                        <m:r>
                          <a:rPr lang="en-US" altLang="zh-CN" sz="1100">
                            <a:latin typeface="-apple-system"/>
                          </a:rPr>
                          <m:t>𝑘</m:t>
                        </m:r>
                      </m:e>
                    </m:d>
                  </m:oMath>
                </a14:m>
                <a:r>
                  <a:rPr lang="zh-CN" altLang="en-US" sz="1100" dirty="0">
                    <a:latin typeface="-apple-system"/>
                  </a:rPr>
                  <a:t>是是第</a:t>
                </a:r>
                <a:r>
                  <a:rPr lang="en-US" altLang="zh-CN" sz="1100" dirty="0">
                    <a:latin typeface="-apple-system"/>
                  </a:rPr>
                  <a:t>m</a:t>
                </a:r>
                <a:r>
                  <a:rPr lang="zh-CN" altLang="en-US" sz="1100" dirty="0">
                    <a:latin typeface="-apple-system"/>
                  </a:rPr>
                  <a:t>个</a:t>
                </a:r>
                <a:r>
                  <a:rPr lang="en-US" altLang="zh-CN" sz="1100" dirty="0">
                    <a:latin typeface="-apple-system"/>
                  </a:rPr>
                  <a:t>Mel</a:t>
                </a:r>
                <a:r>
                  <a:rPr lang="zh-CN" altLang="en-US" sz="1100" dirty="0">
                    <a:latin typeface="-apple-system"/>
                  </a:rPr>
                  <a:t>滤波器，</a:t>
                </a:r>
                <a:r>
                  <a:rPr lang="en-US" altLang="zh-CN" sz="1100" dirty="0">
                    <a:latin typeface="-apple-system"/>
                  </a:rPr>
                  <a:t> </a:t>
                </a:r>
                <a:r>
                  <a:rPr lang="en-US" altLang="zh-CN" sz="1100" dirty="0" err="1">
                    <a:latin typeface="-apple-system"/>
                  </a:rPr>
                  <a:t>LogfBank</a:t>
                </a:r>
                <a:r>
                  <a:rPr lang="zh-CN" altLang="en-US" sz="1100" dirty="0">
                    <a:latin typeface="-apple-system"/>
                  </a:rPr>
                  <a:t>提取的特征是</a:t>
                </a:r>
                <a:r>
                  <a:rPr lang="en-US" altLang="zh-CN" sz="1100" dirty="0">
                    <a:latin typeface="-apple-system"/>
                  </a:rPr>
                  <a:t>S(</a:t>
                </a:r>
                <a:r>
                  <a:rPr lang="en-US" altLang="zh-CN" sz="1100" dirty="0" err="1">
                    <a:latin typeface="-apple-system"/>
                  </a:rPr>
                  <a:t>i</a:t>
                </a:r>
                <a:r>
                  <a:rPr lang="zh-CN" altLang="en-US" sz="1100" dirty="0">
                    <a:latin typeface="-apple-system"/>
                  </a:rPr>
                  <a:t>，</a:t>
                </a:r>
                <a:r>
                  <a:rPr lang="en-US" altLang="zh-CN" sz="1100" dirty="0">
                    <a:latin typeface="-apple-system"/>
                  </a:rPr>
                  <a:t>m)</a:t>
                </a:r>
              </a:p>
              <a:p>
                <a:pPr algn="just">
                  <a:lnSpc>
                    <a:spcPct val="100000"/>
                  </a:lnSpc>
                </a:pPr>
                <a:r>
                  <a:rPr lang="en-US" altLang="zh-CN" sz="1800" kern="100" dirty="0">
                    <a:solidFill>
                      <a:srgbClr val="000000"/>
                    </a:solidFill>
                    <a:latin typeface="Segoe UI" panose="020B0502040204020203" pitchFamily="34" charset="0"/>
                    <a:cs typeface="Segoe UI" panose="020B0502040204020203" pitchFamily="34" charset="0"/>
                  </a:rPr>
                  <a:t>MFCC</a:t>
                </a:r>
                <a:r>
                  <a:rPr lang="zh-CN" altLang="en-US" sz="1800" kern="100" dirty="0">
                    <a:solidFill>
                      <a:srgbClr val="000000"/>
                    </a:solidFill>
                    <a:latin typeface="Segoe UI" panose="020B0502040204020203" pitchFamily="34" charset="0"/>
                    <a:cs typeface="Segoe UI" panose="020B0502040204020203" pitchFamily="34" charset="0"/>
                  </a:rPr>
                  <a:t>提取的特征</a:t>
                </a:r>
                <a:r>
                  <a:rPr lang="en-US" altLang="zh-CN" sz="1800" kern="100" dirty="0">
                    <a:solidFill>
                      <a:srgbClr val="000000"/>
                    </a:solidFill>
                    <a:latin typeface="Segoe UI" panose="020B0502040204020203" pitchFamily="34" charset="0"/>
                    <a:cs typeface="Segoe UI" panose="020B0502040204020203" pitchFamily="34" charset="0"/>
                  </a:rPr>
                  <a:t>C(</a:t>
                </a:r>
                <a:r>
                  <a:rPr lang="en-US" altLang="zh-CN" sz="1800" kern="100" dirty="0" err="1">
                    <a:solidFill>
                      <a:srgbClr val="000000"/>
                    </a:solidFill>
                    <a:latin typeface="Segoe UI" panose="020B0502040204020203" pitchFamily="34" charset="0"/>
                    <a:cs typeface="Segoe UI" panose="020B0502040204020203" pitchFamily="34" charset="0"/>
                  </a:rPr>
                  <a:t>i</a:t>
                </a:r>
                <a:r>
                  <a:rPr lang="zh-CN" altLang="en-US" sz="1800" kern="100" dirty="0">
                    <a:solidFill>
                      <a:srgbClr val="000000"/>
                    </a:solidFill>
                    <a:latin typeface="Segoe UI" panose="020B0502040204020203" pitchFamily="34" charset="0"/>
                    <a:cs typeface="Segoe UI" panose="020B0502040204020203" pitchFamily="34" charset="0"/>
                  </a:rPr>
                  <a:t>，</a:t>
                </a:r>
                <a:r>
                  <a:rPr lang="en-US" altLang="zh-CN" sz="1800" kern="100" dirty="0">
                    <a:solidFill>
                      <a:srgbClr val="000000"/>
                    </a:solidFill>
                    <a:latin typeface="Segoe UI" panose="020B0502040204020203" pitchFamily="34" charset="0"/>
                    <a:cs typeface="Segoe UI" panose="020B0502040204020203" pitchFamily="34" charset="0"/>
                  </a:rPr>
                  <a:t>n)</a:t>
                </a:r>
                <a:r>
                  <a:rPr lang="zh-CN" altLang="en-US" sz="1800" kern="100" dirty="0">
                    <a:solidFill>
                      <a:srgbClr val="000000"/>
                    </a:solidFill>
                    <a:latin typeface="Segoe UI" panose="020B0502040204020203" pitchFamily="34" charset="0"/>
                    <a:cs typeface="Segoe UI" panose="020B0502040204020203" pitchFamily="34" charset="0"/>
                  </a:rPr>
                  <a:t>公式：</a:t>
                </a:r>
                <a:endParaRPr lang="en-US" altLang="zh-CN" sz="1800" kern="100" dirty="0">
                  <a:solidFill>
                    <a:srgbClr val="000000"/>
                  </a:solidFill>
                  <a:latin typeface="Segoe UI" panose="020B0502040204020203" pitchFamily="34" charset="0"/>
                  <a:cs typeface="Segoe UI" panose="020B0502040204020203" pitchFamily="34" charset="0"/>
                </a:endParaRPr>
              </a:p>
              <a:p>
                <a:pPr marL="0" indent="0" algn="just">
                  <a:lnSpc>
                    <a:spcPct val="100000"/>
                  </a:lnSpc>
                  <a:buNone/>
                </a:pPr>
                <a:r>
                  <a:rPr lang="en-US" altLang="zh-CN" sz="1200" dirty="0">
                    <a:latin typeface="-apple-system"/>
                  </a:rPr>
                  <a:t>                 </a:t>
                </a:r>
                <a:r>
                  <a:rPr lang="zh-CN" altLang="en-US" sz="1200" b="0" i="0" dirty="0">
                    <a:effectLst/>
                    <a:latin typeface="-apple-system"/>
                  </a:rPr>
                  <a:t>其中</a:t>
                </a:r>
                <a:r>
                  <a:rPr lang="en-US" altLang="zh-CN" sz="1200" b="0" i="0" dirty="0">
                    <a:effectLst/>
                    <a:latin typeface="-apple-system"/>
                  </a:rPr>
                  <a:t>m</a:t>
                </a:r>
                <a:r>
                  <a:rPr lang="zh-CN" altLang="en-US" sz="1200" b="0" i="0" dirty="0">
                    <a:effectLst/>
                    <a:latin typeface="-apple-system"/>
                  </a:rPr>
                  <a:t>是梅尔滤光片的数目，</a:t>
                </a:r>
                <a:r>
                  <a:rPr lang="en-US" altLang="zh-CN" sz="1200" b="0" i="0" dirty="0">
                    <a:effectLst/>
                    <a:latin typeface="-apple-system"/>
                  </a:rPr>
                  <a:t>n</a:t>
                </a:r>
                <a:r>
                  <a:rPr lang="zh-CN" altLang="en-US" sz="1200" b="0" i="0" dirty="0">
                    <a:effectLst/>
                    <a:latin typeface="-apple-system"/>
                  </a:rPr>
                  <a:t>是谱线的数目。</a:t>
                </a:r>
                <a:endParaRPr lang="en-US" altLang="zh-CN" sz="1200" b="0" i="0" dirty="0">
                  <a:effectLst/>
                  <a:latin typeface="-apple-system"/>
                </a:endParaRPr>
              </a:p>
              <a:p>
                <a:pPr algn="just">
                  <a:lnSpc>
                    <a:spcPct val="100000"/>
                  </a:lnSpc>
                </a:pPr>
                <a:r>
                  <a:rPr lang="en-US" altLang="zh-CN" sz="1800" kern="100" dirty="0">
                    <a:solidFill>
                      <a:srgbClr val="000000"/>
                    </a:solidFill>
                    <a:latin typeface="Segoe UI" panose="020B0502040204020203" pitchFamily="34" charset="0"/>
                    <a:cs typeface="Segoe UI" panose="020B0502040204020203" pitchFamily="34" charset="0"/>
                  </a:rPr>
                  <a:t>MFCC</a:t>
                </a:r>
                <a:r>
                  <a:rPr lang="zh-CN" altLang="en-US" sz="1800" kern="100" dirty="0">
                    <a:solidFill>
                      <a:srgbClr val="000000"/>
                    </a:solidFill>
                    <a:latin typeface="Segoe UI" panose="020B0502040204020203" pitchFamily="34" charset="0"/>
                    <a:cs typeface="Segoe UI" panose="020B0502040204020203" pitchFamily="34" charset="0"/>
                  </a:rPr>
                  <a:t>只考虑每帧的谱包络，而不考虑动态信息。</a:t>
                </a:r>
                <a:endParaRPr lang="en-US" altLang="zh-CN" sz="1800" kern="100" dirty="0">
                  <a:solidFill>
                    <a:srgbClr val="000000"/>
                  </a:solidFill>
                  <a:latin typeface="Segoe UI" panose="020B0502040204020203" pitchFamily="34" charset="0"/>
                  <a:cs typeface="Segoe UI" panose="020B0502040204020203" pitchFamily="34" charset="0"/>
                </a:endParaRPr>
              </a:p>
              <a:p>
                <a:pPr algn="just">
                  <a:lnSpc>
                    <a:spcPct val="100000"/>
                  </a:lnSpc>
                </a:pPr>
                <a:r>
                  <a:rPr lang="zh-CN" altLang="en-US" sz="1800" kern="100" dirty="0">
                    <a:solidFill>
                      <a:srgbClr val="000000"/>
                    </a:solidFill>
                    <a:latin typeface="Segoe UI" panose="020B0502040204020203" pitchFamily="34" charset="0"/>
                    <a:cs typeface="Segoe UI" panose="020B0502040204020203" pitchFamily="34" charset="0"/>
                  </a:rPr>
                  <a:t>帧间的动态变化可以用</a:t>
                </a:r>
                <a:r>
                  <a:rPr lang="en-US" altLang="zh-CN" sz="1800" kern="100" dirty="0">
                    <a:solidFill>
                      <a:srgbClr val="000000"/>
                    </a:solidFill>
                    <a:latin typeface="Segoe UI" panose="020B0502040204020203" pitchFamily="34" charset="0"/>
                    <a:cs typeface="Segoe UI" panose="020B0502040204020203" pitchFamily="34" charset="0"/>
                  </a:rPr>
                  <a:t>MFCC Delta</a:t>
                </a:r>
                <a:r>
                  <a:rPr lang="zh-CN" altLang="en-US" sz="1800" kern="100" dirty="0">
                    <a:solidFill>
                      <a:srgbClr val="000000"/>
                    </a:solidFill>
                    <a:latin typeface="Segoe UI" panose="020B0502040204020203" pitchFamily="34" charset="0"/>
                    <a:cs typeface="Segoe UI" panose="020B0502040204020203" pitchFamily="34" charset="0"/>
                  </a:rPr>
                  <a:t>和</a:t>
                </a:r>
                <a:r>
                  <a:rPr lang="en-US" altLang="zh-CN" sz="1800" kern="100" dirty="0" err="1">
                    <a:solidFill>
                      <a:srgbClr val="000000"/>
                    </a:solidFill>
                    <a:latin typeface="Segoe UI" panose="020B0502040204020203" pitchFamily="34" charset="0"/>
                    <a:cs typeface="Segoe UI" panose="020B0502040204020203" pitchFamily="34" charset="0"/>
                  </a:rPr>
                  <a:t>MFCCDelta</a:t>
                </a:r>
                <a:r>
                  <a:rPr lang="en-US" altLang="zh-CN" sz="1800" kern="100" dirty="0">
                    <a:solidFill>
                      <a:srgbClr val="000000"/>
                    </a:solidFill>
                    <a:latin typeface="Segoe UI" panose="020B0502040204020203" pitchFamily="34" charset="0"/>
                    <a:cs typeface="Segoe UI" panose="020B0502040204020203" pitchFamily="34" charset="0"/>
                  </a:rPr>
                  <a:t>-Delta</a:t>
                </a:r>
                <a:r>
                  <a:rPr lang="zh-CN" altLang="en-US" sz="1800" kern="100" dirty="0">
                    <a:solidFill>
                      <a:srgbClr val="000000"/>
                    </a:solidFill>
                    <a:latin typeface="Segoe UI" panose="020B0502040204020203" pitchFamily="34" charset="0"/>
                    <a:cs typeface="Segoe UI" panose="020B0502040204020203" pitchFamily="34" charset="0"/>
                  </a:rPr>
                  <a:t>表示：</a:t>
                </a:r>
                <a:endParaRPr lang="en-US" altLang="zh-CN" sz="1800" kern="100" dirty="0">
                  <a:solidFill>
                    <a:srgbClr val="000000"/>
                  </a:solidFill>
                  <a:latin typeface="Segoe UI" panose="020B0502040204020203" pitchFamily="34" charset="0"/>
                  <a:cs typeface="Segoe UI" panose="020B0502040204020203" pitchFamily="34" charset="0"/>
                </a:endParaRPr>
              </a:p>
            </p:txBody>
          </p:sp>
        </mc:Choice>
        <mc:Fallback>
          <p:sp>
            <p:nvSpPr>
              <p:cNvPr id="3" name="内容占位符 2">
                <a:extLst>
                  <a:ext uri="{FF2B5EF4-FFF2-40B4-BE49-F238E27FC236}">
                    <a16:creationId xmlns:a16="http://schemas.microsoft.com/office/drawing/2014/main" id="{C58257CA-0794-EC0B-6D88-079D82AC7E13}"/>
                  </a:ext>
                </a:extLst>
              </p:cNvPr>
              <p:cNvSpPr>
                <a:spLocks noGrp="1" noRot="1" noChangeAspect="1" noMove="1" noResize="1" noEditPoints="1" noAdjustHandles="1" noChangeArrowheads="1" noChangeShapeType="1" noTextEdit="1"/>
              </p:cNvSpPr>
              <p:nvPr>
                <p:ph idx="1"/>
              </p:nvPr>
            </p:nvSpPr>
            <p:spPr>
              <a:xfrm>
                <a:off x="0" y="1343818"/>
                <a:ext cx="12192000" cy="5290662"/>
              </a:xfrm>
              <a:blipFill>
                <a:blip r:embed="rId2"/>
                <a:stretch>
                  <a:fillRect l="-300" t="-691" r="-400"/>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A29C74F4-48A2-F18D-0853-1DCC744DE744}"/>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声音特征提取</a:t>
            </a:r>
          </a:p>
        </p:txBody>
      </p:sp>
      <p:pic>
        <p:nvPicPr>
          <p:cNvPr id="8" name="图片 7">
            <a:extLst>
              <a:ext uri="{FF2B5EF4-FFF2-40B4-BE49-F238E27FC236}">
                <a16:creationId xmlns:a16="http://schemas.microsoft.com/office/drawing/2014/main" id="{CECBBF6C-A3EC-71FB-E0A0-D4049E40CAC4}"/>
              </a:ext>
            </a:extLst>
          </p:cNvPr>
          <p:cNvPicPr>
            <a:picLocks noChangeAspect="1"/>
          </p:cNvPicPr>
          <p:nvPr/>
        </p:nvPicPr>
        <p:blipFill>
          <a:blip r:embed="rId3"/>
          <a:stretch>
            <a:fillRect/>
          </a:stretch>
        </p:blipFill>
        <p:spPr>
          <a:xfrm>
            <a:off x="4082415" y="3014027"/>
            <a:ext cx="1466850" cy="200025"/>
          </a:xfrm>
          <a:prstGeom prst="rect">
            <a:avLst/>
          </a:prstGeom>
        </p:spPr>
      </p:pic>
      <p:pic>
        <p:nvPicPr>
          <p:cNvPr id="10" name="图片 9">
            <a:extLst>
              <a:ext uri="{FF2B5EF4-FFF2-40B4-BE49-F238E27FC236}">
                <a16:creationId xmlns:a16="http://schemas.microsoft.com/office/drawing/2014/main" id="{67F72ED1-F377-391D-5832-7A93C7B280C1}"/>
              </a:ext>
            </a:extLst>
          </p:cNvPr>
          <p:cNvPicPr>
            <a:picLocks noChangeAspect="1"/>
          </p:cNvPicPr>
          <p:nvPr/>
        </p:nvPicPr>
        <p:blipFill rotWithShape="1">
          <a:blip r:embed="rId4"/>
          <a:srcRect t="19811" b="22516"/>
          <a:stretch/>
        </p:blipFill>
        <p:spPr>
          <a:xfrm>
            <a:off x="1501140" y="3207384"/>
            <a:ext cx="1752600" cy="291148"/>
          </a:xfrm>
          <a:prstGeom prst="rect">
            <a:avLst/>
          </a:prstGeom>
        </p:spPr>
      </p:pic>
      <p:pic>
        <p:nvPicPr>
          <p:cNvPr id="12" name="图片 11">
            <a:extLst>
              <a:ext uri="{FF2B5EF4-FFF2-40B4-BE49-F238E27FC236}">
                <a16:creationId xmlns:a16="http://schemas.microsoft.com/office/drawing/2014/main" id="{90062914-1E89-865F-AD71-505D8A42A66C}"/>
              </a:ext>
            </a:extLst>
          </p:cNvPr>
          <p:cNvPicPr>
            <a:picLocks noChangeAspect="1"/>
          </p:cNvPicPr>
          <p:nvPr/>
        </p:nvPicPr>
        <p:blipFill>
          <a:blip r:embed="rId5"/>
          <a:stretch>
            <a:fillRect/>
          </a:stretch>
        </p:blipFill>
        <p:spPr>
          <a:xfrm>
            <a:off x="3086100" y="3352958"/>
            <a:ext cx="2362200" cy="704850"/>
          </a:xfrm>
          <a:prstGeom prst="rect">
            <a:avLst/>
          </a:prstGeom>
        </p:spPr>
      </p:pic>
      <p:pic>
        <p:nvPicPr>
          <p:cNvPr id="14" name="图片 13">
            <a:extLst>
              <a:ext uri="{FF2B5EF4-FFF2-40B4-BE49-F238E27FC236}">
                <a16:creationId xmlns:a16="http://schemas.microsoft.com/office/drawing/2014/main" id="{E3977C42-6CD2-E786-9C04-6936FC80C9BE}"/>
              </a:ext>
            </a:extLst>
          </p:cNvPr>
          <p:cNvPicPr>
            <a:picLocks noChangeAspect="1"/>
          </p:cNvPicPr>
          <p:nvPr/>
        </p:nvPicPr>
        <p:blipFill rotWithShape="1">
          <a:blip r:embed="rId6"/>
          <a:srcRect b="23724"/>
          <a:stretch/>
        </p:blipFill>
        <p:spPr>
          <a:xfrm>
            <a:off x="3348037" y="4289901"/>
            <a:ext cx="3971925" cy="464979"/>
          </a:xfrm>
          <a:prstGeom prst="rect">
            <a:avLst/>
          </a:prstGeom>
        </p:spPr>
      </p:pic>
      <p:pic>
        <p:nvPicPr>
          <p:cNvPr id="16" name="图片 15">
            <a:extLst>
              <a:ext uri="{FF2B5EF4-FFF2-40B4-BE49-F238E27FC236}">
                <a16:creationId xmlns:a16="http://schemas.microsoft.com/office/drawing/2014/main" id="{B70F1634-608D-250A-4FF4-C3C2223355A4}"/>
              </a:ext>
            </a:extLst>
          </p:cNvPr>
          <p:cNvPicPr>
            <a:picLocks noChangeAspect="1"/>
          </p:cNvPicPr>
          <p:nvPr/>
        </p:nvPicPr>
        <p:blipFill>
          <a:blip r:embed="rId7"/>
          <a:stretch>
            <a:fillRect/>
          </a:stretch>
        </p:blipFill>
        <p:spPr>
          <a:xfrm>
            <a:off x="6495097" y="5236448"/>
            <a:ext cx="3329623" cy="1727544"/>
          </a:xfrm>
          <a:prstGeom prst="rect">
            <a:avLst/>
          </a:prstGeom>
        </p:spPr>
      </p:pic>
    </p:spTree>
    <p:extLst>
      <p:ext uri="{BB962C8B-B14F-4D97-AF65-F5344CB8AC3E}">
        <p14:creationId xmlns:p14="http://schemas.microsoft.com/office/powerpoint/2010/main" val="383195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343817"/>
                <a:ext cx="12192000" cy="5495927"/>
              </a:xfrm>
            </p:spPr>
            <p:txBody>
              <a:bodyPr/>
              <a:lstStyle/>
              <a:p>
                <a:pPr lvl="0">
                  <a:lnSpc>
                    <a:spcPct val="100000"/>
                  </a:lnSpc>
                </a:pP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上述方法产生了四个声音特征。 但由于特征的评价标准和范围不同，因此在分析前需要对每个特征进行归一化处理：</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lvl="0">
                  <a:lnSpc>
                    <a:spcPct val="100000"/>
                  </a:lnSpc>
                </a:pP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lvl="0">
                  <a:lnSpc>
                    <a:spcPct val="100000"/>
                  </a:lnSpc>
                </a:pP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marL="0" lvl="0" indent="0">
                  <a:lnSpc>
                    <a:spcPct val="100000"/>
                  </a:lnSpc>
                  <a:buNone/>
                </a:pPr>
                <a:r>
                  <a:rPr lang="en-US" altLang="zh-CN" sz="1100" dirty="0"/>
                  <a:t>		</a:t>
                </a:r>
                <a14:m>
                  <m:oMath xmlns:m="http://schemas.openxmlformats.org/officeDocument/2006/math">
                    <m:sSub>
                      <m:sSubPr>
                        <m:ctrlPr>
                          <a:rPr lang="en-US" altLang="zh-CN" sz="1100">
                            <a:latin typeface="-apple-system"/>
                          </a:rPr>
                        </m:ctrlPr>
                      </m:sSubPr>
                      <m:e>
                        <m:r>
                          <a:rPr lang="en-US" altLang="zh-CN" sz="1100">
                            <a:latin typeface="-apple-system"/>
                          </a:rPr>
                          <m:t>𝐹</m:t>
                        </m:r>
                      </m:e>
                      <m:sub>
                        <m:r>
                          <a:rPr lang="en-US" altLang="zh-CN" sz="1100">
                            <a:latin typeface="-apple-system"/>
                          </a:rPr>
                          <m:t>𝑘</m:t>
                        </m:r>
                      </m:sub>
                    </m:sSub>
                    <m:r>
                      <a:rPr lang="zh-CN" altLang="en-US" sz="1100">
                        <a:latin typeface="-apple-system"/>
                      </a:rPr>
                      <m:t>表示</m:t>
                    </m:r>
                  </m:oMath>
                </a14:m>
                <a:r>
                  <a:rPr lang="zh-CN" altLang="en-US" sz="1100" dirty="0">
                    <a:latin typeface="-apple-system"/>
                  </a:rPr>
                  <a:t>不同的特征，</a:t>
                </a:r>
                <a:r>
                  <a:rPr lang="en-US" altLang="zh-CN" sz="1100" dirty="0">
                    <a:latin typeface="-apple-system"/>
                  </a:rPr>
                  <a:t>     </a:t>
                </a:r>
                <a14:m>
                  <m:oMath xmlns:m="http://schemas.openxmlformats.org/officeDocument/2006/math">
                    <m:sSubSup>
                      <m:sSubSupPr>
                        <m:ctrlPr>
                          <a:rPr lang="en-US" altLang="zh-CN" sz="1100">
                            <a:latin typeface="-apple-system"/>
                          </a:rPr>
                        </m:ctrlPr>
                      </m:sSubSupPr>
                      <m:e>
                        <m:r>
                          <a:rPr lang="en-US" altLang="zh-CN" sz="1100">
                            <a:latin typeface="-apple-system"/>
                          </a:rPr>
                          <m:t>𝐹</m:t>
                        </m:r>
                      </m:e>
                      <m:sub>
                        <m:r>
                          <a:rPr lang="en-US" altLang="zh-CN" sz="1100">
                            <a:latin typeface="-apple-system"/>
                          </a:rPr>
                          <m:t>𝑘</m:t>
                        </m:r>
                      </m:sub>
                      <m:sup>
                        <m:r>
                          <a:rPr lang="en-US" altLang="zh-CN" sz="1100">
                            <a:latin typeface="-apple-system"/>
                          </a:rPr>
                          <m:t>′</m:t>
                        </m:r>
                      </m:sup>
                    </m:sSubSup>
                  </m:oMath>
                </a14:m>
                <a:r>
                  <a:rPr lang="zh-CN" altLang="en-US" sz="1100" dirty="0">
                    <a:latin typeface="-apple-system"/>
                  </a:rPr>
                  <a:t>是归一化后的值。</a:t>
                </a:r>
                <a:endParaRPr lang="en-US" altLang="zh-CN" sz="1100" dirty="0">
                  <a:latin typeface="-apple-system"/>
                </a:endParaRPr>
              </a:p>
              <a:p>
                <a:pPr lvl="0">
                  <a:lnSpc>
                    <a:spcPct val="100000"/>
                  </a:lnSpc>
                </a:pP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从下图可以观察到特征轴由四个特征组成</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logfbank</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mfcc</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mfcc</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delta</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err="1">
                    <a:solidFill>
                      <a:srgbClr val="000000"/>
                    </a:solidFill>
                    <a:latin typeface="Segoe UI" panose="020B0502040204020203" pitchFamily="34" charset="0"/>
                    <a:ea typeface="等线" panose="02010600030101010101" pitchFamily="2" charset="-122"/>
                    <a:cs typeface="Segoe UI" panose="020B0502040204020203" pitchFamily="34" charset="0"/>
                  </a:rPr>
                  <a:t>mfcc</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delta-delta)</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，每个特征有</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26</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个值。 归一化前的特征差异较大，很难显示所有特征之间的差异。 归一化后，特征之间的差异和分布更加明显。</a:t>
                </a:r>
              </a:p>
            </p:txBody>
          </p:sp>
        </mc:Choice>
        <mc:Fallback>
          <p:sp>
            <p:nvSpPr>
              <p:cNvPr id="3" name="内容占位符 2">
                <a:extLst>
                  <a:ext uri="{FF2B5EF4-FFF2-40B4-BE49-F238E27FC236}">
                    <a16:creationId xmlns:a16="http://schemas.microsoft.com/office/drawing/2014/main" id="{C58257CA-0794-EC0B-6D88-079D82AC7E13}"/>
                  </a:ext>
                </a:extLst>
              </p:cNvPr>
              <p:cNvSpPr>
                <a:spLocks noGrp="1" noRot="1" noChangeAspect="1" noMove="1" noResize="1" noEditPoints="1" noAdjustHandles="1" noChangeArrowheads="1" noChangeShapeType="1" noTextEdit="1"/>
              </p:cNvSpPr>
              <p:nvPr>
                <p:ph idx="1"/>
              </p:nvPr>
            </p:nvSpPr>
            <p:spPr>
              <a:xfrm>
                <a:off x="0" y="1343817"/>
                <a:ext cx="12192000" cy="5495927"/>
              </a:xfrm>
              <a:blipFill>
                <a:blip r:embed="rId2"/>
                <a:stretch>
                  <a:fillRect l="-300" t="-554" r="-100"/>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7A364B28-88FA-FD51-EB30-B95D09CA953F}"/>
              </a:ext>
            </a:extLst>
          </p:cNvPr>
          <p:cNvSpPr txBox="1">
            <a:spLocks/>
          </p:cNvSpPr>
          <p:nvPr/>
        </p:nvSpPr>
        <p:spPr>
          <a:xfrm>
            <a:off x="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实验数据的处理</a:t>
            </a:r>
            <a:r>
              <a:rPr lang="en-US" altLang="zh-CN" dirty="0"/>
              <a:t>-</a:t>
            </a:r>
            <a:r>
              <a:rPr lang="zh-CN" altLang="en-US" dirty="0"/>
              <a:t>特征图</a:t>
            </a:r>
          </a:p>
        </p:txBody>
      </p:sp>
      <p:pic>
        <p:nvPicPr>
          <p:cNvPr id="4" name="图片 3">
            <a:extLst>
              <a:ext uri="{FF2B5EF4-FFF2-40B4-BE49-F238E27FC236}">
                <a16:creationId xmlns:a16="http://schemas.microsoft.com/office/drawing/2014/main" id="{F069A93E-CA4B-6300-F1BB-4DFE8D59B28E}"/>
              </a:ext>
            </a:extLst>
          </p:cNvPr>
          <p:cNvPicPr>
            <a:picLocks noChangeAspect="1"/>
          </p:cNvPicPr>
          <p:nvPr/>
        </p:nvPicPr>
        <p:blipFill>
          <a:blip r:embed="rId3"/>
          <a:stretch>
            <a:fillRect/>
          </a:stretch>
        </p:blipFill>
        <p:spPr>
          <a:xfrm>
            <a:off x="3868737" y="1750694"/>
            <a:ext cx="4024094" cy="880745"/>
          </a:xfrm>
          <a:prstGeom prst="rect">
            <a:avLst/>
          </a:prstGeom>
        </p:spPr>
      </p:pic>
      <p:pic>
        <p:nvPicPr>
          <p:cNvPr id="6" name="图片 5">
            <a:extLst>
              <a:ext uri="{FF2B5EF4-FFF2-40B4-BE49-F238E27FC236}">
                <a16:creationId xmlns:a16="http://schemas.microsoft.com/office/drawing/2014/main" id="{BBBA315E-F86B-6A0F-68B0-B1B5644B6AB0}"/>
              </a:ext>
            </a:extLst>
          </p:cNvPr>
          <p:cNvPicPr>
            <a:picLocks noChangeAspect="1"/>
          </p:cNvPicPr>
          <p:nvPr/>
        </p:nvPicPr>
        <p:blipFill>
          <a:blip r:embed="rId4"/>
          <a:stretch>
            <a:fillRect/>
          </a:stretch>
        </p:blipFill>
        <p:spPr>
          <a:xfrm>
            <a:off x="1866973" y="3439787"/>
            <a:ext cx="8027621" cy="3418213"/>
          </a:xfrm>
          <a:prstGeom prst="rect">
            <a:avLst/>
          </a:prstGeom>
        </p:spPr>
      </p:pic>
    </p:spTree>
    <p:extLst>
      <p:ext uri="{BB962C8B-B14F-4D97-AF65-F5344CB8AC3E}">
        <p14:creationId xmlns:p14="http://schemas.microsoft.com/office/powerpoint/2010/main" val="413822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1" y="1042737"/>
            <a:ext cx="11421979" cy="5797007"/>
          </a:xfrm>
        </p:spPr>
        <p:txBody>
          <a:bodyPr>
            <a:normAutofit/>
          </a:bodyPr>
          <a:lstStyle/>
          <a:p>
            <a:pPr algn="just">
              <a:lnSpc>
                <a:spcPct val="120000"/>
              </a:lnSpc>
            </a:pPr>
            <a:r>
              <a:rPr lang="zh-CN" altLang="en-US" sz="1600" b="0" i="0" dirty="0">
                <a:effectLst/>
                <a:latin typeface="-apple-system"/>
              </a:rPr>
              <a:t>卷积神经网络</a:t>
            </a:r>
            <a:r>
              <a:rPr lang="en-US" altLang="zh-CN" sz="1600" b="0" i="0" dirty="0">
                <a:effectLst/>
                <a:latin typeface="-apple-system"/>
              </a:rPr>
              <a:t>(CNN)</a:t>
            </a:r>
            <a:r>
              <a:rPr lang="zh-CN" altLang="en-US" sz="1600" b="0" i="0" dirty="0">
                <a:effectLst/>
                <a:latin typeface="-apple-system"/>
              </a:rPr>
              <a:t>在识别和分类问题上具有良好的性能。本文在</a:t>
            </a:r>
            <a:r>
              <a:rPr lang="en-US" altLang="zh-CN" sz="1600" b="0" i="0" dirty="0">
                <a:effectLst/>
                <a:latin typeface="-apple-system"/>
              </a:rPr>
              <a:t>CNN</a:t>
            </a:r>
            <a:r>
              <a:rPr lang="zh-CN" altLang="en-US" sz="1600" b="0" i="0" dirty="0">
                <a:effectLst/>
                <a:latin typeface="-apple-system"/>
              </a:rPr>
              <a:t>的基础上建立了鸡声卷积神经网络模型</a:t>
            </a:r>
            <a:r>
              <a:rPr lang="en-US" altLang="zh-CN" sz="1600" b="0" i="0" dirty="0">
                <a:effectLst/>
                <a:latin typeface="-apple-system"/>
              </a:rPr>
              <a:t>(chicken sound convolutional neural network model, CSCNN)</a:t>
            </a:r>
            <a:r>
              <a:rPr lang="zh-CN" altLang="en-US" sz="1600" b="0" i="0" dirty="0">
                <a:effectLst/>
                <a:latin typeface="-apple-system"/>
              </a:rPr>
              <a:t>，对健康鸡和感染禽流感鸡的声音进行分类，用于鸡禽流感的声音检测和预警。</a:t>
            </a:r>
            <a:r>
              <a:rPr lang="en-US" altLang="zh-CN" sz="1600" b="0" i="0" dirty="0">
                <a:effectLst/>
                <a:latin typeface="-apple-system"/>
              </a:rPr>
              <a:t>CSCNN</a:t>
            </a:r>
            <a:r>
              <a:rPr lang="zh-CN" altLang="en-US" sz="1600" b="0" i="0" dirty="0">
                <a:effectLst/>
                <a:latin typeface="-apple-system"/>
              </a:rPr>
              <a:t>的网络结构如下图所示，网络的输入为</a:t>
            </a:r>
            <a:r>
              <a:rPr lang="zh-CN" altLang="en-US" sz="1600" dirty="0">
                <a:latin typeface="-apple-system"/>
              </a:rPr>
              <a:t>分帧后的二维声信号</a:t>
            </a:r>
            <a:r>
              <a:rPr lang="en-US" altLang="zh-CN" sz="1600" b="0" i="0" dirty="0">
                <a:effectLst/>
                <a:latin typeface="-apple-system"/>
              </a:rPr>
              <a:t>(CSCNN-2D)</a:t>
            </a:r>
            <a:r>
              <a:rPr lang="zh-CN" altLang="en-US" sz="1600" b="0" i="0" dirty="0">
                <a:effectLst/>
                <a:latin typeface="-apple-system"/>
              </a:rPr>
              <a:t>、谱图</a:t>
            </a:r>
            <a:r>
              <a:rPr lang="en-US" altLang="zh-CN" sz="1600" b="0" i="0" dirty="0">
                <a:effectLst/>
                <a:latin typeface="-apple-system"/>
              </a:rPr>
              <a:t>(CSCNN- s)</a:t>
            </a:r>
            <a:r>
              <a:rPr lang="zh-CN" altLang="en-US" sz="1600" b="0" i="0" dirty="0">
                <a:effectLst/>
                <a:latin typeface="-apple-system"/>
              </a:rPr>
              <a:t>或</a:t>
            </a:r>
            <a:r>
              <a:rPr lang="en-US" altLang="zh-CN" sz="1600" b="0" i="0" dirty="0">
                <a:effectLst/>
                <a:latin typeface="-apple-system"/>
              </a:rPr>
              <a:t>Feature map (CSCNNF)</a:t>
            </a:r>
            <a:r>
              <a:rPr lang="zh-CN" altLang="en-US" sz="1600" b="0" i="0" dirty="0">
                <a:effectLst/>
                <a:latin typeface="-apple-system"/>
              </a:rPr>
              <a:t> ，数据大小如下表所示。</a:t>
            </a:r>
            <a:endParaRPr lang="zh-CN" altLang="en-US" sz="2900" dirty="0">
              <a:solidFill>
                <a:srgbClr val="FF0000"/>
              </a:solidFill>
            </a:endParaRPr>
          </a:p>
        </p:txBody>
      </p:sp>
      <p:sp>
        <p:nvSpPr>
          <p:cNvPr id="4" name="标题 1">
            <a:extLst>
              <a:ext uri="{FF2B5EF4-FFF2-40B4-BE49-F238E27FC236}">
                <a16:creationId xmlns:a16="http://schemas.microsoft.com/office/drawing/2014/main" id="{A29C74F4-48A2-F18D-0853-1DCC744DE744}"/>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-CSCNN</a:t>
            </a:r>
            <a:r>
              <a:rPr lang="zh-CN" altLang="en-US" dirty="0"/>
              <a:t>模型</a:t>
            </a:r>
          </a:p>
        </p:txBody>
      </p:sp>
      <p:pic>
        <p:nvPicPr>
          <p:cNvPr id="8" name="图片 7">
            <a:extLst>
              <a:ext uri="{FF2B5EF4-FFF2-40B4-BE49-F238E27FC236}">
                <a16:creationId xmlns:a16="http://schemas.microsoft.com/office/drawing/2014/main" id="{DDCA9ECA-5279-1485-A456-ABDD80B6C9D9}"/>
              </a:ext>
            </a:extLst>
          </p:cNvPr>
          <p:cNvPicPr>
            <a:picLocks noChangeAspect="1"/>
          </p:cNvPicPr>
          <p:nvPr/>
        </p:nvPicPr>
        <p:blipFill>
          <a:blip r:embed="rId2"/>
          <a:stretch>
            <a:fillRect/>
          </a:stretch>
        </p:blipFill>
        <p:spPr>
          <a:xfrm>
            <a:off x="1305674" y="5465898"/>
            <a:ext cx="8810625" cy="1495425"/>
          </a:xfrm>
          <a:prstGeom prst="rect">
            <a:avLst/>
          </a:prstGeom>
        </p:spPr>
      </p:pic>
      <p:pic>
        <p:nvPicPr>
          <p:cNvPr id="10" name="图片 9">
            <a:extLst>
              <a:ext uri="{FF2B5EF4-FFF2-40B4-BE49-F238E27FC236}">
                <a16:creationId xmlns:a16="http://schemas.microsoft.com/office/drawing/2014/main" id="{C4EAC983-8976-FB87-1D99-8E0A2C23E87B}"/>
              </a:ext>
            </a:extLst>
          </p:cNvPr>
          <p:cNvPicPr>
            <a:picLocks noChangeAspect="1"/>
          </p:cNvPicPr>
          <p:nvPr/>
        </p:nvPicPr>
        <p:blipFill>
          <a:blip r:embed="rId3"/>
          <a:stretch>
            <a:fillRect/>
          </a:stretch>
        </p:blipFill>
        <p:spPr>
          <a:xfrm>
            <a:off x="1305673" y="2265498"/>
            <a:ext cx="8372475" cy="3200400"/>
          </a:xfrm>
          <a:prstGeom prst="rect">
            <a:avLst/>
          </a:prstGeom>
        </p:spPr>
      </p:pic>
    </p:spTree>
    <p:extLst>
      <p:ext uri="{BB962C8B-B14F-4D97-AF65-F5344CB8AC3E}">
        <p14:creationId xmlns:p14="http://schemas.microsoft.com/office/powerpoint/2010/main" val="662834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343818"/>
            <a:ext cx="10515600" cy="4351338"/>
          </a:xfrm>
        </p:spPr>
        <p:txBody>
          <a:bodyPr/>
          <a:lstStyle/>
          <a:p>
            <a:r>
              <a:rPr lang="zh-CN" altLang="en-US" sz="1600" dirty="0">
                <a:latin typeface="-apple-system"/>
              </a:rPr>
              <a:t>实验重复</a:t>
            </a:r>
            <a:r>
              <a:rPr lang="en-US" altLang="zh-CN" sz="1600" dirty="0">
                <a:latin typeface="-apple-system"/>
              </a:rPr>
              <a:t>5</a:t>
            </a:r>
            <a:r>
              <a:rPr lang="zh-CN" altLang="en-US" sz="1600" dirty="0">
                <a:latin typeface="-apple-system"/>
              </a:rPr>
              <a:t>次，每次将每个数据集的</a:t>
            </a:r>
            <a:r>
              <a:rPr lang="en-US" altLang="zh-CN" sz="1600" dirty="0">
                <a:latin typeface="-apple-system"/>
              </a:rPr>
              <a:t>8000</a:t>
            </a:r>
            <a:r>
              <a:rPr lang="zh-CN" altLang="en-US" sz="1600" dirty="0">
                <a:latin typeface="-apple-system"/>
              </a:rPr>
              <a:t>个数据（</a:t>
            </a:r>
            <a:r>
              <a:rPr lang="en-US" altLang="zh-CN" sz="1600" dirty="0">
                <a:latin typeface="-apple-system"/>
              </a:rPr>
              <a:t>4000</a:t>
            </a:r>
            <a:r>
              <a:rPr lang="zh-CN" altLang="en-US" sz="1600" dirty="0">
                <a:latin typeface="-apple-system"/>
              </a:rPr>
              <a:t>个健康和</a:t>
            </a:r>
            <a:r>
              <a:rPr lang="en-US" altLang="zh-CN" sz="1600" dirty="0">
                <a:latin typeface="-apple-system"/>
              </a:rPr>
              <a:t>4000</a:t>
            </a:r>
            <a:r>
              <a:rPr lang="zh-CN" altLang="en-US" sz="1600" dirty="0">
                <a:latin typeface="-apple-system"/>
              </a:rPr>
              <a:t>个禽流感鸡音段）随机分为</a:t>
            </a:r>
            <a:r>
              <a:rPr lang="en-US" altLang="zh-CN" sz="1600" dirty="0">
                <a:latin typeface="-apple-system"/>
              </a:rPr>
              <a:t>4800</a:t>
            </a:r>
            <a:r>
              <a:rPr lang="zh-CN" altLang="en-US" sz="1600" dirty="0">
                <a:latin typeface="-apple-system"/>
              </a:rPr>
              <a:t>个数据的训练集、</a:t>
            </a:r>
            <a:r>
              <a:rPr lang="en-US" altLang="zh-CN" sz="1600" dirty="0">
                <a:latin typeface="-apple-system"/>
              </a:rPr>
              <a:t>1200</a:t>
            </a:r>
            <a:r>
              <a:rPr lang="zh-CN" altLang="en-US" sz="1600" dirty="0">
                <a:latin typeface="-apple-system"/>
              </a:rPr>
              <a:t>个数据的验证集和</a:t>
            </a:r>
            <a:r>
              <a:rPr lang="en-US" altLang="zh-CN" sz="1600" dirty="0">
                <a:latin typeface="-apple-system"/>
              </a:rPr>
              <a:t>2000</a:t>
            </a:r>
            <a:r>
              <a:rPr lang="zh-CN" altLang="en-US" sz="1600" dirty="0">
                <a:latin typeface="-apple-system"/>
              </a:rPr>
              <a:t>个数据的测试集（</a:t>
            </a:r>
            <a:r>
              <a:rPr lang="en-US" altLang="zh-CN" sz="1600" dirty="0">
                <a:latin typeface="-apple-system"/>
              </a:rPr>
              <a:t>1000</a:t>
            </a:r>
            <a:r>
              <a:rPr lang="zh-CN" altLang="en-US" sz="1600" dirty="0">
                <a:latin typeface="-apple-system"/>
              </a:rPr>
              <a:t>个健康和</a:t>
            </a:r>
            <a:r>
              <a:rPr lang="en-US" altLang="zh-CN" sz="1600" dirty="0">
                <a:latin typeface="-apple-system"/>
              </a:rPr>
              <a:t>1000</a:t>
            </a:r>
            <a:r>
              <a:rPr lang="zh-CN" altLang="en-US" sz="1600" dirty="0">
                <a:latin typeface="-apple-system"/>
              </a:rPr>
              <a:t>个禽流感鸡音段），取</a:t>
            </a:r>
            <a:r>
              <a:rPr lang="en-US" altLang="zh-CN" sz="1600" dirty="0">
                <a:latin typeface="-apple-system"/>
              </a:rPr>
              <a:t>5</a:t>
            </a:r>
            <a:r>
              <a:rPr lang="zh-CN" altLang="en-US" sz="1600" dirty="0">
                <a:latin typeface="-apple-system"/>
              </a:rPr>
              <a:t>次平均测试准确率作为最终结果。</a:t>
            </a:r>
          </a:p>
        </p:txBody>
      </p:sp>
      <p:sp>
        <p:nvSpPr>
          <p:cNvPr id="4" name="标题 1">
            <a:extLst>
              <a:ext uri="{FF2B5EF4-FFF2-40B4-BE49-F238E27FC236}">
                <a16:creationId xmlns:a16="http://schemas.microsoft.com/office/drawing/2014/main" id="{A29C74F4-48A2-F18D-0853-1DCC744DE744}"/>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数据集</a:t>
            </a:r>
          </a:p>
        </p:txBody>
      </p:sp>
    </p:spTree>
    <p:extLst>
      <p:ext uri="{BB962C8B-B14F-4D97-AF65-F5344CB8AC3E}">
        <p14:creationId xmlns:p14="http://schemas.microsoft.com/office/powerpoint/2010/main" val="428625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343817"/>
            <a:ext cx="10515600" cy="5495927"/>
          </a:xfrm>
        </p:spPr>
        <p:txBody>
          <a:bodyPr>
            <a:normAutofit/>
          </a:bodyPr>
          <a:lstStyle/>
          <a:p>
            <a:pPr algn="just"/>
            <a:r>
              <a:rPr lang="zh-CN" altLang="en-US" sz="1600" dirty="0">
                <a:latin typeface="-apple-system"/>
              </a:rPr>
              <a:t>实验中使用了表</a:t>
            </a:r>
            <a:r>
              <a:rPr lang="en-US" altLang="zh-CN" sz="1600" dirty="0">
                <a:latin typeface="-apple-system"/>
              </a:rPr>
              <a:t>2</a:t>
            </a:r>
            <a:r>
              <a:rPr lang="zh-CN" altLang="en-US" sz="1600" dirty="0">
                <a:latin typeface="-apple-system"/>
              </a:rPr>
              <a:t>所示的五种不同的方法：</a:t>
            </a:r>
            <a:r>
              <a:rPr lang="en-US" altLang="zh-CN" sz="1600" dirty="0">
                <a:latin typeface="-apple-system"/>
              </a:rPr>
              <a:t>1</a:t>
            </a:r>
            <a:r>
              <a:rPr lang="zh-CN" altLang="en-US" sz="1600" dirty="0">
                <a:latin typeface="-apple-system"/>
              </a:rPr>
              <a:t>）递归神经网络</a:t>
            </a:r>
            <a:r>
              <a:rPr lang="en-US" altLang="zh-CN" sz="1600" dirty="0">
                <a:latin typeface="-apple-system"/>
              </a:rPr>
              <a:t>(RNN)</a:t>
            </a:r>
            <a:r>
              <a:rPr lang="zh-CN" altLang="en-US" sz="1600" dirty="0">
                <a:latin typeface="-apple-system"/>
              </a:rPr>
              <a:t>、</a:t>
            </a:r>
            <a:r>
              <a:rPr lang="en-US" altLang="zh-CN" sz="1600" dirty="0">
                <a:latin typeface="-apple-system"/>
              </a:rPr>
              <a:t>2)CNN-1D</a:t>
            </a:r>
            <a:r>
              <a:rPr lang="zh-CN" altLang="en-US" sz="1600" dirty="0">
                <a:latin typeface="-apple-system"/>
              </a:rPr>
              <a:t>、</a:t>
            </a:r>
            <a:r>
              <a:rPr lang="en-US" altLang="zh-CN" sz="1600" dirty="0">
                <a:latin typeface="-apple-system"/>
              </a:rPr>
              <a:t>3)CSCNN-2D</a:t>
            </a:r>
            <a:r>
              <a:rPr lang="zh-CN" altLang="en-US" sz="1600" dirty="0">
                <a:latin typeface="-apple-system"/>
              </a:rPr>
              <a:t>、</a:t>
            </a:r>
            <a:r>
              <a:rPr lang="en-US" altLang="zh-CN" sz="1600" dirty="0">
                <a:latin typeface="-apple-system"/>
              </a:rPr>
              <a:t>4)CSCNN-S</a:t>
            </a:r>
            <a:r>
              <a:rPr lang="zh-CN" altLang="en-US" sz="1600" dirty="0">
                <a:latin typeface="-apple-system"/>
              </a:rPr>
              <a:t>和</a:t>
            </a:r>
            <a:r>
              <a:rPr lang="en-US" altLang="zh-CN" sz="1600" dirty="0">
                <a:latin typeface="-apple-system"/>
              </a:rPr>
              <a:t>5)CSCNN-F</a:t>
            </a:r>
            <a:r>
              <a:rPr lang="zh-CN" altLang="en-US" sz="1600" dirty="0">
                <a:latin typeface="-apple-system"/>
              </a:rPr>
              <a:t>。 </a:t>
            </a:r>
            <a:r>
              <a:rPr lang="en-US" altLang="zh-CN" sz="1600" dirty="0">
                <a:latin typeface="-apple-system"/>
              </a:rPr>
              <a:t>RNN</a:t>
            </a:r>
            <a:r>
              <a:rPr lang="zh-CN" altLang="en-US" sz="1600" dirty="0">
                <a:latin typeface="-apple-system"/>
              </a:rPr>
              <a:t>和</a:t>
            </a:r>
            <a:r>
              <a:rPr lang="en-US" altLang="zh-CN" sz="1600" dirty="0">
                <a:latin typeface="-apple-system"/>
              </a:rPr>
              <a:t>CNN1D</a:t>
            </a:r>
            <a:r>
              <a:rPr lang="zh-CN" altLang="en-US" sz="1600" dirty="0">
                <a:latin typeface="-apple-system"/>
              </a:rPr>
              <a:t>的数据相似，但</a:t>
            </a:r>
            <a:r>
              <a:rPr lang="en-US" altLang="zh-CN" sz="1600" dirty="0">
                <a:latin typeface="-apple-system"/>
              </a:rPr>
              <a:t>RNN</a:t>
            </a:r>
            <a:r>
              <a:rPr lang="zh-CN" altLang="en-US" sz="1600" dirty="0">
                <a:latin typeface="-apple-system"/>
              </a:rPr>
              <a:t>比</a:t>
            </a:r>
            <a:r>
              <a:rPr lang="en-US" altLang="zh-CN" sz="1600" dirty="0">
                <a:latin typeface="-apple-system"/>
              </a:rPr>
              <a:t>CNN-1D</a:t>
            </a:r>
            <a:r>
              <a:rPr lang="zh-CN" altLang="en-US" sz="1600" dirty="0">
                <a:latin typeface="-apple-system"/>
              </a:rPr>
              <a:t>有更多的参数。 在三种采用</a:t>
            </a:r>
            <a:r>
              <a:rPr lang="en-US" altLang="zh-CN" sz="1600" dirty="0">
                <a:latin typeface="-apple-system"/>
              </a:rPr>
              <a:t>CSCNN</a:t>
            </a:r>
            <a:r>
              <a:rPr lang="zh-CN" altLang="en-US" sz="1600" dirty="0">
                <a:latin typeface="-apple-system"/>
              </a:rPr>
              <a:t>的方法中，</a:t>
            </a:r>
            <a:r>
              <a:rPr lang="en-US" altLang="zh-CN" sz="1600" dirty="0">
                <a:latin typeface="-apple-system"/>
              </a:rPr>
              <a:t>CSCNN-F</a:t>
            </a:r>
            <a:r>
              <a:rPr lang="zh-CN" altLang="en-US" sz="1600" dirty="0">
                <a:latin typeface="-apple-system"/>
              </a:rPr>
              <a:t>的数据量最小，参数最少。 所有方法均训练</a:t>
            </a:r>
            <a:r>
              <a:rPr lang="en-US" altLang="zh-CN" sz="1600" dirty="0">
                <a:latin typeface="-apple-system"/>
              </a:rPr>
              <a:t>100</a:t>
            </a:r>
            <a:r>
              <a:rPr lang="zh-CN" altLang="en-US" sz="1600" dirty="0">
                <a:latin typeface="-apple-system"/>
              </a:rPr>
              <a:t>次。 从图可以观察到 </a:t>
            </a:r>
            <a:r>
              <a:rPr lang="en-US" altLang="zh-CN" sz="1600" dirty="0">
                <a:latin typeface="-apple-system"/>
              </a:rPr>
              <a:t>8</a:t>
            </a:r>
            <a:r>
              <a:rPr lang="zh-CN" altLang="en-US" sz="1600" dirty="0">
                <a:latin typeface="-apple-system"/>
              </a:rPr>
              <a:t>所有模型在</a:t>
            </a:r>
            <a:r>
              <a:rPr lang="en-US" altLang="zh-CN" sz="1600" dirty="0">
                <a:latin typeface="-apple-system"/>
              </a:rPr>
              <a:t>100</a:t>
            </a:r>
            <a:r>
              <a:rPr lang="zh-CN" altLang="en-US" sz="1600" dirty="0">
                <a:latin typeface="-apple-system"/>
              </a:rPr>
              <a:t>个</a:t>
            </a:r>
            <a:r>
              <a:rPr lang="en-US" altLang="zh-CN" sz="1600" dirty="0">
                <a:latin typeface="-apple-system"/>
              </a:rPr>
              <a:t>Epoch</a:t>
            </a:r>
            <a:r>
              <a:rPr lang="zh-CN" altLang="en-US" sz="1600" dirty="0">
                <a:latin typeface="-apple-system"/>
              </a:rPr>
              <a:t>之前均趋于稳定，</a:t>
            </a:r>
            <a:r>
              <a:rPr lang="en-US" altLang="zh-CN" sz="1600" dirty="0">
                <a:latin typeface="-apple-system"/>
              </a:rPr>
              <a:t>CSCNN-S</a:t>
            </a:r>
            <a:r>
              <a:rPr lang="zh-CN" altLang="en-US" sz="1600" dirty="0">
                <a:latin typeface="-apple-system"/>
              </a:rPr>
              <a:t>的训练精度和测试精度在第</a:t>
            </a:r>
            <a:r>
              <a:rPr lang="en-US" altLang="zh-CN" sz="1600" dirty="0">
                <a:latin typeface="-apple-system"/>
              </a:rPr>
              <a:t>25</a:t>
            </a:r>
            <a:r>
              <a:rPr lang="zh-CN" altLang="en-US" sz="1600" dirty="0">
                <a:latin typeface="-apple-system"/>
              </a:rPr>
              <a:t>个</a:t>
            </a:r>
            <a:r>
              <a:rPr lang="en-US" altLang="zh-CN" sz="1600" dirty="0">
                <a:latin typeface="-apple-system"/>
              </a:rPr>
              <a:t>Epoch</a:t>
            </a:r>
            <a:r>
              <a:rPr lang="zh-CN" altLang="en-US" sz="1600" dirty="0">
                <a:latin typeface="-apple-system"/>
              </a:rPr>
              <a:t>趋于相对稳定，</a:t>
            </a:r>
            <a:r>
              <a:rPr lang="en-US" altLang="zh-CN" sz="1600" dirty="0">
                <a:latin typeface="-apple-system"/>
              </a:rPr>
              <a:t>CSCNN-F</a:t>
            </a:r>
            <a:r>
              <a:rPr lang="zh-CN" altLang="en-US" sz="1600" dirty="0">
                <a:latin typeface="-apple-system"/>
              </a:rPr>
              <a:t>和</a:t>
            </a:r>
            <a:r>
              <a:rPr lang="en-US" altLang="zh-CN" sz="1600" dirty="0">
                <a:latin typeface="-apple-system"/>
              </a:rPr>
              <a:t>CSCNN-2D</a:t>
            </a:r>
            <a:r>
              <a:rPr lang="zh-CN" altLang="en-US" sz="1600" dirty="0">
                <a:latin typeface="-apple-system"/>
              </a:rPr>
              <a:t>在第</a:t>
            </a:r>
            <a:r>
              <a:rPr lang="en-US" altLang="zh-CN" sz="1600" dirty="0">
                <a:latin typeface="-apple-system"/>
              </a:rPr>
              <a:t>60</a:t>
            </a:r>
            <a:r>
              <a:rPr lang="zh-CN" altLang="en-US" sz="1600" dirty="0">
                <a:latin typeface="-apple-system"/>
              </a:rPr>
              <a:t>和</a:t>
            </a:r>
            <a:r>
              <a:rPr lang="en-US" altLang="zh-CN" sz="1600" dirty="0">
                <a:latin typeface="-apple-system"/>
              </a:rPr>
              <a:t>45</a:t>
            </a:r>
            <a:r>
              <a:rPr lang="zh-CN" altLang="en-US" sz="1600" dirty="0">
                <a:latin typeface="-apple-system"/>
              </a:rPr>
              <a:t>个</a:t>
            </a:r>
            <a:r>
              <a:rPr lang="en-US" altLang="zh-CN" sz="1600" dirty="0">
                <a:latin typeface="-apple-system"/>
              </a:rPr>
              <a:t>Epoch</a:t>
            </a:r>
            <a:r>
              <a:rPr lang="zh-CN" altLang="en-US" sz="1600" dirty="0">
                <a:latin typeface="-apple-system"/>
              </a:rPr>
              <a:t>附近次之，</a:t>
            </a:r>
            <a:r>
              <a:rPr lang="en-US" altLang="zh-CN" sz="1600" dirty="0">
                <a:latin typeface="-apple-system"/>
              </a:rPr>
              <a:t>RNN</a:t>
            </a:r>
            <a:r>
              <a:rPr lang="zh-CN" altLang="en-US" sz="1600" dirty="0">
                <a:latin typeface="-apple-system"/>
              </a:rPr>
              <a:t>和</a:t>
            </a:r>
            <a:r>
              <a:rPr lang="en-US" altLang="zh-CN" sz="1600" dirty="0">
                <a:latin typeface="-apple-system"/>
              </a:rPr>
              <a:t>CNN-1D</a:t>
            </a:r>
            <a:r>
              <a:rPr lang="zh-CN" altLang="en-US" sz="1600" dirty="0">
                <a:latin typeface="-apple-system"/>
              </a:rPr>
              <a:t>在第</a:t>
            </a:r>
            <a:r>
              <a:rPr lang="en-US" altLang="zh-CN" sz="1600" dirty="0">
                <a:latin typeface="-apple-system"/>
              </a:rPr>
              <a:t>90</a:t>
            </a:r>
            <a:r>
              <a:rPr lang="zh-CN" altLang="en-US" sz="1600" dirty="0">
                <a:latin typeface="-apple-system"/>
              </a:rPr>
              <a:t>个</a:t>
            </a:r>
            <a:r>
              <a:rPr lang="en-US" altLang="zh-CN" sz="1600" dirty="0">
                <a:latin typeface="-apple-system"/>
              </a:rPr>
              <a:t>Epoch</a:t>
            </a:r>
            <a:r>
              <a:rPr lang="zh-CN" altLang="en-US" sz="1600" dirty="0">
                <a:latin typeface="-apple-system"/>
              </a:rPr>
              <a:t>时最慢。</a:t>
            </a:r>
            <a:endParaRPr lang="en-US" altLang="zh-CN" sz="1600" dirty="0">
              <a:latin typeface="-apple-system"/>
            </a:endParaRPr>
          </a:p>
        </p:txBody>
      </p:sp>
      <p:sp>
        <p:nvSpPr>
          <p:cNvPr id="4" name="标题 1">
            <a:extLst>
              <a:ext uri="{FF2B5EF4-FFF2-40B4-BE49-F238E27FC236}">
                <a16:creationId xmlns:a16="http://schemas.microsoft.com/office/drawing/2014/main" id="{A29C74F4-48A2-F18D-0853-1DCC744DE744}"/>
              </a:ext>
            </a:extLst>
          </p:cNvPr>
          <p:cNvSpPr>
            <a:spLocks noGrp="1"/>
          </p:cNvSpPr>
          <p:nvPr>
            <p:ph type="title"/>
          </p:nvPr>
        </p:nvSpPr>
        <p:spPr>
          <a:xfrm>
            <a:off x="0" y="18255"/>
            <a:ext cx="10515600" cy="1325563"/>
          </a:xfrm>
        </p:spPr>
        <p:txBody>
          <a:bodyPr/>
          <a:lstStyle/>
          <a:p>
            <a:r>
              <a:rPr lang="zh-CN" altLang="en-US" b="0" i="0" dirty="0">
                <a:effectLst/>
                <a:latin typeface="-apple-system"/>
              </a:rPr>
              <a:t>结果和讨论</a:t>
            </a:r>
            <a:endParaRPr lang="zh-CN" altLang="en-US" dirty="0"/>
          </a:p>
        </p:txBody>
      </p:sp>
      <p:pic>
        <p:nvPicPr>
          <p:cNvPr id="6" name="图片 5">
            <a:extLst>
              <a:ext uri="{FF2B5EF4-FFF2-40B4-BE49-F238E27FC236}">
                <a16:creationId xmlns:a16="http://schemas.microsoft.com/office/drawing/2014/main" id="{D6E6EF8E-5951-901C-0275-17DE74281A92}"/>
              </a:ext>
            </a:extLst>
          </p:cNvPr>
          <p:cNvPicPr>
            <a:picLocks noChangeAspect="1"/>
          </p:cNvPicPr>
          <p:nvPr/>
        </p:nvPicPr>
        <p:blipFill rotWithShape="1">
          <a:blip r:embed="rId2"/>
          <a:srcRect t="1790"/>
          <a:stretch/>
        </p:blipFill>
        <p:spPr>
          <a:xfrm>
            <a:off x="3305313" y="2611120"/>
            <a:ext cx="5581373" cy="4023360"/>
          </a:xfrm>
          <a:prstGeom prst="rect">
            <a:avLst/>
          </a:prstGeom>
        </p:spPr>
      </p:pic>
    </p:spTree>
    <p:extLst>
      <p:ext uri="{BB962C8B-B14F-4D97-AF65-F5344CB8AC3E}">
        <p14:creationId xmlns:p14="http://schemas.microsoft.com/office/powerpoint/2010/main" val="252095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838200" y="673100"/>
            <a:ext cx="10515600" cy="4351338"/>
          </a:xfrm>
        </p:spPr>
        <p:txBody>
          <a:bodyPr/>
          <a:lstStyle/>
          <a:p>
            <a:r>
              <a:rPr lang="zh-CN" altLang="zh-CN" sz="1800" dirty="0">
                <a:effectLst/>
                <a:ea typeface="等线" panose="02010600030101010101" pitchFamily="2" charset="-122"/>
                <a:cs typeface="Times New Roman" panose="02020603050405020304" pitchFamily="18" charset="0"/>
              </a:rPr>
              <a:t>本文提出一种新的声音识别方法</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鸡叫声卷积神经网络（</a:t>
            </a:r>
            <a:r>
              <a:rPr lang="en-US" altLang="zh-CN" sz="1800" dirty="0">
                <a:effectLst/>
                <a:ea typeface="等线" panose="02010600030101010101" pitchFamily="2" charset="-122"/>
                <a:cs typeface="Times New Roman" panose="02020603050405020304" pitchFamily="18" charset="0"/>
              </a:rPr>
              <a:t>chicken sound convolutional neural </a:t>
            </a:r>
            <a:r>
              <a:rPr lang="en-US" altLang="zh-CN" sz="1800" dirty="0" err="1">
                <a:effectLst/>
                <a:ea typeface="等线" panose="02010600030101010101" pitchFamily="2" charset="-122"/>
                <a:cs typeface="Times New Roman" panose="02020603050405020304" pitchFamily="18" charset="0"/>
              </a:rPr>
              <a:t>network,CSCNN</a:t>
            </a:r>
            <a:r>
              <a:rPr lang="zh-CN" altLang="zh-CN" sz="1800" dirty="0">
                <a:effectLst/>
                <a:ea typeface="等线" panose="02010600030101010101" pitchFamily="2" charset="-122"/>
                <a:cs typeface="Times New Roman" panose="02020603050405020304" pitchFamily="18" charset="0"/>
              </a:rPr>
              <a:t>）用于禽流感鸡的检测。</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根据环境噪声、鸡行为噪声和鸡叫声的频谱差异，设计了一种从复杂的声音数据中提取鸡叫声的方法，计算出了鸡叫声的四个特征，包括</a:t>
            </a:r>
            <a:r>
              <a:rPr lang="en-US" altLang="zh-CN" sz="1800" dirty="0" err="1">
                <a:effectLst/>
                <a:ea typeface="等线" panose="02010600030101010101" pitchFamily="2" charset="-122"/>
                <a:cs typeface="Times New Roman" panose="02020603050405020304" pitchFamily="18" charset="0"/>
              </a:rPr>
              <a:t>logfbank</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Mel</a:t>
            </a:r>
            <a:r>
              <a:rPr lang="zh-CN" altLang="zh-CN" sz="1800" dirty="0">
                <a:effectLst/>
                <a:ea typeface="等线" panose="02010600030101010101" pitchFamily="2" charset="-122"/>
                <a:cs typeface="Times New Roman" panose="02020603050405020304" pitchFamily="18" charset="0"/>
              </a:rPr>
              <a:t>频率倒谱系数（</a:t>
            </a:r>
            <a:r>
              <a:rPr lang="en-US" altLang="zh-CN" sz="1800" dirty="0">
                <a:effectLst/>
                <a:ea typeface="等线" panose="02010600030101010101" pitchFamily="2" charset="-122"/>
                <a:cs typeface="Times New Roman" panose="02020603050405020304" pitchFamily="18" charset="0"/>
              </a:rPr>
              <a:t>Mel Frequency </a:t>
            </a:r>
            <a:r>
              <a:rPr lang="en-US" altLang="zh-CN" sz="1800" dirty="0" err="1">
                <a:effectLst/>
                <a:ea typeface="等线" panose="02010600030101010101" pitchFamily="2" charset="-122"/>
                <a:cs typeface="Times New Roman" panose="02020603050405020304" pitchFamily="18" charset="0"/>
              </a:rPr>
              <a:t>Cepstrum</a:t>
            </a:r>
            <a:r>
              <a:rPr lang="en-US" altLang="zh-CN" sz="1800" dirty="0">
                <a:effectLst/>
                <a:ea typeface="等线" panose="02010600030101010101" pitchFamily="2" charset="-122"/>
                <a:cs typeface="Times New Roman" panose="02020603050405020304" pitchFamily="18" charset="0"/>
              </a:rPr>
              <a:t> </a:t>
            </a:r>
            <a:r>
              <a:rPr lang="en-US" altLang="zh-CN" sz="1800" dirty="0" err="1">
                <a:effectLst/>
                <a:ea typeface="等线" panose="02010600030101010101" pitchFamily="2" charset="-122"/>
                <a:cs typeface="Times New Roman" panose="02020603050405020304" pitchFamily="18" charset="0"/>
              </a:rPr>
              <a:t>Coefficient,MFCC</a:t>
            </a:r>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MFCC-Delta</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MFCC-Delta-Delta</a:t>
            </a:r>
            <a:r>
              <a:rPr lang="zh-CN" altLang="zh-CN" sz="1800" dirty="0">
                <a:effectLst/>
                <a:ea typeface="等线" panose="02010600030101010101" pitchFamily="2" charset="-122"/>
                <a:cs typeface="Times New Roman" panose="02020603050405020304" pitchFamily="18" charset="0"/>
              </a:rPr>
              <a:t>。</a:t>
            </a:r>
            <a:r>
              <a:rPr lang="en-US" altLang="zh-CN" sz="1800" dirty="0">
                <a:solidFill>
                  <a:srgbClr val="000000"/>
                </a:solidFill>
                <a:effectLst/>
                <a:latin typeface="Segoe UI" panose="020B0502040204020203" pitchFamily="34" charset="0"/>
                <a:ea typeface="等线" panose="02010600030101010101" pitchFamily="2" charset="-122"/>
              </a:rPr>
              <a:t> </a:t>
            </a:r>
          </a:p>
          <a:p>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最后，利用</a:t>
            </a:r>
            <a:r>
              <a:rPr lang="en-US" altLang="zh-CN" sz="1800" dirty="0">
                <a:solidFill>
                  <a:srgbClr val="000000"/>
                </a:solidFill>
                <a:effectLst/>
                <a:latin typeface="Segoe UI" panose="020B0502040204020203" pitchFamily="34" charset="0"/>
                <a:ea typeface="等线" panose="02010600030101010101" pitchFamily="2" charset="-122"/>
              </a:rPr>
              <a:t>CSCNN</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对健康鸡和禽流感鸡的声音进行了识别。</a:t>
            </a:r>
            <a:r>
              <a:rPr lang="zh-CN" altLang="zh-CN" sz="1800" dirty="0">
                <a:solidFill>
                  <a:srgbClr val="000000"/>
                </a:solidFill>
                <a:effectLst/>
                <a:ea typeface="Segoe UI" panose="020B0502040204020203" pitchFamily="34" charset="0"/>
              </a:rPr>
              <a:t> </a:t>
            </a:r>
            <a:endParaRPr lang="en-US" altLang="zh-CN" sz="1800" dirty="0">
              <a:solidFill>
                <a:srgbClr val="000000"/>
              </a:solidFill>
              <a:effectLst/>
              <a:ea typeface="Segoe UI" panose="020B0502040204020203" pitchFamily="34" charset="0"/>
            </a:endParaRPr>
          </a:p>
          <a:p>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实验中，</a:t>
            </a:r>
            <a:r>
              <a:rPr lang="en-US" altLang="zh-CN" sz="1800" dirty="0">
                <a:solidFill>
                  <a:srgbClr val="000000"/>
                </a:solidFill>
                <a:effectLst/>
                <a:latin typeface="Segoe UI" panose="020B0502040204020203" pitchFamily="34" charset="0"/>
                <a:ea typeface="等线" panose="02010600030101010101" pitchFamily="2" charset="-122"/>
              </a:rPr>
              <a:t>CSCNN-SC(CSCNN via spectrogram ,CSCNN-S)</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在注射</a:t>
            </a:r>
            <a:r>
              <a:rPr lang="en-US" altLang="zh-CN" sz="1800" dirty="0">
                <a:solidFill>
                  <a:srgbClr val="000000"/>
                </a:solidFill>
                <a:effectLst/>
                <a:latin typeface="Segoe UI" panose="020B0502040204020203" pitchFamily="34" charset="0"/>
                <a:ea typeface="等线" panose="02010600030101010101" pitchFamily="2" charset="-122"/>
              </a:rPr>
              <a:t>H9N2</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病毒后第</a:t>
            </a:r>
            <a:r>
              <a:rPr lang="en-US" altLang="zh-CN" sz="1800" dirty="0">
                <a:solidFill>
                  <a:srgbClr val="000000"/>
                </a:solidFill>
                <a:effectLst/>
                <a:latin typeface="Segoe UI" panose="020B0502040204020203" pitchFamily="34" charset="0"/>
                <a:ea typeface="等线" panose="02010600030101010101" pitchFamily="2" charset="-122"/>
              </a:rPr>
              <a:t>2</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dirty="0">
                <a:solidFill>
                  <a:srgbClr val="000000"/>
                </a:solidFill>
                <a:effectLst/>
                <a:latin typeface="Segoe UI" panose="020B0502040204020203" pitchFamily="34" charset="0"/>
                <a:ea typeface="等线" panose="02010600030101010101" pitchFamily="2" charset="-122"/>
              </a:rPr>
              <a:t>4</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dirty="0">
                <a:solidFill>
                  <a:srgbClr val="000000"/>
                </a:solidFill>
                <a:effectLst/>
                <a:latin typeface="Segoe UI" panose="020B0502040204020203" pitchFamily="34" charset="0"/>
                <a:ea typeface="等线" panose="02010600030101010101" pitchFamily="2" charset="-122"/>
              </a:rPr>
              <a:t>6</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天的识别正确率分别为</a:t>
            </a:r>
            <a:r>
              <a:rPr lang="en-US" altLang="zh-CN" sz="1800" dirty="0">
                <a:solidFill>
                  <a:srgbClr val="000000"/>
                </a:solidFill>
                <a:effectLst/>
                <a:latin typeface="Segoe UI" panose="020B0502040204020203" pitchFamily="34" charset="0"/>
                <a:ea typeface="等线" panose="02010600030101010101" pitchFamily="2" charset="-122"/>
              </a:rPr>
              <a:t>93.01%</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dirty="0">
                <a:solidFill>
                  <a:srgbClr val="000000"/>
                </a:solidFill>
                <a:effectLst/>
                <a:latin typeface="Segoe UI" panose="020B0502040204020203" pitchFamily="34" charset="0"/>
                <a:ea typeface="等线" panose="02010600030101010101" pitchFamily="2" charset="-122"/>
              </a:rPr>
              <a:t>95.05%</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dirty="0">
                <a:solidFill>
                  <a:srgbClr val="000000"/>
                </a:solidFill>
                <a:effectLst/>
                <a:latin typeface="Segoe UI" panose="020B0502040204020203" pitchFamily="34" charset="0"/>
                <a:ea typeface="等线" panose="02010600030101010101" pitchFamily="2" charset="-122"/>
              </a:rPr>
              <a:t>97.43%</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dirty="0">
                <a:solidFill>
                  <a:srgbClr val="000000"/>
                </a:solidFill>
                <a:effectLst/>
                <a:latin typeface="Segoe UI" panose="020B0502040204020203" pitchFamily="34" charset="0"/>
                <a:ea typeface="等线" panose="02010600030101010101" pitchFamily="2" charset="-122"/>
              </a:rPr>
              <a:t>CSCNNF(CSCNN with feature </a:t>
            </a:r>
            <a:r>
              <a:rPr lang="en-US" altLang="zh-CN" sz="1800" dirty="0" err="1">
                <a:solidFill>
                  <a:srgbClr val="000000"/>
                </a:solidFill>
                <a:effectLst/>
                <a:latin typeface="Segoe UI" panose="020B0502040204020203" pitchFamily="34" charset="0"/>
                <a:ea typeface="等线" panose="02010600030101010101" pitchFamily="2" charset="-122"/>
              </a:rPr>
              <a:t>mapping,CSCNNF</a:t>
            </a:r>
            <a:r>
              <a:rPr lang="en-US" altLang="zh-CN" sz="1800" dirty="0">
                <a:solidFill>
                  <a:srgbClr val="000000"/>
                </a:solidFill>
                <a:effectLst/>
                <a:latin typeface="Segoe UI" panose="020B0502040204020203" pitchFamily="34" charset="0"/>
                <a:ea typeface="等线" panose="02010600030101010101" pitchFamily="2" charset="-122"/>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的识别正确率分别为</a:t>
            </a:r>
            <a:r>
              <a:rPr lang="en-US" altLang="zh-CN" sz="1800" dirty="0">
                <a:solidFill>
                  <a:srgbClr val="000000"/>
                </a:solidFill>
                <a:effectLst/>
                <a:latin typeface="Segoe UI" panose="020B0502040204020203" pitchFamily="34" charset="0"/>
                <a:ea typeface="等线" panose="02010600030101010101" pitchFamily="2" charset="-122"/>
              </a:rPr>
              <a:t>89.79%</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dirty="0">
                <a:solidFill>
                  <a:srgbClr val="000000"/>
                </a:solidFill>
                <a:effectLst/>
                <a:latin typeface="Segoe UI" panose="020B0502040204020203" pitchFamily="34" charset="0"/>
                <a:ea typeface="等线" panose="02010600030101010101" pitchFamily="2" charset="-122"/>
              </a:rPr>
              <a:t>93.56%</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dirty="0">
                <a:solidFill>
                  <a:srgbClr val="000000"/>
                </a:solidFill>
                <a:effectLst/>
                <a:latin typeface="Segoe UI" panose="020B0502040204020203" pitchFamily="34" charset="0"/>
                <a:ea typeface="等线" panose="02010600030101010101" pitchFamily="2" charset="-122"/>
              </a:rPr>
              <a:t>95.84%</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endParaRPr lang="zh-CN" altLang="en-US" dirty="0"/>
          </a:p>
        </p:txBody>
      </p:sp>
    </p:spTree>
    <p:extLst>
      <p:ext uri="{BB962C8B-B14F-4D97-AF65-F5344CB8AC3E}">
        <p14:creationId xmlns:p14="http://schemas.microsoft.com/office/powerpoint/2010/main" val="135143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9C7D1-516F-DF64-CDE1-95DB9E844636}"/>
              </a:ext>
            </a:extLst>
          </p:cNvPr>
          <p:cNvSpPr>
            <a:spLocks noGrp="1"/>
          </p:cNvSpPr>
          <p:nvPr>
            <p:ph type="title"/>
          </p:nvPr>
        </p:nvSpPr>
        <p:spPr/>
        <p:txBody>
          <a:bodyPr/>
          <a:lstStyle/>
          <a:p>
            <a:r>
              <a:rPr lang="zh-CN" altLang="en-US" dirty="0"/>
              <a:t>实验所用方法</a:t>
            </a:r>
          </a:p>
        </p:txBody>
      </p:sp>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p:txBody>
          <a:bodyPr/>
          <a:lstStyle/>
          <a:p>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双阈值方法是基于声音的短时能量</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和短时过零比</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来检测声音起点和终点的常用声音端点检测方法</a:t>
            </a:r>
            <a:endParaRPr lang="en-US" altLang="zh-CN" b="0" i="0" dirty="0">
              <a:effectLst/>
              <a:latin typeface="-apple-system"/>
            </a:endParaRPr>
          </a:p>
          <a:p>
            <a:pPr algn="just"/>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但鸡的活动（如踩踏、触摸笼舍、进食、饮水、拍打翅膀等）产生的噪声较大，且</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较高，仅用双阈值法很容易将噪声与鸡声混为一谈。论文提出了一种检测鸡叫声的新方法。</a:t>
            </a:r>
            <a:r>
              <a:rPr lang="zh-CN" altLang="zh-CN" sz="1800" kern="10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该方法根据</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双阈值法</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提取的声音在</a:t>
            </a:r>
            <a:r>
              <a:rPr lang="zh-CN" altLang="zh-CN" sz="1800" b="1"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时域</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zh-CN" altLang="zh-CN" sz="1800" b="1"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频域</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的特征进行筛选，去除</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较高的噪声。为减小噪声的影响，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049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9C7D1-516F-DF64-CDE1-95DB9E844636}"/>
              </a:ext>
            </a:extLst>
          </p:cNvPr>
          <p:cNvSpPr>
            <a:spLocks noGrp="1"/>
          </p:cNvSpPr>
          <p:nvPr>
            <p:ph type="title"/>
          </p:nvPr>
        </p:nvSpPr>
        <p:spPr/>
        <p:txBody>
          <a:bodyPr/>
          <a:lstStyle/>
          <a:p>
            <a:r>
              <a:rPr lang="zh-CN" altLang="en-US" dirty="0"/>
              <a:t>实验数据</a:t>
            </a:r>
          </a:p>
        </p:txBody>
      </p:sp>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p:txBody>
          <a:bodyPr/>
          <a:lstStyle/>
          <a:p>
            <a:pPr algn="just"/>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为了使数据集更具代表性，从每天随机抽取</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4000</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个鸡的声音片段。</a:t>
            </a:r>
            <a:r>
              <a:rPr lang="zh-CN" altLang="zh-CN" sz="1800" kern="10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第</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B1</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天的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4000</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只鸡声音片段代表健康鸡，并与第</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2</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4</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6</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天的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4000</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只鸡声音片段组合，共</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8000</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只鸡声音片段作为第</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2</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4</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6</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天的数据集。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6959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99C7D1-516F-DF64-CDE1-95DB9E844636}"/>
              </a:ext>
            </a:extLst>
          </p:cNvPr>
          <p:cNvSpPr>
            <a:spLocks noGrp="1"/>
          </p:cNvSpPr>
          <p:nvPr>
            <p:ph type="title"/>
          </p:nvPr>
        </p:nvSpPr>
        <p:spPr/>
        <p:txBody>
          <a:bodyPr/>
          <a:lstStyle/>
          <a:p>
            <a:r>
              <a:rPr lang="zh-CN" altLang="en-US" dirty="0"/>
              <a:t>实验数据的处理</a:t>
            </a:r>
          </a:p>
        </p:txBody>
      </p:sp>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p:txBody>
          <a:bodyPr>
            <a:normAutofit/>
          </a:bodyPr>
          <a:lstStyle/>
          <a:p>
            <a:r>
              <a:rPr lang="zh-CN" altLang="en-US" sz="4000" dirty="0"/>
              <a:t>噪音处理</a:t>
            </a:r>
            <a:endParaRPr lang="en-US" altLang="zh-CN" sz="4000" dirty="0"/>
          </a:p>
          <a:p>
            <a:r>
              <a:rPr lang="zh-CN" altLang="en-US" sz="4000" dirty="0"/>
              <a:t>计算声音信号</a:t>
            </a:r>
            <a:endParaRPr lang="en-US" altLang="zh-CN" sz="4000" dirty="0"/>
          </a:p>
          <a:p>
            <a:r>
              <a:rPr lang="zh-CN" altLang="en-US" sz="4000" dirty="0"/>
              <a:t>计算发声端点</a:t>
            </a:r>
            <a:endParaRPr lang="en-US" altLang="zh-CN" sz="4000" dirty="0"/>
          </a:p>
          <a:p>
            <a:r>
              <a:rPr lang="zh-CN" altLang="en-US" sz="4000" dirty="0"/>
              <a:t>数据转换</a:t>
            </a:r>
          </a:p>
        </p:txBody>
      </p:sp>
    </p:spTree>
    <p:extLst>
      <p:ext uri="{BB962C8B-B14F-4D97-AF65-F5344CB8AC3E}">
        <p14:creationId xmlns:p14="http://schemas.microsoft.com/office/powerpoint/2010/main" val="189047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087688"/>
            <a:ext cx="10515600" cy="4351338"/>
          </a:xfrm>
        </p:spPr>
        <p:txBody>
          <a:bodyPr/>
          <a:lstStyle/>
          <a:p>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噪声源：</a:t>
            </a:r>
            <a:r>
              <a:rPr lang="zh-CN"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存在附加噪音：鸡行走的声音和人类操作的声音（低频声音）</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处理方法：</a:t>
            </a:r>
            <a:r>
              <a:rPr lang="zh-CN"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高通滤波（</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high-pass filtering</a:t>
            </a:r>
            <a:r>
              <a:rPr lang="zh-CN"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对应函数如下：</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marL="0" indent="0">
              <a:buNone/>
            </a:pPr>
            <a:endParaRPr lang="zh-CN"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marL="0" indent="0">
              <a:buNone/>
            </a:pP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预强调系数</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α</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取值范围为（</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0.9</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1</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），本文设置为</a:t>
            </a: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0.98</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marL="0" indent="0">
              <a:buNone/>
            </a:pP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原始信号和预应力信号在右图中显示</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marL="0" indent="0">
              <a:buNone/>
            </a:pP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预强调后，低频噪声减弱，较高频率</a:t>
            </a:r>
            <a:endPar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marL="0" indent="0">
              <a:buNone/>
            </a:pPr>
            <a:r>
              <a:rPr lang="en-US" altLang="zh-CN"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    </a:t>
            </a:r>
            <a:r>
              <a:rPr lang="zh-CN" altLang="en-US" sz="1800" kern="100" dirty="0">
                <a:solidFill>
                  <a:srgbClr val="000000"/>
                </a:solidFill>
                <a:latin typeface="Segoe UI" panose="020B0502040204020203" pitchFamily="34" charset="0"/>
                <a:ea typeface="等线" panose="02010600030101010101" pitchFamily="2" charset="-122"/>
                <a:cs typeface="Segoe UI" panose="020B0502040204020203" pitchFamily="34" charset="0"/>
              </a:rPr>
              <a:t>的小鸡发声变化不大。</a:t>
            </a:r>
          </a:p>
        </p:txBody>
      </p:sp>
      <p:sp>
        <p:nvSpPr>
          <p:cNvPr id="4" name="标题 1">
            <a:extLst>
              <a:ext uri="{FF2B5EF4-FFF2-40B4-BE49-F238E27FC236}">
                <a16:creationId xmlns:a16="http://schemas.microsoft.com/office/drawing/2014/main" id="{07FAF857-9055-1E33-2FB8-749BCE6F0D53}"/>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噪音处理</a:t>
            </a:r>
          </a:p>
        </p:txBody>
      </p:sp>
      <p:pic>
        <p:nvPicPr>
          <p:cNvPr id="2" name="图片 1">
            <a:extLst>
              <a:ext uri="{FF2B5EF4-FFF2-40B4-BE49-F238E27FC236}">
                <a16:creationId xmlns:a16="http://schemas.microsoft.com/office/drawing/2014/main" id="{5B20C199-46A0-7B81-EDA5-6FFB5576B991}"/>
              </a:ext>
            </a:extLst>
          </p:cNvPr>
          <p:cNvPicPr>
            <a:picLocks noChangeAspect="1"/>
          </p:cNvPicPr>
          <p:nvPr/>
        </p:nvPicPr>
        <p:blipFill>
          <a:blip r:embed="rId2"/>
          <a:stretch>
            <a:fillRect/>
          </a:stretch>
        </p:blipFill>
        <p:spPr>
          <a:xfrm>
            <a:off x="894079" y="1821652"/>
            <a:ext cx="4023361" cy="807720"/>
          </a:xfrm>
          <a:prstGeom prst="rect">
            <a:avLst/>
          </a:prstGeom>
        </p:spPr>
      </p:pic>
      <p:pic>
        <p:nvPicPr>
          <p:cNvPr id="6" name="图片 5">
            <a:extLst>
              <a:ext uri="{FF2B5EF4-FFF2-40B4-BE49-F238E27FC236}">
                <a16:creationId xmlns:a16="http://schemas.microsoft.com/office/drawing/2014/main" id="{1BF653A3-181F-1601-87C3-38BF934C13BB}"/>
              </a:ext>
            </a:extLst>
          </p:cNvPr>
          <p:cNvPicPr>
            <a:picLocks noChangeAspect="1"/>
          </p:cNvPicPr>
          <p:nvPr/>
        </p:nvPicPr>
        <p:blipFill>
          <a:blip r:embed="rId3"/>
          <a:stretch>
            <a:fillRect/>
          </a:stretch>
        </p:blipFill>
        <p:spPr>
          <a:xfrm>
            <a:off x="6518275" y="2729370"/>
            <a:ext cx="4794250" cy="1802130"/>
          </a:xfrm>
          <a:prstGeom prst="rect">
            <a:avLst/>
          </a:prstGeom>
        </p:spPr>
      </p:pic>
    </p:spTree>
    <p:extLst>
      <p:ext uri="{BB962C8B-B14F-4D97-AF65-F5344CB8AC3E}">
        <p14:creationId xmlns:p14="http://schemas.microsoft.com/office/powerpoint/2010/main" val="349891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410598"/>
            <a:ext cx="12192000" cy="5954796"/>
          </a:xfrm>
        </p:spPr>
        <p:txBody>
          <a:bodyPr>
            <a:normAutofit/>
          </a:bodyPr>
          <a:lstStyle/>
          <a:p>
            <a:pPr algn="just"/>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对声音进行帧化，每帧长度</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23.2ms</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，用汉明窗口对声音进行帧化：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pPr marL="0" indent="0">
              <a:buNone/>
            </a:pPr>
            <a:r>
              <a:rPr lang="en-US" altLang="zh-CN" sz="1800" dirty="0">
                <a:effectLst/>
                <a:latin typeface="等线" panose="02010600030101010101" pitchFamily="2" charset="-122"/>
                <a:cs typeface="Times New Roman" panose="02020603050405020304" pitchFamily="18" charset="0"/>
              </a:rPr>
              <a:t>					</a:t>
            </a:r>
            <a:endParaRPr lang="zh-CN" altLang="zh-CN" dirty="0"/>
          </a:p>
          <a:p>
            <a:r>
              <a:rPr lang="en-US" altLang="zh-CN" dirty="0"/>
              <a:t> </a:t>
            </a:r>
          </a:p>
          <a:p>
            <a:endParaRPr lang="en-US" altLang="zh-CN" dirty="0"/>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dirty="0"/>
              <a:t>				</a:t>
            </a:r>
            <a:endParaRPr lang="zh-CN" altLang="en-US" dirty="0"/>
          </a:p>
        </p:txBody>
      </p:sp>
      <p:sp>
        <p:nvSpPr>
          <p:cNvPr id="4" name="标题 1">
            <a:extLst>
              <a:ext uri="{FF2B5EF4-FFF2-40B4-BE49-F238E27FC236}">
                <a16:creationId xmlns:a16="http://schemas.microsoft.com/office/drawing/2014/main" id="{68DFB251-167A-17F8-745D-C5A6157A995A}"/>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计算声音信号</a:t>
            </a:r>
          </a:p>
        </p:txBody>
      </p:sp>
      <p:pic>
        <p:nvPicPr>
          <p:cNvPr id="2" name="图片 1">
            <a:extLst>
              <a:ext uri="{FF2B5EF4-FFF2-40B4-BE49-F238E27FC236}">
                <a16:creationId xmlns:a16="http://schemas.microsoft.com/office/drawing/2014/main" id="{967FAD34-77FF-B220-7376-46B6C6C81654}"/>
              </a:ext>
            </a:extLst>
          </p:cNvPr>
          <p:cNvPicPr>
            <a:picLocks noChangeAspect="1"/>
          </p:cNvPicPr>
          <p:nvPr/>
        </p:nvPicPr>
        <p:blipFill rotWithShape="1">
          <a:blip r:embed="rId2"/>
          <a:srcRect t="8818" r="7473" b="27653"/>
          <a:stretch/>
        </p:blipFill>
        <p:spPr bwMode="auto">
          <a:xfrm>
            <a:off x="887412" y="2102471"/>
            <a:ext cx="9027955" cy="10598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620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1" y="1253331"/>
            <a:ext cx="9609221" cy="5323932"/>
          </a:xfrm>
        </p:spPr>
        <p:txBody>
          <a:bodyPr/>
          <a:lstStyle/>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音频中不仅包含雏鸟的发声信号，还包含其他声音和大量的无声片段。 为了更准确地分析鸡的发声，有必要在音频段中提取鸡的发声。</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运用双阈值法，所含参数有</a:t>
            </a:r>
            <a:r>
              <a:rPr lang="zh-CN" altLang="zh-CN" sz="1800" kern="100" dirty="0">
                <a:latin typeface="等线" panose="02010600030101010101" pitchFamily="2" charset="-122"/>
                <a:cs typeface="Times New Roman" panose="02020603050405020304" pitchFamily="18" charset="0"/>
              </a:rPr>
              <a:t>短时过零率（</a:t>
            </a:r>
            <a:r>
              <a:rPr lang="en-US" altLang="zh-CN" sz="1800" kern="100" dirty="0">
                <a:latin typeface="等线" panose="02010600030101010101" pitchFamily="2" charset="-122"/>
                <a:cs typeface="Times New Roman" panose="02020603050405020304" pitchFamily="18" charset="0"/>
              </a:rPr>
              <a:t>short-term-zero crossing rate STZ/ZCR</a:t>
            </a:r>
            <a:r>
              <a:rPr lang="zh-CN" altLang="zh-CN" sz="1800" kern="100" dirty="0">
                <a:latin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cs typeface="Times New Roman" panose="02020603050405020304" pitchFamily="18" charset="0"/>
              </a:rPr>
              <a:t>，</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短时能量</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(short-term energy  STE)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持续时间（</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duration</a:t>
            </a:r>
            <a:r>
              <a:rPr lang="zh-CN" altLang="zh-CN"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short-time energy (STE)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是每帧的能量，</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N</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帧的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可以计算如</a:t>
            </a:r>
            <a:r>
              <a:rPr lang="zh-CN" altLang="en-US"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右</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是帧长，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是声音信号，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是汉明窗函数</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为每帧中信号在正负值之间变化的次数，</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N</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帧的</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可计算如下：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标题 1">
            <a:extLst>
              <a:ext uri="{FF2B5EF4-FFF2-40B4-BE49-F238E27FC236}">
                <a16:creationId xmlns:a16="http://schemas.microsoft.com/office/drawing/2014/main" id="{6E702684-9A68-679E-53D2-0153772566C6}"/>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发声端点检测</a:t>
            </a:r>
          </a:p>
        </p:txBody>
      </p:sp>
      <p:pic>
        <p:nvPicPr>
          <p:cNvPr id="5" name="图片 4">
            <a:extLst>
              <a:ext uri="{FF2B5EF4-FFF2-40B4-BE49-F238E27FC236}">
                <a16:creationId xmlns:a16="http://schemas.microsoft.com/office/drawing/2014/main" id="{CCD5E206-4097-8786-0E76-65814F9DA80B}"/>
              </a:ext>
            </a:extLst>
          </p:cNvPr>
          <p:cNvPicPr>
            <a:picLocks noChangeAspect="1"/>
          </p:cNvPicPr>
          <p:nvPr/>
        </p:nvPicPr>
        <p:blipFill>
          <a:blip r:embed="rId2"/>
          <a:stretch>
            <a:fillRect/>
          </a:stretch>
        </p:blipFill>
        <p:spPr>
          <a:xfrm>
            <a:off x="7368222" y="2230755"/>
            <a:ext cx="3267075" cy="933450"/>
          </a:xfrm>
          <a:prstGeom prst="rect">
            <a:avLst/>
          </a:prstGeom>
        </p:spPr>
      </p:pic>
      <p:pic>
        <p:nvPicPr>
          <p:cNvPr id="6" name="图片 5">
            <a:extLst>
              <a:ext uri="{FF2B5EF4-FFF2-40B4-BE49-F238E27FC236}">
                <a16:creationId xmlns:a16="http://schemas.microsoft.com/office/drawing/2014/main" id="{5FC16AFA-837B-63C5-D829-7DDDC0598FA2}"/>
              </a:ext>
            </a:extLst>
          </p:cNvPr>
          <p:cNvPicPr>
            <a:picLocks noChangeAspect="1"/>
          </p:cNvPicPr>
          <p:nvPr/>
        </p:nvPicPr>
        <p:blipFill>
          <a:blip r:embed="rId3"/>
          <a:stretch>
            <a:fillRect/>
          </a:stretch>
        </p:blipFill>
        <p:spPr>
          <a:xfrm>
            <a:off x="1136015" y="4507547"/>
            <a:ext cx="5124450" cy="809625"/>
          </a:xfrm>
          <a:prstGeom prst="rect">
            <a:avLst/>
          </a:prstGeom>
        </p:spPr>
      </p:pic>
      <p:pic>
        <p:nvPicPr>
          <p:cNvPr id="7" name="图片 6">
            <a:extLst>
              <a:ext uri="{FF2B5EF4-FFF2-40B4-BE49-F238E27FC236}">
                <a16:creationId xmlns:a16="http://schemas.microsoft.com/office/drawing/2014/main" id="{C34AE44B-D72B-00FC-60D5-4270BB5B7D0C}"/>
              </a:ext>
            </a:extLst>
          </p:cNvPr>
          <p:cNvPicPr>
            <a:picLocks noChangeAspect="1"/>
          </p:cNvPicPr>
          <p:nvPr/>
        </p:nvPicPr>
        <p:blipFill>
          <a:blip r:embed="rId4"/>
          <a:stretch>
            <a:fillRect/>
          </a:stretch>
        </p:blipFill>
        <p:spPr>
          <a:xfrm>
            <a:off x="6620392" y="4598034"/>
            <a:ext cx="2628900" cy="628650"/>
          </a:xfrm>
          <a:prstGeom prst="rect">
            <a:avLst/>
          </a:prstGeom>
        </p:spPr>
      </p:pic>
    </p:spTree>
    <p:extLst>
      <p:ext uri="{BB962C8B-B14F-4D97-AF65-F5344CB8AC3E}">
        <p14:creationId xmlns:p14="http://schemas.microsoft.com/office/powerpoint/2010/main" val="121013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8257CA-0794-EC0B-6D88-079D82AC7E13}"/>
              </a:ext>
            </a:extLst>
          </p:cNvPr>
          <p:cNvSpPr>
            <a:spLocks noGrp="1"/>
          </p:cNvSpPr>
          <p:nvPr>
            <p:ph idx="1"/>
          </p:nvPr>
        </p:nvSpPr>
        <p:spPr>
          <a:xfrm>
            <a:off x="0" y="1343818"/>
            <a:ext cx="10515600" cy="4351338"/>
          </a:xfrm>
        </p:spPr>
        <p:txBody>
          <a:bodyPr/>
          <a:lstStyle/>
          <a:p>
            <a:pPr algn="just"/>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双阈值法对</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设置阈值</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T1</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T2</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，对声音持续时间设置阈值</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T3</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latin typeface="Segoe UI" panose="020B0502040204020203" pitchFamily="34" charset="0"/>
                <a:ea typeface="等线" panose="02010600030101010101" pitchFamily="2" charset="-122"/>
                <a:cs typeface="Times New Roman" panose="02020603050405020304" pitchFamily="18" charset="0"/>
              </a:rPr>
              <a:t>T4</a:t>
            </a:r>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，以检测鸡叫声的端点。</a:t>
            </a:r>
            <a:r>
              <a:rPr lang="zh-CN" altLang="zh-CN" sz="1800" kern="10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 </a:t>
            </a:r>
            <a:r>
              <a:rPr lang="en-US" altLang="zh-CN" sz="1800" kern="100" dirty="0">
                <a:solidFill>
                  <a:srgbClr val="000000"/>
                </a:solidFill>
                <a:effectLst/>
                <a:highlight>
                  <a:srgbClr val="FFFF00"/>
                </a:highlight>
                <a:latin typeface="等线" panose="02010600030101010101" pitchFamily="2" charset="-122"/>
                <a:ea typeface="Segoe UI" panose="020B0502040204020203" pitchFamily="34" charset="0"/>
                <a:cs typeface="Times New Roman" panose="02020603050405020304" pitchFamily="18" charset="0"/>
              </a:rPr>
              <a:t>T1</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的值是</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10</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分钟声音平均</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STE</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的五分之一，</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T2</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的值是</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10</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分钟声音平均</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STZ</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的二分之一，</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T3</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T4</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分别被设置为</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20</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Times New Roman" panose="02020603050405020304" pitchFamily="18" charset="0"/>
              </a:rPr>
              <a:t>100</a:t>
            </a:r>
            <a:r>
              <a:rPr lang="zh-CN" altLang="zh-CN" sz="1800" kern="100" dirty="0">
                <a:solidFill>
                  <a:srgbClr val="000000"/>
                </a:solidFill>
                <a:effectLst/>
                <a:highlight>
                  <a:srgbClr val="FFFF00"/>
                </a:highlight>
                <a:latin typeface="Segoe UI" panose="020B0502040204020203" pitchFamily="34" charset="0"/>
                <a:ea typeface="等线" panose="02010600030101010101" pitchFamily="2" charset="-122"/>
                <a:cs typeface="Segoe UI" panose="020B0502040204020203" pitchFamily="34" charset="0"/>
              </a:rPr>
              <a:t>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计算流程图如图所示：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标题 1">
            <a:extLst>
              <a:ext uri="{FF2B5EF4-FFF2-40B4-BE49-F238E27FC236}">
                <a16:creationId xmlns:a16="http://schemas.microsoft.com/office/drawing/2014/main" id="{E1067CCB-FC15-F20F-64F6-314B2043AC2D}"/>
              </a:ext>
            </a:extLst>
          </p:cNvPr>
          <p:cNvSpPr>
            <a:spLocks noGrp="1"/>
          </p:cNvSpPr>
          <p:nvPr>
            <p:ph type="title"/>
          </p:nvPr>
        </p:nvSpPr>
        <p:spPr>
          <a:xfrm>
            <a:off x="0" y="18255"/>
            <a:ext cx="10515600" cy="1325563"/>
          </a:xfrm>
        </p:spPr>
        <p:txBody>
          <a:bodyPr/>
          <a:lstStyle/>
          <a:p>
            <a:r>
              <a:rPr lang="zh-CN" altLang="en-US" dirty="0"/>
              <a:t>实验数据的处理</a:t>
            </a:r>
            <a:r>
              <a:rPr lang="en-US" altLang="zh-CN" dirty="0"/>
              <a:t>-</a:t>
            </a:r>
            <a:r>
              <a:rPr lang="zh-CN" altLang="en-US" dirty="0"/>
              <a:t>发声端点检测</a:t>
            </a:r>
          </a:p>
        </p:txBody>
      </p:sp>
      <p:pic>
        <p:nvPicPr>
          <p:cNvPr id="2" name="图片 1">
            <a:extLst>
              <a:ext uri="{FF2B5EF4-FFF2-40B4-BE49-F238E27FC236}">
                <a16:creationId xmlns:a16="http://schemas.microsoft.com/office/drawing/2014/main" id="{B5E556F6-2464-C15D-D817-6040CA64021A}"/>
              </a:ext>
            </a:extLst>
          </p:cNvPr>
          <p:cNvPicPr>
            <a:picLocks noChangeAspect="1"/>
          </p:cNvPicPr>
          <p:nvPr/>
        </p:nvPicPr>
        <p:blipFill>
          <a:blip r:embed="rId2"/>
          <a:stretch>
            <a:fillRect/>
          </a:stretch>
        </p:blipFill>
        <p:spPr>
          <a:xfrm>
            <a:off x="655955" y="2796540"/>
            <a:ext cx="7750810" cy="1264920"/>
          </a:xfrm>
          <a:prstGeom prst="rect">
            <a:avLst/>
          </a:prstGeom>
        </p:spPr>
      </p:pic>
    </p:spTree>
    <p:extLst>
      <p:ext uri="{BB962C8B-B14F-4D97-AF65-F5344CB8AC3E}">
        <p14:creationId xmlns:p14="http://schemas.microsoft.com/office/powerpoint/2010/main" val="38157319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1568</Words>
  <Application>Microsoft Office PowerPoint</Application>
  <PresentationFormat>宽屏</PresentationFormat>
  <Paragraphs>74</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-apple-system</vt:lpstr>
      <vt:lpstr>等线</vt:lpstr>
      <vt:lpstr>等线 Light</vt:lpstr>
      <vt:lpstr>Arial</vt:lpstr>
      <vt:lpstr>Cambria Math</vt:lpstr>
      <vt:lpstr>Segoe UI</vt:lpstr>
      <vt:lpstr>Office 主题​​</vt:lpstr>
      <vt:lpstr>Detection of avian influenza-infected chickens based on a chicken sound convolutional neural network</vt:lpstr>
      <vt:lpstr>PowerPoint 演示文稿</vt:lpstr>
      <vt:lpstr>实验所用方法</vt:lpstr>
      <vt:lpstr>实验数据</vt:lpstr>
      <vt:lpstr>实验数据的处理</vt:lpstr>
      <vt:lpstr>实验数据的处理-噪音处理</vt:lpstr>
      <vt:lpstr>实验数据的处理-计算声音信号</vt:lpstr>
      <vt:lpstr>实验数据的处理-发声端点检测</vt:lpstr>
      <vt:lpstr>实验数据的处理-发声端点检测</vt:lpstr>
      <vt:lpstr>实验数据的处理-声谱图</vt:lpstr>
      <vt:lpstr>实验数据的处理-声音分割</vt:lpstr>
      <vt:lpstr>实验数据的处理-声音特征提取</vt:lpstr>
      <vt:lpstr>PowerPoint 演示文稿</vt:lpstr>
      <vt:lpstr>实验数据的处理-CSCNN模型</vt:lpstr>
      <vt:lpstr>实验数据的处理-数据集</vt:lpstr>
      <vt:lpstr>结果和讨论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determination of domestic chicks based on vocalization signals</dc:title>
  <dc:creator>乔 华欣</dc:creator>
  <cp:lastModifiedBy>华欣 乔</cp:lastModifiedBy>
  <cp:revision>8</cp:revision>
  <dcterms:created xsi:type="dcterms:W3CDTF">2023-06-10T15:08:42Z</dcterms:created>
  <dcterms:modified xsi:type="dcterms:W3CDTF">2023-06-26T05:27:26Z</dcterms:modified>
</cp:coreProperties>
</file>