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56" r:id="rId5"/>
    <p:sldId id="262" r:id="rId6"/>
    <p:sldId id="258" r:id="rId7"/>
    <p:sldId id="259" r:id="rId8"/>
    <p:sldId id="263" r:id="rId9"/>
    <p:sldId id="265" r:id="rId10"/>
    <p:sldId id="268" r:id="rId11"/>
    <p:sldId id="264" r:id="rId12"/>
    <p:sldId id="26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81C9-33F0-4A81-8D2B-7702DE2E6FA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2286-F643-4D26-9E1B-8EE30673D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TxwQ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https://ppt.cc/fTxwQx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EF83-FB92-43C8-8EC2-1B10A7B6475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29CD-6A6C-438F-A1D8-7DE020901DE1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A27E-F19D-4967-8279-9DDC9122C1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484784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 dirty="0">
                <a:solidFill>
                  <a:srgbClr val="000000"/>
                </a:solidFill>
                <a:latin typeface="Calibri"/>
              </a:rPr>
              <a:t>MIS AI Training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 smtClean="0">
                <a:solidFill>
                  <a:schemeClr val="accent4"/>
                </a:solidFill>
                <a:latin typeface="Arial"/>
              </a:rPr>
              <a:t>Keras</a:t>
            </a:r>
            <a:endParaRPr lang="en-US" altLang="zh-TW" sz="3200" b="0" strike="noStrike" spc="-1" dirty="0" smtClean="0">
              <a:solidFill>
                <a:schemeClr val="accent4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2019.03.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latin typeface="Calibri"/>
              </a:rPr>
              <a:t>13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crossentropy</a:t>
            </a:r>
            <a:r>
              <a:rPr lang="zh-TW" altLang="en-US" dirty="0" smtClean="0"/>
              <a:t>公式</a:t>
            </a:r>
            <a:endParaRPr lang="zh-TW" altLang="en-US" dirty="0"/>
          </a:p>
        </p:txBody>
      </p:sp>
      <p:pic>
        <p:nvPicPr>
          <p:cNvPr id="6" name="內容版面配置區 5" descr="1_KyFj5hzg2bt0EStTH0-18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232" y="4082777"/>
            <a:ext cx="2514600" cy="714375"/>
          </a:xfrm>
        </p:spPr>
      </p:pic>
      <p:pic>
        <p:nvPicPr>
          <p:cNvPr id="8" name="圖片 7" descr="1_PAr9t_w8XsaLpLnOoVcoN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426548"/>
            <a:ext cx="4824536" cy="3431452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Loss function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357301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categorical_crossentropy</a:t>
            </a:r>
            <a:endParaRPr lang="en-US" altLang="zh-TW" sz="2400" b="1" dirty="0"/>
          </a:p>
        </p:txBody>
      </p:sp>
      <p:sp>
        <p:nvSpPr>
          <p:cNvPr id="10" name="矩形 9"/>
          <p:cNvSpPr/>
          <p:nvPr/>
        </p:nvSpPr>
        <p:spPr>
          <a:xfrm>
            <a:off x="467544" y="1628800"/>
            <a:ext cx="6718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binary_crossentropy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: </a:t>
            </a:r>
            <a:r>
              <a:rPr lang="zh-TW" altLang="en-US" sz="2400" b="1" dirty="0" smtClean="0"/>
              <a:t>適用於結果為二分法的模型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	</a:t>
            </a:r>
            <a:endParaRPr lang="en-US" altLang="zh-TW" sz="2400" b="1" dirty="0"/>
          </a:p>
        </p:txBody>
      </p:sp>
      <p:pic>
        <p:nvPicPr>
          <p:cNvPr id="11" name="圖片 10" descr="binary_cross.png"/>
          <p:cNvPicPr>
            <a:picLocks noChangeAspect="1"/>
          </p:cNvPicPr>
          <p:nvPr/>
        </p:nvPicPr>
        <p:blipFill>
          <a:blip r:embed="rId4" cstate="print"/>
          <a:srcRect l="8000"/>
          <a:stretch>
            <a:fillRect/>
          </a:stretch>
        </p:blipFill>
        <p:spPr>
          <a:xfrm>
            <a:off x="323528" y="2075250"/>
            <a:ext cx="4968552" cy="849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建立虛構</a:t>
            </a:r>
            <a:r>
              <a:rPr lang="zh-TW" altLang="en-US" dirty="0" smtClean="0"/>
              <a:t>腳色</a:t>
            </a:r>
            <a:r>
              <a:rPr lang="en-US" altLang="zh-TW" dirty="0" smtClean="0"/>
              <a:t>Jack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Rose</a:t>
            </a:r>
            <a:r>
              <a:rPr lang="zh-TW" altLang="en-US" dirty="0" smtClean="0"/>
              <a:t>的資料</a:t>
            </a:r>
            <a:r>
              <a:rPr lang="zh-TW" altLang="en-US" dirty="0" smtClean="0"/>
              <a:t>並預測</a:t>
            </a:r>
            <a:endParaRPr lang="zh-TW" altLang="en-US" dirty="0"/>
          </a:p>
        </p:txBody>
      </p:sp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defRPr/>
            </a:pPr>
            <a:r>
              <a:rPr lang="en-US" altLang="zh-TW" dirty="0" smtClean="0"/>
              <a:t>Jack &amp; </a:t>
            </a:r>
            <a:r>
              <a:rPr lang="en-US" altLang="zh-TW" dirty="0" smtClean="0"/>
              <a:t>Rose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2492896"/>
          <a:ext cx="842493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803"/>
                <a:gridCol w="944174"/>
                <a:gridCol w="871545"/>
                <a:gridCol w="944174"/>
                <a:gridCol w="726288"/>
                <a:gridCol w="1016803"/>
                <a:gridCol w="944174"/>
                <a:gridCol w="798916"/>
                <a:gridCol w="1162059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survived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sibsp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parch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embarked</a:t>
                      </a:r>
                      <a:endParaRPr lang="zh-TW" altLang="en-US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Frmale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提升模型預測的準確度至</a:t>
            </a:r>
            <a:r>
              <a:rPr lang="en-US" altLang="zh-TW" dirty="0" smtClean="0"/>
              <a:t>85%</a:t>
            </a:r>
          </a:p>
          <a:p>
            <a:r>
              <a:rPr lang="zh-TW" altLang="en-US" dirty="0" smtClean="0"/>
              <a:t>可以改變資料預處理的</a:t>
            </a:r>
            <a:r>
              <a:rPr lang="zh-TW" altLang="en-US" dirty="0" smtClean="0"/>
              <a:t>方式或模型內的參數、層數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sz="2400" dirty="0" smtClean="0"/>
              <a:t>*繳交步驟</a:t>
            </a:r>
            <a:r>
              <a:rPr lang="en-US" altLang="zh-TW" sz="2400" dirty="0" smtClean="0"/>
              <a:t>:</a:t>
            </a:r>
          </a:p>
          <a:p>
            <a:pPr>
              <a:buNone/>
            </a:pPr>
            <a:r>
              <a:rPr lang="en-US" altLang="zh-TW" sz="2400" dirty="0" smtClean="0"/>
              <a:t>	1.</a:t>
            </a:r>
            <a:r>
              <a:rPr lang="zh-TW" altLang="en-US" sz="2400" dirty="0" smtClean="0"/>
              <a:t>請先在</a:t>
            </a:r>
            <a:r>
              <a:rPr lang="en-US" altLang="zh-TW" sz="2400" dirty="0" smtClean="0"/>
              <a:t>notebooks</a:t>
            </a:r>
            <a:r>
              <a:rPr lang="zh-TW" altLang="en-US" sz="2400" dirty="0" smtClean="0"/>
              <a:t>下新增同開機帳號名稱的資料夾，將作業程式及圖片放在此資料夾內。</a:t>
            </a:r>
            <a:br>
              <a:rPr lang="zh-TW" altLang="en-US" sz="2400" dirty="0" smtClean="0"/>
            </a:br>
            <a:r>
              <a:rPr lang="en-US" altLang="zh-TW" sz="2400" dirty="0" smtClean="0"/>
              <a:t>2.</a:t>
            </a:r>
            <a:r>
              <a:rPr lang="zh-TW" altLang="en-US" sz="2400" dirty="0" smtClean="0"/>
              <a:t>然後在</a:t>
            </a:r>
            <a:r>
              <a:rPr lang="en-US" altLang="zh-TW" sz="2400" dirty="0" smtClean="0"/>
              <a:t>notebooks</a:t>
            </a:r>
            <a:r>
              <a:rPr lang="zh-TW" altLang="en-US" sz="2400" dirty="0" smtClean="0"/>
              <a:t>下存放</a:t>
            </a:r>
            <a:r>
              <a:rPr lang="en-US" altLang="zh-TW" sz="2400" dirty="0" smtClean="0"/>
              <a:t>pushGitlab.ipynb</a:t>
            </a:r>
            <a:r>
              <a:rPr lang="zh-TW" altLang="en-US" sz="2400" dirty="0" smtClean="0"/>
              <a:t>檔並執行它。</a:t>
            </a:r>
            <a:endParaRPr lang="zh-TW" altLang="en-US" sz="2400" dirty="0"/>
          </a:p>
        </p:txBody>
      </p:sp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Homework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下載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6840760" cy="4317927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dirty="0" smtClean="0">
                <a:latin typeface="+mj-lt"/>
                <a:ea typeface="+mj-ea"/>
                <a:cs typeface="+mj-cs"/>
              </a:rPr>
              <a:t>Titanic</a:t>
            </a:r>
            <a:r>
              <a:rPr lang="zh-TW" altLang="en-US" sz="4400" dirty="0" smtClean="0">
                <a:latin typeface="+mj-lt"/>
                <a:ea typeface="+mj-ea"/>
                <a:cs typeface="+mj-cs"/>
              </a:rPr>
              <a:t>乘客生存機率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107504" y="1700808"/>
            <a:ext cx="8892480" cy="2232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2689756"/>
            <a:ext cx="194421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訓練資料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47864" y="2348880"/>
            <a:ext cx="165618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features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924944"/>
            <a:ext cx="165618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labels</a:t>
            </a:r>
            <a:endParaRPr lang="zh-TW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5148064" y="2780928"/>
            <a:ext cx="57606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8144" y="2636912"/>
            <a:ext cx="288032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多層感知器模型</a:t>
            </a:r>
            <a:endParaRPr lang="zh-TW" altLang="en-US" sz="2800" dirty="0"/>
          </a:p>
        </p:txBody>
      </p:sp>
      <p:sp>
        <p:nvSpPr>
          <p:cNvPr id="14" name="向右箭號 13"/>
          <p:cNvSpPr/>
          <p:nvPr/>
        </p:nvSpPr>
        <p:spPr>
          <a:xfrm>
            <a:off x="2483768" y="2636912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2483768" y="3068960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流程圖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79712" y="198884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資料預處理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76056" y="19888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107504" y="4149080"/>
            <a:ext cx="8856984" cy="2448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95536" y="4869160"/>
            <a:ext cx="158417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新資料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43808" y="4869160"/>
            <a:ext cx="165618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features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92080" y="4869160"/>
            <a:ext cx="288032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多層感知器模型</a:t>
            </a:r>
            <a:endParaRPr lang="zh-TW" altLang="en-US" sz="2800" dirty="0"/>
          </a:p>
        </p:txBody>
      </p:sp>
      <p:sp>
        <p:nvSpPr>
          <p:cNvPr id="24" name="向右箭號 23"/>
          <p:cNvSpPr/>
          <p:nvPr/>
        </p:nvSpPr>
        <p:spPr>
          <a:xfrm>
            <a:off x="2123728" y="5013176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4572000" y="5013176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691680" y="43651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資料預處理</a:t>
            </a:r>
            <a:endParaRPr lang="zh-TW" altLang="en-US" sz="2000" dirty="0"/>
          </a:p>
        </p:txBody>
      </p:sp>
      <p:sp>
        <p:nvSpPr>
          <p:cNvPr id="28" name="向下箭號 27"/>
          <p:cNvSpPr/>
          <p:nvPr/>
        </p:nvSpPr>
        <p:spPr>
          <a:xfrm>
            <a:off x="6660232" y="5445224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292080" y="5877272"/>
            <a:ext cx="28803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生存機率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20272" y="544522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預測</a:t>
            </a:r>
            <a:endParaRPr lang="zh-TW" altLang="en-US" sz="2000" dirty="0"/>
          </a:p>
        </p:txBody>
      </p:sp>
      <p:cxnSp>
        <p:nvCxnSpPr>
          <p:cNvPr id="32" name="直線單箭頭接點 31"/>
          <p:cNvCxnSpPr>
            <a:endCxn id="23" idx="0"/>
          </p:cNvCxnSpPr>
          <p:nvPr/>
        </p:nvCxnSpPr>
        <p:spPr>
          <a:xfrm flipH="1">
            <a:off x="6732240" y="3212976"/>
            <a:ext cx="36004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51520" y="184482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</a:t>
            </a:r>
            <a:endParaRPr lang="zh-TW" altLang="en-US" sz="2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1520" y="42210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Predict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1640" y="1621347"/>
          <a:ext cx="6552728" cy="497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61"/>
                <a:gridCol w="5012267"/>
              </a:tblGrid>
              <a:tr h="3941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變數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Survived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是否倖存。倖存</a:t>
                      </a:r>
                      <a:r>
                        <a:rPr lang="en-US" altLang="zh-TW" dirty="0" smtClean="0"/>
                        <a:t>(1)</a:t>
                      </a:r>
                      <a:r>
                        <a:rPr lang="zh-TW" altLang="en-US" dirty="0" smtClean="0"/>
                        <a:t>死亡</a:t>
                      </a:r>
                      <a:r>
                        <a:rPr lang="en-US" altLang="zh-TW" dirty="0" smtClean="0"/>
                        <a:t>(0)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乘客船艙等級</a:t>
                      </a:r>
                      <a:r>
                        <a:rPr lang="zh-TW" altLang="en-US" dirty="0" smtClean="0"/>
                        <a:t>。第一級</a:t>
                      </a:r>
                      <a:r>
                        <a:rPr lang="en-US" altLang="zh-TW" dirty="0" smtClean="0"/>
                        <a:t>(1),</a:t>
                      </a:r>
                      <a:r>
                        <a:rPr lang="zh-TW" altLang="en-US" dirty="0" smtClean="0"/>
                        <a:t>第二級</a:t>
                      </a:r>
                      <a:r>
                        <a:rPr lang="en-US" altLang="zh-TW" dirty="0" smtClean="0"/>
                        <a:t>(2),</a:t>
                      </a:r>
                      <a:r>
                        <a:rPr lang="zh-TW" altLang="en-US" dirty="0" smtClean="0"/>
                        <a:t>第三級</a:t>
                      </a:r>
                      <a:r>
                        <a:rPr lang="en-US" altLang="zh-TW" dirty="0" smtClean="0"/>
                        <a:t>(3)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乘客姓名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乘客性別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乘客年齡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Sibsp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手足與配偶在船上的數量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父母與孩子在船上的數量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Ticket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傳票號碼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票價</a:t>
                      </a:r>
                      <a:endParaRPr lang="zh-TW" altLang="en-US" dirty="0"/>
                    </a:p>
                  </a:txBody>
                  <a:tcPr/>
                </a:tc>
              </a:tr>
              <a:tr h="3941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乘客所在船艙編號</a:t>
                      </a:r>
                      <a:endParaRPr lang="zh-TW" altLang="en-US" dirty="0"/>
                    </a:p>
                  </a:txBody>
                  <a:tcPr/>
                </a:tc>
              </a:tr>
              <a:tr h="6326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Embarked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乘客登船港口</a:t>
                      </a:r>
                      <a:r>
                        <a:rPr lang="zh-TW" altLang="en-US" dirty="0" smtClean="0"/>
                        <a:t>。</a:t>
                      </a:r>
                      <a:r>
                        <a:rPr lang="en-US" altLang="zh-TW" dirty="0" smtClean="0"/>
                        <a:t>C=Cherbourg, Q=Queenstown,</a:t>
                      </a:r>
                    </a:p>
                    <a:p>
                      <a:r>
                        <a:rPr lang="en-US" altLang="zh-TW" dirty="0" smtClean="0"/>
                        <a:t>S=Southampton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dirty="0" smtClean="0">
                <a:latin typeface="+mj-lt"/>
                <a:ea typeface="+mj-ea"/>
                <a:cs typeface="+mj-cs"/>
              </a:rPr>
              <a:t>Titanic</a:t>
            </a:r>
            <a:r>
              <a:rPr lang="zh-TW" altLang="en-US" sz="4400" dirty="0" smtClean="0">
                <a:latin typeface="+mj-lt"/>
                <a:ea typeface="+mj-ea"/>
                <a:cs typeface="+mj-cs"/>
              </a:rPr>
              <a:t>資料欄位說明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TW" altLang="en-US" dirty="0" smtClean="0"/>
              <a:t>檢查資料</a:t>
            </a:r>
            <a:r>
              <a:rPr lang="zh-TW" altLang="en-US" dirty="0" smtClean="0"/>
              <a:t>是否有</a:t>
            </a:r>
            <a:r>
              <a:rPr lang="zh-TW" altLang="en-US" dirty="0" smtClean="0"/>
              <a:t>遺失或缺少的情形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	df_titanic.isnull().sum</a:t>
            </a:r>
            <a:r>
              <a:rPr lang="en-US" altLang="zh-TW" dirty="0" smtClean="0"/>
              <a:t>()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TW" altLang="en-US" dirty="0" smtClean="0"/>
              <a:t>如果有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則用該欄位的平均值填入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age_mean=raw_df</a:t>
            </a:r>
            <a:r>
              <a:rPr lang="en-US" altLang="zh-TW" dirty="0" smtClean="0"/>
              <a:t>['age'].mean()        </a:t>
            </a:r>
          </a:p>
          <a:p>
            <a:pPr>
              <a:buNone/>
            </a:pPr>
            <a:r>
              <a:rPr lang="en-US" altLang="zh-TW" dirty="0" smtClean="0"/>
              <a:t>    raw_df['age']=raw_df['age'].fillna(age_mean)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資料預處理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defRPr/>
            </a:pPr>
            <a:r>
              <a:rPr lang="en-US" altLang="zh-TW" dirty="0" smtClean="0"/>
              <a:t>s</a:t>
            </a:r>
            <a:r>
              <a:rPr lang="en-US" altLang="zh-TW" dirty="0" smtClean="0"/>
              <a:t>ex,embarked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欄位</a:t>
            </a:r>
            <a:r>
              <a:rPr lang="zh-TW" altLang="en-US" dirty="0" smtClean="0"/>
              <a:t>轉換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5679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map</a:t>
            </a:r>
            <a:r>
              <a:rPr lang="en-US" altLang="zh-TW" sz="3200" dirty="0" smtClean="0"/>
              <a:t>({'female':0,'male':1}) </a:t>
            </a:r>
          </a:p>
          <a:p>
            <a:r>
              <a:rPr lang="en-US" altLang="zh-TW" sz="3200" dirty="0" smtClean="0"/>
              <a:t>pd.get_dummies(data,columns)</a:t>
            </a:r>
            <a:endParaRPr lang="zh-TW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71600" y="4149080"/>
          <a:ext cx="1584176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Embarked</a:t>
                      </a:r>
                      <a:endParaRPr lang="zh-TW" altLang="en-US" sz="2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</p:nvPr>
        </p:nvGraphicFramePr>
        <p:xfrm>
          <a:off x="4427984" y="4077072"/>
          <a:ext cx="4320480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</a:tblGrid>
              <a:tr h="454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embarked_S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embarked_C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embarked_Q</a:t>
                      </a:r>
                      <a:endParaRPr lang="zh-TW" altLang="en-US" dirty="0"/>
                    </a:p>
                  </a:txBody>
                  <a:tcPr/>
                </a:tc>
              </a:tr>
              <a:tr h="546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5542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5542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5542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3059832" y="5157192"/>
            <a:ext cx="115212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87624" y="2780928"/>
          <a:ext cx="1368152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Sex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Female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Male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499992" y="2708920"/>
          <a:ext cx="1368152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Sex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059832" y="2996952"/>
            <a:ext cx="115212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smtClean="0"/>
              <a:t>preprocessing.MinMaxScaler(feature_range</a:t>
            </a:r>
            <a:r>
              <a:rPr lang="en-US" altLang="zh-TW" sz="2800" dirty="0" smtClean="0"/>
              <a:t>=(0,1))  </a:t>
            </a:r>
          </a:p>
          <a:p>
            <a:pPr>
              <a:buNone/>
            </a:pPr>
            <a:r>
              <a:rPr lang="en-US" altLang="zh-TW" dirty="0" smtClean="0"/>
              <a:t>minmax_scale.fit_transform()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*每一欄的資料標準化為</a:t>
            </a:r>
            <a:r>
              <a:rPr lang="en-US" altLang="zh-TW" dirty="0" smtClean="0"/>
              <a:t>0~1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defRPr/>
            </a:pPr>
            <a:r>
              <a:rPr lang="zh-TW" altLang="en-US" dirty="0" smtClean="0"/>
              <a:t>資料進行</a:t>
            </a:r>
            <a:r>
              <a:rPr lang="zh-TW" altLang="en-US" dirty="0" smtClean="0"/>
              <a:t>標準化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1" y="4509120"/>
          <a:ext cx="2520279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840093"/>
                <a:gridCol w="840093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3491880" y="4941168"/>
            <a:ext cx="1152128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4050" y="4437112"/>
          <a:ext cx="2664294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8"/>
                <a:gridCol w="888098"/>
                <a:gridCol w="888098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0.3333</a:t>
                      </a:r>
                      <a:endParaRPr lang="zh-TW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defRPr/>
            </a:pPr>
            <a:r>
              <a:rPr lang="zh-TW" altLang="en-US" noProof="0" dirty="0" smtClean="0"/>
              <a:t>建立</a:t>
            </a:r>
            <a:r>
              <a:rPr lang="zh-TW" altLang="en-US" noProof="0" dirty="0" smtClean="0"/>
              <a:t>模型</a:t>
            </a:r>
            <a:r>
              <a:rPr lang="en-US" altLang="zh-TW" noProof="0" dirty="0" smtClean="0"/>
              <a:t>(MLP)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43608" y="1916832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043608" y="242088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043608" y="594928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43608" y="292494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043608" y="544522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43608" y="342900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43608" y="494116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43608" y="3933056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043608" y="4437112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203848" y="1916832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203848" y="242088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03848" y="594928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03848" y="292494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203848" y="544522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203848" y="494116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059832" y="3717032"/>
            <a:ext cx="1107996" cy="6742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6000" dirty="0" smtClean="0"/>
              <a:t>...</a:t>
            </a:r>
            <a:endParaRPr lang="zh-TW" altLang="en-US" sz="6000" dirty="0"/>
          </a:p>
        </p:txBody>
      </p:sp>
      <p:sp>
        <p:nvSpPr>
          <p:cNvPr id="25" name="橢圓 24"/>
          <p:cNvSpPr/>
          <p:nvPr/>
        </p:nvSpPr>
        <p:spPr>
          <a:xfrm>
            <a:off x="5408220" y="1916832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408220" y="242088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408220" y="594928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408220" y="292494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408220" y="5445224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408220" y="494116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264204" y="3717032"/>
            <a:ext cx="1107996" cy="6742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6000" dirty="0" smtClean="0"/>
              <a:t>...</a:t>
            </a:r>
            <a:endParaRPr lang="zh-TW" altLang="en-US" sz="6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15816" y="64166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Units=80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48064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Units=30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452320" y="3861048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27584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67944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隱藏層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64288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輸出層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6" idx="6"/>
            <a:endCxn id="18" idx="2"/>
          </p:cNvCxnSpPr>
          <p:nvPr/>
        </p:nvCxnSpPr>
        <p:spPr>
          <a:xfrm>
            <a:off x="1403648" y="2096852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6"/>
            <a:endCxn id="15" idx="2"/>
          </p:cNvCxnSpPr>
          <p:nvPr/>
        </p:nvCxnSpPr>
        <p:spPr>
          <a:xfrm flipV="1">
            <a:off x="1403648" y="2096852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9" idx="6"/>
            <a:endCxn id="21" idx="2"/>
          </p:cNvCxnSpPr>
          <p:nvPr/>
        </p:nvCxnSpPr>
        <p:spPr>
          <a:xfrm>
            <a:off x="1403648" y="3104964"/>
            <a:ext cx="180020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1" idx="6"/>
            <a:endCxn id="16" idx="2"/>
          </p:cNvCxnSpPr>
          <p:nvPr/>
        </p:nvCxnSpPr>
        <p:spPr>
          <a:xfrm flipV="1">
            <a:off x="1403648" y="2600908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6" idx="6"/>
            <a:endCxn id="35" idx="2"/>
          </p:cNvCxnSpPr>
          <p:nvPr/>
        </p:nvCxnSpPr>
        <p:spPr>
          <a:xfrm>
            <a:off x="5768260" y="2600908"/>
            <a:ext cx="168406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35" idx="2"/>
          </p:cNvCxnSpPr>
          <p:nvPr/>
        </p:nvCxnSpPr>
        <p:spPr>
          <a:xfrm>
            <a:off x="5768260" y="3104964"/>
            <a:ext cx="16840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5" idx="6"/>
            <a:endCxn id="35" idx="2"/>
          </p:cNvCxnSpPr>
          <p:nvPr/>
        </p:nvCxnSpPr>
        <p:spPr>
          <a:xfrm>
            <a:off x="5768260" y="2096852"/>
            <a:ext cx="168406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5" idx="6"/>
            <a:endCxn id="27" idx="2"/>
          </p:cNvCxnSpPr>
          <p:nvPr/>
        </p:nvCxnSpPr>
        <p:spPr>
          <a:xfrm>
            <a:off x="3563888" y="2096852"/>
            <a:ext cx="1844332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6" idx="6"/>
            <a:endCxn id="25" idx="2"/>
          </p:cNvCxnSpPr>
          <p:nvPr/>
        </p:nvCxnSpPr>
        <p:spPr>
          <a:xfrm flipV="1">
            <a:off x="3563888" y="2096852"/>
            <a:ext cx="18443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8" idx="6"/>
            <a:endCxn id="26" idx="2"/>
          </p:cNvCxnSpPr>
          <p:nvPr/>
        </p:nvCxnSpPr>
        <p:spPr>
          <a:xfrm flipV="1">
            <a:off x="3563888" y="2600908"/>
            <a:ext cx="18443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8" idx="6"/>
            <a:endCxn id="29" idx="2"/>
          </p:cNvCxnSpPr>
          <p:nvPr/>
        </p:nvCxnSpPr>
        <p:spPr>
          <a:xfrm>
            <a:off x="3563888" y="3104964"/>
            <a:ext cx="184433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21" idx="6"/>
            <a:endCxn id="30" idx="2"/>
          </p:cNvCxnSpPr>
          <p:nvPr/>
        </p:nvCxnSpPr>
        <p:spPr>
          <a:xfrm>
            <a:off x="3563888" y="5121188"/>
            <a:ext cx="1844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9" idx="6"/>
            <a:endCxn id="26" idx="2"/>
          </p:cNvCxnSpPr>
          <p:nvPr/>
        </p:nvCxnSpPr>
        <p:spPr>
          <a:xfrm flipV="1">
            <a:off x="3563888" y="2600908"/>
            <a:ext cx="1844332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7" idx="6"/>
            <a:endCxn id="30" idx="2"/>
          </p:cNvCxnSpPr>
          <p:nvPr/>
        </p:nvCxnSpPr>
        <p:spPr>
          <a:xfrm flipV="1">
            <a:off x="3563888" y="5121188"/>
            <a:ext cx="18443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8" idx="6"/>
            <a:endCxn id="28" idx="2"/>
          </p:cNvCxnSpPr>
          <p:nvPr/>
        </p:nvCxnSpPr>
        <p:spPr>
          <a:xfrm>
            <a:off x="3563888" y="3104964"/>
            <a:ext cx="1844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0" idx="6"/>
            <a:endCxn id="18" idx="2"/>
          </p:cNvCxnSpPr>
          <p:nvPr/>
        </p:nvCxnSpPr>
        <p:spPr>
          <a:xfrm flipV="1">
            <a:off x="1403648" y="3104964"/>
            <a:ext cx="180020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3" idx="6"/>
            <a:endCxn id="17" idx="2"/>
          </p:cNvCxnSpPr>
          <p:nvPr/>
        </p:nvCxnSpPr>
        <p:spPr>
          <a:xfrm>
            <a:off x="1403648" y="4113076"/>
            <a:ext cx="180020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4" idx="6"/>
            <a:endCxn id="21" idx="2"/>
          </p:cNvCxnSpPr>
          <p:nvPr/>
        </p:nvCxnSpPr>
        <p:spPr>
          <a:xfrm>
            <a:off x="1403648" y="4617132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13" idx="6"/>
            <a:endCxn id="19" idx="2"/>
          </p:cNvCxnSpPr>
          <p:nvPr/>
        </p:nvCxnSpPr>
        <p:spPr>
          <a:xfrm>
            <a:off x="1403648" y="4113076"/>
            <a:ext cx="180020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" idx="6"/>
            <a:endCxn id="17" idx="2"/>
          </p:cNvCxnSpPr>
          <p:nvPr/>
        </p:nvCxnSpPr>
        <p:spPr>
          <a:xfrm>
            <a:off x="1403648" y="612930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2" idx="6"/>
            <a:endCxn id="19" idx="2"/>
          </p:cNvCxnSpPr>
          <p:nvPr/>
        </p:nvCxnSpPr>
        <p:spPr>
          <a:xfrm>
            <a:off x="1403648" y="512118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2" idx="6"/>
            <a:endCxn id="16" idx="2"/>
          </p:cNvCxnSpPr>
          <p:nvPr/>
        </p:nvCxnSpPr>
        <p:spPr>
          <a:xfrm flipV="1">
            <a:off x="1403648" y="2600908"/>
            <a:ext cx="180020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30" idx="6"/>
            <a:endCxn id="35" idx="1"/>
          </p:cNvCxnSpPr>
          <p:nvPr/>
        </p:nvCxnSpPr>
        <p:spPr>
          <a:xfrm flipV="1">
            <a:off x="5768260" y="3913775"/>
            <a:ext cx="1736787" cy="1207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29" idx="6"/>
            <a:endCxn id="35" idx="2"/>
          </p:cNvCxnSpPr>
          <p:nvPr/>
        </p:nvCxnSpPr>
        <p:spPr>
          <a:xfrm flipV="1">
            <a:off x="5768260" y="4041068"/>
            <a:ext cx="16840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7" idx="6"/>
            <a:endCxn id="35" idx="2"/>
          </p:cNvCxnSpPr>
          <p:nvPr/>
        </p:nvCxnSpPr>
        <p:spPr>
          <a:xfrm flipV="1">
            <a:off x="5768260" y="4041068"/>
            <a:ext cx="168406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956376" y="3861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1,0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通常為非</a:t>
            </a:r>
            <a:r>
              <a:rPr lang="zh-TW" altLang="en-US" dirty="0" smtClean="0"/>
              <a:t>線性</a:t>
            </a:r>
            <a:r>
              <a:rPr lang="zh-TW" altLang="en-US" dirty="0"/>
              <a:t>，</a:t>
            </a:r>
            <a:r>
              <a:rPr lang="zh-TW" altLang="en-US" dirty="0" smtClean="0"/>
              <a:t>加入激活函數，讓神經網路可以處理較複雜的非線性問題。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激活函數</a:t>
            </a:r>
            <a:r>
              <a:rPr lang="en-US" altLang="zh-TW" dirty="0" smtClean="0"/>
              <a:t>(Activation function)</a:t>
            </a:r>
            <a:endParaRPr lang="zh-TW" altLang="en-US" dirty="0"/>
          </a:p>
        </p:txBody>
      </p:sp>
      <p:pic>
        <p:nvPicPr>
          <p:cNvPr id="7" name="圖片 6" descr="1_XxxiA0jJvPrHEJHD4z893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03576"/>
            <a:ext cx="9144000" cy="367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364</Words>
  <Application>Microsoft Office PowerPoint</Application>
  <PresentationFormat>如螢幕大小 (4:3)</PresentationFormat>
  <Paragraphs>176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投影片 1</vt:lpstr>
      <vt:lpstr>Titanic乘客生存機率</vt:lpstr>
      <vt:lpstr>流程圖</vt:lpstr>
      <vt:lpstr>投影片 4</vt:lpstr>
      <vt:lpstr>資料愈</vt:lpstr>
      <vt:lpstr>sex,embarked欄位轉換</vt:lpstr>
      <vt:lpstr>資料進行標準化</vt:lpstr>
      <vt:lpstr>建立模型(MLP)</vt:lpstr>
      <vt:lpstr>激活函數(Activation function)</vt:lpstr>
      <vt:lpstr>crossentropy公式</vt:lpstr>
      <vt:lpstr>Jack &amp; Rose</vt:lpstr>
      <vt:lpstr>Homework</vt:lpstr>
    </vt:vector>
  </TitlesOfParts>
  <Company>Innolux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Innolux</dc:creator>
  <cp:lastModifiedBy>Innolux</cp:lastModifiedBy>
  <cp:revision>61</cp:revision>
  <dcterms:created xsi:type="dcterms:W3CDTF">2019-03-11T01:52:18Z</dcterms:created>
  <dcterms:modified xsi:type="dcterms:W3CDTF">2019-03-12T07:50:12Z</dcterms:modified>
</cp:coreProperties>
</file>