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charts/colors1.xml" ContentType="application/vnd.ms-office.chartcolorstyl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62" r:id="rId9"/>
    <p:sldId id="263" r:id="rId10"/>
    <p:sldId id="264" r:id="rId11"/>
    <p:sldId id="274" r:id="rId12"/>
    <p:sldId id="273" r:id="rId13"/>
    <p:sldId id="260" r:id="rId14"/>
    <p:sldId id="261" r:id="rId15"/>
    <p:sldId id="267" r:id="rId16"/>
    <p:sldId id="300" r:id="rId17"/>
    <p:sldId id="281" r:id="rId18"/>
    <p:sldId id="276" r:id="rId19"/>
    <p:sldId id="277" r:id="rId20"/>
    <p:sldId id="278" r:id="rId21"/>
    <p:sldId id="302" r:id="rId22"/>
    <p:sldId id="303" r:id="rId23"/>
    <p:sldId id="279" r:id="rId24"/>
    <p:sldId id="280" r:id="rId25"/>
    <p:sldId id="282" r:id="rId26"/>
    <p:sldId id="288" r:id="rId27"/>
    <p:sldId id="301" r:id="rId28"/>
    <p:sldId id="284" r:id="rId29"/>
    <p:sldId id="285" r:id="rId30"/>
    <p:sldId id="286" r:id="rId31"/>
    <p:sldId id="289" r:id="rId32"/>
    <p:sldId id="291" r:id="rId33"/>
    <p:sldId id="287" r:id="rId34"/>
    <p:sldId id="292" r:id="rId35"/>
    <p:sldId id="293" r:id="rId36"/>
    <p:sldId id="294" r:id="rId37"/>
    <p:sldId id="299" r:id="rId38"/>
    <p:sldId id="295" r:id="rId39"/>
    <p:sldId id="296" r:id="rId40"/>
    <p:sldId id="297" r:id="rId41"/>
    <p:sldId id="298" r:id="rId42"/>
    <p:sldId id="304" r:id="rId4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聿廷 張" initials="聿廷" lastIdx="1" clrIdx="0">
    <p:extLst>
      <p:ext uri="{19B8F6BF-5375-455C-9EA6-DF929625EA0E}">
        <p15:presenceInfo xmlns="" xmlns:p15="http://schemas.microsoft.com/office/powerpoint/2012/main" userId="b9ff6cd6e89499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124" autoAdjust="0"/>
  </p:normalViewPr>
  <p:slideViewPr>
    <p:cSldViewPr>
      <p:cViewPr varScale="1">
        <p:scale>
          <a:sx n="67" d="100"/>
          <a:sy n="67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___1.xlsx"/><Relationship Id="rId4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Office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plotArea>
      <c:layout/>
      <c:scatterChart>
        <c:scatterStyle val="lineMarker"/>
        <c:ser>
          <c:idx val="0"/>
          <c:order val="0"/>
          <c:tx>
            <c:strRef>
              <c:f>工作表1!$B$1</c:f>
              <c:strCache>
                <c:ptCount val="1"/>
                <c:pt idx="0">
                  <c:v>Y 值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</c:trendline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</c:trendline>
          <c:xVal>
            <c:numRef>
              <c:f>工作表1!$A$2:$A$4</c:f>
              <c:numCache>
                <c:formatCode>General</c:formatCode>
                <c:ptCount val="3"/>
                <c:pt idx="0">
                  <c:v>1</c:v>
                </c:pt>
                <c:pt idx="1">
                  <c:v>5</c:v>
                </c:pt>
              </c:numCache>
            </c:numRef>
          </c:xVal>
          <c:yVal>
            <c:numRef>
              <c:f>工作表1!$B$2:$B$4</c:f>
              <c:numCache>
                <c:formatCode>General</c:formatCode>
                <c:ptCount val="3"/>
                <c:pt idx="0">
                  <c:v>3</c:v>
                </c:pt>
                <c:pt idx="1">
                  <c:v>11</c:v>
                </c:pt>
              </c:numCache>
            </c:numRef>
          </c:yVal>
        </c:ser>
        <c:axId val="118868224"/>
        <c:axId val="118788096"/>
      </c:scatterChart>
      <c:valAx>
        <c:axId val="11886822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8788096"/>
        <c:crosses val="autoZero"/>
        <c:crossBetween val="midCat"/>
      </c:valAx>
      <c:valAx>
        <c:axId val="118788096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88682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TW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plotArea>
      <c:layout/>
      <c:scatterChart>
        <c:scatterStyle val="lineMarker"/>
        <c:ser>
          <c:idx val="0"/>
          <c:order val="0"/>
          <c:tx>
            <c:strRef>
              <c:f>工作表1!$B$1</c:f>
              <c:strCache>
                <c:ptCount val="1"/>
                <c:pt idx="0">
                  <c:v>Y 值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00629475512822E-2"/>
                  <c:y val="-7.414474262604949E-2"/>
                </c:manualLayout>
              </c:layout>
              <c:showVal val="1"/>
              <c:showCatNam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8079733564957412E-2"/>
                  <c:y val="-0.10467493076618757"/>
                </c:manualLayout>
              </c:layout>
              <c:showVal val="1"/>
              <c:showCatNam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10020982517094063"/>
                  <c:y val="-0.11775929711196105"/>
                </c:manualLayout>
              </c:layout>
              <c:showVal val="1"/>
              <c:showCatNam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5.611750209572678E-2"/>
                  <c:y val="-7.414474262604949E-2"/>
                </c:manualLayout>
              </c:layout>
              <c:showVal val="1"/>
              <c:showCatNam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Val val="1"/>
            <c:showCatName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xVal>
            <c:numRef>
              <c:f>工作表1!$A$2:$A$21</c:f>
              <c:numCache>
                <c:formatCode>General</c:formatCode>
                <c:ptCount val="20"/>
                <c:pt idx="0">
                  <c:v>1</c:v>
                </c:pt>
                <c:pt idx="1">
                  <c:v>0.30000000000000032</c:v>
                </c:pt>
                <c:pt idx="2">
                  <c:v>0.2</c:v>
                </c:pt>
                <c:pt idx="3">
                  <c:v>0.60000000000000064</c:v>
                </c:pt>
                <c:pt idx="4">
                  <c:v>0.9</c:v>
                </c:pt>
              </c:numCache>
            </c:numRef>
          </c:xVal>
          <c:yVal>
            <c:numRef>
              <c:f>工作表1!$B$2:$B$21</c:f>
              <c:numCache>
                <c:formatCode>General</c:formatCode>
                <c:ptCount val="20"/>
                <c:pt idx="0">
                  <c:v>2</c:v>
                </c:pt>
                <c:pt idx="1">
                  <c:v>0.70000000000000062</c:v>
                </c:pt>
                <c:pt idx="2">
                  <c:v>0.43000000000000038</c:v>
                </c:pt>
                <c:pt idx="3">
                  <c:v>0.9</c:v>
                </c:pt>
                <c:pt idx="4">
                  <c:v>1.9000000000000001</c:v>
                </c:pt>
              </c:numCache>
            </c:numRef>
          </c:yVal>
        </c:ser>
        <c:axId val="120454144"/>
        <c:axId val="120414976"/>
      </c:scatterChart>
      <c:valAx>
        <c:axId val="12045414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0414976"/>
        <c:crosses val="autoZero"/>
        <c:crossBetween val="midCat"/>
      </c:valAx>
      <c:valAx>
        <c:axId val="120414976"/>
        <c:scaling>
          <c:orientation val="minMax"/>
        </c:scaling>
        <c:axPos val="l"/>
        <c:numFmt formatCode="General" sourceLinked="1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04541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4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800" dirty="0"/>
            <a:t>Step 1: define a set of function              </a:t>
          </a:r>
          <a:endParaRPr lang="zh-TW" altLang="en-US" sz="28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68AF6AC4-A157-413E-A943-77A2B593809A}">
      <dgm:prSet phldrT="[文字]" custT="1"/>
      <dgm:spPr/>
      <dgm:t>
        <a:bodyPr/>
        <a:lstStyle/>
        <a:p>
          <a:r>
            <a:rPr lang="en-US" altLang="zh-TW" sz="2800" dirty="0"/>
            <a:t>Step 2: goodness of function</a:t>
          </a:r>
          <a:endParaRPr lang="zh-TW" altLang="en-US" sz="2800" dirty="0"/>
        </a:p>
      </dgm:t>
    </dgm:pt>
    <dgm:pt modelId="{A0FB97BE-4134-4DB4-88C2-019F601E5B07}" type="parTrans" cxnId="{E0F0CC33-1AFF-4E6F-8A92-7DBADF24B6A2}">
      <dgm:prSet/>
      <dgm:spPr/>
      <dgm:t>
        <a:bodyPr/>
        <a:lstStyle/>
        <a:p>
          <a:endParaRPr lang="zh-TW" altLang="en-US"/>
        </a:p>
      </dgm:t>
    </dgm:pt>
    <dgm:pt modelId="{B74A4E88-AC00-472F-AA92-0C3BFAD673FA}" type="sibTrans" cxnId="{E0F0CC33-1AFF-4E6F-8A92-7DBADF24B6A2}">
      <dgm:prSet/>
      <dgm:spPr/>
      <dgm:t>
        <a:bodyPr/>
        <a:lstStyle/>
        <a:p>
          <a:endParaRPr lang="zh-TW" altLang="en-US"/>
        </a:p>
      </dgm:t>
    </dgm:pt>
    <dgm:pt modelId="{838C9766-C422-41F6-872C-5F3EAAA9A94F}">
      <dgm:prSet phldrT="[文字]" custT="1"/>
      <dgm:spPr/>
      <dgm:t>
        <a:bodyPr/>
        <a:lstStyle/>
        <a:p>
          <a:r>
            <a:rPr lang="en-US" altLang="zh-TW" sz="2800" dirty="0"/>
            <a:t>Step 3: pick the best function</a:t>
          </a:r>
          <a:endParaRPr lang="zh-TW" altLang="en-US" sz="2800" dirty="0"/>
        </a:p>
      </dgm:t>
    </dgm:pt>
    <dgm:pt modelId="{ED85ABCC-1599-46D5-8D79-5F8D47102174}" type="parTrans" cxnId="{5DD8715A-6FCC-48EE-B11F-00E577A24C88}">
      <dgm:prSet/>
      <dgm:spPr/>
      <dgm:t>
        <a:bodyPr/>
        <a:lstStyle/>
        <a:p>
          <a:endParaRPr lang="zh-TW" altLang="en-US"/>
        </a:p>
      </dgm:t>
    </dgm:pt>
    <dgm:pt modelId="{0FA9D5B3-0255-46FC-86B3-C2800C42F094}" type="sibTrans" cxnId="{5DD8715A-6FCC-48EE-B11F-00E577A24C88}">
      <dgm:prSet/>
      <dgm:spPr/>
      <dgm:t>
        <a:bodyPr/>
        <a:lstStyle/>
        <a:p>
          <a:endParaRPr lang="zh-TW" altLang="en-US"/>
        </a:p>
      </dgm:t>
    </dgm:pt>
    <dgm:pt modelId="{6A493627-A8CE-458E-9FA6-3A00EC3686A2}" type="pres">
      <dgm:prSet presAssocID="{7ABBEAF7-C373-4176-BC82-DCCB6D5E3E2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9CF3BA0-AA23-4949-AFA0-BDD50F26DB42}" type="pres">
      <dgm:prSet presAssocID="{838C9766-C422-41F6-872C-5F3EAAA9A94F}" presName="boxAndChildren" presStyleCnt="0"/>
      <dgm:spPr/>
    </dgm:pt>
    <dgm:pt modelId="{984FAD53-B753-4A58-A177-0DF55E30F75D}" type="pres">
      <dgm:prSet presAssocID="{838C9766-C422-41F6-872C-5F3EAAA9A94F}" presName="parentTextBox" presStyleLbl="node1" presStyleIdx="0" presStyleCnt="3"/>
      <dgm:spPr/>
      <dgm:t>
        <a:bodyPr/>
        <a:lstStyle/>
        <a:p>
          <a:endParaRPr lang="zh-TW" altLang="en-US"/>
        </a:p>
      </dgm:t>
    </dgm:pt>
    <dgm:pt modelId="{A1663AA5-740E-4FDF-ADD2-27E43D433575}" type="pres">
      <dgm:prSet presAssocID="{B74A4E88-AC00-472F-AA92-0C3BFAD673FA}" presName="sp" presStyleCnt="0"/>
      <dgm:spPr/>
    </dgm:pt>
    <dgm:pt modelId="{5C2994BA-95EC-4AC2-AFA4-1B22FBEBB354}" type="pres">
      <dgm:prSet presAssocID="{68AF6AC4-A157-413E-A943-77A2B593809A}" presName="arrowAndChildren" presStyleCnt="0"/>
      <dgm:spPr/>
    </dgm:pt>
    <dgm:pt modelId="{1E9D90BD-C08F-4B8E-BA1A-67740CDA9EFC}" type="pres">
      <dgm:prSet presAssocID="{68AF6AC4-A157-413E-A943-77A2B593809A}" presName="parentTextArrow" presStyleLbl="node1" presStyleIdx="1" presStyleCnt="3"/>
      <dgm:spPr/>
      <dgm:t>
        <a:bodyPr/>
        <a:lstStyle/>
        <a:p>
          <a:endParaRPr lang="zh-TW" altLang="en-US"/>
        </a:p>
      </dgm:t>
    </dgm:pt>
    <dgm:pt modelId="{6B7612A3-1F46-4536-B12F-8EF141796DD7}" type="pres">
      <dgm:prSet presAssocID="{E857221A-734F-4396-A642-04F985B7D590}" presName="sp" presStyleCnt="0"/>
      <dgm:spPr/>
    </dgm:pt>
    <dgm:pt modelId="{CF8B7011-CFF3-437B-8D62-509F4A4CAC99}" type="pres">
      <dgm:prSet presAssocID="{801111EC-7761-4006-9B8D-BDD3478D6A0C}" presName="arrowAndChildren" presStyleCnt="0"/>
      <dgm:spPr/>
    </dgm:pt>
    <dgm:pt modelId="{E824EC70-AE1E-4100-B32E-97CD66F66319}" type="pres">
      <dgm:prSet presAssocID="{801111EC-7761-4006-9B8D-BDD3478D6A0C}" presName="parentTextArrow" presStyleLbl="node1" presStyleIdx="2" presStyleCnt="3"/>
      <dgm:spPr/>
      <dgm:t>
        <a:bodyPr/>
        <a:lstStyle/>
        <a:p>
          <a:endParaRPr lang="zh-TW" altLang="en-US"/>
        </a:p>
      </dgm:t>
    </dgm:pt>
  </dgm:ptLst>
  <dgm:cxnLst>
    <dgm:cxn modelId="{55517B7E-DB02-4169-BC80-6DA244D93353}" type="presOf" srcId="{7ABBEAF7-C373-4176-BC82-DCCB6D5E3E26}" destId="{6A493627-A8CE-458E-9FA6-3A00EC3686A2}" srcOrd="0" destOrd="0" presId="urn:microsoft.com/office/officeart/2005/8/layout/process4"/>
    <dgm:cxn modelId="{07095DA7-4B56-4B8D-A8BC-A2C0BF64FE09}" type="presOf" srcId="{838C9766-C422-41F6-872C-5F3EAAA9A94F}" destId="{984FAD53-B753-4A58-A177-0DF55E30F75D}" srcOrd="0" destOrd="0" presId="urn:microsoft.com/office/officeart/2005/8/layout/process4"/>
    <dgm:cxn modelId="{5DD8715A-6FCC-48EE-B11F-00E577A24C88}" srcId="{7ABBEAF7-C373-4176-BC82-DCCB6D5E3E26}" destId="{838C9766-C422-41F6-872C-5F3EAAA9A94F}" srcOrd="2" destOrd="0" parTransId="{ED85ABCC-1599-46D5-8D79-5F8D47102174}" sibTransId="{0FA9D5B3-0255-46FC-86B3-C2800C42F094}"/>
    <dgm:cxn modelId="{C931AD84-B4E0-4DE6-BAB4-9088687E5F0D}" type="presOf" srcId="{68AF6AC4-A157-413E-A943-77A2B593809A}" destId="{1E9D90BD-C08F-4B8E-BA1A-67740CDA9EFC}" srcOrd="0" destOrd="0" presId="urn:microsoft.com/office/officeart/2005/8/layout/process4"/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7CFF7729-BA24-480D-ACE7-B1C1652811BE}" type="presOf" srcId="{801111EC-7761-4006-9B8D-BDD3478D6A0C}" destId="{E824EC70-AE1E-4100-B32E-97CD66F66319}" srcOrd="0" destOrd="0" presId="urn:microsoft.com/office/officeart/2005/8/layout/process4"/>
    <dgm:cxn modelId="{E0F0CC33-1AFF-4E6F-8A92-7DBADF24B6A2}" srcId="{7ABBEAF7-C373-4176-BC82-DCCB6D5E3E26}" destId="{68AF6AC4-A157-413E-A943-77A2B593809A}" srcOrd="1" destOrd="0" parTransId="{A0FB97BE-4134-4DB4-88C2-019F601E5B07}" sibTransId="{B74A4E88-AC00-472F-AA92-0C3BFAD673FA}"/>
    <dgm:cxn modelId="{FAD9FA79-A118-4940-8F4A-015A312C24F6}" type="presParOf" srcId="{6A493627-A8CE-458E-9FA6-3A00EC3686A2}" destId="{39CF3BA0-AA23-4949-AFA0-BDD50F26DB42}" srcOrd="0" destOrd="0" presId="urn:microsoft.com/office/officeart/2005/8/layout/process4"/>
    <dgm:cxn modelId="{88DB6642-BA9F-4E27-8017-A3CD6F075561}" type="presParOf" srcId="{39CF3BA0-AA23-4949-AFA0-BDD50F26DB42}" destId="{984FAD53-B753-4A58-A177-0DF55E30F75D}" srcOrd="0" destOrd="0" presId="urn:microsoft.com/office/officeart/2005/8/layout/process4"/>
    <dgm:cxn modelId="{1067E775-EC8D-451F-B254-F6CE3FD8D722}" type="presParOf" srcId="{6A493627-A8CE-458E-9FA6-3A00EC3686A2}" destId="{A1663AA5-740E-4FDF-ADD2-27E43D433575}" srcOrd="1" destOrd="0" presId="urn:microsoft.com/office/officeart/2005/8/layout/process4"/>
    <dgm:cxn modelId="{0C5870A9-4F0F-4B88-AB86-AC8AC309A50F}" type="presParOf" srcId="{6A493627-A8CE-458E-9FA6-3A00EC3686A2}" destId="{5C2994BA-95EC-4AC2-AFA4-1B22FBEBB354}" srcOrd="2" destOrd="0" presId="urn:microsoft.com/office/officeart/2005/8/layout/process4"/>
    <dgm:cxn modelId="{071E6339-EF6A-4729-8F90-03343603029D}" type="presParOf" srcId="{5C2994BA-95EC-4AC2-AFA4-1B22FBEBB354}" destId="{1E9D90BD-C08F-4B8E-BA1A-67740CDA9EFC}" srcOrd="0" destOrd="0" presId="urn:microsoft.com/office/officeart/2005/8/layout/process4"/>
    <dgm:cxn modelId="{F3C69B3E-8ACE-4FF2-BE5F-2FB22A83F3C3}" type="presParOf" srcId="{6A493627-A8CE-458E-9FA6-3A00EC3686A2}" destId="{6B7612A3-1F46-4536-B12F-8EF141796DD7}" srcOrd="3" destOrd="0" presId="urn:microsoft.com/office/officeart/2005/8/layout/process4"/>
    <dgm:cxn modelId="{96DC699E-0F95-444D-A13A-E146F7A0B3B7}" type="presParOf" srcId="{6A493627-A8CE-458E-9FA6-3A00EC3686A2}" destId="{CF8B7011-CFF3-437B-8D62-509F4A4CAC99}" srcOrd="4" destOrd="0" presId="urn:microsoft.com/office/officeart/2005/8/layout/process4"/>
    <dgm:cxn modelId="{6782EEBF-1270-4DEB-9539-7AB79D29D509}" type="presParOf" srcId="{CF8B7011-CFF3-437B-8D62-509F4A4CAC99}" destId="{E824EC70-AE1E-4100-B32E-97CD66F6631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84FAD53-B753-4A58-A177-0DF55E30F75D}">
      <dsp:nvSpPr>
        <dsp:cNvPr id="0" name=""/>
        <dsp:cNvSpPr/>
      </dsp:nvSpPr>
      <dsp:spPr>
        <a:xfrm>
          <a:off x="0" y="3322600"/>
          <a:ext cx="6866805" cy="109055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/>
            <a:t>Step 3: pick the best function</a:t>
          </a:r>
          <a:endParaRPr lang="zh-TW" altLang="en-US" sz="2800" kern="1200" dirty="0"/>
        </a:p>
      </dsp:txBody>
      <dsp:txXfrm>
        <a:off x="0" y="3322600"/>
        <a:ext cx="6866805" cy="1090551"/>
      </dsp:txXfrm>
    </dsp:sp>
    <dsp:sp modelId="{1E9D90BD-C08F-4B8E-BA1A-67740CDA9EFC}">
      <dsp:nvSpPr>
        <dsp:cNvPr id="0" name=""/>
        <dsp:cNvSpPr/>
      </dsp:nvSpPr>
      <dsp:spPr>
        <a:xfrm rot="10800000">
          <a:off x="0" y="1661690"/>
          <a:ext cx="6866805" cy="1677268"/>
        </a:xfrm>
        <a:prstGeom prst="upArrowCallou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/>
            <a:t>Step 2: goodness of function</a:t>
          </a:r>
          <a:endParaRPr lang="zh-TW" altLang="en-US" sz="2800" kern="1200" dirty="0"/>
        </a:p>
      </dsp:txBody>
      <dsp:txXfrm rot="10800000">
        <a:off x="0" y="1661690"/>
        <a:ext cx="6866805" cy="1677268"/>
      </dsp:txXfrm>
    </dsp:sp>
    <dsp:sp modelId="{E824EC70-AE1E-4100-B32E-97CD66F66319}">
      <dsp:nvSpPr>
        <dsp:cNvPr id="0" name=""/>
        <dsp:cNvSpPr/>
      </dsp:nvSpPr>
      <dsp:spPr>
        <a:xfrm rot="10800000">
          <a:off x="0" y="780"/>
          <a:ext cx="6866805" cy="1677268"/>
        </a:xfrm>
        <a:prstGeom prst="upArrowCallou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/>
            <a:t>Step 1: define a set of function              </a:t>
          </a:r>
          <a:endParaRPr lang="zh-TW" altLang="en-US" sz="2800" kern="1200" dirty="0"/>
        </a:p>
      </dsp:txBody>
      <dsp:txXfrm rot="10800000">
        <a:off x="0" y="780"/>
        <a:ext cx="6866805" cy="1677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0.13953</cdr:x>
      <cdr:y>0.7168</cdr:y>
    </cdr:from>
    <cdr:to>
      <cdr:x>0.4186</cdr:x>
      <cdr:y>0.82299</cdr:y>
    </cdr:to>
    <cdr:sp macro="" textlink="">
      <cdr:nvSpPr>
        <cdr:cNvPr id="2" name="文字方塊 1"/>
        <cdr:cNvSpPr txBox="1"/>
      </cdr:nvSpPr>
      <cdr:spPr>
        <a:xfrm xmlns:a="http://schemas.openxmlformats.org/drawingml/2006/main">
          <a:off x="432048" y="1944216"/>
          <a:ext cx="864096" cy="288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zh-TW" alt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83F11-0883-4E16-8BEC-CD33B58A6FAF}" type="datetimeFigureOut">
              <a:rPr lang="zh-TW" altLang="en-US" smtClean="0"/>
              <a:pPr/>
              <a:t>2019/3/22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522F3-D42B-4E5F-BBD4-9549EB6201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24479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=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下許多場圍棋的經驗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=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下圍棋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=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下一場圍棋程式會贏的機率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522F3-D42B-4E5F-BBD4-9549EB620107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94480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522F3-D42B-4E5F-BBD4-9549EB620107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50134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17D8-D849-43AB-B72D-B62C54DC5A37}" type="datetimeFigureOut">
              <a:rPr lang="zh-TW" altLang="en-US" smtClean="0"/>
              <a:pPr/>
              <a:t>2019/3/22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941C-30EC-47CA-AB08-A5901C718B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17D8-D849-43AB-B72D-B62C54DC5A37}" type="datetimeFigureOut">
              <a:rPr lang="zh-TW" altLang="en-US" smtClean="0"/>
              <a:pPr/>
              <a:t>2019/3/22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941C-30EC-47CA-AB08-A5901C718B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17D8-D849-43AB-B72D-B62C54DC5A37}" type="datetimeFigureOut">
              <a:rPr lang="zh-TW" altLang="en-US" smtClean="0"/>
              <a:pPr/>
              <a:t>2019/3/22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941C-30EC-47CA-AB08-A5901C718B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17D8-D849-43AB-B72D-B62C54DC5A37}" type="datetimeFigureOut">
              <a:rPr lang="zh-TW" altLang="en-US" smtClean="0"/>
              <a:pPr/>
              <a:t>2019/3/22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941C-30EC-47CA-AB08-A5901C718B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17D8-D849-43AB-B72D-B62C54DC5A37}" type="datetimeFigureOut">
              <a:rPr lang="zh-TW" altLang="en-US" smtClean="0"/>
              <a:pPr/>
              <a:t>2019/3/22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941C-30EC-47CA-AB08-A5901C718B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17D8-D849-43AB-B72D-B62C54DC5A37}" type="datetimeFigureOut">
              <a:rPr lang="zh-TW" altLang="en-US" smtClean="0"/>
              <a:pPr/>
              <a:t>2019/3/22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941C-30EC-47CA-AB08-A5901C718B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17D8-D849-43AB-B72D-B62C54DC5A37}" type="datetimeFigureOut">
              <a:rPr lang="zh-TW" altLang="en-US" smtClean="0"/>
              <a:pPr/>
              <a:t>2019/3/22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941C-30EC-47CA-AB08-A5901C718B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17D8-D849-43AB-B72D-B62C54DC5A37}" type="datetimeFigureOut">
              <a:rPr lang="zh-TW" altLang="en-US" smtClean="0"/>
              <a:pPr/>
              <a:t>2019/3/22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941C-30EC-47CA-AB08-A5901C718B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17D8-D849-43AB-B72D-B62C54DC5A37}" type="datetimeFigureOut">
              <a:rPr lang="zh-TW" altLang="en-US" smtClean="0"/>
              <a:pPr/>
              <a:t>2019/3/22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941C-30EC-47CA-AB08-A5901C718B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17D8-D849-43AB-B72D-B62C54DC5A37}" type="datetimeFigureOut">
              <a:rPr lang="zh-TW" altLang="en-US" smtClean="0"/>
              <a:pPr/>
              <a:t>2019/3/22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941C-30EC-47CA-AB08-A5901C718B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17D8-D849-43AB-B72D-B62C54DC5A37}" type="datetimeFigureOut">
              <a:rPr lang="zh-TW" altLang="en-US" smtClean="0"/>
              <a:pPr/>
              <a:t>2019/3/22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941C-30EC-47CA-AB08-A5901C718B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817D8-D849-43AB-B72D-B62C54DC5A37}" type="datetimeFigureOut">
              <a:rPr lang="zh-TW" altLang="en-US" smtClean="0"/>
              <a:pPr/>
              <a:t>2019/3/22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F941C-30EC-47CA-AB08-A5901C718B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jpe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8.png"/><Relationship Id="rId7" Type="http://schemas.openxmlformats.org/officeDocument/2006/relationships/image" Target="../media/image75.png"/><Relationship Id="rId2" Type="http://schemas.openxmlformats.org/officeDocument/2006/relationships/image" Target="../media/image7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8.png"/><Relationship Id="rId7" Type="http://schemas.openxmlformats.org/officeDocument/2006/relationships/image" Target="../media/image85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6.png"/><Relationship Id="rId4" Type="http://schemas.openxmlformats.org/officeDocument/2006/relationships/image" Target="../media/image8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107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6%9C%BA%E5%99%A8%E5%AD%A6%E4%B9%A0" TargetMode="External"/><Relationship Id="rId7" Type="http://schemas.openxmlformats.org/officeDocument/2006/relationships/hyperlink" Target="https://developer.nvidia.com/deep-learning" TargetMode="External"/><Relationship Id="rId2" Type="http://schemas.openxmlformats.org/officeDocument/2006/relationships/hyperlink" Target="https://www.youtube.com/channel/UC2ggjtuuWvxrHHHiaDH1dl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gov.tw/" TargetMode="External"/><Relationship Id="rId5" Type="http://schemas.openxmlformats.org/officeDocument/2006/relationships/hyperlink" Target="https://zh.wikipedia.org/wiki/%E8%BF%B4%E6%AD%B8%E5%88%86%E6%9E%90" TargetMode="External"/><Relationship Id="rId4" Type="http://schemas.openxmlformats.org/officeDocument/2006/relationships/hyperlink" Target="https://zh.wikipedia.org/wiki/%E6%B7%B1%E5%BA%A6%E5%AD%A6%E4%B9%A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Deep-Learning</a:t>
            </a:r>
            <a:r>
              <a:rPr lang="zh-TW" altLang="en-US" dirty="0" smtClean="0"/>
              <a:t> 運算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講師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張聿廷</a:t>
            </a:r>
            <a:endParaRPr lang="zh-TW" altLang="en-US" sz="2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395536" y="620688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Symbol" panose="05050102010706020507" pitchFamily="18" charset="2"/>
              </a:rPr>
              <a:t>D</a:t>
            </a:r>
            <a:r>
              <a:rPr lang="en-US" altLang="zh-TW" dirty="0" smtClean="0"/>
              <a:t>Y = Y-Y’= (0.4-0.43)+(0.6-0.7)+(1.2-0.9)+(1.8-1.9)+(2-2) </a:t>
            </a:r>
          </a:p>
          <a:p>
            <a:r>
              <a:rPr lang="en-US" altLang="zh-TW" dirty="0" smtClean="0"/>
              <a:t>	= (-0.03)+(-0.01)+(0.3)+(-0.1)+(0)</a:t>
            </a:r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395536" y="1433128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正項及負項直接相加會造成抵銷的效果</a:t>
            </a:r>
            <a:endParaRPr lang="zh-TW" altLang="en-US" sz="2400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395536" y="2060902"/>
            <a:ext cx="8229600" cy="1440160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解決</a:t>
            </a:r>
            <a:r>
              <a:rPr lang="zh-TW" altLang="en-US" sz="2400" dirty="0" smtClean="0"/>
              <a:t>方法</a:t>
            </a:r>
            <a:r>
              <a:rPr lang="en-US" altLang="zh-TW" sz="2400" dirty="0" smtClean="0"/>
              <a:t>:</a:t>
            </a:r>
          </a:p>
          <a:p>
            <a:pPr lvl="1"/>
            <a:r>
              <a:rPr lang="zh-TW" altLang="en-US" sz="2000" dirty="0" smtClean="0"/>
              <a:t>取絕對值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平</a:t>
            </a:r>
            <a:r>
              <a:rPr lang="zh-TW" altLang="en-US" sz="2000" dirty="0"/>
              <a:t>方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395536" y="3371615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Symbol" panose="05050102010706020507" pitchFamily="18" charset="2"/>
              </a:rPr>
              <a:t>D</a:t>
            </a:r>
            <a:r>
              <a:rPr lang="en-US" altLang="zh-TW" dirty="0" smtClean="0"/>
              <a:t>Y =(0.4-0.43)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+(0.6-0.7)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+(1.2-0.9)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+(1.8-1.9)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+(2-2)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 </a:t>
            </a:r>
          </a:p>
          <a:p>
            <a:r>
              <a:rPr lang="zh-TW" altLang="en-US" dirty="0" smtClean="0"/>
              <a:t>      </a:t>
            </a:r>
            <a:r>
              <a:rPr lang="en-US" altLang="zh-TW" dirty="0" smtClean="0"/>
              <a:t>= (0.0009)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(0.0001)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(0.09)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(0.01)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(0)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0.101</a:t>
            </a:r>
            <a:endParaRPr lang="en-US" altLang="zh-TW" dirty="0"/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395536" y="4437112"/>
            <a:ext cx="822960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 smtClean="0"/>
              <a:t>小結</a:t>
            </a:r>
            <a:r>
              <a:rPr lang="en-US" altLang="zh-TW" sz="2800" dirty="0" smtClean="0"/>
              <a:t>:</a:t>
            </a:r>
          </a:p>
          <a:p>
            <a:pPr marL="742950" lvl="2" indent="-342900"/>
            <a:r>
              <a:rPr lang="zh-TW" altLang="en-US" sz="1800" dirty="0"/>
              <a:t>假如</a:t>
            </a:r>
            <a:r>
              <a:rPr lang="zh-TW" altLang="en-US" sz="1800" dirty="0" smtClean="0"/>
              <a:t>其他任何的</a:t>
            </a:r>
            <a:r>
              <a:rPr lang="zh-TW" altLang="en-US" sz="1800" dirty="0"/>
              <a:t>迴歸模型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如橘</a:t>
            </a:r>
            <a:r>
              <a:rPr lang="zh-TW" altLang="en-US" sz="1800" dirty="0"/>
              <a:t>色虛線</a:t>
            </a:r>
            <a:r>
              <a:rPr lang="en-US" altLang="zh-TW" sz="1800" dirty="0"/>
              <a:t>)</a:t>
            </a:r>
            <a:r>
              <a:rPr lang="zh-TW" altLang="en-US" sz="1800" dirty="0"/>
              <a:t>，沒有小於藍線所算出來的 </a:t>
            </a:r>
            <a:r>
              <a:rPr lang="zh-TW" altLang="en-US" sz="1800" dirty="0" smtClean="0"/>
              <a:t>∆</a:t>
            </a:r>
            <a:r>
              <a:rPr lang="en-US" altLang="zh-TW" sz="1800" dirty="0" smtClean="0"/>
              <a:t>Y</a:t>
            </a:r>
            <a:r>
              <a:rPr lang="zh-TW" altLang="en-US" sz="1800" dirty="0" smtClean="0"/>
              <a:t> </a:t>
            </a:r>
            <a:r>
              <a:rPr lang="zh-TW" altLang="en-US" sz="1800" dirty="0"/>
              <a:t>，我們便認定藍線 </a:t>
            </a:r>
            <a:r>
              <a:rPr lang="en-US" altLang="zh-TW" sz="1800" dirty="0"/>
              <a:t>Y = 2x </a:t>
            </a:r>
            <a:r>
              <a:rPr lang="zh-TW" altLang="en-US" sz="1800" dirty="0"/>
              <a:t>為最佳的迴歸</a:t>
            </a:r>
            <a:r>
              <a:rPr lang="zh-TW" altLang="en-US" sz="1800" dirty="0" smtClean="0"/>
              <a:t>模型</a:t>
            </a:r>
            <a:endParaRPr lang="en-US" altLang="zh-TW" sz="1800" dirty="0" smtClean="0"/>
          </a:p>
          <a:p>
            <a:pPr marL="742950" lvl="2" indent="-342900"/>
            <a:r>
              <a:rPr lang="en-US" altLang="zh-TW" sz="1800" dirty="0" smtClean="0">
                <a:latin typeface="Symbol" panose="05050102010706020507" pitchFamily="18" charset="2"/>
              </a:rPr>
              <a:t>D</a:t>
            </a:r>
            <a:r>
              <a:rPr lang="en-US" altLang="zh-TW" sz="1800" dirty="0" smtClean="0"/>
              <a:t>Y</a:t>
            </a:r>
            <a:r>
              <a:rPr lang="zh-TW" altLang="en-US" sz="1800" dirty="0" smtClean="0"/>
              <a:t>我們定義為上述線性回歸模型 </a:t>
            </a:r>
            <a:r>
              <a:rPr lang="en-US" altLang="zh-TW" sz="1800" dirty="0" smtClean="0"/>
              <a:t>Y=2x</a:t>
            </a:r>
            <a:r>
              <a:rPr lang="zh-TW" altLang="en-US" sz="1800" dirty="0" smtClean="0"/>
              <a:t> 的</a:t>
            </a:r>
            <a:r>
              <a:rPr lang="en-US" altLang="zh-TW" sz="1800" dirty="0" smtClean="0"/>
              <a:t>Loss Function</a:t>
            </a:r>
            <a:r>
              <a:rPr lang="zh-TW" altLang="en-US" sz="1800" dirty="0" smtClean="0"/>
              <a:t> 損失函數</a:t>
            </a:r>
            <a:endParaRPr lang="en-US" altLang="zh-TW" sz="1800" dirty="0" smtClean="0"/>
          </a:p>
          <a:p>
            <a:pPr marL="742950" lvl="2" indent="-342900"/>
            <a:endParaRPr lang="en-US" altLang="zh-TW" sz="1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Loss </a:t>
            </a:r>
            <a:r>
              <a:rPr lang="en-US" altLang="zh-TW" dirty="0" err="1" smtClean="0"/>
              <a:t>Fnction</a:t>
            </a:r>
            <a:r>
              <a:rPr lang="en-US" altLang="zh-TW" dirty="0" smtClean="0"/>
              <a:t> </a:t>
            </a:r>
            <a:r>
              <a:rPr lang="zh-TW" altLang="en-US" dirty="0" smtClean="0"/>
              <a:t>損失函數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57200" y="1417639"/>
            <a:ext cx="8229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/>
              <a:t>定義</a:t>
            </a:r>
            <a:r>
              <a:rPr lang="en-US" altLang="zh-TW" sz="2800" dirty="0" smtClean="0"/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實際</a:t>
            </a:r>
            <a:r>
              <a:rPr lang="zh-TW" altLang="en-US" sz="2400" dirty="0"/>
              <a:t>值和預測</a:t>
            </a:r>
            <a:r>
              <a:rPr lang="zh-TW" altLang="en-US" sz="2400" dirty="0" smtClean="0"/>
              <a:t>值間的不同程度</a:t>
            </a:r>
            <a:endParaRPr lang="en-US" altLang="zh-TW" sz="2400" dirty="0"/>
          </a:p>
          <a:p>
            <a:endParaRPr lang="zh-TW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457200" y="2560638"/>
                <a:ext cx="7859216" cy="1817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TW" altLang="en-US" sz="2800" dirty="0" smtClean="0"/>
                  <a:t>常見的</a:t>
                </a:r>
                <a:r>
                  <a:rPr lang="en-US" altLang="zh-TW" sz="2800" dirty="0" smtClean="0"/>
                  <a:t>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 smtClean="0"/>
                  <a:t>MSE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:</a:t>
                </a:r>
                <a:r>
                  <a:rPr lang="zh-TW" altLang="en-US" sz="28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sz="2800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sSup>
                              <m:sSup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b="0" i="1" baseline="-2500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8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altLang="zh-TW" sz="2800" dirty="0" smtClean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 smtClean="0"/>
                  <a:t>MAE: </a:t>
                </a:r>
                <a:r>
                  <a:rPr lang="zh-TW" alt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altLang="zh-TW" sz="2800" dirty="0" smtClean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 smtClean="0"/>
                  <a:t>Cross - Entropy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60638"/>
                <a:ext cx="7859216" cy="1817292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396" t="-4698" b="-87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534380" y="479715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不論使用哪種損失函數做評估，都希望能找到其損失函數為最小的模型</a:t>
            </a:r>
            <a:endParaRPr lang="zh-TW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884155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95536" y="404664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Framework</a:t>
            </a:r>
            <a:endParaRPr lang="zh-TW" altLang="en-US" sz="40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790809" y="1916832"/>
            <a:ext cx="2737075" cy="1603340"/>
            <a:chOff x="790809" y="1916832"/>
            <a:chExt cx="2737075" cy="1603340"/>
          </a:xfrm>
        </p:grpSpPr>
        <p:sp>
          <p:nvSpPr>
            <p:cNvPr id="4" name="流程圖: 磁碟 3"/>
            <p:cNvSpPr/>
            <p:nvPr/>
          </p:nvSpPr>
          <p:spPr>
            <a:xfrm>
              <a:off x="791580" y="1916832"/>
              <a:ext cx="2736304" cy="1080120"/>
            </a:xfrm>
            <a:prstGeom prst="flowChartMagneticDisk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Function set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790809" y="2996952"/>
              <a:ext cx="22322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f</a:t>
              </a:r>
              <a:r>
                <a:rPr lang="en-US" altLang="zh-TW" sz="2800" baseline="-25000" dirty="0" smtClean="0"/>
                <a:t>1</a:t>
              </a:r>
              <a:r>
                <a:rPr lang="en-US" altLang="zh-TW" sz="2800" dirty="0" smtClean="0"/>
                <a:t>,</a:t>
              </a:r>
              <a:r>
                <a:rPr lang="en-US" altLang="zh-TW" sz="28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f</a:t>
              </a:r>
              <a:r>
                <a:rPr lang="en-US" altLang="zh-TW" sz="2800" baseline="-25000" dirty="0" smtClean="0"/>
                <a:t>2</a:t>
              </a:r>
              <a:r>
                <a:rPr lang="en-US" altLang="zh-TW" sz="2800" dirty="0" smtClean="0"/>
                <a:t>,……</a:t>
              </a:r>
              <a:endParaRPr lang="zh-TW" altLang="en-US" sz="2800" dirty="0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1763688" y="414908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zh-TW" baseline="-25000" dirty="0"/>
              <a:t>1</a:t>
            </a:r>
            <a:r>
              <a:rPr lang="en-US" altLang="zh-TW" dirty="0" smtClean="0"/>
              <a:t>(                              ) = Cat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001464"/>
            <a:ext cx="1138653" cy="849610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4572000" y="4221088"/>
            <a:ext cx="648072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429200" y="414908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Performance good</a:t>
            </a:r>
            <a:r>
              <a:rPr lang="en-US" altLang="zh-TW" dirty="0" smtClean="0">
                <a:latin typeface="Coronet" panose="03030502040406070605" pitchFamily="66" charset="0"/>
              </a:rPr>
              <a:t>!!</a:t>
            </a:r>
            <a:endParaRPr lang="zh-TW" altLang="en-US" dirty="0">
              <a:latin typeface="Coronet" panose="03030502040406070605" pitchFamily="66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63688" y="5332366"/>
            <a:ext cx="2654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zh-TW" baseline="-25000" dirty="0"/>
              <a:t>2</a:t>
            </a:r>
            <a:r>
              <a:rPr lang="en-US" altLang="zh-TW" dirty="0" smtClean="0"/>
              <a:t>(                              </a:t>
            </a:r>
            <a:r>
              <a:rPr lang="en-US" altLang="zh-TW" dirty="0"/>
              <a:t>) = </a:t>
            </a:r>
            <a:r>
              <a:rPr lang="en-US" altLang="zh-TW" dirty="0" smtClean="0"/>
              <a:t>Dog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55" y="5092227"/>
            <a:ext cx="1138653" cy="849610"/>
          </a:xfrm>
          <a:prstGeom prst="rect">
            <a:avLst/>
          </a:prstGeom>
        </p:spPr>
      </p:pic>
      <p:sp>
        <p:nvSpPr>
          <p:cNvPr id="13" name="向右箭號 12"/>
          <p:cNvSpPr/>
          <p:nvPr/>
        </p:nvSpPr>
        <p:spPr>
          <a:xfrm>
            <a:off x="4572000" y="5376912"/>
            <a:ext cx="648072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429200" y="530490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Performance bad</a:t>
            </a:r>
            <a:r>
              <a:rPr lang="en-US" altLang="zh-TW" dirty="0" smtClean="0">
                <a:latin typeface="Coronet" panose="03030502040406070605" pitchFamily="66" charset="0"/>
              </a:rPr>
              <a:t>!!</a:t>
            </a:r>
            <a:endParaRPr lang="zh-TW" altLang="en-US" dirty="0">
              <a:latin typeface="Coronet" panose="03030502040406070605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6759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11" grpId="0"/>
      <p:bldP spid="13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539553" y="620688"/>
            <a:ext cx="2160240" cy="1152128"/>
            <a:chOff x="790809" y="1916832"/>
            <a:chExt cx="2737075" cy="1603340"/>
          </a:xfrm>
        </p:grpSpPr>
        <p:sp>
          <p:nvSpPr>
            <p:cNvPr id="5" name="流程圖: 磁碟 4"/>
            <p:cNvSpPr/>
            <p:nvPr/>
          </p:nvSpPr>
          <p:spPr>
            <a:xfrm>
              <a:off x="791580" y="1916832"/>
              <a:ext cx="2736304" cy="1080120"/>
            </a:xfrm>
            <a:prstGeom prst="flowChartMagneticDisk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Function set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790809" y="2996952"/>
              <a:ext cx="22322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f</a:t>
              </a:r>
              <a:r>
                <a:rPr lang="en-US" altLang="zh-TW" sz="2800" baseline="-25000" dirty="0" smtClean="0"/>
                <a:t>1</a:t>
              </a:r>
              <a:r>
                <a:rPr lang="en-US" altLang="zh-TW" sz="2800" dirty="0" smtClean="0"/>
                <a:t>,</a:t>
              </a:r>
              <a:r>
                <a:rPr lang="en-US" altLang="zh-TW" sz="28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f</a:t>
              </a:r>
              <a:r>
                <a:rPr lang="en-US" altLang="zh-TW" sz="2800" baseline="-25000" dirty="0" smtClean="0"/>
                <a:t>2</a:t>
              </a:r>
              <a:r>
                <a:rPr lang="en-US" altLang="zh-TW" sz="2800" dirty="0" smtClean="0"/>
                <a:t>,……</a:t>
              </a:r>
              <a:endParaRPr lang="zh-TW" altLang="en-US" sz="2800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251520" y="476672"/>
            <a:ext cx="2736304" cy="1584176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51520" y="4365104"/>
            <a:ext cx="2736304" cy="1325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磁碟 8"/>
          <p:cNvSpPr/>
          <p:nvPr/>
        </p:nvSpPr>
        <p:spPr>
          <a:xfrm>
            <a:off x="611560" y="4653136"/>
            <a:ext cx="2016224" cy="79208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Training Data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1520" y="2837001"/>
            <a:ext cx="2736304" cy="108012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Goodness of the function </a:t>
            </a:r>
            <a:r>
              <a:rPr lang="en-US" altLang="zh-TW" sz="2400" b="1" i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zh-TW" sz="2400" baseline="-25000" dirty="0" smtClean="0">
                <a:solidFill>
                  <a:schemeClr val="tx1"/>
                </a:solidFill>
              </a:rPr>
              <a:t>i</a:t>
            </a:r>
            <a:endParaRPr lang="zh-TW" alt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/>
          <p:cNvCxnSpPr>
            <a:stCxn id="8" idx="0"/>
            <a:endCxn id="10" idx="2"/>
          </p:cNvCxnSpPr>
          <p:nvPr/>
        </p:nvCxnSpPr>
        <p:spPr>
          <a:xfrm flipV="1">
            <a:off x="1619672" y="3917121"/>
            <a:ext cx="0" cy="447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2"/>
            <a:endCxn id="10" idx="0"/>
          </p:cNvCxnSpPr>
          <p:nvPr/>
        </p:nvCxnSpPr>
        <p:spPr>
          <a:xfrm>
            <a:off x="1619672" y="2060848"/>
            <a:ext cx="0" cy="776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133618" y="2151344"/>
            <a:ext cx="972108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Step1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301358" y="3679447"/>
            <a:ext cx="972108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Step2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6012160" y="2837001"/>
            <a:ext cx="2736304" cy="108012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Use the  </a:t>
            </a:r>
            <a:r>
              <a:rPr lang="en-US" altLang="zh-TW" sz="2400" b="1" i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zh-TW" sz="2400" baseline="-25000" dirty="0" smtClean="0">
                <a:solidFill>
                  <a:schemeClr val="tx1"/>
                </a:solidFill>
              </a:rPr>
              <a:t>i</a:t>
            </a:r>
            <a:endParaRPr lang="zh-TW" alt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0" idx="3"/>
            <a:endCxn id="17" idx="1"/>
          </p:cNvCxnSpPr>
          <p:nvPr/>
        </p:nvCxnSpPr>
        <p:spPr>
          <a:xfrm>
            <a:off x="2987824" y="3377061"/>
            <a:ext cx="30243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864337" y="3501008"/>
            <a:ext cx="972108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Step3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283216" y="2945756"/>
            <a:ext cx="2306646" cy="36933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Pick the </a:t>
            </a:r>
            <a:r>
              <a:rPr lang="en-US" altLang="zh-TW" dirty="0" smtClean="0">
                <a:solidFill>
                  <a:srgbClr val="FF0000"/>
                </a:solidFill>
              </a:rPr>
              <a:t>BEST</a:t>
            </a:r>
            <a:r>
              <a:rPr lang="en-US" altLang="zh-TW" dirty="0" smtClean="0"/>
              <a:t> function</a:t>
            </a:r>
            <a:endParaRPr lang="zh-TW" altLang="en-US" dirty="0"/>
          </a:p>
        </p:txBody>
      </p:sp>
      <p:pic>
        <p:nvPicPr>
          <p:cNvPr id="1026" name="Picture 2" descr="ãåç©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82" y="5785028"/>
            <a:ext cx="1012324" cy="5963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åç©ãçåçæå°çµæ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6231" r="-7000" b="12611"/>
          <a:stretch/>
        </p:blipFill>
        <p:spPr bwMode="auto">
          <a:xfrm>
            <a:off x="1294688" y="5754508"/>
            <a:ext cx="811038" cy="7200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è²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374" y="5789370"/>
            <a:ext cx="859673" cy="6017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/>
          <p:cNvSpPr txBox="1"/>
          <p:nvPr/>
        </p:nvSpPr>
        <p:spPr>
          <a:xfrm>
            <a:off x="121294" y="6488668"/>
            <a:ext cx="101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Rabbit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1294688" y="6488668"/>
            <a:ext cx="81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Dog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301358" y="6488668"/>
            <a:ext cx="68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Cat</a:t>
            </a:r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236" y="4733657"/>
            <a:ext cx="1368152" cy="1020851"/>
          </a:xfrm>
          <a:prstGeom prst="rect">
            <a:avLst/>
          </a:prstGeom>
        </p:spPr>
      </p:pic>
      <p:cxnSp>
        <p:nvCxnSpPr>
          <p:cNvPr id="31" name="直線單箭頭接點 30"/>
          <p:cNvCxnSpPr>
            <a:stCxn id="33" idx="0"/>
            <a:endCxn id="17" idx="2"/>
          </p:cNvCxnSpPr>
          <p:nvPr/>
        </p:nvCxnSpPr>
        <p:spPr>
          <a:xfrm flipV="1">
            <a:off x="7380312" y="3917121"/>
            <a:ext cx="0" cy="816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7380312" y="2020465"/>
            <a:ext cx="0" cy="816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264188" y="1549319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Cat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3711854" y="530847"/>
            <a:ext cx="1689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Training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6149282" y="530847"/>
            <a:ext cx="2030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Testing</a:t>
            </a:r>
          </a:p>
        </p:txBody>
      </p:sp>
      <p:cxnSp>
        <p:nvCxnSpPr>
          <p:cNvPr id="37" name="直線接點 36"/>
          <p:cNvCxnSpPr/>
          <p:nvPr/>
        </p:nvCxnSpPr>
        <p:spPr>
          <a:xfrm>
            <a:off x="5796136" y="264250"/>
            <a:ext cx="0" cy="597666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987824" y="4365104"/>
            <a:ext cx="1512168" cy="131472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流程圖: 磁碟 37"/>
          <p:cNvSpPr/>
          <p:nvPr/>
        </p:nvSpPr>
        <p:spPr>
          <a:xfrm>
            <a:off x="3131840" y="4941168"/>
            <a:ext cx="1224136" cy="504056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1" name="圖案 40"/>
          <p:cNvCxnSpPr>
            <a:stCxn id="35" idx="0"/>
            <a:endCxn id="16" idx="3"/>
          </p:cNvCxnSpPr>
          <p:nvPr/>
        </p:nvCxnSpPr>
        <p:spPr>
          <a:xfrm rot="16200000" flipV="1">
            <a:off x="3281275" y="3902471"/>
            <a:ext cx="454824" cy="470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3059832" y="45091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Validation</a:t>
            </a:r>
            <a:endParaRPr lang="zh-TW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5" grpId="0" animBg="1"/>
      <p:bldP spid="16" grpId="0" animBg="1"/>
      <p:bldP spid="17" grpId="0" animBg="1"/>
      <p:bldP spid="21" grpId="0" animBg="1"/>
      <p:bldP spid="22" grpId="0" animBg="1"/>
      <p:bldP spid="27" grpId="0"/>
      <p:bldP spid="28" grpId="0"/>
      <p:bldP spid="29" grpId="0"/>
      <p:bldP spid="32" grpId="0"/>
      <p:bldP spid="34" grpId="0"/>
      <p:bldP spid="39" grpId="0"/>
      <p:bldP spid="35" grpId="0" animBg="1"/>
      <p:bldP spid="38" grpId="0" animBg="1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377650398"/>
              </p:ext>
            </p:extLst>
          </p:nvPr>
        </p:nvGraphicFramePr>
        <p:xfrm>
          <a:off x="1064712" y="1158091"/>
          <a:ext cx="6866805" cy="4413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5"/>
          <p:cNvSpPr/>
          <p:nvPr/>
        </p:nvSpPr>
        <p:spPr>
          <a:xfrm>
            <a:off x="683568" y="980728"/>
            <a:ext cx="7704856" cy="48965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81878" y="260648"/>
            <a:ext cx="77065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3200" dirty="0"/>
              <a:t>Three Steps for Deep Learning</a:t>
            </a:r>
            <a:endParaRPr lang="zh-TW" altLang="en-US" sz="32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67545" y="1268760"/>
            <a:ext cx="2160240" cy="1152128"/>
            <a:chOff x="790809" y="1916832"/>
            <a:chExt cx="2737075" cy="1603340"/>
          </a:xfrm>
        </p:grpSpPr>
        <p:sp>
          <p:nvSpPr>
            <p:cNvPr id="5" name="流程圖: 磁碟 4"/>
            <p:cNvSpPr/>
            <p:nvPr/>
          </p:nvSpPr>
          <p:spPr>
            <a:xfrm>
              <a:off x="791580" y="1916832"/>
              <a:ext cx="2736304" cy="1080120"/>
            </a:xfrm>
            <a:prstGeom prst="flowChartMagneticDisk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Function set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790809" y="2996952"/>
              <a:ext cx="22322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f</a:t>
              </a:r>
              <a:r>
                <a:rPr lang="en-US" altLang="zh-TW" sz="2800" baseline="-25000" dirty="0" smtClean="0"/>
                <a:t>1</a:t>
              </a:r>
              <a:r>
                <a:rPr lang="en-US" altLang="zh-TW" sz="2800" dirty="0" smtClean="0"/>
                <a:t>,</a:t>
              </a:r>
              <a:r>
                <a:rPr lang="en-US" altLang="zh-TW" sz="28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f</a:t>
              </a:r>
              <a:r>
                <a:rPr lang="en-US" altLang="zh-TW" sz="2800" baseline="-25000" dirty="0" smtClean="0"/>
                <a:t>2</a:t>
              </a:r>
              <a:r>
                <a:rPr lang="en-US" altLang="zh-TW" sz="2800" dirty="0" smtClean="0"/>
                <a:t>,……</a:t>
              </a:r>
              <a:endParaRPr lang="zh-TW" altLang="en-US" sz="2800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179512" y="1124744"/>
            <a:ext cx="2736304" cy="1584176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79512" y="5013176"/>
            <a:ext cx="2736304" cy="1325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磁碟 8"/>
          <p:cNvSpPr/>
          <p:nvPr/>
        </p:nvSpPr>
        <p:spPr>
          <a:xfrm>
            <a:off x="539552" y="5409220"/>
            <a:ext cx="2016224" cy="79208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Training Data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9512" y="3485073"/>
            <a:ext cx="2736304" cy="108012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Goodness of the function </a:t>
            </a:r>
            <a:r>
              <a:rPr lang="en-US" altLang="zh-TW" sz="2400" b="1" i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zh-TW" sz="2400" baseline="-25000" dirty="0" smtClean="0">
                <a:solidFill>
                  <a:schemeClr val="tx1"/>
                </a:solidFill>
              </a:rPr>
              <a:t>i</a:t>
            </a:r>
            <a:endParaRPr lang="zh-TW" alt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8" idx="0"/>
            <a:endCxn id="10" idx="2"/>
          </p:cNvCxnSpPr>
          <p:nvPr/>
        </p:nvCxnSpPr>
        <p:spPr>
          <a:xfrm flipV="1">
            <a:off x="1547664" y="4565193"/>
            <a:ext cx="0" cy="447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2"/>
            <a:endCxn id="10" idx="0"/>
          </p:cNvCxnSpPr>
          <p:nvPr/>
        </p:nvCxnSpPr>
        <p:spPr>
          <a:xfrm>
            <a:off x="1547664" y="2708920"/>
            <a:ext cx="0" cy="776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061610" y="2799416"/>
            <a:ext cx="972108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Step1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229350" y="4327519"/>
            <a:ext cx="972108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Step2</a:t>
            </a:r>
            <a:endParaRPr lang="zh-TW" altLang="en-US" sz="2400" dirty="0"/>
          </a:p>
        </p:txBody>
      </p:sp>
      <p:sp>
        <p:nvSpPr>
          <p:cNvPr id="18" name="標題 1"/>
          <p:cNvSpPr>
            <a:spLocks noGrp="1"/>
          </p:cNvSpPr>
          <p:nvPr>
            <p:ph type="title"/>
          </p:nvPr>
        </p:nvSpPr>
        <p:spPr>
          <a:xfrm>
            <a:off x="457200" y="113477"/>
            <a:ext cx="8229600" cy="851316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深度學習</a:t>
            </a:r>
            <a:r>
              <a:rPr lang="en-US" altLang="zh-TW" sz="3600" dirty="0" smtClean="0"/>
              <a:t>+</a:t>
            </a:r>
            <a:r>
              <a:rPr lang="zh-TW" altLang="en-US" sz="3600" dirty="0" smtClean="0"/>
              <a:t>迴歸 整理</a:t>
            </a:r>
            <a:endParaRPr lang="zh-TW" altLang="en-US" sz="3600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3424654" y="1799876"/>
                <a:ext cx="432048" cy="46166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654" y="1799876"/>
                <a:ext cx="432048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5656902" y="1799876"/>
                <a:ext cx="360040" cy="4616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902" y="1799876"/>
                <a:ext cx="360040" cy="4616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>
            <a:stCxn id="19" idx="3"/>
            <a:endCxn id="20" idx="1"/>
          </p:cNvCxnSpPr>
          <p:nvPr/>
        </p:nvCxnSpPr>
        <p:spPr>
          <a:xfrm>
            <a:off x="3856702" y="2030709"/>
            <a:ext cx="18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7745134" y="1799876"/>
                <a:ext cx="432048" cy="4616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134" y="1799876"/>
                <a:ext cx="432048" cy="46166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/>
          <p:cNvCxnSpPr>
            <a:stCxn id="20" idx="3"/>
            <a:endCxn id="22" idx="1"/>
          </p:cNvCxnSpPr>
          <p:nvPr/>
        </p:nvCxnSpPr>
        <p:spPr>
          <a:xfrm>
            <a:off x="6016942" y="2030709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4" name="文字方塊 23"/>
              <p:cNvSpPr txBox="1"/>
              <p:nvPr/>
            </p:nvSpPr>
            <p:spPr>
              <a:xfrm>
                <a:off x="4432576" y="1709102"/>
                <a:ext cx="432048" cy="4616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tint val="50000"/>
                      <a:satMod val="300000"/>
                    </a:schemeClr>
                  </a:gs>
                  <a:gs pos="35000">
                    <a:schemeClr val="accent5">
                      <a:tint val="37000"/>
                      <a:satMod val="300000"/>
                    </a:schemeClr>
                  </a:gs>
                  <a:gs pos="100000">
                    <a:schemeClr val="accent5">
                      <a:tint val="15000"/>
                      <a:satMod val="35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576" y="1709102"/>
                <a:ext cx="432048" cy="461665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5" name="文字方塊 24"/>
              <p:cNvSpPr txBox="1"/>
              <p:nvPr/>
            </p:nvSpPr>
            <p:spPr>
              <a:xfrm>
                <a:off x="3442656" y="2676622"/>
                <a:ext cx="432048" cy="46166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/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656" y="2676622"/>
                <a:ext cx="432048" cy="461665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/>
          <p:cNvCxnSpPr>
            <a:stCxn id="25" idx="3"/>
          </p:cNvCxnSpPr>
          <p:nvPr/>
        </p:nvCxnSpPr>
        <p:spPr>
          <a:xfrm flipV="1">
            <a:off x="3874704" y="2181454"/>
            <a:ext cx="1692188" cy="72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8" name="文字方塊 27"/>
              <p:cNvSpPr txBox="1"/>
              <p:nvPr/>
            </p:nvSpPr>
            <p:spPr>
              <a:xfrm>
                <a:off x="3424654" y="5464111"/>
                <a:ext cx="5611842" cy="6780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Loss Function : use MSE</a:t>
                </a:r>
              </a:p>
              <a:p>
                <a:r>
                  <a:rPr lang="zh-TW" altLang="en-US" sz="2000" b="0" dirty="0"/>
                  <a:t> </a:t>
                </a:r>
                <a14:m>
                  <m:oMath xmlns:m="http://schemas.openxmlformats.org/officeDocument/2006/math">
                    <m:r>
                      <a:rPr lang="zh-TW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0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𝑥𝑖</m:t>
                            </m:r>
                          </m:e>
                        </m:d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altLang="zh-TW" sz="2000" b="0" i="1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 smtClean="0"/>
                  <a:t> </a:t>
                </a:r>
                <a:endParaRPr lang="zh-TW" altLang="en-US" sz="2000" dirty="0"/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654" y="5464111"/>
                <a:ext cx="5611842" cy="678071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758" t="-29310" b="-1008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/>
          <p:nvPr/>
        </p:nvCxnSpPr>
        <p:spPr>
          <a:xfrm flipV="1">
            <a:off x="2920408" y="3912439"/>
            <a:ext cx="2011632" cy="4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078670" y="3256331"/>
            <a:ext cx="1657268" cy="6463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Pick the </a:t>
            </a:r>
            <a:r>
              <a:rPr lang="en-US" altLang="zh-TW" dirty="0" smtClean="0">
                <a:solidFill>
                  <a:srgbClr val="FF0000"/>
                </a:solidFill>
              </a:rPr>
              <a:t>BEST</a:t>
            </a:r>
            <a:r>
              <a:rPr lang="en-US" altLang="zh-TW" dirty="0" smtClean="0"/>
              <a:t> function</a:t>
            </a:r>
            <a:endParaRPr lang="zh-TW" altLang="en-US" dirty="0"/>
          </a:p>
        </p:txBody>
      </p:sp>
      <p:cxnSp>
        <p:nvCxnSpPr>
          <p:cNvPr id="32" name="直線單箭頭接點 31"/>
          <p:cNvCxnSpPr>
            <a:stCxn id="14" idx="2"/>
            <a:endCxn id="28" idx="0"/>
          </p:cNvCxnSpPr>
          <p:nvPr/>
        </p:nvCxnSpPr>
        <p:spPr>
          <a:xfrm>
            <a:off x="2715404" y="4789184"/>
            <a:ext cx="3515171" cy="674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3" idx="3"/>
          </p:cNvCxnSpPr>
          <p:nvPr/>
        </p:nvCxnSpPr>
        <p:spPr>
          <a:xfrm flipV="1">
            <a:off x="2033718" y="2681987"/>
            <a:ext cx="1203743" cy="348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3302774" y="3977624"/>
            <a:ext cx="972108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Step3</a:t>
            </a:r>
            <a:endParaRPr lang="zh-TW" altLang="en-US" sz="2400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6" name="文字方塊 35"/>
              <p:cNvSpPr txBox="1"/>
              <p:nvPr/>
            </p:nvSpPr>
            <p:spPr>
              <a:xfrm>
                <a:off x="4965654" y="2856118"/>
                <a:ext cx="4178347" cy="124790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baseline="3000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altLang="zh-TW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 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    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𝑥𝑖</m:t>
                                    </m:r>
                                  </m:e>
                                </m:d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  <m:r>
                              <a:rPr lang="en-US" altLang="zh-TW" i="1" baseline="300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TW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zh-TW" altLang="en-US" dirty="0"/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654" y="2856118"/>
                <a:ext cx="4178347" cy="1247906"/>
              </a:xfrm>
              <a:prstGeom prst="rect">
                <a:avLst/>
              </a:prstGeom>
              <a:blipFill rotWithShape="0">
                <a:blip r:embed="rId8" cstate="print"/>
                <a:stretch>
                  <a:fillRect l="-145" b="-447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9992" y="1052736"/>
            <a:ext cx="2171700" cy="457200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9" grpId="0" animBg="1"/>
      <p:bldP spid="20" grpId="0" animBg="1"/>
      <p:bldP spid="22" grpId="0" animBg="1"/>
      <p:bldP spid="24" grpId="0" animBg="1"/>
      <p:bldP spid="25" grpId="0" animBg="1"/>
      <p:bldP spid="28" grpId="0" animBg="1"/>
      <p:bldP spid="30" grpId="0" animBg="1"/>
      <p:bldP spid="35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95536" y="1556792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/>
              <a:t>Question:</a:t>
            </a:r>
          </a:p>
          <a:p>
            <a:pPr lvl="1"/>
            <a:r>
              <a:rPr lang="zh-TW" altLang="en-US" dirty="0" smtClean="0"/>
              <a:t>當我想找一個最佳的 </a:t>
            </a:r>
            <a:r>
              <a:rPr lang="en-US" altLang="zh-TW" dirty="0" smtClean="0"/>
              <a:t>function/Model </a:t>
            </a:r>
            <a:r>
              <a:rPr lang="zh-TW" altLang="en-US" dirty="0" smtClean="0"/>
              <a:t>時，只能將所有的參數都窮舉出來，並算出它們的損失函數做比較嗎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pic>
        <p:nvPicPr>
          <p:cNvPr id="55298" name="Picture 2" descr="ãåé¡ pngãçåçæå°çµæ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2780928"/>
            <a:ext cx="2803764" cy="362778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 descr="ãè§æ pngãçåçæå°çµæ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4365104"/>
            <a:ext cx="298757" cy="432048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假設</a:t>
            </a:r>
            <a:r>
              <a:rPr lang="en-US" altLang="zh-TW" sz="2400" dirty="0" smtClean="0"/>
              <a:t>Loss Function </a:t>
            </a:r>
            <a:r>
              <a:rPr lang="zh-TW" altLang="en-US" sz="2400" dirty="0" smtClean="0"/>
              <a:t>只考慮一個變數 </a:t>
            </a:r>
            <a:r>
              <a:rPr lang="en-US" altLang="zh-TW" sz="2400" dirty="0" smtClean="0"/>
              <a:t>w </a:t>
            </a:r>
          </a:p>
          <a:p>
            <a:endParaRPr lang="en-US" altLang="zh-TW" sz="2400" dirty="0" smtClean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813375" y="2164795"/>
                <a:ext cx="24586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/>
                  <a:t>W</a:t>
                </a:r>
                <a:r>
                  <a:rPr lang="en-US" altLang="zh-TW" sz="2000" baseline="30000" dirty="0" smtClean="0"/>
                  <a:t>*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75" y="2164795"/>
                <a:ext cx="2458616" cy="400110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2475" t="-7576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群組 35"/>
          <p:cNvGrpSpPr/>
          <p:nvPr/>
        </p:nvGrpSpPr>
        <p:grpSpPr>
          <a:xfrm>
            <a:off x="813375" y="2931382"/>
            <a:ext cx="7352104" cy="3456384"/>
            <a:chOff x="755576" y="2924944"/>
            <a:chExt cx="7352104" cy="3456384"/>
          </a:xfrm>
        </p:grpSpPr>
        <p:cxnSp>
          <p:nvCxnSpPr>
            <p:cNvPr id="10" name="直線單箭頭接點 9"/>
            <p:cNvCxnSpPr/>
            <p:nvPr/>
          </p:nvCxnSpPr>
          <p:spPr>
            <a:xfrm>
              <a:off x="755576" y="6093296"/>
              <a:ext cx="68407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flipV="1">
              <a:off x="971600" y="2924944"/>
              <a:ext cx="0" cy="34563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手繪多邊形 28"/>
            <p:cNvSpPr/>
            <p:nvPr/>
          </p:nvSpPr>
          <p:spPr>
            <a:xfrm>
              <a:off x="807720" y="3246120"/>
              <a:ext cx="7299960" cy="2722780"/>
            </a:xfrm>
            <a:custGeom>
              <a:avLst/>
              <a:gdLst>
                <a:gd name="connsiteX0" fmla="*/ 0 w 7299960"/>
                <a:gd name="connsiteY0" fmla="*/ 0 h 2722780"/>
                <a:gd name="connsiteX1" fmla="*/ 358140 w 7299960"/>
                <a:gd name="connsiteY1" fmla="*/ 769620 h 2722780"/>
                <a:gd name="connsiteX2" fmla="*/ 1249680 w 7299960"/>
                <a:gd name="connsiteY2" fmla="*/ 1577340 h 2722780"/>
                <a:gd name="connsiteX3" fmla="*/ 2141220 w 7299960"/>
                <a:gd name="connsiteY3" fmla="*/ 1805940 h 2722780"/>
                <a:gd name="connsiteX4" fmla="*/ 2956560 w 7299960"/>
                <a:gd name="connsiteY4" fmla="*/ 2232660 h 2722780"/>
                <a:gd name="connsiteX5" fmla="*/ 3931920 w 7299960"/>
                <a:gd name="connsiteY5" fmla="*/ 1303020 h 2722780"/>
                <a:gd name="connsiteX6" fmla="*/ 5013960 w 7299960"/>
                <a:gd name="connsiteY6" fmla="*/ 2720340 h 2722780"/>
                <a:gd name="connsiteX7" fmla="*/ 5821680 w 7299960"/>
                <a:gd name="connsiteY7" fmla="*/ 1645920 h 2722780"/>
                <a:gd name="connsiteX8" fmla="*/ 6416040 w 7299960"/>
                <a:gd name="connsiteY8" fmla="*/ 1714500 h 2722780"/>
                <a:gd name="connsiteX9" fmla="*/ 7299960 w 7299960"/>
                <a:gd name="connsiteY9" fmla="*/ 624840 h 272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99960" h="2722780">
                  <a:moveTo>
                    <a:pt x="0" y="0"/>
                  </a:moveTo>
                  <a:cubicBezTo>
                    <a:pt x="74930" y="253365"/>
                    <a:pt x="149860" y="506730"/>
                    <a:pt x="358140" y="769620"/>
                  </a:cubicBezTo>
                  <a:cubicBezTo>
                    <a:pt x="566420" y="1032510"/>
                    <a:pt x="952500" y="1404620"/>
                    <a:pt x="1249680" y="1577340"/>
                  </a:cubicBezTo>
                  <a:cubicBezTo>
                    <a:pt x="1546860" y="1750060"/>
                    <a:pt x="1856740" y="1696720"/>
                    <a:pt x="2141220" y="1805940"/>
                  </a:cubicBezTo>
                  <a:cubicBezTo>
                    <a:pt x="2425700" y="1915160"/>
                    <a:pt x="2658110" y="2316480"/>
                    <a:pt x="2956560" y="2232660"/>
                  </a:cubicBezTo>
                  <a:cubicBezTo>
                    <a:pt x="3255010" y="2148840"/>
                    <a:pt x="3589020" y="1221740"/>
                    <a:pt x="3931920" y="1303020"/>
                  </a:cubicBezTo>
                  <a:cubicBezTo>
                    <a:pt x="4274820" y="1384300"/>
                    <a:pt x="4699000" y="2663190"/>
                    <a:pt x="5013960" y="2720340"/>
                  </a:cubicBezTo>
                  <a:cubicBezTo>
                    <a:pt x="5328920" y="2777490"/>
                    <a:pt x="5588000" y="1813560"/>
                    <a:pt x="5821680" y="1645920"/>
                  </a:cubicBezTo>
                  <a:cubicBezTo>
                    <a:pt x="6055360" y="1478280"/>
                    <a:pt x="6169660" y="1884680"/>
                    <a:pt x="6416040" y="1714500"/>
                  </a:cubicBezTo>
                  <a:cubicBezTo>
                    <a:pt x="6662420" y="1544320"/>
                    <a:pt x="6981190" y="1084580"/>
                    <a:pt x="7299960" y="624840"/>
                  </a:cubicBezTo>
                </a:path>
              </a:pathLst>
            </a:cu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0" name="文字方塊 29"/>
              <p:cNvSpPr txBox="1"/>
              <p:nvPr/>
            </p:nvSpPr>
            <p:spPr>
              <a:xfrm>
                <a:off x="346820" y="2789357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20" y="2789357"/>
                <a:ext cx="432048" cy="369332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r="-60563"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1" name="文字方塊 30"/>
              <p:cNvSpPr txBox="1"/>
              <p:nvPr/>
            </p:nvSpPr>
            <p:spPr>
              <a:xfrm>
                <a:off x="7236296" y="619666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6196662"/>
                <a:ext cx="432048" cy="369332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接點 32"/>
          <p:cNvCxnSpPr/>
          <p:nvPr/>
        </p:nvCxnSpPr>
        <p:spPr>
          <a:xfrm>
            <a:off x="1655676" y="4515558"/>
            <a:ext cx="0" cy="1584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4" name="文字方塊 33"/>
              <p:cNvSpPr txBox="1"/>
              <p:nvPr/>
            </p:nvSpPr>
            <p:spPr>
              <a:xfrm>
                <a:off x="1475656" y="619666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b="0" i="1" baseline="300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baseline="30000" dirty="0"/>
              </a:p>
            </p:txBody>
          </p:sp>
        </mc:Choice>
        <mc:Fallback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6196662"/>
                <a:ext cx="360040" cy="369332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r="-118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字方塊 34"/>
          <p:cNvSpPr txBox="1"/>
          <p:nvPr/>
        </p:nvSpPr>
        <p:spPr>
          <a:xfrm>
            <a:off x="2003003" y="276526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(</a:t>
            </a:r>
            <a:r>
              <a:rPr lang="zh-TW" altLang="en-US" dirty="0" smtClean="0"/>
              <a:t>隨機的</a:t>
            </a:r>
            <a:r>
              <a:rPr lang="en-US" altLang="zh-TW" dirty="0" smtClean="0"/>
              <a:t>)</a:t>
            </a:r>
            <a:r>
              <a:rPr lang="zh-TW" altLang="en-US" dirty="0" smtClean="0"/>
              <a:t>選擇一個起始點 </a:t>
            </a:r>
            <a:r>
              <a:rPr lang="en-US" altLang="zh-TW" dirty="0" smtClean="0"/>
              <a:t>w</a:t>
            </a:r>
            <a:r>
              <a:rPr lang="en-US" altLang="zh-TW" baseline="30000" dirty="0" smtClean="0"/>
              <a:t>0</a:t>
            </a:r>
            <a:endParaRPr lang="zh-TW" altLang="en-US" baseline="30000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7" name="文字方塊 36"/>
              <p:cNvSpPr txBox="1"/>
              <p:nvPr/>
            </p:nvSpPr>
            <p:spPr>
              <a:xfrm>
                <a:off x="2003003" y="3212608"/>
                <a:ext cx="3793133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TW" altLang="en-US" dirty="0" smtClean="0"/>
                  <a:t>計算在</a:t>
                </a:r>
                <a:r>
                  <a:rPr lang="en-US" altLang="zh-TW" dirty="0" smtClean="0"/>
                  <a:t>w</a:t>
                </a:r>
                <a:r>
                  <a:rPr lang="en-US" altLang="zh-TW" baseline="30000" dirty="0" smtClean="0"/>
                  <a:t>0</a:t>
                </a:r>
                <a:r>
                  <a:rPr lang="zh-TW" altLang="en-US" dirty="0" smtClean="0"/>
                  <a:t>的梯度  </a:t>
                </a:r>
                <a:r>
                  <a:rPr lang="ja-JP" altLang="en-US" dirty="0" smtClean="0"/>
                  <a:t>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b="0" i="1" baseline="30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TW" altLang="en-US" baseline="30000" dirty="0"/>
              </a:p>
            </p:txBody>
          </p:sp>
        </mc:Choice>
        <mc:Fallback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003" y="3212608"/>
                <a:ext cx="3793133" cy="491288"/>
              </a:xfrm>
              <a:prstGeom prst="rect">
                <a:avLst/>
              </a:prstGeom>
              <a:blipFill rotWithShape="0">
                <a:blip r:embed="rId8" cstate="print"/>
                <a:stretch>
                  <a:fillRect l="-1125" b="-7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接點 38"/>
          <p:cNvCxnSpPr/>
          <p:nvPr/>
        </p:nvCxnSpPr>
        <p:spPr>
          <a:xfrm>
            <a:off x="1171239" y="4139060"/>
            <a:ext cx="871444" cy="70385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0" name="文字方塊 39"/>
              <p:cNvSpPr txBox="1"/>
              <p:nvPr/>
            </p:nvSpPr>
            <p:spPr>
              <a:xfrm>
                <a:off x="1981207" y="3650440"/>
                <a:ext cx="3096344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</m:oMath>
                </a14:m>
                <a:r>
                  <a:rPr lang="zh-TW" altLang="en-US" dirty="0" smtClean="0"/>
                  <a:t>   </a:t>
                </a:r>
                <a:r>
                  <a:rPr lang="en-US" altLang="zh-TW" dirty="0" smtClean="0"/>
                  <a:t>Negative &gt; increase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TW" altLang="en-US" dirty="0" smtClean="0"/>
                  <a:t>  </a:t>
                </a:r>
                <a:endParaRPr lang="zh-TW" altLang="en-US" dirty="0"/>
              </a:p>
            </p:txBody>
          </p:sp>
        </mc:Choice>
        <mc:Fallback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7" y="3650440"/>
                <a:ext cx="3096344" cy="491288"/>
              </a:xfrm>
              <a:prstGeom prst="rect">
                <a:avLst/>
              </a:prstGeom>
              <a:blipFill rotWithShape="0">
                <a:blip r:embed="rId9" cstate="print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1" name="文字方塊 40"/>
              <p:cNvSpPr txBox="1"/>
              <p:nvPr/>
            </p:nvSpPr>
            <p:spPr>
              <a:xfrm>
                <a:off x="1945203" y="4217007"/>
                <a:ext cx="3096344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</m:oMath>
                </a14:m>
                <a:r>
                  <a:rPr lang="zh-TW" altLang="en-US" dirty="0" smtClean="0"/>
                  <a:t>    </a:t>
                </a:r>
                <a:r>
                  <a:rPr lang="en-US" altLang="zh-TW" dirty="0" smtClean="0"/>
                  <a:t>Positive &gt; decrease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TW" altLang="en-US" dirty="0" smtClean="0"/>
                  <a:t>  </a:t>
                </a:r>
                <a:endParaRPr lang="zh-TW" altLang="en-US" dirty="0"/>
              </a:p>
            </p:txBody>
          </p:sp>
        </mc:Choice>
        <mc:Fallback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203" y="4217007"/>
                <a:ext cx="3096344" cy="491288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單箭頭接點 42"/>
          <p:cNvCxnSpPr/>
          <p:nvPr/>
        </p:nvCxnSpPr>
        <p:spPr>
          <a:xfrm>
            <a:off x="1700645" y="6099734"/>
            <a:ext cx="10145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4" name="文字方塊 43"/>
              <p:cNvSpPr txBox="1"/>
              <p:nvPr/>
            </p:nvSpPr>
            <p:spPr>
              <a:xfrm>
                <a:off x="1768170" y="6128451"/>
                <a:ext cx="879490" cy="61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zh-TW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170" y="6128451"/>
                <a:ext cx="879490" cy="618311"/>
              </a:xfrm>
              <a:prstGeom prst="rect">
                <a:avLst/>
              </a:prstGeom>
              <a:blipFill rotWithShape="0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5" name="文字方塊 44"/>
              <p:cNvSpPr txBox="1"/>
              <p:nvPr/>
            </p:nvSpPr>
            <p:spPr>
              <a:xfrm>
                <a:off x="1885089" y="5594201"/>
                <a:ext cx="2399212" cy="369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TW" altLang="en-US" dirty="0" smtClean="0"/>
                  <a:t>  </a:t>
                </a:r>
                <a:r>
                  <a:rPr lang="en-US" altLang="zh-TW" dirty="0" smtClean="0"/>
                  <a:t>called Learning Rate</a:t>
                </a:r>
                <a:endParaRPr lang="zh-TW" altLang="en-US" dirty="0"/>
              </a:p>
            </p:txBody>
          </p:sp>
        </mc:Choice>
        <mc:Fallback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089" y="5594201"/>
                <a:ext cx="2399212" cy="369332"/>
              </a:xfrm>
              <a:prstGeom prst="rect">
                <a:avLst/>
              </a:prstGeom>
              <a:blipFill rotWithShape="0">
                <a:blip r:embed="rId1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7" name="文字方塊 46"/>
              <p:cNvSpPr txBox="1"/>
              <p:nvPr/>
            </p:nvSpPr>
            <p:spPr>
              <a:xfrm>
                <a:off x="5285159" y="3134600"/>
                <a:ext cx="2880320" cy="895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b="0" i="1" baseline="30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b="0" i="1" baseline="30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sty m:val="p"/>
                        </m:rP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b="0" i="1" baseline="30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TW" b="0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159" y="3134600"/>
                <a:ext cx="2880320" cy="895245"/>
              </a:xfrm>
              <a:prstGeom prst="rect">
                <a:avLst/>
              </a:prstGeom>
              <a:blipFill rotWithShape="0">
                <a:blip r:embed="rId1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8" name="文字方塊 47"/>
              <p:cNvSpPr txBox="1"/>
              <p:nvPr/>
            </p:nvSpPr>
            <p:spPr>
              <a:xfrm>
                <a:off x="2647660" y="6223308"/>
                <a:ext cx="5561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b="0" i="1" baseline="300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baseline="30000" dirty="0"/>
              </a:p>
            </p:txBody>
          </p:sp>
        </mc:Choice>
        <mc:Fallback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660" y="6223308"/>
                <a:ext cx="556188" cy="369332"/>
              </a:xfrm>
              <a:prstGeom prst="rect">
                <a:avLst/>
              </a:prstGeom>
              <a:blipFill rotWithShape="0">
                <a:blip r:embed="rId1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橢圓 49"/>
          <p:cNvSpPr/>
          <p:nvPr/>
        </p:nvSpPr>
        <p:spPr>
          <a:xfrm>
            <a:off x="2771800" y="6021288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接點 51"/>
          <p:cNvCxnSpPr/>
          <p:nvPr/>
        </p:nvCxnSpPr>
        <p:spPr>
          <a:xfrm flipV="1">
            <a:off x="2843808" y="5051831"/>
            <a:ext cx="0" cy="11020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2412750" y="4960493"/>
            <a:ext cx="954106" cy="18715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2" name="文字方塊 61"/>
              <p:cNvSpPr txBox="1"/>
              <p:nvPr/>
            </p:nvSpPr>
            <p:spPr>
              <a:xfrm>
                <a:off x="2003003" y="3731017"/>
                <a:ext cx="3577132" cy="768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TW" altLang="en-US" dirty="0" smtClean="0"/>
                  <a:t>計算在</a:t>
                </a:r>
                <a:r>
                  <a:rPr lang="en-US" altLang="zh-TW" dirty="0" smtClean="0"/>
                  <a:t>w</a:t>
                </a:r>
                <a:r>
                  <a:rPr lang="en-US" altLang="zh-TW" baseline="30000" dirty="0" smtClean="0"/>
                  <a:t>1</a:t>
                </a:r>
                <a:r>
                  <a:rPr lang="zh-TW" altLang="en-US" dirty="0" smtClean="0"/>
                  <a:t>的</a:t>
                </a:r>
                <a:r>
                  <a:rPr lang="zh-TW" altLang="en-US" dirty="0"/>
                  <a:t>梯度  </a:t>
                </a:r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r>
                      <a:rPr lang="en-US" altLang="ja-JP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b="0" i="1" baseline="30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TW" altLang="en-US" baseline="3000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zh-TW" altLang="en-US" dirty="0"/>
              </a:p>
            </p:txBody>
          </p:sp>
        </mc:Choice>
        <mc:Fallback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003" y="3731017"/>
                <a:ext cx="3577132" cy="768287"/>
              </a:xfrm>
              <a:prstGeom prst="rect">
                <a:avLst/>
              </a:prstGeom>
              <a:blipFill rotWithShape="0">
                <a:blip r:embed="rId15" cstate="print"/>
                <a:stretch>
                  <a:fillRect l="-1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3" name="文字方塊 62"/>
              <p:cNvSpPr txBox="1"/>
              <p:nvPr/>
            </p:nvSpPr>
            <p:spPr>
              <a:xfrm>
                <a:off x="5318388" y="3667537"/>
                <a:ext cx="2880320" cy="895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b="0" i="1" baseline="30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sty m:val="p"/>
                        </m:rP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b="0" i="1" baseline="30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b="0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388" y="3667537"/>
                <a:ext cx="2880320" cy="895245"/>
              </a:xfrm>
              <a:prstGeom prst="rect">
                <a:avLst/>
              </a:prstGeom>
              <a:blipFill rotWithShape="0">
                <a:blip r:embed="rId1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單箭頭接點 67"/>
          <p:cNvCxnSpPr/>
          <p:nvPr/>
        </p:nvCxnSpPr>
        <p:spPr>
          <a:xfrm>
            <a:off x="2987824" y="6092007"/>
            <a:ext cx="379032" cy="7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橢圓 68"/>
          <p:cNvSpPr/>
          <p:nvPr/>
        </p:nvSpPr>
        <p:spPr>
          <a:xfrm>
            <a:off x="3376119" y="6037237"/>
            <a:ext cx="155673" cy="1326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2" name="文字方塊 71"/>
              <p:cNvSpPr txBox="1"/>
              <p:nvPr/>
            </p:nvSpPr>
            <p:spPr>
              <a:xfrm>
                <a:off x="3194357" y="6231758"/>
                <a:ext cx="5561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baseline="30000" dirty="0"/>
              </a:p>
            </p:txBody>
          </p:sp>
        </mc:Choice>
        <mc:Fallback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357" y="6231758"/>
                <a:ext cx="556188" cy="369332"/>
              </a:xfrm>
              <a:prstGeom prst="rect">
                <a:avLst/>
              </a:prstGeom>
              <a:blipFill rotWithShape="0">
                <a:blip r:embed="rId1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橢圓 74"/>
          <p:cNvSpPr/>
          <p:nvPr/>
        </p:nvSpPr>
        <p:spPr>
          <a:xfrm>
            <a:off x="3750545" y="6037237"/>
            <a:ext cx="149024" cy="1594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6" name="文字方塊 75"/>
              <p:cNvSpPr txBox="1"/>
              <p:nvPr/>
            </p:nvSpPr>
            <p:spPr>
              <a:xfrm>
                <a:off x="3698413" y="6258561"/>
                <a:ext cx="46141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b="0" i="1" baseline="3000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TW" altLang="en-US" baseline="30000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413" y="6258561"/>
                <a:ext cx="461415" cy="639983"/>
              </a:xfrm>
              <a:prstGeom prst="rect">
                <a:avLst/>
              </a:prstGeom>
              <a:blipFill rotWithShape="0">
                <a:blip r:embed="rId1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線接點 81"/>
          <p:cNvCxnSpPr/>
          <p:nvPr/>
        </p:nvCxnSpPr>
        <p:spPr>
          <a:xfrm flipV="1">
            <a:off x="3825205" y="5479483"/>
            <a:ext cx="0" cy="598768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578" name="AutoShape 2" descr="ãè§æ png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267879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30" grpId="0" animBg="1"/>
      <p:bldP spid="31" grpId="0" animBg="1"/>
      <p:bldP spid="34" grpId="0" animBg="1"/>
      <p:bldP spid="35" grpId="0"/>
      <p:bldP spid="37" grpId="0" animBg="1"/>
      <p:bldP spid="40" grpId="0" animBg="1"/>
      <p:bldP spid="40" grpId="1" animBg="1"/>
      <p:bldP spid="41" grpId="0" animBg="1"/>
      <p:bldP spid="41" grpId="1" animBg="1"/>
      <p:bldP spid="44" grpId="0" animBg="1"/>
      <p:bldP spid="45" grpId="0" animBg="1"/>
      <p:bldP spid="45" grpId="1" animBg="1"/>
      <p:bldP spid="47" grpId="0" animBg="1"/>
      <p:bldP spid="48" grpId="0" animBg="1"/>
      <p:bldP spid="50" grpId="0" animBg="1"/>
      <p:bldP spid="62" grpId="0" animBg="1"/>
      <p:bldP spid="63" grpId="0" animBg="1"/>
      <p:bldP spid="69" grpId="0" animBg="1"/>
      <p:bldP spid="72" grpId="0" animBg="1"/>
      <p:bldP spid="75" grpId="0" animBg="1"/>
      <p:bldP spid="7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3610744" cy="460647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如果是</a:t>
            </a:r>
            <a:r>
              <a:rPr lang="en-US" altLang="zh-TW" sz="2400" dirty="0" smtClean="0"/>
              <a:t>2</a:t>
            </a:r>
            <a:r>
              <a:rPr lang="zh-TW" altLang="en-US" sz="2400" dirty="0" smtClean="0"/>
              <a:t>個參數的情況</a:t>
            </a:r>
            <a:r>
              <a:rPr lang="en-US" altLang="zh-TW" sz="2400" dirty="0" smtClean="0"/>
              <a:t>?</a:t>
            </a:r>
            <a:endParaRPr lang="zh-TW" altLang="en-US" sz="2400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3707904" y="1586679"/>
                <a:ext cx="3888432" cy="474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i="1" baseline="300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i="1" baseline="300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1586679"/>
                <a:ext cx="3888432" cy="474169"/>
              </a:xfrm>
              <a:prstGeom prst="rect">
                <a:avLst/>
              </a:prstGeom>
              <a:blipFill rotWithShape="0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755576" y="2243411"/>
                <a:ext cx="4032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TW" dirty="0"/>
                  <a:t>(</a:t>
                </a:r>
                <a:r>
                  <a:rPr lang="zh-TW" altLang="en-US" dirty="0"/>
                  <a:t>隨機的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選擇一個起始點  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i="1" baseline="30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i="1" baseline="30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dirty="0" smtClean="0"/>
                  <a:t>)</a:t>
                </a:r>
                <a:endParaRPr lang="zh-TW" altLang="en-US" baseline="300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243411"/>
                <a:ext cx="4032448" cy="369332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1059" t="-13115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755576" y="2708920"/>
                <a:ext cx="5472608" cy="792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TW" altLang="en-US" dirty="0" smtClean="0"/>
                  <a:t>計算在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i="1" baseline="30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i="1" baseline="30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的梯度  </a:t>
                </a:r>
                <a:r>
                  <a:rPr lang="ja-JP" altLang="en-US" dirty="0" smtClean="0"/>
                  <a:t>　</a:t>
                </a:r>
                <a:endParaRPr lang="en-US" altLang="ja-JP" dirty="0" smtClean="0"/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ja-JP" i="1" baseline="30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i="1" baseline="30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 ,    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ja-JP" i="1" baseline="30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i="1" baseline="30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ja-JP" dirty="0" smtClean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708920"/>
                <a:ext cx="5472608" cy="792974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780" t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457200" y="3598071"/>
                <a:ext cx="3610744" cy="954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000" b="0" i="1" baseline="30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000" b="0" i="1" baseline="30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sty m:val="p"/>
                        </m:rP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ja-JP" sz="2000" b="0" i="1" baseline="3000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000" i="1" baseline="30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TW" sz="2000" b="0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98071"/>
                <a:ext cx="3610744" cy="954557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4283968" y="3702343"/>
                <a:ext cx="3528392" cy="954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000" b="0" i="1" baseline="30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000" b="0" i="1" baseline="30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sty m:val="p"/>
                        </m:rP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ja-JP" sz="2000" i="1" baseline="30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000" i="1" baseline="30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TW" sz="2000" b="0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3702343"/>
                <a:ext cx="3528392" cy="954557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683568" y="4500961"/>
                <a:ext cx="5472608" cy="792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TW" altLang="en-US" dirty="0" smtClean="0"/>
                  <a:t>計算在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i="1" baseline="30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i="1" baseline="30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的梯度  </a:t>
                </a:r>
                <a:r>
                  <a:rPr lang="ja-JP" altLang="en-US" dirty="0" smtClean="0"/>
                  <a:t>　</a:t>
                </a:r>
                <a:endParaRPr lang="en-US" altLang="ja-JP" dirty="0" smtClean="0"/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ja-JP" b="0" i="1" baseline="30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b="0" i="1" baseline="3000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 ,    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ja-JP" b="0" i="1" baseline="30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b="0" i="1" baseline="3000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ja-JP" dirty="0" smtClean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500961"/>
                <a:ext cx="5472608" cy="792974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668" t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437166" y="5455518"/>
                <a:ext cx="3610744" cy="954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0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000" b="0" i="1" baseline="30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sty m:val="p"/>
                        </m:rP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ja-JP" sz="2000" b="0" i="1" baseline="30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000" b="0" i="1" baseline="30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sz="2000" b="0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66" y="5455518"/>
                <a:ext cx="3610744" cy="954557"/>
              </a:xfrm>
              <a:prstGeom prst="rect">
                <a:avLst/>
              </a:prstGeom>
              <a:blipFill rotWithShape="0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4283968" y="5455517"/>
                <a:ext cx="3528392" cy="954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0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000" b="0" i="1" baseline="30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sty m:val="p"/>
                        </m:rP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ja-JP" sz="2000" b="0" i="1" baseline="30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000" b="0" i="1" baseline="30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sz="2000" b="0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5455517"/>
                <a:ext cx="3528392" cy="954557"/>
              </a:xfrm>
              <a:prstGeom prst="rect">
                <a:avLst/>
              </a:prstGeom>
              <a:blipFill rotWithShape="0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6073878" y="2150305"/>
                <a:ext cx="2664296" cy="146258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i="1" dirty="0">
                    <a:latin typeface="Cambria Math" panose="02040503050406030204" pitchFamily="18" charset="0"/>
                  </a:rPr>
                  <a:t>G</a:t>
                </a:r>
                <a:r>
                  <a:rPr lang="en-US" altLang="zh-TW" i="1" dirty="0" smtClean="0">
                    <a:latin typeface="Cambria Math" panose="02040503050406030204" pitchFamily="18" charset="0"/>
                  </a:rPr>
                  <a:t>radient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b="0" dirty="0" smtClean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878" y="2150305"/>
                <a:ext cx="2664296" cy="1462580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 l="-1361" t="-204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929326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611560" y="1772816"/>
            <a:ext cx="7427020" cy="4692338"/>
            <a:chOff x="668314" y="1772816"/>
            <a:chExt cx="7427020" cy="469233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7" y="1772816"/>
              <a:ext cx="7411767" cy="4169118"/>
            </a:xfrm>
            <a:prstGeom prst="rect">
              <a:avLst/>
            </a:prstGeom>
          </p:spPr>
        </p:pic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668314" y="3595765"/>
                  <a:ext cx="72008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314" y="3595765"/>
                  <a:ext cx="720080" cy="523220"/>
                </a:xfrm>
                <a:prstGeom prst="rect">
                  <a:avLst/>
                </a:prstGeom>
                <a:blipFill rotWithShape="0">
                  <a:blip r:embed="rId3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3957403" y="5941934"/>
                  <a:ext cx="86409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7403" y="5941934"/>
                  <a:ext cx="864096" cy="523220"/>
                </a:xfrm>
                <a:prstGeom prst="rect">
                  <a:avLst/>
                </a:prstGeom>
                <a:blipFill rotWithShape="0">
                  <a:blip r:embed="rId4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橢圓 7"/>
          <p:cNvSpPr/>
          <p:nvPr/>
        </p:nvSpPr>
        <p:spPr>
          <a:xfrm>
            <a:off x="2051720" y="508518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/>
          <p:nvPr/>
        </p:nvCxnSpPr>
        <p:spPr>
          <a:xfrm>
            <a:off x="1619672" y="5087683"/>
            <a:ext cx="1224248" cy="213525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2139727" y="4419600"/>
            <a:ext cx="124048" cy="6795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2207020" y="4293096"/>
            <a:ext cx="144016" cy="1265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/>
          <p:nvPr/>
        </p:nvCxnSpPr>
        <p:spPr>
          <a:xfrm>
            <a:off x="1979712" y="4221088"/>
            <a:ext cx="668238" cy="274712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2294285" y="3835400"/>
            <a:ext cx="248890" cy="485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8" name="文字方塊 27"/>
              <p:cNvSpPr txBox="1"/>
              <p:nvPr/>
            </p:nvSpPr>
            <p:spPr>
              <a:xfrm>
                <a:off x="2926631" y="5045093"/>
                <a:ext cx="1388023" cy="54489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TW" altLang="en-US" sz="2000" dirty="0" smtClean="0"/>
                  <a:t>計算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000" dirty="0" smtClean="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TW" sz="2000" dirty="0" smtClean="0"/>
                  <a:t> </a:t>
                </a:r>
                <a:endParaRPr lang="zh-TW" altLang="en-US" sz="2000" dirty="0"/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631" y="5045093"/>
                <a:ext cx="1388023" cy="544893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0" name="文字方塊 29"/>
              <p:cNvSpPr txBox="1"/>
              <p:nvPr/>
            </p:nvSpPr>
            <p:spPr>
              <a:xfrm>
                <a:off x="45849" y="4370014"/>
                <a:ext cx="1784947" cy="4995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sty m:val="p"/>
                      </m:rP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η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sty m:val="p"/>
                      </m:rP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η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TW" dirty="0" smtClean="0"/>
                  <a:t> </a:t>
                </a:r>
                <a:endParaRPr lang="zh-TW" altLang="en-US" dirty="0"/>
              </a:p>
            </p:txBody>
          </p:sp>
        </mc:Choice>
        <mc:Fallback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9" y="4370014"/>
                <a:ext cx="1784947" cy="499560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>
            <a:stCxn id="30" idx="3"/>
          </p:cNvCxnSpPr>
          <p:nvPr/>
        </p:nvCxnSpPr>
        <p:spPr>
          <a:xfrm>
            <a:off x="1830796" y="4619794"/>
            <a:ext cx="364940" cy="13960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2537387" y="3708048"/>
            <a:ext cx="155331" cy="1488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2692718" y="3670413"/>
            <a:ext cx="565711" cy="93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28878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3" grpId="0" animBg="1"/>
      <p:bldP spid="28" grpId="0" animBg="1"/>
      <p:bldP spid="30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2276872"/>
            <a:ext cx="8229600" cy="2764904"/>
          </a:xfrm>
        </p:spPr>
        <p:txBody>
          <a:bodyPr>
            <a:normAutofit lnSpcReduction="10000"/>
          </a:bodyPr>
          <a:lstStyle/>
          <a:p>
            <a:r>
              <a:rPr lang="zh-TW" altLang="en-US" sz="2000" dirty="0" smtClean="0"/>
              <a:t>深度學習概述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迴歸 </a:t>
            </a:r>
            <a:r>
              <a:rPr lang="en-US" altLang="zh-TW" sz="2000" dirty="0" smtClean="0"/>
              <a:t>Regression</a:t>
            </a:r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梯</a:t>
            </a:r>
            <a:r>
              <a:rPr lang="zh-TW" altLang="en-US" sz="2000" dirty="0"/>
              <a:t>度</a:t>
            </a:r>
            <a:r>
              <a:rPr lang="zh-TW" altLang="en-US" sz="2000" dirty="0" smtClean="0"/>
              <a:t>下降法</a:t>
            </a:r>
            <a:endParaRPr lang="en-US" altLang="zh-TW" sz="2000" dirty="0" smtClean="0"/>
          </a:p>
          <a:p>
            <a:pPr lvl="1"/>
            <a:r>
              <a:rPr lang="zh-TW" altLang="en-US" sz="1600" dirty="0"/>
              <a:t>最佳化</a:t>
            </a:r>
            <a:r>
              <a:rPr lang="zh-TW" altLang="en-US" sz="1600" dirty="0" smtClean="0"/>
              <a:t>方法</a:t>
            </a:r>
            <a:endParaRPr lang="en-US" altLang="zh-TW" sz="1600" dirty="0" smtClean="0"/>
          </a:p>
          <a:p>
            <a:pPr lvl="1"/>
            <a:endParaRPr lang="en-US" altLang="zh-TW" sz="1600" dirty="0" smtClean="0"/>
          </a:p>
          <a:p>
            <a:r>
              <a:rPr lang="zh-TW" altLang="en-US" sz="2000" dirty="0" smtClean="0"/>
              <a:t>分類問題</a:t>
            </a:r>
            <a:endParaRPr lang="en-US" altLang="zh-TW" sz="20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endParaRPr lang="zh-TW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043608" y="1556792"/>
                <a:ext cx="6480720" cy="635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 smtClean="0"/>
                  <a:t>Formula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400" dirty="0" smtClean="0"/>
                  <a:t> 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TW" sz="2400" dirty="0" smtClean="0"/>
                  <a:t> 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556792"/>
                <a:ext cx="6480720" cy="635367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223" b="-8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827584" y="4149080"/>
                <a:ext cx="1224136" cy="725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zh-TW" altLang="en-US" sz="2800" dirty="0" smtClean="0"/>
                  <a:t>  </a:t>
                </a:r>
                <a:r>
                  <a:rPr lang="en-US" altLang="zh-TW" sz="2800" dirty="0" smtClean="0"/>
                  <a:t>= ?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149080"/>
                <a:ext cx="1224136" cy="725776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r="-3483" b="-109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827584" y="4924845"/>
                <a:ext cx="1224136" cy="725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zh-TW" altLang="en-US" sz="2800" dirty="0" smtClean="0"/>
                  <a:t>  </a:t>
                </a:r>
                <a:r>
                  <a:rPr lang="en-US" altLang="zh-TW" sz="2800" dirty="0" smtClean="0"/>
                  <a:t>= ? 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924845"/>
                <a:ext cx="1224136" cy="725776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r="-5473" b="-109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827584" y="2467120"/>
                <a:ext cx="6048672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= 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TW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467120"/>
                <a:ext cx="6048672" cy="848566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 dirty="0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2159732" y="4087685"/>
                <a:ext cx="4824536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)(−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732" y="4087685"/>
                <a:ext cx="4824536" cy="848566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2139144" y="4924845"/>
                <a:ext cx="4824536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)(−1)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144" y="4924845"/>
                <a:ext cx="4824536" cy="848566"/>
              </a:xfrm>
              <a:prstGeom prst="rect">
                <a:avLst/>
              </a:prstGeom>
              <a:blipFill rotWithShape="0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956534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23528" y="332656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Learning Rate</a:t>
            </a:r>
            <a:endParaRPr lang="zh-TW" altLang="en-US" sz="2000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971600" y="980728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TW" altLang="en-US" dirty="0" smtClean="0"/>
                  <a:t> 過小  </a:t>
                </a:r>
                <a:endParaRPr lang="zh-TW" altLang="en-US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980728"/>
                <a:ext cx="936104" cy="369332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t="-15000" b="-2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2195736" y="98072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Loss </a:t>
            </a:r>
            <a:r>
              <a:rPr lang="zh-TW" altLang="en-US" dirty="0" smtClean="0"/>
              <a:t>下降過慢</a:t>
            </a:r>
            <a:endParaRPr lang="zh-TW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971600" y="1556792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TW" altLang="en-US" dirty="0" smtClean="0"/>
                  <a:t> 較大  </a:t>
                </a:r>
                <a:endParaRPr lang="zh-TW" altLang="en-US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556792"/>
                <a:ext cx="936104" cy="369332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t="-13115" b="-196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2195736" y="155679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Loss </a:t>
            </a:r>
            <a:r>
              <a:rPr lang="zh-TW" altLang="en-US" dirty="0" smtClean="0"/>
              <a:t>下降較快</a:t>
            </a:r>
            <a:endParaRPr lang="zh-TW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971600" y="2132856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TW" altLang="en-US" dirty="0" smtClean="0"/>
                  <a:t> 過大  </a:t>
                </a:r>
                <a:endParaRPr lang="zh-TW" altLang="en-US" dirty="0"/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132856"/>
                <a:ext cx="936104" cy="369332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t="-15000" b="-2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2195736" y="213285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可能會卡住，造成無法降到最低點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899592" y="4869160"/>
            <a:ext cx="3240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1115616" y="2996952"/>
            <a:ext cx="0" cy="2088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手繪多邊形 18"/>
          <p:cNvSpPr/>
          <p:nvPr/>
        </p:nvSpPr>
        <p:spPr>
          <a:xfrm>
            <a:off x="1244548" y="2728619"/>
            <a:ext cx="2798521" cy="2356565"/>
          </a:xfrm>
          <a:custGeom>
            <a:avLst/>
            <a:gdLst>
              <a:gd name="connsiteX0" fmla="*/ 0 w 1960685"/>
              <a:gd name="connsiteY0" fmla="*/ 369277 h 1743107"/>
              <a:gd name="connsiteX1" fmla="*/ 298939 w 1960685"/>
              <a:gd name="connsiteY1" fmla="*/ 870438 h 1743107"/>
              <a:gd name="connsiteX2" fmla="*/ 685800 w 1960685"/>
              <a:gd name="connsiteY2" fmla="*/ 931984 h 1743107"/>
              <a:gd name="connsiteX3" fmla="*/ 1248508 w 1960685"/>
              <a:gd name="connsiteY3" fmla="*/ 1723292 h 1743107"/>
              <a:gd name="connsiteX4" fmla="*/ 1960685 w 1960685"/>
              <a:gd name="connsiteY4" fmla="*/ 0 h 1743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0685" h="1743107">
                <a:moveTo>
                  <a:pt x="0" y="369277"/>
                </a:moveTo>
                <a:cubicBezTo>
                  <a:pt x="92319" y="572965"/>
                  <a:pt x="184639" y="776654"/>
                  <a:pt x="298939" y="870438"/>
                </a:cubicBezTo>
                <a:cubicBezTo>
                  <a:pt x="413239" y="964222"/>
                  <a:pt x="527539" y="789842"/>
                  <a:pt x="685800" y="931984"/>
                </a:cubicBezTo>
                <a:cubicBezTo>
                  <a:pt x="844061" y="1074126"/>
                  <a:pt x="1036027" y="1878623"/>
                  <a:pt x="1248508" y="1723292"/>
                </a:cubicBezTo>
                <a:cubicBezTo>
                  <a:pt x="1460989" y="1567961"/>
                  <a:pt x="1710837" y="783980"/>
                  <a:pt x="196068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2355830" y="4137257"/>
            <a:ext cx="144016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3428541" y="4137257"/>
            <a:ext cx="144016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/>
          <p:cNvCxnSpPr/>
          <p:nvPr/>
        </p:nvCxnSpPr>
        <p:spPr>
          <a:xfrm>
            <a:off x="2101135" y="3727494"/>
            <a:ext cx="736104" cy="129614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3119209" y="3669205"/>
            <a:ext cx="736104" cy="1296144"/>
          </a:xfrm>
          <a:prstGeom prst="line">
            <a:avLst/>
          </a:prstGeom>
          <a:ln>
            <a:prstDash val="sysDot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2519772" y="4207849"/>
            <a:ext cx="9001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2427838" y="4317277"/>
            <a:ext cx="9001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scene3d>
            <a:camera prst="orthographicFront">
              <a:rot lat="10800000" lon="0" rev="10800000"/>
            </a:camera>
            <a:lightRig rig="threePt" dir="t"/>
          </a:scene3d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1" name="文字方塊 30"/>
              <p:cNvSpPr txBox="1"/>
              <p:nvPr/>
            </p:nvSpPr>
            <p:spPr>
              <a:xfrm>
                <a:off x="4823520" y="2996952"/>
                <a:ext cx="43204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i="1" dirty="0" smtClean="0">
                    <a:latin typeface="Cambria Math" panose="02040503050406030204" pitchFamily="18" charset="0"/>
                  </a:rPr>
                  <a:t>Decay:</a:t>
                </a:r>
              </a:p>
              <a:p>
                <a:r>
                  <a:rPr lang="en-US" altLang="zh-TW" dirty="0"/>
                  <a:t> </a:t>
                </a:r>
                <a:r>
                  <a:rPr lang="en-US" altLang="zh-TW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ja-JP" altLang="en-US" dirty="0" smtClean="0"/>
                  <a:t>　</a:t>
                </a:r>
                <a:r>
                  <a:rPr lang="zh-TW" altLang="en-US" dirty="0" smtClean="0"/>
                  <a:t>隨著更新參數的次數</a:t>
                </a:r>
                <a:r>
                  <a:rPr lang="en-US" altLang="zh-TW" dirty="0" smtClean="0"/>
                  <a:t>t</a:t>
                </a:r>
                <a:r>
                  <a:rPr lang="zh-TW" altLang="en-US" dirty="0" smtClean="0"/>
                  <a:t>變大</a:t>
                </a:r>
                <a:r>
                  <a:rPr lang="en-US" altLang="zh-TW" dirty="0" smtClean="0"/>
                  <a:t> </a:t>
                </a:r>
                <a:r>
                  <a:rPr lang="zh-TW" altLang="en-US" dirty="0" smtClean="0"/>
                  <a:t>而變小</a:t>
                </a:r>
                <a:endParaRPr lang="zh-TW" altLang="en-US" dirty="0"/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520" y="2996952"/>
                <a:ext cx="4320480" cy="646331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1128" t="-6604" b="-150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2" name="文字方塊 31"/>
              <p:cNvSpPr txBox="1"/>
              <p:nvPr/>
            </p:nvSpPr>
            <p:spPr>
              <a:xfrm>
                <a:off x="5580112" y="3727494"/>
                <a:ext cx="2736304" cy="618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727494"/>
                <a:ext cx="2736304" cy="618503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180520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/>
      <p:bldP spid="19" grpId="0" animBg="1"/>
      <p:bldP spid="20" grpId="0" animBg="1"/>
      <p:bldP spid="21" grpId="0" animBg="1"/>
      <p:bldP spid="31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Adagrad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99592" y="1417638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由</a:t>
            </a:r>
            <a:r>
              <a:rPr lang="en-US" altLang="zh-TW" i="1" dirty="0" smtClean="0">
                <a:latin typeface="Cambria Math" panose="02040503050406030204" pitchFamily="18" charset="0"/>
              </a:rPr>
              <a:t>Decay</a:t>
            </a:r>
            <a:r>
              <a:rPr lang="zh-TW" altLang="en-US" dirty="0" smtClean="0"/>
              <a:t> 再加上一些調整</a:t>
            </a:r>
            <a:endParaRPr lang="en-US" altLang="zh-TW" i="1" dirty="0">
              <a:latin typeface="Cambria Math" panose="020405030504060302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99592" y="181345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考慮過去所有更新參數時所用的梯度</a:t>
            </a:r>
            <a:endParaRPr lang="zh-TW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720516" y="3033657"/>
                <a:ext cx="2555340" cy="613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16" y="3033657"/>
                <a:ext cx="2555340" cy="613438"/>
              </a:xfrm>
              <a:prstGeom prst="rect">
                <a:avLst/>
              </a:prstGeom>
              <a:blipFill rotWithShape="0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3408913" y="3274743"/>
                <a:ext cx="2179159" cy="1169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b="0" i="1" baseline="-2500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zh-TW" i="1" baseline="-2500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913" y="3274743"/>
                <a:ext cx="2179159" cy="1169936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3535845" y="2525146"/>
                <a:ext cx="1925297" cy="618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845" y="2525146"/>
                <a:ext cx="1925297" cy="618503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2483768" y="4893782"/>
                <a:ext cx="4464496" cy="1002069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altLang="zh-TW" sz="2000" i="1" baseline="-2500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893782"/>
                <a:ext cx="4464496" cy="1002069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左大括弧 9"/>
          <p:cNvSpPr/>
          <p:nvPr/>
        </p:nvSpPr>
        <p:spPr>
          <a:xfrm>
            <a:off x="3091326" y="2525146"/>
            <a:ext cx="288032" cy="162734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403648" y="488156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Adagrad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837669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分類問題</a:t>
            </a:r>
            <a:endParaRPr lang="zh-TW" altLang="en-US" sz="3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43608" y="1556792"/>
            <a:ext cx="28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x 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907704" y="1556792"/>
            <a:ext cx="1008112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491880" y="15567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n</a:t>
            </a:r>
          </a:p>
        </p:txBody>
      </p:sp>
      <p:cxnSp>
        <p:nvCxnSpPr>
          <p:cNvPr id="10" name="直線單箭頭接點 9"/>
          <p:cNvCxnSpPr/>
          <p:nvPr/>
        </p:nvCxnSpPr>
        <p:spPr>
          <a:xfrm>
            <a:off x="1331640" y="177281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2915816" y="177281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39552" y="22048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常見問題</a:t>
            </a:r>
            <a:r>
              <a:rPr lang="en-US" altLang="zh-TW" dirty="0" smtClean="0"/>
              <a:t>: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539552" y="263691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dirty="0" smtClean="0"/>
              <a:t>貸款資格</a:t>
            </a:r>
            <a:r>
              <a:rPr lang="en-US" altLang="zh-TW" dirty="0" smtClean="0"/>
              <a:t>: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539552" y="3068960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Inputs: </a:t>
            </a:r>
            <a:r>
              <a:rPr lang="zh-TW" altLang="en-US" dirty="0" smtClean="0"/>
              <a:t>收入、存款、年齡、職業、</a:t>
            </a:r>
            <a:r>
              <a:rPr lang="en-US" altLang="zh-TW" dirty="0" smtClean="0"/>
              <a:t>......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39552" y="350100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Outputs: </a:t>
            </a:r>
            <a:r>
              <a:rPr lang="zh-TW" altLang="en-US" dirty="0" smtClean="0"/>
              <a:t>借 </a:t>
            </a:r>
            <a:r>
              <a:rPr lang="en-US" altLang="zh-TW" dirty="0" smtClean="0"/>
              <a:t>/</a:t>
            </a:r>
            <a:r>
              <a:rPr lang="zh-TW" altLang="en-US" dirty="0" smtClean="0"/>
              <a:t> 不借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39552" y="400506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dirty="0" smtClean="0"/>
              <a:t>醫療檢驗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11560" y="4365104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Inputs:</a:t>
            </a:r>
            <a:r>
              <a:rPr lang="zh-TW" altLang="en-US" dirty="0" smtClean="0"/>
              <a:t> 症狀、年齡、性別、病歷、</a:t>
            </a:r>
            <a:r>
              <a:rPr lang="en-US" altLang="zh-TW" dirty="0" smtClean="0"/>
              <a:t>......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11560" y="479715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Outputs: </a:t>
            </a:r>
            <a:r>
              <a:rPr lang="zh-TW" altLang="en-US" dirty="0" smtClean="0"/>
              <a:t>哪種病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39552" y="522920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dirty="0" smtClean="0"/>
              <a:t>手寫辨識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39552" y="566124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dirty="0" smtClean="0"/>
              <a:t>人臉辨識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47304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分類問題</a:t>
            </a:r>
            <a:endParaRPr lang="zh-TW" altLang="en-US" sz="3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827584" y="170080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Regression </a:t>
            </a:r>
            <a:r>
              <a:rPr lang="zh-TW" altLang="en-US" dirty="0" smtClean="0"/>
              <a:t>的方法解 </a:t>
            </a:r>
            <a:r>
              <a:rPr lang="en-US" altLang="zh-TW" dirty="0" smtClean="0"/>
              <a:t>Classification </a:t>
            </a:r>
            <a:r>
              <a:rPr lang="zh-TW" altLang="en-US" dirty="0" smtClean="0"/>
              <a:t>的問題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683568" y="5157192"/>
            <a:ext cx="3528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899592" y="2780928"/>
            <a:ext cx="0" cy="2592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1187624" y="321297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475656" y="306896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259632" y="335699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547664" y="328498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63688" y="321297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691680" y="335699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1187624" y="386104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187624" y="350100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492424" y="351777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123728" y="306896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1403648" y="321297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1835696" y="371703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915816" y="3284984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2555776" y="3645024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1979712" y="414908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2771800" y="378904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2123728" y="450912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2627784" y="4005064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1547664" y="450912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2411760" y="422108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接點 29"/>
          <p:cNvCxnSpPr/>
          <p:nvPr/>
        </p:nvCxnSpPr>
        <p:spPr>
          <a:xfrm flipH="1">
            <a:off x="971600" y="2780928"/>
            <a:ext cx="2088232" cy="223224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3707904" y="537321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</a:t>
            </a:r>
            <a:r>
              <a:rPr lang="en-US" altLang="zh-TW" baseline="-25000" dirty="0" smtClean="0"/>
              <a:t>1</a:t>
            </a:r>
            <a:endParaRPr lang="zh-TW" altLang="en-US" baseline="-250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23528" y="28529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</a:t>
            </a:r>
            <a:r>
              <a:rPr lang="en-US" altLang="zh-TW" baseline="-25000" dirty="0" smtClean="0"/>
              <a:t>2</a:t>
            </a:r>
            <a:endParaRPr lang="zh-TW" altLang="en-US" baseline="-25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979712" y="227687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 b+w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+w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x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 = 0 </a:t>
            </a:r>
            <a:endParaRPr lang="zh-TW" altLang="en-US" baseline="30000" dirty="0"/>
          </a:p>
        </p:txBody>
      </p:sp>
      <p:cxnSp>
        <p:nvCxnSpPr>
          <p:cNvPr id="34" name="直線單箭頭接點 33"/>
          <p:cNvCxnSpPr/>
          <p:nvPr/>
        </p:nvCxnSpPr>
        <p:spPr>
          <a:xfrm>
            <a:off x="4788024" y="5085184"/>
            <a:ext cx="3528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5004048" y="2708920"/>
            <a:ext cx="0" cy="2592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橢圓 35"/>
          <p:cNvSpPr/>
          <p:nvPr/>
        </p:nvSpPr>
        <p:spPr>
          <a:xfrm>
            <a:off x="5292080" y="314096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5580112" y="299695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5364088" y="328498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5652120" y="321297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5868144" y="314096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5796136" y="328498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5292080" y="378904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5292080" y="342900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5596880" y="344576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6228184" y="299695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5508104" y="314096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5940152" y="364502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7020272" y="3212976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6660232" y="3573016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6084168" y="407707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6876256" y="371703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6228184" y="443711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6732240" y="3933056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5652120" y="443711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6516216" y="414908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接點 55"/>
          <p:cNvCxnSpPr/>
          <p:nvPr/>
        </p:nvCxnSpPr>
        <p:spPr>
          <a:xfrm flipH="1">
            <a:off x="5076056" y="2708920"/>
            <a:ext cx="2088232" cy="223224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7812360" y="530120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</a:t>
            </a:r>
            <a:r>
              <a:rPr lang="en-US" altLang="zh-TW" baseline="-25000" dirty="0" smtClean="0"/>
              <a:t>1</a:t>
            </a:r>
            <a:endParaRPr lang="zh-TW" altLang="en-US" baseline="-250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4427984" y="27809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</a:t>
            </a:r>
            <a:r>
              <a:rPr lang="en-US" altLang="zh-TW" baseline="-25000" dirty="0" smtClean="0"/>
              <a:t>2</a:t>
            </a:r>
            <a:endParaRPr lang="zh-TW" altLang="en-US" baseline="-25000" dirty="0"/>
          </a:p>
        </p:txBody>
      </p:sp>
      <p:sp>
        <p:nvSpPr>
          <p:cNvPr id="59" name="橢圓 58"/>
          <p:cNvSpPr/>
          <p:nvPr/>
        </p:nvSpPr>
        <p:spPr>
          <a:xfrm>
            <a:off x="8172400" y="4725144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8244408" y="443711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7956376" y="486916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7956376" y="4653136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4" name="直線接點 63"/>
          <p:cNvCxnSpPr/>
          <p:nvPr/>
        </p:nvCxnSpPr>
        <p:spPr>
          <a:xfrm flipV="1">
            <a:off x="5004048" y="3212976"/>
            <a:ext cx="3240360" cy="108012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5" name="橢圓 64"/>
          <p:cNvSpPr/>
          <p:nvPr/>
        </p:nvSpPr>
        <p:spPr>
          <a:xfrm>
            <a:off x="5292080" y="422108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1115616" y="429309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3131840" y="3501008"/>
            <a:ext cx="360040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1619672" y="2708920"/>
            <a:ext cx="432048" cy="3693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-1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8028384" y="3933056"/>
            <a:ext cx="648072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&gt;&gt;1</a:t>
            </a:r>
            <a:endParaRPr lang="zh-TW" altLang="en-US" dirty="0"/>
          </a:p>
        </p:txBody>
      </p:sp>
      <p:sp>
        <p:nvSpPr>
          <p:cNvPr id="71" name="圓形箭號 70"/>
          <p:cNvSpPr/>
          <p:nvPr/>
        </p:nvSpPr>
        <p:spPr>
          <a:xfrm rot="2024874">
            <a:off x="7380312" y="2708920"/>
            <a:ext cx="648072" cy="504056"/>
          </a:xfrm>
          <a:prstGeom prst="circular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683568" y="5805264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Multiple Class : Class1 : target 1 ; Class2 :target 2 ;Class3 :target 3 ........ 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3662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1" grpId="0"/>
      <p:bldP spid="32" grpId="0"/>
      <p:bldP spid="33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/>
      <p:bldP spid="58" grpId="0"/>
      <p:bldP spid="59" grpId="0" animBg="1"/>
      <p:bldP spid="60" grpId="0" animBg="1"/>
      <p:bldP spid="61" grpId="0" animBg="1"/>
      <p:bldP spid="62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7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分類問題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43608" y="24208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39552" y="177281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Function(Model):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1475656" y="263691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699792" y="2276872"/>
            <a:ext cx="273630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 g(x) &gt;0   Outputs :  Class 1</a:t>
            </a:r>
          </a:p>
          <a:p>
            <a:r>
              <a:rPr lang="en-US" altLang="zh-TW" dirty="0" smtClean="0"/>
              <a:t> else        Outputs :  Class 2    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635896" y="18448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f(x)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11560" y="32849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Loss Function : </a:t>
            </a:r>
            <a:endParaRPr lang="zh-TW" altLang="en-US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3933056"/>
            <a:ext cx="495300" cy="457200"/>
          </a:xfrm>
          <a:prstGeom prst="rect">
            <a:avLst/>
          </a:prstGeom>
          <a:noFill/>
        </p:spPr>
      </p:pic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71800" y="3789040"/>
            <a:ext cx="1914525" cy="828675"/>
          </a:xfrm>
          <a:prstGeom prst="rect">
            <a:avLst/>
          </a:prstGeom>
          <a:noFill/>
        </p:spPr>
      </p:pic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1285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267744" y="40050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=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004048" y="4077072"/>
            <a:ext cx="194421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分類錯誤的次數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11560" y="501317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 find best function:</a:t>
            </a:r>
            <a:endParaRPr lang="zh-TW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分類問題</a:t>
            </a:r>
            <a:endParaRPr lang="zh-TW" altLang="en-US" sz="3600" dirty="0"/>
          </a:p>
        </p:txBody>
      </p:sp>
      <p:grpSp>
        <p:nvGrpSpPr>
          <p:cNvPr id="2" name="群組 28"/>
          <p:cNvGrpSpPr/>
          <p:nvPr/>
        </p:nvGrpSpPr>
        <p:grpSpPr>
          <a:xfrm>
            <a:off x="1619672" y="1700808"/>
            <a:ext cx="2160240" cy="1944216"/>
            <a:chOff x="1619672" y="1700808"/>
            <a:chExt cx="2160240" cy="1944216"/>
          </a:xfrm>
        </p:grpSpPr>
        <p:sp>
          <p:nvSpPr>
            <p:cNvPr id="8" name="矩形 7"/>
            <p:cNvSpPr/>
            <p:nvPr/>
          </p:nvSpPr>
          <p:spPr>
            <a:xfrm>
              <a:off x="1619672" y="1700808"/>
              <a:ext cx="2160240" cy="194421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2195736" y="1988840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3347864" y="1988840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1979712" y="2492896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2843808" y="3140968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2843808" y="2492896"/>
              <a:ext cx="360040" cy="3600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" name="群組 29"/>
          <p:cNvGrpSpPr/>
          <p:nvPr/>
        </p:nvGrpSpPr>
        <p:grpSpPr>
          <a:xfrm>
            <a:off x="4499992" y="1700808"/>
            <a:ext cx="2088232" cy="1944216"/>
            <a:chOff x="4860032" y="1700808"/>
            <a:chExt cx="2088232" cy="1944216"/>
          </a:xfrm>
        </p:grpSpPr>
        <p:sp>
          <p:nvSpPr>
            <p:cNvPr id="9" name="矩形 8"/>
            <p:cNvSpPr/>
            <p:nvPr/>
          </p:nvSpPr>
          <p:spPr>
            <a:xfrm>
              <a:off x="4860032" y="1700808"/>
              <a:ext cx="2088232" cy="194421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5220072" y="1988840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6300192" y="2564904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5148064" y="2492896"/>
              <a:ext cx="360040" cy="3600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5652120" y="2996952"/>
              <a:ext cx="360040" cy="3600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6228184" y="1988840"/>
              <a:ext cx="360040" cy="3600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文字方塊 23"/>
          <p:cNvSpPr txBox="1"/>
          <p:nvPr/>
        </p:nvSpPr>
        <p:spPr>
          <a:xfrm>
            <a:off x="395536" y="20608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Class1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7092280" y="220486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Class2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179512" y="27089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P(C1)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2/3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732240" y="27089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P(C2)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1/3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835696" y="37890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P(x|C1)   = 4/5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4644008" y="378904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P(x|B1)   = 2/5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038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36" name="群組 35"/>
          <p:cNvGrpSpPr/>
          <p:nvPr/>
        </p:nvGrpSpPr>
        <p:grpSpPr>
          <a:xfrm>
            <a:off x="2843808" y="4581128"/>
            <a:ext cx="4228703" cy="581025"/>
            <a:chOff x="2915816" y="5373216"/>
            <a:chExt cx="4228703" cy="581025"/>
          </a:xfrm>
        </p:grpSpPr>
        <p:sp>
          <p:nvSpPr>
            <p:cNvPr id="34" name="文字方塊 33"/>
            <p:cNvSpPr txBox="1"/>
            <p:nvPr/>
          </p:nvSpPr>
          <p:spPr>
            <a:xfrm>
              <a:off x="2915816" y="5517232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P(C1|x) = </a:t>
              </a:r>
              <a:endParaRPr lang="zh-TW" altLang="en-US" dirty="0"/>
            </a:p>
          </p:txBody>
        </p:sp>
        <p:pic>
          <p:nvPicPr>
            <p:cNvPr id="45057" name="Picture 1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067944" y="5373216"/>
              <a:ext cx="3076575" cy="581025"/>
            </a:xfrm>
            <a:prstGeom prst="rect">
              <a:avLst/>
            </a:prstGeom>
            <a:noFill/>
          </p:spPr>
        </p:pic>
      </p:grp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1038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95536" y="450912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給定一個 </a:t>
            </a:r>
            <a:r>
              <a:rPr lang="en-US" altLang="zh-TW" dirty="0" smtClean="0"/>
              <a:t>x </a:t>
            </a:r>
          </a:p>
          <a:p>
            <a:r>
              <a:rPr lang="zh-TW" altLang="en-US" dirty="0" smtClean="0"/>
              <a:t>屬於哪一個 </a:t>
            </a:r>
            <a:r>
              <a:rPr lang="en-US" altLang="zh-TW" dirty="0" smtClean="0"/>
              <a:t>Class ?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611560" y="5733256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Generative Model  P(x) = </a:t>
            </a:r>
            <a:endParaRPr lang="zh-TW" altLang="en-US" dirty="0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14256" y="5777217"/>
            <a:ext cx="3076575" cy="266700"/>
          </a:xfrm>
          <a:prstGeom prst="rect">
            <a:avLst/>
          </a:prstGeom>
          <a:noFill/>
        </p:spPr>
      </p:pic>
      <p:sp>
        <p:nvSpPr>
          <p:cNvPr id="38" name="文字方塊 37"/>
          <p:cNvSpPr txBox="1"/>
          <p:nvPr/>
        </p:nvSpPr>
        <p:spPr>
          <a:xfrm>
            <a:off x="3707904" y="378904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Prior</a:t>
            </a:r>
            <a:endParaRPr lang="zh-TW" altLang="en-US" sz="2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ãåå°ç£å°åãçåçæå°çµæ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88640"/>
            <a:ext cx="2304256" cy="3686810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1547664" y="692696"/>
            <a:ext cx="1941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人口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1,883,831</a:t>
            </a:r>
            <a:r>
              <a:rPr lang="zh-TW" altLang="en-US" sz="1400" dirty="0" smtClean="0"/>
              <a:t> 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547664" y="956725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腸病毒確診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30,331</a:t>
            </a:r>
            <a:r>
              <a:rPr lang="zh-TW" altLang="en-US" sz="1400" dirty="0" smtClean="0"/>
              <a:t> </a:t>
            </a:r>
            <a:endParaRPr lang="zh-TW" altLang="en-US" sz="1400" dirty="0"/>
          </a:p>
        </p:txBody>
      </p:sp>
      <p:sp>
        <p:nvSpPr>
          <p:cNvPr id="7" name="矩形圖說文字 6"/>
          <p:cNvSpPr/>
          <p:nvPr/>
        </p:nvSpPr>
        <p:spPr>
          <a:xfrm>
            <a:off x="1478786" y="620688"/>
            <a:ext cx="2085102" cy="792088"/>
          </a:xfrm>
          <a:prstGeom prst="wedgeRectCallout">
            <a:avLst>
              <a:gd name="adj1" fmla="val 130430"/>
              <a:gd name="adj2" fmla="val 329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475656" y="2204864"/>
            <a:ext cx="1941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人口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2,773533</a:t>
            </a:r>
            <a:r>
              <a:rPr lang="zh-TW" altLang="en-US" sz="1400" dirty="0" smtClean="0"/>
              <a:t> 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475656" y="2540901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腸病毒確診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40,215</a:t>
            </a:r>
            <a:r>
              <a:rPr lang="zh-TW" altLang="en-US" sz="1400" dirty="0" smtClean="0"/>
              <a:t> </a:t>
            </a:r>
            <a:endParaRPr lang="zh-TW" altLang="en-US" sz="1400" dirty="0"/>
          </a:p>
        </p:txBody>
      </p:sp>
      <p:sp>
        <p:nvSpPr>
          <p:cNvPr id="11" name="矩形圖說文字 10"/>
          <p:cNvSpPr/>
          <p:nvPr/>
        </p:nvSpPr>
        <p:spPr>
          <a:xfrm>
            <a:off x="1403648" y="2204864"/>
            <a:ext cx="2088232" cy="792088"/>
          </a:xfrm>
          <a:prstGeom prst="wedgeRectCallout">
            <a:avLst>
              <a:gd name="adj1" fmla="val 135536"/>
              <a:gd name="adj2" fmla="val -2646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403648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1 : </a:t>
            </a:r>
            <a:r>
              <a:rPr lang="zh-TW" altLang="en-US" dirty="0" smtClean="0"/>
              <a:t>台南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403648" y="184482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2 : </a:t>
            </a:r>
            <a:r>
              <a:rPr lang="zh-TW" altLang="en-US" dirty="0" smtClean="0"/>
              <a:t>高雄</a:t>
            </a:r>
            <a:endParaRPr lang="zh-TW" altLang="en-US" dirty="0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56331" name="Picture 1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512" y="3212976"/>
            <a:ext cx="3960440" cy="635082"/>
          </a:xfrm>
          <a:prstGeom prst="rect">
            <a:avLst/>
          </a:prstGeom>
          <a:noFill/>
        </p:spPr>
      </p:pic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56334" name="Picture 1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512" y="3933056"/>
            <a:ext cx="4114930" cy="504056"/>
          </a:xfrm>
          <a:prstGeom prst="rect">
            <a:avLst/>
          </a:prstGeom>
          <a:noFill/>
        </p:spPr>
      </p:pic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0" y="98107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633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56337" name="Picture 1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512" y="4653136"/>
            <a:ext cx="3456384" cy="496396"/>
          </a:xfrm>
          <a:prstGeom prst="rect">
            <a:avLst/>
          </a:prstGeom>
          <a:noFill/>
        </p:spPr>
      </p:pic>
      <p:sp>
        <p:nvSpPr>
          <p:cNvPr id="56339" name="Rectangle 19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6344" name="Rectangle 24"/>
          <p:cNvSpPr>
            <a:spLocks noChangeArrowheads="1"/>
          </p:cNvSpPr>
          <p:nvPr/>
        </p:nvSpPr>
        <p:spPr bwMode="auto">
          <a:xfrm>
            <a:off x="2051720" y="98072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56343" name="Picture 2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512" y="5373216"/>
            <a:ext cx="3581400" cy="523875"/>
          </a:xfrm>
          <a:prstGeom prst="rect">
            <a:avLst/>
          </a:prstGeom>
          <a:noFill/>
        </p:spPr>
      </p:pic>
      <p:sp>
        <p:nvSpPr>
          <p:cNvPr id="56345" name="Rectangle 25"/>
          <p:cNvSpPr>
            <a:spLocks noChangeArrowheads="1"/>
          </p:cNvSpPr>
          <p:nvPr/>
        </p:nvSpPr>
        <p:spPr bwMode="auto">
          <a:xfrm>
            <a:off x="0" y="981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572000" y="4077072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隨機從</a:t>
            </a:r>
            <a:r>
              <a:rPr lang="en-US" altLang="zh-TW" dirty="0" smtClean="0"/>
              <a:t>2</a:t>
            </a:r>
            <a:r>
              <a:rPr lang="zh-TW" altLang="en-US" dirty="0" smtClean="0"/>
              <a:t>塊地中找出一個腸病毒患者，</a:t>
            </a:r>
            <a:endParaRPr lang="en-US" altLang="zh-TW" dirty="0" smtClean="0"/>
          </a:p>
          <a:p>
            <a:r>
              <a:rPr lang="zh-TW" altLang="en-US" dirty="0" smtClean="0"/>
              <a:t>來自台南的機率是多少</a:t>
            </a:r>
            <a:endParaRPr lang="zh-TW" altLang="en-US" dirty="0"/>
          </a:p>
        </p:txBody>
      </p:sp>
      <p:sp>
        <p:nvSpPr>
          <p:cNvPr id="56347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6348" name="Rectangle 28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46" name="Picture 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24128" y="4797152"/>
            <a:ext cx="2808312" cy="530362"/>
          </a:xfrm>
          <a:prstGeom prst="rect">
            <a:avLst/>
          </a:prstGeom>
          <a:noFill/>
        </p:spPr>
      </p:pic>
      <p:sp>
        <p:nvSpPr>
          <p:cNvPr id="56350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56349" name="Picture 2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4008" y="4869160"/>
            <a:ext cx="864096" cy="391289"/>
          </a:xfrm>
          <a:prstGeom prst="rect">
            <a:avLst/>
          </a:prstGeom>
          <a:noFill/>
        </p:spPr>
      </p:pic>
      <p:sp>
        <p:nvSpPr>
          <p:cNvPr id="56351" name="Rectangle 31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236296" y="5085184"/>
            <a:ext cx="1296144" cy="28803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7092280" y="5373216"/>
            <a:ext cx="205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找出</a:t>
            </a:r>
            <a:r>
              <a:rPr lang="en-US" altLang="zh-TW" sz="1400" dirty="0" smtClean="0"/>
              <a:t>1</a:t>
            </a:r>
            <a:r>
              <a:rPr lang="zh-TW" altLang="en-US" sz="1400" dirty="0" smtClean="0"/>
              <a:t>個高雄病患的機率</a:t>
            </a:r>
            <a:endParaRPr lang="zh-TW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5724128" y="5085184"/>
            <a:ext cx="1296144" cy="288032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5004048" y="5373216"/>
            <a:ext cx="205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找出</a:t>
            </a:r>
            <a:r>
              <a:rPr lang="en-US" altLang="zh-TW" sz="1400" dirty="0" smtClean="0"/>
              <a:t>1</a:t>
            </a:r>
            <a:r>
              <a:rPr lang="zh-TW" altLang="en-US" sz="1400" dirty="0" smtClean="0"/>
              <a:t>個台南病患的機率</a:t>
            </a:r>
            <a:endParaRPr lang="zh-TW" altLang="en-US" sz="1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4788024" y="58772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0.4299464</a:t>
            </a:r>
            <a:endParaRPr lang="zh-TW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9" grpId="0"/>
      <p:bldP spid="10" grpId="0"/>
      <p:bldP spid="11" grpId="0" animBg="1"/>
      <p:bldP spid="12" grpId="0"/>
      <p:bldP spid="13" grpId="0"/>
      <p:bldP spid="42" grpId="0"/>
      <p:bldP spid="50" grpId="0" animBg="1"/>
      <p:bldP spid="51" grpId="0"/>
      <p:bldP spid="52" grpId="0" animBg="1"/>
      <p:bldP spid="53" grpId="0"/>
      <p:bldP spid="5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28"/>
          <p:cNvGrpSpPr/>
          <p:nvPr/>
        </p:nvGrpSpPr>
        <p:grpSpPr>
          <a:xfrm>
            <a:off x="1475656" y="1124744"/>
            <a:ext cx="2160240" cy="1944216"/>
            <a:chOff x="1619672" y="1700808"/>
            <a:chExt cx="2160240" cy="1944216"/>
          </a:xfrm>
        </p:grpSpPr>
        <p:sp>
          <p:nvSpPr>
            <p:cNvPr id="6" name="矩形 5"/>
            <p:cNvSpPr/>
            <p:nvPr/>
          </p:nvSpPr>
          <p:spPr>
            <a:xfrm>
              <a:off x="1619672" y="1700808"/>
              <a:ext cx="2160240" cy="194421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2195736" y="1988840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3347864" y="1988840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1979712" y="2492896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843808" y="3140968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29"/>
          <p:cNvGrpSpPr/>
          <p:nvPr/>
        </p:nvGrpSpPr>
        <p:grpSpPr>
          <a:xfrm>
            <a:off x="4355976" y="1124744"/>
            <a:ext cx="2088232" cy="1944216"/>
            <a:chOff x="4860032" y="1700808"/>
            <a:chExt cx="2088232" cy="1944216"/>
          </a:xfrm>
        </p:grpSpPr>
        <p:sp>
          <p:nvSpPr>
            <p:cNvPr id="13" name="矩形 12"/>
            <p:cNvSpPr/>
            <p:nvPr/>
          </p:nvSpPr>
          <p:spPr>
            <a:xfrm>
              <a:off x="4860032" y="1700808"/>
              <a:ext cx="2088232" cy="194421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5148064" y="2492896"/>
              <a:ext cx="360040" cy="3600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5652120" y="2996952"/>
              <a:ext cx="360040" cy="3600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6228184" y="1988840"/>
              <a:ext cx="360040" cy="3600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395536" y="20608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Class1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6948264" y="20608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Class2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683568" y="3501008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Training Data :</a:t>
            </a:r>
          </a:p>
          <a:p>
            <a:r>
              <a:rPr lang="en-US" altLang="zh-TW" dirty="0" smtClean="0"/>
              <a:t>79 Class 1</a:t>
            </a:r>
          </a:p>
          <a:p>
            <a:r>
              <a:rPr lang="en-US" altLang="zh-TW" dirty="0" smtClean="0"/>
              <a:t>61 Class 2 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55576" y="458112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P(C1) = 79/(79+61) = 0.56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755576" y="501317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P(C2) = 61/(79+61) = 0.44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27584" y="551723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P(X|C1) = ?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267744" y="551723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  </a:t>
            </a:r>
            <a:r>
              <a:rPr lang="zh-TW" altLang="en-US" dirty="0" smtClean="0"/>
              <a:t>用一組 向量來表示 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148064" y="551723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Feature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3131840" y="587727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特徵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2" name="向右箭號 31"/>
          <p:cNvSpPr/>
          <p:nvPr/>
        </p:nvSpPr>
        <p:spPr>
          <a:xfrm>
            <a:off x="4572000" y="5661248"/>
            <a:ext cx="43204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2735796" y="1885474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5004048" y="1448780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5652120" y="1993486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2015716" y="2420888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2528673" y="1300112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3203848" y="2240868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5102415" y="1898830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5940152" y="2441902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1583668" y="2636912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橢圓 87"/>
          <p:cNvSpPr/>
          <p:nvPr/>
        </p:nvSpPr>
        <p:spPr>
          <a:xfrm rot="19295813">
            <a:off x="1502073" y="2637657"/>
            <a:ext cx="2930310" cy="16302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9" name="群組 118"/>
          <p:cNvGrpSpPr/>
          <p:nvPr/>
        </p:nvGrpSpPr>
        <p:grpSpPr>
          <a:xfrm>
            <a:off x="539552" y="1412776"/>
            <a:ext cx="5904656" cy="4185756"/>
            <a:chOff x="539552" y="2204864"/>
            <a:chExt cx="5904656" cy="4185756"/>
          </a:xfrm>
        </p:grpSpPr>
        <p:grpSp>
          <p:nvGrpSpPr>
            <p:cNvPr id="115" name="群組 114"/>
            <p:cNvGrpSpPr/>
            <p:nvPr/>
          </p:nvGrpSpPr>
          <p:grpSpPr>
            <a:xfrm>
              <a:off x="1115616" y="2204864"/>
              <a:ext cx="5184576" cy="4021415"/>
              <a:chOff x="1115616" y="2132856"/>
              <a:chExt cx="5184576" cy="4021415"/>
            </a:xfrm>
          </p:grpSpPr>
          <p:cxnSp>
            <p:nvCxnSpPr>
              <p:cNvPr id="6" name="直線單箭頭接點 5"/>
              <p:cNvCxnSpPr/>
              <p:nvPr/>
            </p:nvCxnSpPr>
            <p:spPr>
              <a:xfrm>
                <a:off x="1475656" y="5733256"/>
                <a:ext cx="48245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線單箭頭接點 7"/>
              <p:cNvCxnSpPr/>
              <p:nvPr/>
            </p:nvCxnSpPr>
            <p:spPr>
              <a:xfrm flipV="1">
                <a:off x="1547664" y="2204864"/>
                <a:ext cx="0" cy="37444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橢圓 8"/>
              <p:cNvSpPr/>
              <p:nvPr/>
            </p:nvSpPr>
            <p:spPr>
              <a:xfrm>
                <a:off x="2555776" y="4149080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1835696" y="5013176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橢圓 10"/>
              <p:cNvSpPr/>
              <p:nvPr/>
            </p:nvSpPr>
            <p:spPr>
              <a:xfrm>
                <a:off x="1907704" y="4581128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橢圓 11"/>
              <p:cNvSpPr/>
              <p:nvPr/>
            </p:nvSpPr>
            <p:spPr>
              <a:xfrm>
                <a:off x="2267744" y="4797152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橢圓 12"/>
              <p:cNvSpPr/>
              <p:nvPr/>
            </p:nvSpPr>
            <p:spPr>
              <a:xfrm>
                <a:off x="2123728" y="5157192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橢圓 13"/>
              <p:cNvSpPr/>
              <p:nvPr/>
            </p:nvSpPr>
            <p:spPr>
              <a:xfrm>
                <a:off x="2411760" y="4653136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橢圓 14"/>
              <p:cNvSpPr/>
              <p:nvPr/>
            </p:nvSpPr>
            <p:spPr>
              <a:xfrm>
                <a:off x="1835696" y="4797152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2843808" y="4077072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2987824" y="4869160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3059832" y="3717032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橢圓 18"/>
              <p:cNvSpPr/>
              <p:nvPr/>
            </p:nvSpPr>
            <p:spPr>
              <a:xfrm>
                <a:off x="2627784" y="4509120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橢圓 19"/>
              <p:cNvSpPr/>
              <p:nvPr/>
            </p:nvSpPr>
            <p:spPr>
              <a:xfrm>
                <a:off x="2780184" y="4661520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橢圓 20"/>
              <p:cNvSpPr/>
              <p:nvPr/>
            </p:nvSpPr>
            <p:spPr>
              <a:xfrm>
                <a:off x="3131840" y="4149080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3059832" y="3429000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橢圓 22"/>
              <p:cNvSpPr/>
              <p:nvPr/>
            </p:nvSpPr>
            <p:spPr>
              <a:xfrm>
                <a:off x="3419872" y="3717032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橢圓 23"/>
              <p:cNvSpPr/>
              <p:nvPr/>
            </p:nvSpPr>
            <p:spPr>
              <a:xfrm>
                <a:off x="2915816" y="4437112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橢圓 24"/>
              <p:cNvSpPr/>
              <p:nvPr/>
            </p:nvSpPr>
            <p:spPr>
              <a:xfrm>
                <a:off x="3635896" y="4725144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橢圓 25"/>
              <p:cNvSpPr/>
              <p:nvPr/>
            </p:nvSpPr>
            <p:spPr>
              <a:xfrm>
                <a:off x="3779912" y="3356992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3491880" y="3284984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橢圓 27"/>
              <p:cNvSpPr/>
              <p:nvPr/>
            </p:nvSpPr>
            <p:spPr>
              <a:xfrm>
                <a:off x="4139952" y="3501008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橢圓 28"/>
              <p:cNvSpPr/>
              <p:nvPr/>
            </p:nvSpPr>
            <p:spPr>
              <a:xfrm>
                <a:off x="3635896" y="2996952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橢圓 29"/>
              <p:cNvSpPr/>
              <p:nvPr/>
            </p:nvSpPr>
            <p:spPr>
              <a:xfrm>
                <a:off x="2627784" y="3717032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橢圓 30"/>
              <p:cNvSpPr/>
              <p:nvPr/>
            </p:nvSpPr>
            <p:spPr>
              <a:xfrm>
                <a:off x="3148608" y="4381872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橢圓 31"/>
              <p:cNvSpPr/>
              <p:nvPr/>
            </p:nvSpPr>
            <p:spPr>
              <a:xfrm>
                <a:off x="2411760" y="4149080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橢圓 32"/>
              <p:cNvSpPr/>
              <p:nvPr/>
            </p:nvSpPr>
            <p:spPr>
              <a:xfrm>
                <a:off x="4139952" y="2852936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橢圓 33"/>
              <p:cNvSpPr/>
              <p:nvPr/>
            </p:nvSpPr>
            <p:spPr>
              <a:xfrm>
                <a:off x="3796680" y="3589784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橢圓 34"/>
              <p:cNvSpPr/>
              <p:nvPr/>
            </p:nvSpPr>
            <p:spPr>
              <a:xfrm>
                <a:off x="4283968" y="3140968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3779912" y="4005064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3292624" y="3445768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/>
              <p:cNvSpPr/>
              <p:nvPr/>
            </p:nvSpPr>
            <p:spPr>
              <a:xfrm>
                <a:off x="2987824" y="3068960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/>
              <p:cNvSpPr/>
              <p:nvPr/>
            </p:nvSpPr>
            <p:spPr>
              <a:xfrm>
                <a:off x="4499992" y="2924944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橢圓 39"/>
              <p:cNvSpPr/>
              <p:nvPr/>
            </p:nvSpPr>
            <p:spPr>
              <a:xfrm>
                <a:off x="3788296" y="3149352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/>
              <p:cNvSpPr/>
              <p:nvPr/>
            </p:nvSpPr>
            <p:spPr>
              <a:xfrm>
                <a:off x="3923928" y="2996952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/>
              <p:cNvSpPr/>
              <p:nvPr/>
            </p:nvSpPr>
            <p:spPr>
              <a:xfrm>
                <a:off x="4076328" y="3149352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橢圓 42"/>
              <p:cNvSpPr/>
              <p:nvPr/>
            </p:nvSpPr>
            <p:spPr>
              <a:xfrm>
                <a:off x="2411760" y="3933056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橢圓 43"/>
              <p:cNvSpPr/>
              <p:nvPr/>
            </p:nvSpPr>
            <p:spPr>
              <a:xfrm>
                <a:off x="2483768" y="3429000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3140224" y="3221360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橢圓 45"/>
              <p:cNvSpPr/>
              <p:nvPr/>
            </p:nvSpPr>
            <p:spPr>
              <a:xfrm>
                <a:off x="3347864" y="3861048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橢圓 46"/>
              <p:cNvSpPr/>
              <p:nvPr/>
            </p:nvSpPr>
            <p:spPr>
              <a:xfrm>
                <a:off x="2627784" y="4869160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橢圓 47"/>
              <p:cNvSpPr/>
              <p:nvPr/>
            </p:nvSpPr>
            <p:spPr>
              <a:xfrm>
                <a:off x="3059832" y="4653136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橢圓 48"/>
              <p:cNvSpPr/>
              <p:nvPr/>
            </p:nvSpPr>
            <p:spPr>
              <a:xfrm>
                <a:off x="3805064" y="4318248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橢圓 49"/>
              <p:cNvSpPr/>
              <p:nvPr/>
            </p:nvSpPr>
            <p:spPr>
              <a:xfrm>
                <a:off x="3491880" y="4149080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橢圓 50"/>
              <p:cNvSpPr/>
              <p:nvPr/>
            </p:nvSpPr>
            <p:spPr>
              <a:xfrm>
                <a:off x="3436640" y="4453880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橢圓 51"/>
              <p:cNvSpPr/>
              <p:nvPr/>
            </p:nvSpPr>
            <p:spPr>
              <a:xfrm>
                <a:off x="4355976" y="3933056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橢圓 52"/>
              <p:cNvSpPr/>
              <p:nvPr/>
            </p:nvSpPr>
            <p:spPr>
              <a:xfrm>
                <a:off x="2267744" y="4365104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橢圓 53"/>
              <p:cNvSpPr/>
              <p:nvPr/>
            </p:nvSpPr>
            <p:spPr>
              <a:xfrm>
                <a:off x="1979712" y="3573016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橢圓 54"/>
              <p:cNvSpPr/>
              <p:nvPr/>
            </p:nvSpPr>
            <p:spPr>
              <a:xfrm>
                <a:off x="1907704" y="3933056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橢圓 55"/>
              <p:cNvSpPr/>
              <p:nvPr/>
            </p:nvSpPr>
            <p:spPr>
              <a:xfrm>
                <a:off x="4427984" y="4437112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橢圓 56"/>
              <p:cNvSpPr/>
              <p:nvPr/>
            </p:nvSpPr>
            <p:spPr>
              <a:xfrm>
                <a:off x="4211960" y="2276872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橢圓 57"/>
              <p:cNvSpPr/>
              <p:nvPr/>
            </p:nvSpPr>
            <p:spPr>
              <a:xfrm>
                <a:off x="2123728" y="4365104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橢圓 58"/>
              <p:cNvSpPr/>
              <p:nvPr/>
            </p:nvSpPr>
            <p:spPr>
              <a:xfrm>
                <a:off x="1691680" y="3645024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橢圓 59"/>
              <p:cNvSpPr/>
              <p:nvPr/>
            </p:nvSpPr>
            <p:spPr>
              <a:xfrm>
                <a:off x="1691680" y="5445224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橢圓 60"/>
              <p:cNvSpPr/>
              <p:nvPr/>
            </p:nvSpPr>
            <p:spPr>
              <a:xfrm>
                <a:off x="3059832" y="3861048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橢圓 61"/>
              <p:cNvSpPr/>
              <p:nvPr/>
            </p:nvSpPr>
            <p:spPr>
              <a:xfrm>
                <a:off x="3851920" y="3933056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橢圓 62"/>
              <p:cNvSpPr/>
              <p:nvPr/>
            </p:nvSpPr>
            <p:spPr>
              <a:xfrm>
                <a:off x="2987824" y="4365104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橢圓 63"/>
              <p:cNvSpPr/>
              <p:nvPr/>
            </p:nvSpPr>
            <p:spPr>
              <a:xfrm>
                <a:off x="3851920" y="2564904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橢圓 64"/>
              <p:cNvSpPr/>
              <p:nvPr/>
            </p:nvSpPr>
            <p:spPr>
              <a:xfrm>
                <a:off x="2915816" y="2132856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橢圓 65"/>
              <p:cNvSpPr/>
              <p:nvPr/>
            </p:nvSpPr>
            <p:spPr>
              <a:xfrm>
                <a:off x="3131840" y="2924944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橢圓 66"/>
              <p:cNvSpPr/>
              <p:nvPr/>
            </p:nvSpPr>
            <p:spPr>
              <a:xfrm>
                <a:off x="1691680" y="4941168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橢圓 67"/>
              <p:cNvSpPr/>
              <p:nvPr/>
            </p:nvSpPr>
            <p:spPr>
              <a:xfrm>
                <a:off x="2771800" y="5301208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" name="橢圓 68"/>
              <p:cNvSpPr/>
              <p:nvPr/>
            </p:nvSpPr>
            <p:spPr>
              <a:xfrm>
                <a:off x="4499992" y="3645024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橢圓 69"/>
              <p:cNvSpPr/>
              <p:nvPr/>
            </p:nvSpPr>
            <p:spPr>
              <a:xfrm>
                <a:off x="2123728" y="3933056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" name="橢圓 70"/>
              <p:cNvSpPr/>
              <p:nvPr/>
            </p:nvSpPr>
            <p:spPr>
              <a:xfrm>
                <a:off x="4139952" y="4725144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" name="橢圓 71"/>
              <p:cNvSpPr/>
              <p:nvPr/>
            </p:nvSpPr>
            <p:spPr>
              <a:xfrm>
                <a:off x="4283968" y="4869160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" name="橢圓 72"/>
              <p:cNvSpPr/>
              <p:nvPr/>
            </p:nvSpPr>
            <p:spPr>
              <a:xfrm>
                <a:off x="2195736" y="3356992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橢圓 73"/>
              <p:cNvSpPr/>
              <p:nvPr/>
            </p:nvSpPr>
            <p:spPr>
              <a:xfrm>
                <a:off x="2699792" y="4221088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" name="橢圓 74"/>
              <p:cNvSpPr/>
              <p:nvPr/>
            </p:nvSpPr>
            <p:spPr>
              <a:xfrm>
                <a:off x="3635896" y="5301208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" name="橢圓 75"/>
              <p:cNvSpPr/>
              <p:nvPr/>
            </p:nvSpPr>
            <p:spPr>
              <a:xfrm>
                <a:off x="3131840" y="3501008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" name="橢圓 76"/>
              <p:cNvSpPr/>
              <p:nvPr/>
            </p:nvSpPr>
            <p:spPr>
              <a:xfrm>
                <a:off x="3203848" y="4221088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" name="橢圓 77"/>
              <p:cNvSpPr/>
              <p:nvPr/>
            </p:nvSpPr>
            <p:spPr>
              <a:xfrm>
                <a:off x="3059832" y="4221088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橢圓 78"/>
              <p:cNvSpPr/>
              <p:nvPr/>
            </p:nvSpPr>
            <p:spPr>
              <a:xfrm>
                <a:off x="3635896" y="4149080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橢圓 79"/>
              <p:cNvSpPr/>
              <p:nvPr/>
            </p:nvSpPr>
            <p:spPr>
              <a:xfrm>
                <a:off x="3059832" y="4005064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橢圓 80"/>
              <p:cNvSpPr/>
              <p:nvPr/>
            </p:nvSpPr>
            <p:spPr>
              <a:xfrm>
                <a:off x="3275856" y="4077072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橢圓 81"/>
              <p:cNvSpPr/>
              <p:nvPr/>
            </p:nvSpPr>
            <p:spPr>
              <a:xfrm>
                <a:off x="3347864" y="4077072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橢圓 82"/>
              <p:cNvSpPr/>
              <p:nvPr/>
            </p:nvSpPr>
            <p:spPr>
              <a:xfrm>
                <a:off x="3635896" y="3717032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橢圓 83"/>
              <p:cNvSpPr/>
              <p:nvPr/>
            </p:nvSpPr>
            <p:spPr>
              <a:xfrm>
                <a:off x="3491880" y="3789040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橢圓 84"/>
              <p:cNvSpPr/>
              <p:nvPr/>
            </p:nvSpPr>
            <p:spPr>
              <a:xfrm>
                <a:off x="2555776" y="2852936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" name="橢圓 85"/>
              <p:cNvSpPr/>
              <p:nvPr/>
            </p:nvSpPr>
            <p:spPr>
              <a:xfrm>
                <a:off x="3491880" y="3933056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橢圓 86"/>
              <p:cNvSpPr/>
              <p:nvPr/>
            </p:nvSpPr>
            <p:spPr>
              <a:xfrm>
                <a:off x="3275856" y="3789040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2" name="直線接點 91"/>
              <p:cNvCxnSpPr/>
              <p:nvPr/>
            </p:nvCxnSpPr>
            <p:spPr>
              <a:xfrm>
                <a:off x="2483768" y="5733256"/>
                <a:ext cx="0" cy="7200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直線接點 92"/>
              <p:cNvCxnSpPr/>
              <p:nvPr/>
            </p:nvCxnSpPr>
            <p:spPr>
              <a:xfrm>
                <a:off x="3419872" y="5733256"/>
                <a:ext cx="0" cy="7200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直線接點 93"/>
              <p:cNvCxnSpPr/>
              <p:nvPr/>
            </p:nvCxnSpPr>
            <p:spPr>
              <a:xfrm>
                <a:off x="4355976" y="5733256"/>
                <a:ext cx="0" cy="7200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直線接點 94"/>
              <p:cNvCxnSpPr/>
              <p:nvPr/>
            </p:nvCxnSpPr>
            <p:spPr>
              <a:xfrm>
                <a:off x="5292080" y="5733256"/>
                <a:ext cx="0" cy="7200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/>
              <p:cNvCxnSpPr/>
              <p:nvPr/>
            </p:nvCxnSpPr>
            <p:spPr>
              <a:xfrm>
                <a:off x="1547664" y="5301208"/>
                <a:ext cx="7200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直線接點 97"/>
              <p:cNvCxnSpPr/>
              <p:nvPr/>
            </p:nvCxnSpPr>
            <p:spPr>
              <a:xfrm>
                <a:off x="1547664" y="4797152"/>
                <a:ext cx="7200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/>
              <p:cNvCxnSpPr/>
              <p:nvPr/>
            </p:nvCxnSpPr>
            <p:spPr>
              <a:xfrm>
                <a:off x="1547664" y="4293096"/>
                <a:ext cx="7200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線接點 99"/>
              <p:cNvCxnSpPr/>
              <p:nvPr/>
            </p:nvCxnSpPr>
            <p:spPr>
              <a:xfrm>
                <a:off x="1547664" y="3789040"/>
                <a:ext cx="7200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線接點 100"/>
              <p:cNvCxnSpPr/>
              <p:nvPr/>
            </p:nvCxnSpPr>
            <p:spPr>
              <a:xfrm>
                <a:off x="1547664" y="3284984"/>
                <a:ext cx="7200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/>
              <p:cNvCxnSpPr/>
              <p:nvPr/>
            </p:nvCxnSpPr>
            <p:spPr>
              <a:xfrm>
                <a:off x="1547664" y="2852936"/>
                <a:ext cx="7200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文字方塊 102"/>
              <p:cNvSpPr txBox="1"/>
              <p:nvPr/>
            </p:nvSpPr>
            <p:spPr>
              <a:xfrm>
                <a:off x="2267744" y="587727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/>
                  <a:t>50</a:t>
                </a:r>
                <a:endParaRPr lang="zh-TW" altLang="en-US" sz="1200" dirty="0"/>
              </a:p>
            </p:txBody>
          </p:sp>
          <p:sp>
            <p:nvSpPr>
              <p:cNvPr id="105" name="文字方塊 104"/>
              <p:cNvSpPr txBox="1"/>
              <p:nvPr/>
            </p:nvSpPr>
            <p:spPr>
              <a:xfrm>
                <a:off x="3131840" y="587727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/>
                  <a:t>100</a:t>
                </a:r>
                <a:endParaRPr lang="zh-TW" altLang="en-US" sz="1200" dirty="0"/>
              </a:p>
            </p:txBody>
          </p:sp>
          <p:sp>
            <p:nvSpPr>
              <p:cNvPr id="106" name="文字方塊 105"/>
              <p:cNvSpPr txBox="1"/>
              <p:nvPr/>
            </p:nvSpPr>
            <p:spPr>
              <a:xfrm>
                <a:off x="4139952" y="587727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/>
                  <a:t>150</a:t>
                </a:r>
                <a:endParaRPr lang="zh-TW" altLang="en-US" sz="1200" dirty="0"/>
              </a:p>
            </p:txBody>
          </p:sp>
          <p:sp>
            <p:nvSpPr>
              <p:cNvPr id="107" name="文字方塊 106"/>
              <p:cNvSpPr txBox="1"/>
              <p:nvPr/>
            </p:nvSpPr>
            <p:spPr>
              <a:xfrm>
                <a:off x="5076056" y="587727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/>
                  <a:t>200</a:t>
                </a:r>
                <a:endParaRPr lang="zh-TW" altLang="en-US" sz="1200" dirty="0"/>
              </a:p>
            </p:txBody>
          </p:sp>
          <p:sp>
            <p:nvSpPr>
              <p:cNvPr id="108" name="文字方塊 107"/>
              <p:cNvSpPr txBox="1"/>
              <p:nvPr/>
            </p:nvSpPr>
            <p:spPr>
              <a:xfrm>
                <a:off x="1115616" y="5229200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/>
                  <a:t>20</a:t>
                </a:r>
                <a:endParaRPr lang="zh-TW" altLang="en-US" sz="1200" dirty="0"/>
              </a:p>
            </p:txBody>
          </p:sp>
          <p:sp>
            <p:nvSpPr>
              <p:cNvPr id="109" name="文字方塊 108"/>
              <p:cNvSpPr txBox="1"/>
              <p:nvPr/>
            </p:nvSpPr>
            <p:spPr>
              <a:xfrm>
                <a:off x="1115616" y="4725144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/>
                  <a:t>40</a:t>
                </a:r>
                <a:endParaRPr lang="zh-TW" altLang="en-US" sz="1200" dirty="0"/>
              </a:p>
            </p:txBody>
          </p:sp>
          <p:sp>
            <p:nvSpPr>
              <p:cNvPr id="110" name="文字方塊 109"/>
              <p:cNvSpPr txBox="1"/>
              <p:nvPr/>
            </p:nvSpPr>
            <p:spPr>
              <a:xfrm>
                <a:off x="1115616" y="4149080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/>
                  <a:t>60</a:t>
                </a:r>
                <a:endParaRPr lang="zh-TW" altLang="en-US" sz="1200" dirty="0"/>
              </a:p>
            </p:txBody>
          </p:sp>
          <p:sp>
            <p:nvSpPr>
              <p:cNvPr id="111" name="文字方塊 110"/>
              <p:cNvSpPr txBox="1"/>
              <p:nvPr/>
            </p:nvSpPr>
            <p:spPr>
              <a:xfrm>
                <a:off x="1115616" y="3645024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/>
                  <a:t>80</a:t>
                </a:r>
                <a:endParaRPr lang="zh-TW" altLang="en-US" sz="1200" dirty="0"/>
              </a:p>
            </p:txBody>
          </p:sp>
          <p:sp>
            <p:nvSpPr>
              <p:cNvPr id="112" name="文字方塊 111"/>
              <p:cNvSpPr txBox="1"/>
              <p:nvPr/>
            </p:nvSpPr>
            <p:spPr>
              <a:xfrm>
                <a:off x="1115616" y="3212976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/>
                  <a:t>100</a:t>
                </a:r>
                <a:endParaRPr lang="zh-TW" altLang="en-US" sz="1200" dirty="0"/>
              </a:p>
            </p:txBody>
          </p:sp>
          <p:sp>
            <p:nvSpPr>
              <p:cNvPr id="113" name="文字方塊 112"/>
              <p:cNvSpPr txBox="1"/>
              <p:nvPr/>
            </p:nvSpPr>
            <p:spPr>
              <a:xfrm>
                <a:off x="1115616" y="2708920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/>
                  <a:t>120</a:t>
                </a:r>
                <a:endParaRPr lang="zh-TW" altLang="en-US" sz="1200" dirty="0"/>
              </a:p>
            </p:txBody>
          </p:sp>
        </p:grpSp>
        <p:sp>
          <p:nvSpPr>
            <p:cNvPr id="116" name="文字方塊 115"/>
            <p:cNvSpPr txBox="1"/>
            <p:nvPr/>
          </p:nvSpPr>
          <p:spPr>
            <a:xfrm>
              <a:off x="5940152" y="602128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x1</a:t>
              </a:r>
              <a:endParaRPr lang="zh-TW" altLang="en-US" dirty="0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539552" y="242088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x2</a:t>
              </a:r>
              <a:endParaRPr lang="zh-TW" altLang="en-US" dirty="0"/>
            </a:p>
          </p:txBody>
        </p:sp>
      </p:grpSp>
      <p:sp>
        <p:nvSpPr>
          <p:cNvPr id="118" name="橢圓 117"/>
          <p:cNvSpPr/>
          <p:nvPr/>
        </p:nvSpPr>
        <p:spPr>
          <a:xfrm>
            <a:off x="3995936" y="429309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文字方塊 119"/>
          <p:cNvSpPr txBox="1"/>
          <p:nvPr/>
        </p:nvSpPr>
        <p:spPr>
          <a:xfrm>
            <a:off x="4283968" y="436510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P(X|C1) = ? </a:t>
            </a:r>
            <a:endParaRPr lang="zh-TW" altLang="en-US" dirty="0"/>
          </a:p>
        </p:txBody>
      </p:sp>
      <p:sp>
        <p:nvSpPr>
          <p:cNvPr id="121" name="文字方塊 120"/>
          <p:cNvSpPr txBox="1"/>
          <p:nvPr/>
        </p:nvSpPr>
        <p:spPr>
          <a:xfrm>
            <a:off x="5220072" y="2132856"/>
            <a:ext cx="352839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假設這</a:t>
            </a:r>
            <a:r>
              <a:rPr lang="en-US" altLang="zh-TW" dirty="0" smtClean="0"/>
              <a:t>79</a:t>
            </a:r>
            <a:r>
              <a:rPr lang="zh-TW" altLang="en-US" dirty="0" smtClean="0"/>
              <a:t>個點，是取樣自一個</a:t>
            </a:r>
            <a:endParaRPr lang="en-US" altLang="zh-TW" dirty="0" smtClean="0"/>
          </a:p>
          <a:p>
            <a:r>
              <a:rPr lang="en-US" altLang="zh-TW" dirty="0" smtClean="0"/>
              <a:t>	“</a:t>
            </a:r>
            <a:r>
              <a:rPr lang="zh-TW" altLang="en-US" dirty="0" smtClean="0"/>
              <a:t>高斯分配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  <p:cxnSp>
        <p:nvCxnSpPr>
          <p:cNvPr id="123" name="直線單箭頭接點 122"/>
          <p:cNvCxnSpPr>
            <a:stCxn id="121" idx="1"/>
            <a:endCxn id="88" idx="6"/>
          </p:cNvCxnSpPr>
          <p:nvPr/>
        </p:nvCxnSpPr>
        <p:spPr>
          <a:xfrm flipH="1">
            <a:off x="4115411" y="2456022"/>
            <a:ext cx="1104661" cy="86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文字方塊 124"/>
          <p:cNvSpPr txBox="1"/>
          <p:nvPr/>
        </p:nvSpPr>
        <p:spPr>
          <a:xfrm>
            <a:off x="467544" y="260648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Probability from Class</a:t>
            </a:r>
            <a:endParaRPr lang="zh-TW" altLang="en-US" sz="32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18" grpId="0" animBg="1"/>
      <p:bldP spid="120" grpId="0"/>
      <p:bldP spid="1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深度學習概述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7638"/>
            <a:ext cx="7992888" cy="508436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771800" y="1844824"/>
            <a:ext cx="64807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mtClean="0"/>
              <a:t>目的</a:t>
            </a:r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932040" y="2492896"/>
            <a:ext cx="64807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手段</a:t>
            </a:r>
            <a:endParaRPr lang="zh-TW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276872"/>
            <a:ext cx="4542857" cy="3676191"/>
          </a:xfrm>
          <a:prstGeom prst="rect">
            <a:avLst/>
          </a:prstGeom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6" y="476672"/>
            <a:ext cx="4229100" cy="628650"/>
          </a:xfrm>
          <a:prstGeom prst="rect">
            <a:avLst/>
          </a:prstGeom>
          <a:noFill/>
        </p:spPr>
      </p:pic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23528" y="620688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Guassian Distribution :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644008" y="1628800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Inputs: </a:t>
            </a:r>
            <a:r>
              <a:rPr lang="zh-TW" altLang="en-US" dirty="0" smtClean="0"/>
              <a:t>向量 </a:t>
            </a:r>
            <a:r>
              <a:rPr lang="en-US" altLang="zh-TW" dirty="0" smtClean="0"/>
              <a:t>X</a:t>
            </a:r>
          </a:p>
          <a:p>
            <a:r>
              <a:rPr lang="en-US" altLang="zh-TW" dirty="0" smtClean="0"/>
              <a:t>Output:  X </a:t>
            </a:r>
            <a:r>
              <a:rPr lang="zh-TW" altLang="en-US" dirty="0" smtClean="0"/>
              <a:t>在分配中出現的機率</a:t>
            </a:r>
            <a:endParaRPr lang="en-US" altLang="zh-TW" dirty="0" smtClean="0"/>
          </a:p>
        </p:txBody>
      </p:sp>
      <p:sp>
        <p:nvSpPr>
          <p:cNvPr id="14" name="文字方塊 13"/>
          <p:cNvSpPr txBox="1"/>
          <p:nvPr/>
        </p:nvSpPr>
        <p:spPr>
          <a:xfrm>
            <a:off x="4427984" y="2348880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決定分配形狀的參數為平均值</a:t>
            </a:r>
            <a:r>
              <a:rPr lang="en-US" altLang="zh-TW" dirty="0" smtClean="0"/>
              <a:t>:</a:t>
            </a:r>
            <a:r>
              <a:rPr lang="el-GR" altLang="zh-TW" sz="2000" dirty="0" smtClean="0"/>
              <a:t>μ</a:t>
            </a:r>
            <a:r>
              <a:rPr lang="zh-TW" altLang="en-US" dirty="0" smtClean="0"/>
              <a:t>及變異矩陣</a:t>
            </a:r>
            <a:r>
              <a:rPr lang="el-GR" altLang="zh-TW" sz="2000" dirty="0" smtClean="0"/>
              <a:t>Σ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4860032" y="3068960"/>
            <a:ext cx="899914" cy="504825"/>
            <a:chOff x="4499992" y="3140968"/>
            <a:chExt cx="899914" cy="504825"/>
          </a:xfrm>
        </p:grpSpPr>
        <p:sp>
          <p:nvSpPr>
            <p:cNvPr id="15" name="文字方塊 14"/>
            <p:cNvSpPr txBox="1"/>
            <p:nvPr/>
          </p:nvSpPr>
          <p:spPr>
            <a:xfrm>
              <a:off x="4499992" y="3212976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 </a:t>
              </a:r>
              <a:r>
                <a:rPr lang="el-GR" altLang="zh-TW" dirty="0" smtClean="0"/>
                <a:t>μ 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=</a:t>
              </a:r>
              <a:r>
                <a:rPr lang="zh-TW" altLang="en-US" dirty="0" smtClean="0"/>
                <a:t>  </a:t>
              </a:r>
              <a:endParaRPr lang="zh-TW" altLang="en-US" dirty="0"/>
            </a:p>
          </p:txBody>
        </p:sp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076056" y="3140968"/>
              <a:ext cx="323850" cy="504825"/>
            </a:xfrm>
            <a:prstGeom prst="rect">
              <a:avLst/>
            </a:prstGeom>
            <a:noFill/>
          </p:spPr>
        </p:pic>
      </p:grp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4788024" y="3789040"/>
            <a:ext cx="1108287" cy="504825"/>
            <a:chOff x="4563652" y="3789040"/>
            <a:chExt cx="1108287" cy="504825"/>
          </a:xfrm>
        </p:grpSpPr>
        <p:sp>
          <p:nvSpPr>
            <p:cNvPr id="21" name="文字方塊 20"/>
            <p:cNvSpPr txBox="1"/>
            <p:nvPr/>
          </p:nvSpPr>
          <p:spPr>
            <a:xfrm>
              <a:off x="4563652" y="3842238"/>
              <a:ext cx="584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 </a:t>
              </a:r>
              <a:r>
                <a:rPr lang="el-GR" altLang="zh-TW" dirty="0" smtClean="0"/>
                <a:t>Σ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=</a:t>
              </a:r>
              <a:endParaRPr lang="zh-TW" altLang="en-US" dirty="0"/>
            </a:p>
          </p:txBody>
        </p:sp>
        <p:pic>
          <p:nvPicPr>
            <p:cNvPr id="2059" name="Picture 11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148064" y="3789040"/>
              <a:ext cx="523875" cy="504825"/>
            </a:xfrm>
            <a:prstGeom prst="rect">
              <a:avLst/>
            </a:prstGeom>
            <a:noFill/>
          </p:spPr>
        </p:pic>
      </p:grp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275856" y="51571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x1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539552" y="508518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x2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9714" y="1628800"/>
            <a:ext cx="4714286" cy="3476191"/>
          </a:xfrm>
          <a:prstGeom prst="rect">
            <a:avLst/>
          </a:prstGeom>
        </p:spPr>
      </p:pic>
      <p:pic>
        <p:nvPicPr>
          <p:cNvPr id="22" name="圖片 21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84784"/>
            <a:ext cx="4552381" cy="3590476"/>
          </a:xfrm>
          <a:prstGeom prst="rect">
            <a:avLst/>
          </a:prstGeom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6" y="476672"/>
            <a:ext cx="4229100" cy="628650"/>
          </a:xfrm>
          <a:prstGeom prst="rect">
            <a:avLst/>
          </a:prstGeom>
          <a:noFill/>
        </p:spPr>
      </p:pic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23528" y="620688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Guassian Distribution :</a:t>
            </a:r>
            <a:endParaRPr lang="zh-TW" altLang="en-US" sz="2000" dirty="0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699792" y="49411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</a:t>
            </a:r>
            <a:r>
              <a:rPr lang="el-GR" altLang="zh-TW" dirty="0" smtClean="0"/>
              <a:t>μ 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 </a:t>
            </a:r>
            <a:endParaRPr lang="zh-TW" altLang="en-US" dirty="0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3" name="群組 25"/>
          <p:cNvGrpSpPr/>
          <p:nvPr/>
        </p:nvGrpSpPr>
        <p:grpSpPr>
          <a:xfrm>
            <a:off x="2627784" y="5589240"/>
            <a:ext cx="1108287" cy="504825"/>
            <a:chOff x="4563652" y="3789040"/>
            <a:chExt cx="1108287" cy="504825"/>
          </a:xfrm>
        </p:grpSpPr>
        <p:sp>
          <p:nvSpPr>
            <p:cNvPr id="21" name="文字方塊 20"/>
            <p:cNvSpPr txBox="1"/>
            <p:nvPr/>
          </p:nvSpPr>
          <p:spPr>
            <a:xfrm>
              <a:off x="4563652" y="3842238"/>
              <a:ext cx="584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 </a:t>
              </a:r>
              <a:r>
                <a:rPr lang="el-GR" altLang="zh-TW" dirty="0" smtClean="0"/>
                <a:t>Σ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=</a:t>
              </a:r>
              <a:endParaRPr lang="zh-TW" altLang="en-US" dirty="0"/>
            </a:p>
          </p:txBody>
        </p:sp>
        <p:pic>
          <p:nvPicPr>
            <p:cNvPr id="2059" name="Picture 11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148064" y="3789040"/>
              <a:ext cx="523875" cy="504825"/>
            </a:xfrm>
            <a:prstGeom prst="rect">
              <a:avLst/>
            </a:prstGeom>
            <a:noFill/>
          </p:spPr>
        </p:pic>
      </p:grp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491880" y="407707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x1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467544" y="37890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x2</a:t>
            </a:r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6" y="4869160"/>
            <a:ext cx="323850" cy="504825"/>
          </a:xfrm>
          <a:prstGeom prst="rect">
            <a:avLst/>
          </a:prstGeom>
          <a:noFill/>
        </p:spPr>
      </p:pic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956376" y="429309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x1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5076056" y="41490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x2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7524328" y="5714446"/>
            <a:ext cx="5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</a:t>
            </a:r>
            <a:r>
              <a:rPr lang="el-GR" altLang="zh-TW" dirty="0" smtClean="0"/>
              <a:t>Σ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endParaRPr lang="zh-TW" altLang="en-US" dirty="0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37" name="群組 36"/>
          <p:cNvGrpSpPr/>
          <p:nvPr/>
        </p:nvGrpSpPr>
        <p:grpSpPr>
          <a:xfrm>
            <a:off x="7524328" y="5013176"/>
            <a:ext cx="899914" cy="504825"/>
            <a:chOff x="4499992" y="3140968"/>
            <a:chExt cx="899914" cy="504825"/>
          </a:xfrm>
        </p:grpSpPr>
        <p:sp>
          <p:nvSpPr>
            <p:cNvPr id="38" name="文字方塊 37"/>
            <p:cNvSpPr txBox="1"/>
            <p:nvPr/>
          </p:nvSpPr>
          <p:spPr>
            <a:xfrm>
              <a:off x="4499992" y="3212976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 </a:t>
              </a:r>
              <a:r>
                <a:rPr lang="el-GR" altLang="zh-TW" dirty="0" smtClean="0"/>
                <a:t>μ 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=</a:t>
              </a:r>
              <a:r>
                <a:rPr lang="zh-TW" altLang="en-US" dirty="0" smtClean="0"/>
                <a:t>  </a:t>
              </a:r>
              <a:endParaRPr lang="zh-TW" altLang="en-US" dirty="0"/>
            </a:p>
          </p:txBody>
        </p:sp>
        <p:pic>
          <p:nvPicPr>
            <p:cNvPr id="39" name="Picture 8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076056" y="3140968"/>
              <a:ext cx="323850" cy="504825"/>
            </a:xfrm>
            <a:prstGeom prst="rect">
              <a:avLst/>
            </a:prstGeom>
            <a:noFill/>
          </p:spPr>
        </p:pic>
      </p:grp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28384" y="5661248"/>
            <a:ext cx="523875" cy="504825"/>
          </a:xfrm>
          <a:prstGeom prst="rect">
            <a:avLst/>
          </a:prstGeom>
          <a:noFill/>
        </p:spPr>
      </p:pic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文字方塊 124"/>
          <p:cNvSpPr txBox="1"/>
          <p:nvPr/>
        </p:nvSpPr>
        <p:spPr>
          <a:xfrm>
            <a:off x="467544" y="260648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Probability from Class</a:t>
            </a:r>
            <a:endParaRPr lang="zh-TW" altLang="en-US" sz="3200" dirty="0"/>
          </a:p>
        </p:txBody>
      </p:sp>
      <p:grpSp>
        <p:nvGrpSpPr>
          <p:cNvPr id="131" name="群組 130"/>
          <p:cNvGrpSpPr/>
          <p:nvPr/>
        </p:nvGrpSpPr>
        <p:grpSpPr>
          <a:xfrm>
            <a:off x="539552" y="1412776"/>
            <a:ext cx="5904656" cy="4185756"/>
            <a:chOff x="539552" y="1412776"/>
            <a:chExt cx="5904656" cy="4185756"/>
          </a:xfrm>
        </p:grpSpPr>
        <p:sp>
          <p:nvSpPr>
            <p:cNvPr id="88" name="橢圓 87"/>
            <p:cNvSpPr/>
            <p:nvPr/>
          </p:nvSpPr>
          <p:spPr>
            <a:xfrm rot="19295813">
              <a:off x="1502073" y="2637657"/>
              <a:ext cx="2930310" cy="163026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單箭頭接點 5"/>
            <p:cNvCxnSpPr/>
            <p:nvPr/>
          </p:nvCxnSpPr>
          <p:spPr>
            <a:xfrm>
              <a:off x="1475656" y="5085184"/>
              <a:ext cx="4824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 flipV="1">
              <a:off x="1547664" y="1628800"/>
              <a:ext cx="0" cy="37444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橢圓 8"/>
            <p:cNvSpPr/>
            <p:nvPr/>
          </p:nvSpPr>
          <p:spPr>
            <a:xfrm>
              <a:off x="2555776" y="3429000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1835696" y="4293096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1907704" y="3861048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2267744" y="4077072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2123728" y="4437112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2411760" y="3933056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1835696" y="4077072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2843808" y="3356992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2987824" y="4149080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3059832" y="2996952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2627784" y="3789040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780184" y="3941440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3131840" y="3429000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3059832" y="2708920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3419872" y="2996952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2915816" y="3717032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3635896" y="4005064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3779912" y="2636912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3491880" y="2564904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4139952" y="2780928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3635896" y="2276872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2627784" y="2996952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3148608" y="3661792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2411760" y="3429000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4139952" y="2132856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3796680" y="2869704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4283968" y="2420888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3779912" y="3284984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3292624" y="2725688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>
              <a:off x="2987824" y="2348880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4499992" y="2204864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/>
            <p:cNvSpPr/>
            <p:nvPr/>
          </p:nvSpPr>
          <p:spPr>
            <a:xfrm>
              <a:off x="3788296" y="2429272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/>
            <p:cNvSpPr/>
            <p:nvPr/>
          </p:nvSpPr>
          <p:spPr>
            <a:xfrm>
              <a:off x="3923928" y="2276872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/>
            <p:cNvSpPr/>
            <p:nvPr/>
          </p:nvSpPr>
          <p:spPr>
            <a:xfrm>
              <a:off x="4076328" y="2429272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/>
          </p:nvSpPr>
          <p:spPr>
            <a:xfrm>
              <a:off x="2411760" y="3212976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/>
            <p:cNvSpPr/>
            <p:nvPr/>
          </p:nvSpPr>
          <p:spPr>
            <a:xfrm>
              <a:off x="2483768" y="2708920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/>
            <p:cNvSpPr/>
            <p:nvPr/>
          </p:nvSpPr>
          <p:spPr>
            <a:xfrm>
              <a:off x="3140224" y="2501280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/>
            <p:cNvSpPr/>
            <p:nvPr/>
          </p:nvSpPr>
          <p:spPr>
            <a:xfrm>
              <a:off x="3347864" y="3140968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/>
          </p:nvSpPr>
          <p:spPr>
            <a:xfrm>
              <a:off x="2627784" y="4149080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3059832" y="3933056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3805064" y="3598168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/>
            <p:cNvSpPr/>
            <p:nvPr/>
          </p:nvSpPr>
          <p:spPr>
            <a:xfrm>
              <a:off x="3491880" y="3429000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/>
            <p:cNvSpPr/>
            <p:nvPr/>
          </p:nvSpPr>
          <p:spPr>
            <a:xfrm>
              <a:off x="3436640" y="3733800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/>
            <p:cNvSpPr/>
            <p:nvPr/>
          </p:nvSpPr>
          <p:spPr>
            <a:xfrm>
              <a:off x="4355976" y="3212976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/>
            <p:cNvSpPr/>
            <p:nvPr/>
          </p:nvSpPr>
          <p:spPr>
            <a:xfrm>
              <a:off x="2267744" y="3645024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/>
            <p:cNvSpPr/>
            <p:nvPr/>
          </p:nvSpPr>
          <p:spPr>
            <a:xfrm>
              <a:off x="1979712" y="2852936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1907704" y="3212976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/>
            <p:cNvSpPr/>
            <p:nvPr/>
          </p:nvSpPr>
          <p:spPr>
            <a:xfrm>
              <a:off x="4427984" y="3717032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/>
            <p:cNvSpPr/>
            <p:nvPr/>
          </p:nvSpPr>
          <p:spPr>
            <a:xfrm>
              <a:off x="4211960" y="1556792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/>
            <p:cNvSpPr/>
            <p:nvPr/>
          </p:nvSpPr>
          <p:spPr>
            <a:xfrm>
              <a:off x="2123728" y="3645024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/>
            <p:cNvSpPr/>
            <p:nvPr/>
          </p:nvSpPr>
          <p:spPr>
            <a:xfrm>
              <a:off x="1691680" y="2924944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橢圓 59"/>
            <p:cNvSpPr/>
            <p:nvPr/>
          </p:nvSpPr>
          <p:spPr>
            <a:xfrm>
              <a:off x="1691680" y="4725144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/>
            <p:cNvSpPr/>
            <p:nvPr/>
          </p:nvSpPr>
          <p:spPr>
            <a:xfrm>
              <a:off x="3059832" y="3140968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>
              <a:off x="3851920" y="3212976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/>
            <p:cNvSpPr/>
            <p:nvPr/>
          </p:nvSpPr>
          <p:spPr>
            <a:xfrm>
              <a:off x="2987824" y="3645024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/>
            <p:cNvSpPr/>
            <p:nvPr/>
          </p:nvSpPr>
          <p:spPr>
            <a:xfrm>
              <a:off x="3851920" y="1844824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/>
            <p:cNvSpPr/>
            <p:nvPr/>
          </p:nvSpPr>
          <p:spPr>
            <a:xfrm>
              <a:off x="2915816" y="1412776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/>
            <p:cNvSpPr/>
            <p:nvPr/>
          </p:nvSpPr>
          <p:spPr>
            <a:xfrm>
              <a:off x="3131840" y="2204864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/>
            <p:cNvSpPr/>
            <p:nvPr/>
          </p:nvSpPr>
          <p:spPr>
            <a:xfrm>
              <a:off x="1691680" y="4221088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橢圓 67"/>
            <p:cNvSpPr/>
            <p:nvPr/>
          </p:nvSpPr>
          <p:spPr>
            <a:xfrm>
              <a:off x="2771800" y="4581128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/>
            <p:cNvSpPr/>
            <p:nvPr/>
          </p:nvSpPr>
          <p:spPr>
            <a:xfrm>
              <a:off x="4499992" y="2924944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/>
            <p:cNvSpPr/>
            <p:nvPr/>
          </p:nvSpPr>
          <p:spPr>
            <a:xfrm>
              <a:off x="2123728" y="3212976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/>
            <p:cNvSpPr/>
            <p:nvPr/>
          </p:nvSpPr>
          <p:spPr>
            <a:xfrm>
              <a:off x="4139952" y="4005064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/>
            <p:cNvSpPr/>
            <p:nvPr/>
          </p:nvSpPr>
          <p:spPr>
            <a:xfrm>
              <a:off x="4283968" y="4149080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/>
            <p:cNvSpPr/>
            <p:nvPr/>
          </p:nvSpPr>
          <p:spPr>
            <a:xfrm>
              <a:off x="2195736" y="2636912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/>
            <p:cNvSpPr/>
            <p:nvPr/>
          </p:nvSpPr>
          <p:spPr>
            <a:xfrm>
              <a:off x="2699792" y="3501008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橢圓 74"/>
            <p:cNvSpPr/>
            <p:nvPr/>
          </p:nvSpPr>
          <p:spPr>
            <a:xfrm>
              <a:off x="3635896" y="4581128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橢圓 75"/>
            <p:cNvSpPr/>
            <p:nvPr/>
          </p:nvSpPr>
          <p:spPr>
            <a:xfrm>
              <a:off x="3131840" y="2780928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/>
            <p:cNvSpPr/>
            <p:nvPr/>
          </p:nvSpPr>
          <p:spPr>
            <a:xfrm>
              <a:off x="3203848" y="3501008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/>
            <p:cNvSpPr/>
            <p:nvPr/>
          </p:nvSpPr>
          <p:spPr>
            <a:xfrm>
              <a:off x="3059832" y="3501008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/>
            <p:cNvSpPr/>
            <p:nvPr/>
          </p:nvSpPr>
          <p:spPr>
            <a:xfrm>
              <a:off x="3635896" y="3429000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橢圓 79"/>
            <p:cNvSpPr/>
            <p:nvPr/>
          </p:nvSpPr>
          <p:spPr>
            <a:xfrm>
              <a:off x="3059832" y="3284984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橢圓 80"/>
            <p:cNvSpPr/>
            <p:nvPr/>
          </p:nvSpPr>
          <p:spPr>
            <a:xfrm>
              <a:off x="3275856" y="3356992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橢圓 81"/>
            <p:cNvSpPr/>
            <p:nvPr/>
          </p:nvSpPr>
          <p:spPr>
            <a:xfrm>
              <a:off x="3347864" y="3356992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/>
            <p:cNvSpPr/>
            <p:nvPr/>
          </p:nvSpPr>
          <p:spPr>
            <a:xfrm>
              <a:off x="3635896" y="2996952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橢圓 83"/>
            <p:cNvSpPr/>
            <p:nvPr/>
          </p:nvSpPr>
          <p:spPr>
            <a:xfrm>
              <a:off x="3491880" y="3068960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橢圓 84"/>
            <p:cNvSpPr/>
            <p:nvPr/>
          </p:nvSpPr>
          <p:spPr>
            <a:xfrm>
              <a:off x="2555776" y="2132856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橢圓 85"/>
            <p:cNvSpPr/>
            <p:nvPr/>
          </p:nvSpPr>
          <p:spPr>
            <a:xfrm>
              <a:off x="3491880" y="3212976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橢圓 86"/>
            <p:cNvSpPr/>
            <p:nvPr/>
          </p:nvSpPr>
          <p:spPr>
            <a:xfrm>
              <a:off x="3275856" y="3068960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2" name="直線接點 91"/>
            <p:cNvCxnSpPr/>
            <p:nvPr/>
          </p:nvCxnSpPr>
          <p:spPr>
            <a:xfrm>
              <a:off x="2483768" y="5085184"/>
              <a:ext cx="0" cy="720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/>
          </p:nvCxnSpPr>
          <p:spPr>
            <a:xfrm>
              <a:off x="3419872" y="5085184"/>
              <a:ext cx="0" cy="720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接點 93"/>
            <p:cNvCxnSpPr/>
            <p:nvPr/>
          </p:nvCxnSpPr>
          <p:spPr>
            <a:xfrm>
              <a:off x="4355976" y="5085184"/>
              <a:ext cx="0" cy="720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>
              <a:off x="5292080" y="5085184"/>
              <a:ext cx="0" cy="720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/>
            <p:nvPr/>
          </p:nvCxnSpPr>
          <p:spPr>
            <a:xfrm>
              <a:off x="1547664" y="4725144"/>
              <a:ext cx="720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/>
            <p:nvPr/>
          </p:nvCxnSpPr>
          <p:spPr>
            <a:xfrm>
              <a:off x="1547664" y="4221088"/>
              <a:ext cx="720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>
            <a:xfrm>
              <a:off x="1547664" y="3717032"/>
              <a:ext cx="720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>
            <a:xfrm>
              <a:off x="1547664" y="3212976"/>
              <a:ext cx="720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>
            <a:xfrm>
              <a:off x="1547664" y="2708920"/>
              <a:ext cx="720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>
            <a:xfrm>
              <a:off x="1547664" y="2276872"/>
              <a:ext cx="720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文字方塊 102"/>
            <p:cNvSpPr txBox="1"/>
            <p:nvPr/>
          </p:nvSpPr>
          <p:spPr>
            <a:xfrm>
              <a:off x="2267744" y="5229200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50</a:t>
              </a:r>
              <a:endParaRPr lang="zh-TW" altLang="en-US" sz="1200" dirty="0"/>
            </a:p>
          </p:txBody>
        </p:sp>
        <p:sp>
          <p:nvSpPr>
            <p:cNvPr id="105" name="文字方塊 104"/>
            <p:cNvSpPr txBox="1"/>
            <p:nvPr/>
          </p:nvSpPr>
          <p:spPr>
            <a:xfrm>
              <a:off x="3131840" y="5229200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100</a:t>
              </a:r>
              <a:endParaRPr lang="zh-TW" altLang="en-US" sz="1200" dirty="0"/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4139952" y="5229200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150</a:t>
              </a:r>
              <a:endParaRPr lang="zh-TW" altLang="en-US" sz="1200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5076056" y="5229200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200</a:t>
              </a:r>
              <a:endParaRPr lang="zh-TW" altLang="en-US" sz="1200" dirty="0"/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1115616" y="4653136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20</a:t>
              </a:r>
              <a:endParaRPr lang="zh-TW" altLang="en-US" sz="1200" dirty="0"/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1115616" y="4149080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40</a:t>
              </a:r>
              <a:endParaRPr lang="zh-TW" altLang="en-US" sz="1200" dirty="0"/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1115616" y="3573016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60</a:t>
              </a:r>
              <a:endParaRPr lang="zh-TW" altLang="en-US" sz="1200" dirty="0"/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1115616" y="3068960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80</a:t>
              </a:r>
              <a:endParaRPr lang="zh-TW" altLang="en-US" sz="1200" dirty="0"/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1115616" y="263691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100</a:t>
              </a:r>
              <a:endParaRPr lang="zh-TW" altLang="en-US" sz="1200" dirty="0"/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1115616" y="2132856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120</a:t>
              </a:r>
              <a:endParaRPr lang="zh-TW" altLang="en-US" sz="1200" dirty="0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5940152" y="522920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x1</a:t>
              </a:r>
              <a:endParaRPr lang="zh-TW" altLang="en-US" dirty="0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539552" y="162880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x2</a:t>
              </a:r>
              <a:endParaRPr lang="zh-TW" altLang="en-US" dirty="0"/>
            </a:p>
          </p:txBody>
        </p:sp>
        <p:sp>
          <p:nvSpPr>
            <p:cNvPr id="118" name="橢圓 117"/>
            <p:cNvSpPr/>
            <p:nvPr/>
          </p:nvSpPr>
          <p:spPr>
            <a:xfrm>
              <a:off x="3995936" y="4293096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4" name="橢圓 113"/>
          <p:cNvSpPr/>
          <p:nvPr/>
        </p:nvSpPr>
        <p:spPr>
          <a:xfrm>
            <a:off x="2843808" y="3356992"/>
            <a:ext cx="144016" cy="14401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129" name="群組 128"/>
          <p:cNvGrpSpPr/>
          <p:nvPr/>
        </p:nvGrpSpPr>
        <p:grpSpPr>
          <a:xfrm>
            <a:off x="5220072" y="1196752"/>
            <a:ext cx="2664296" cy="1800200"/>
            <a:chOff x="5724128" y="1268760"/>
            <a:chExt cx="2664296" cy="1800200"/>
          </a:xfrm>
        </p:grpSpPr>
        <p:sp>
          <p:nvSpPr>
            <p:cNvPr id="119" name="文字方塊 118"/>
            <p:cNvSpPr txBox="1"/>
            <p:nvPr/>
          </p:nvSpPr>
          <p:spPr>
            <a:xfrm>
              <a:off x="6300192" y="155679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 </a:t>
              </a:r>
              <a:r>
                <a:rPr lang="el-GR" altLang="zh-TW" dirty="0" smtClean="0"/>
                <a:t>μ 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=</a:t>
              </a:r>
              <a:r>
                <a:rPr lang="zh-TW" altLang="en-US" dirty="0" smtClean="0"/>
                <a:t>  </a:t>
              </a:r>
              <a:endParaRPr lang="zh-TW" altLang="en-US" dirty="0"/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6228184" y="2258062"/>
              <a:ext cx="584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 </a:t>
              </a:r>
              <a:r>
                <a:rPr lang="el-GR" altLang="zh-TW" dirty="0" smtClean="0"/>
                <a:t>Σ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=</a:t>
              </a:r>
              <a:endParaRPr lang="zh-TW" altLang="en-US" dirty="0"/>
            </a:p>
          </p:txBody>
        </p:sp>
        <p:pic>
          <p:nvPicPr>
            <p:cNvPr id="47105" name="Picture 1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732240" y="2204864"/>
              <a:ext cx="1085850" cy="504825"/>
            </a:xfrm>
            <a:prstGeom prst="rect">
              <a:avLst/>
            </a:prstGeom>
            <a:noFill/>
          </p:spPr>
        </p:pic>
        <p:pic>
          <p:nvPicPr>
            <p:cNvPr id="47108" name="Picture 4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876256" y="1484784"/>
              <a:ext cx="657225" cy="514350"/>
            </a:xfrm>
            <a:prstGeom prst="rect">
              <a:avLst/>
            </a:prstGeom>
            <a:noFill/>
          </p:spPr>
        </p:pic>
        <p:sp>
          <p:nvSpPr>
            <p:cNvPr id="128" name="矩形 127"/>
            <p:cNvSpPr/>
            <p:nvPr/>
          </p:nvSpPr>
          <p:spPr>
            <a:xfrm>
              <a:off x="5724128" y="1268760"/>
              <a:ext cx="2664296" cy="18002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2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3212976"/>
            <a:ext cx="4229100" cy="62865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Maximun Likelihood 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 rot="19295813">
            <a:off x="1575262" y="2925011"/>
            <a:ext cx="1096934" cy="11519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2" name="群組 111"/>
          <p:cNvGrpSpPr/>
          <p:nvPr/>
        </p:nvGrpSpPr>
        <p:grpSpPr>
          <a:xfrm>
            <a:off x="179512" y="1772816"/>
            <a:ext cx="4968552" cy="3384376"/>
            <a:chOff x="467544" y="2060848"/>
            <a:chExt cx="4968552" cy="3384376"/>
          </a:xfrm>
        </p:grpSpPr>
        <p:cxnSp>
          <p:nvCxnSpPr>
            <p:cNvPr id="6" name="直線單箭頭接點 5"/>
            <p:cNvCxnSpPr/>
            <p:nvPr/>
          </p:nvCxnSpPr>
          <p:spPr>
            <a:xfrm>
              <a:off x="1255241" y="5030159"/>
              <a:ext cx="40596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單箭頭接點 6"/>
            <p:cNvCxnSpPr/>
            <p:nvPr/>
          </p:nvCxnSpPr>
          <p:spPr>
            <a:xfrm flipV="1">
              <a:off x="1315833" y="2235513"/>
              <a:ext cx="0" cy="30275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橢圓 7"/>
            <p:cNvSpPr/>
            <p:nvPr/>
          </p:nvSpPr>
          <p:spPr>
            <a:xfrm>
              <a:off x="2164123" y="3691058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1558202" y="4389719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1618794" y="4040388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1921754" y="4215054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1800570" y="4506162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2042939" y="4098610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1558202" y="4215054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2406491" y="3632836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2527675" y="4273276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2588267" y="3341727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2224714" y="3982167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2352954" y="4105389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648860" y="3691058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2588267" y="3108840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2891228" y="3341727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2467084" y="3923945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3073005" y="4156832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3194188" y="3050618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2951820" y="2992396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3497149" y="3167062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3073005" y="2759510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2224714" y="3341727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2662970" y="3879281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2042939" y="3691058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3497149" y="2643066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3208298" y="3238841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3618333" y="2875953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3194188" y="3574614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2784153" y="3122398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2527675" y="2817731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>
              <a:off x="3800109" y="2701288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3201244" y="2882732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/>
            <p:cNvSpPr/>
            <p:nvPr/>
          </p:nvSpPr>
          <p:spPr>
            <a:xfrm>
              <a:off x="3315373" y="2759510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/>
            <p:cNvSpPr/>
            <p:nvPr/>
          </p:nvSpPr>
          <p:spPr>
            <a:xfrm>
              <a:off x="3443612" y="2882732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/>
            <p:cNvSpPr/>
            <p:nvPr/>
          </p:nvSpPr>
          <p:spPr>
            <a:xfrm>
              <a:off x="2042939" y="3516393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/>
          </p:nvSpPr>
          <p:spPr>
            <a:xfrm>
              <a:off x="2103531" y="3108840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/>
            <p:cNvSpPr/>
            <p:nvPr/>
          </p:nvSpPr>
          <p:spPr>
            <a:xfrm>
              <a:off x="2655914" y="2940953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/>
            <p:cNvSpPr/>
            <p:nvPr/>
          </p:nvSpPr>
          <p:spPr>
            <a:xfrm>
              <a:off x="2830635" y="3458171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/>
            <p:cNvSpPr/>
            <p:nvPr/>
          </p:nvSpPr>
          <p:spPr>
            <a:xfrm>
              <a:off x="2224714" y="4273276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/>
          </p:nvSpPr>
          <p:spPr>
            <a:xfrm>
              <a:off x="2588267" y="4098610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3215353" y="3827838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2951820" y="3691058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/>
            <p:cNvSpPr/>
            <p:nvPr/>
          </p:nvSpPr>
          <p:spPr>
            <a:xfrm>
              <a:off x="2905338" y="3937503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/>
            <p:cNvSpPr/>
            <p:nvPr/>
          </p:nvSpPr>
          <p:spPr>
            <a:xfrm>
              <a:off x="3678926" y="3516393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/>
            <p:cNvSpPr/>
            <p:nvPr/>
          </p:nvSpPr>
          <p:spPr>
            <a:xfrm>
              <a:off x="1921754" y="3865723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/>
            <p:cNvSpPr/>
            <p:nvPr/>
          </p:nvSpPr>
          <p:spPr>
            <a:xfrm>
              <a:off x="1679386" y="3225284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/>
            <p:cNvSpPr/>
            <p:nvPr/>
          </p:nvSpPr>
          <p:spPr>
            <a:xfrm>
              <a:off x="1618794" y="3516393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3739517" y="3923945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/>
            <p:cNvSpPr/>
            <p:nvPr/>
          </p:nvSpPr>
          <p:spPr>
            <a:xfrm>
              <a:off x="3557741" y="2177291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/>
            <p:cNvSpPr/>
            <p:nvPr/>
          </p:nvSpPr>
          <p:spPr>
            <a:xfrm>
              <a:off x="1800570" y="3865723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/>
            <p:cNvSpPr/>
            <p:nvPr/>
          </p:nvSpPr>
          <p:spPr>
            <a:xfrm>
              <a:off x="1437018" y="3283505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/>
            <p:cNvSpPr/>
            <p:nvPr/>
          </p:nvSpPr>
          <p:spPr>
            <a:xfrm>
              <a:off x="1437018" y="4739050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橢圓 59"/>
            <p:cNvSpPr/>
            <p:nvPr/>
          </p:nvSpPr>
          <p:spPr>
            <a:xfrm>
              <a:off x="2588267" y="3458171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/>
            <p:cNvSpPr/>
            <p:nvPr/>
          </p:nvSpPr>
          <p:spPr>
            <a:xfrm>
              <a:off x="3254780" y="3516393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>
              <a:off x="2527675" y="3865723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/>
            <p:cNvSpPr/>
            <p:nvPr/>
          </p:nvSpPr>
          <p:spPr>
            <a:xfrm>
              <a:off x="3254780" y="2410179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/>
            <p:cNvSpPr/>
            <p:nvPr/>
          </p:nvSpPr>
          <p:spPr>
            <a:xfrm>
              <a:off x="2467084" y="2060848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/>
            <p:cNvSpPr/>
            <p:nvPr/>
          </p:nvSpPr>
          <p:spPr>
            <a:xfrm>
              <a:off x="2648860" y="2701288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/>
            <p:cNvSpPr/>
            <p:nvPr/>
          </p:nvSpPr>
          <p:spPr>
            <a:xfrm>
              <a:off x="1437018" y="4331497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/>
            <p:cNvSpPr/>
            <p:nvPr/>
          </p:nvSpPr>
          <p:spPr>
            <a:xfrm>
              <a:off x="2345899" y="4622607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橢圓 67"/>
            <p:cNvSpPr/>
            <p:nvPr/>
          </p:nvSpPr>
          <p:spPr>
            <a:xfrm>
              <a:off x="3800109" y="3283505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/>
            <p:cNvSpPr/>
            <p:nvPr/>
          </p:nvSpPr>
          <p:spPr>
            <a:xfrm>
              <a:off x="1800570" y="3516393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/>
            <p:cNvSpPr/>
            <p:nvPr/>
          </p:nvSpPr>
          <p:spPr>
            <a:xfrm>
              <a:off x="3497149" y="4156832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/>
            <p:cNvSpPr/>
            <p:nvPr/>
          </p:nvSpPr>
          <p:spPr>
            <a:xfrm>
              <a:off x="3618333" y="4273276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/>
            <p:cNvSpPr/>
            <p:nvPr/>
          </p:nvSpPr>
          <p:spPr>
            <a:xfrm>
              <a:off x="1861162" y="3050618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/>
            <p:cNvSpPr/>
            <p:nvPr/>
          </p:nvSpPr>
          <p:spPr>
            <a:xfrm>
              <a:off x="2285307" y="3749279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/>
            <p:cNvSpPr/>
            <p:nvPr/>
          </p:nvSpPr>
          <p:spPr>
            <a:xfrm>
              <a:off x="3073005" y="4622607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橢圓 74"/>
            <p:cNvSpPr/>
            <p:nvPr/>
          </p:nvSpPr>
          <p:spPr>
            <a:xfrm>
              <a:off x="2648860" y="3167062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橢圓 75"/>
            <p:cNvSpPr/>
            <p:nvPr/>
          </p:nvSpPr>
          <p:spPr>
            <a:xfrm>
              <a:off x="2709452" y="3749279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/>
            <p:cNvSpPr/>
            <p:nvPr/>
          </p:nvSpPr>
          <p:spPr>
            <a:xfrm>
              <a:off x="2588267" y="3749279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/>
            <p:cNvSpPr/>
            <p:nvPr/>
          </p:nvSpPr>
          <p:spPr>
            <a:xfrm>
              <a:off x="3073005" y="3691058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/>
            <p:cNvSpPr/>
            <p:nvPr/>
          </p:nvSpPr>
          <p:spPr>
            <a:xfrm>
              <a:off x="2588267" y="3574614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橢圓 79"/>
            <p:cNvSpPr/>
            <p:nvPr/>
          </p:nvSpPr>
          <p:spPr>
            <a:xfrm>
              <a:off x="2770044" y="3632836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橢圓 80"/>
            <p:cNvSpPr/>
            <p:nvPr/>
          </p:nvSpPr>
          <p:spPr>
            <a:xfrm>
              <a:off x="2830635" y="3632836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橢圓 81"/>
            <p:cNvSpPr/>
            <p:nvPr/>
          </p:nvSpPr>
          <p:spPr>
            <a:xfrm>
              <a:off x="3073005" y="3341727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/>
            <p:cNvSpPr/>
            <p:nvPr/>
          </p:nvSpPr>
          <p:spPr>
            <a:xfrm>
              <a:off x="2951820" y="3399949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橢圓 83"/>
            <p:cNvSpPr/>
            <p:nvPr/>
          </p:nvSpPr>
          <p:spPr>
            <a:xfrm>
              <a:off x="2164123" y="2643066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橢圓 84"/>
            <p:cNvSpPr/>
            <p:nvPr/>
          </p:nvSpPr>
          <p:spPr>
            <a:xfrm>
              <a:off x="2951820" y="3516393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橢圓 85"/>
            <p:cNvSpPr/>
            <p:nvPr/>
          </p:nvSpPr>
          <p:spPr>
            <a:xfrm>
              <a:off x="2770044" y="3399949"/>
              <a:ext cx="38471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7" name="直線接點 86"/>
            <p:cNvCxnSpPr/>
            <p:nvPr/>
          </p:nvCxnSpPr>
          <p:spPr>
            <a:xfrm>
              <a:off x="2103531" y="5030159"/>
              <a:ext cx="0" cy="582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>
              <a:off x="2891228" y="5030159"/>
              <a:ext cx="0" cy="582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/>
            <p:nvPr/>
          </p:nvCxnSpPr>
          <p:spPr>
            <a:xfrm>
              <a:off x="3678926" y="5030159"/>
              <a:ext cx="0" cy="582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/>
            <p:nvPr/>
          </p:nvCxnSpPr>
          <p:spPr>
            <a:xfrm>
              <a:off x="4466622" y="5030159"/>
              <a:ext cx="0" cy="582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>
              <a:off x="1315833" y="4739050"/>
              <a:ext cx="6059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接點 91"/>
            <p:cNvCxnSpPr/>
            <p:nvPr/>
          </p:nvCxnSpPr>
          <p:spPr>
            <a:xfrm>
              <a:off x="1315833" y="4331497"/>
              <a:ext cx="6059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/>
          </p:nvCxnSpPr>
          <p:spPr>
            <a:xfrm>
              <a:off x="1315833" y="3923945"/>
              <a:ext cx="6059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接點 93"/>
            <p:cNvCxnSpPr/>
            <p:nvPr/>
          </p:nvCxnSpPr>
          <p:spPr>
            <a:xfrm>
              <a:off x="1315833" y="3516393"/>
              <a:ext cx="6059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>
              <a:off x="1315833" y="3108840"/>
              <a:ext cx="6059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>
              <a:off x="1315833" y="2759510"/>
              <a:ext cx="6059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文字方塊 96"/>
            <p:cNvSpPr txBox="1"/>
            <p:nvPr/>
          </p:nvSpPr>
          <p:spPr>
            <a:xfrm>
              <a:off x="1921754" y="5146602"/>
              <a:ext cx="363553" cy="19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 smtClean="0"/>
                <a:t>50</a:t>
              </a:r>
              <a:endParaRPr lang="zh-TW" altLang="en-US" sz="900" dirty="0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2648860" y="5146602"/>
              <a:ext cx="363553" cy="19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 smtClean="0"/>
                <a:t>100</a:t>
              </a:r>
              <a:endParaRPr lang="zh-TW" altLang="en-US" sz="900" dirty="0"/>
            </a:p>
          </p:txBody>
        </p:sp>
        <p:sp>
          <p:nvSpPr>
            <p:cNvPr id="99" name="文字方塊 98"/>
            <p:cNvSpPr txBox="1"/>
            <p:nvPr/>
          </p:nvSpPr>
          <p:spPr>
            <a:xfrm>
              <a:off x="3497149" y="5146602"/>
              <a:ext cx="363553" cy="19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 smtClean="0"/>
                <a:t>150</a:t>
              </a:r>
              <a:endParaRPr lang="zh-TW" altLang="en-US" sz="900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4284846" y="5146602"/>
              <a:ext cx="363553" cy="19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 smtClean="0"/>
                <a:t>200</a:t>
              </a:r>
              <a:endParaRPr lang="zh-TW" altLang="en-US" sz="900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952280" y="4680828"/>
              <a:ext cx="363553" cy="19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 smtClean="0"/>
                <a:t>20</a:t>
              </a:r>
              <a:endParaRPr lang="zh-TW" altLang="en-US" sz="900" dirty="0"/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952280" y="4273276"/>
              <a:ext cx="363553" cy="19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 smtClean="0"/>
                <a:t>40</a:t>
              </a:r>
              <a:endParaRPr lang="zh-TW" altLang="en-US" sz="900" dirty="0"/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952280" y="3807501"/>
              <a:ext cx="363553" cy="19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 smtClean="0"/>
                <a:t>60</a:t>
              </a:r>
              <a:endParaRPr lang="zh-TW" altLang="en-US" sz="900" dirty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952280" y="3399949"/>
              <a:ext cx="363553" cy="19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 smtClean="0"/>
                <a:t>80</a:t>
              </a:r>
              <a:endParaRPr lang="zh-TW" altLang="en-US" sz="900" dirty="0"/>
            </a:p>
          </p:txBody>
        </p:sp>
        <p:sp>
          <p:nvSpPr>
            <p:cNvPr id="105" name="文字方塊 104"/>
            <p:cNvSpPr txBox="1"/>
            <p:nvPr/>
          </p:nvSpPr>
          <p:spPr>
            <a:xfrm>
              <a:off x="952280" y="3050618"/>
              <a:ext cx="363553" cy="19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 smtClean="0"/>
                <a:t>100</a:t>
              </a:r>
              <a:endParaRPr lang="zh-TW" altLang="en-US" sz="900" dirty="0"/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952280" y="2643066"/>
              <a:ext cx="363553" cy="19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 smtClean="0"/>
                <a:t>120</a:t>
              </a:r>
              <a:endParaRPr lang="zh-TW" altLang="en-US" sz="900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5011951" y="5146602"/>
              <a:ext cx="424145" cy="298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x1</a:t>
              </a:r>
              <a:endParaRPr lang="zh-TW" altLang="en-US" dirty="0"/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467544" y="2235513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x2</a:t>
              </a:r>
              <a:endParaRPr lang="zh-TW" altLang="en-US" dirty="0"/>
            </a:p>
          </p:txBody>
        </p:sp>
      </p:grpSp>
      <p:sp>
        <p:nvSpPr>
          <p:cNvPr id="111" name="橢圓 110"/>
          <p:cNvSpPr/>
          <p:nvPr/>
        </p:nvSpPr>
        <p:spPr>
          <a:xfrm rot="1465758">
            <a:off x="2860685" y="1736245"/>
            <a:ext cx="1008112" cy="648072"/>
          </a:xfrm>
          <a:prstGeom prst="ellipse">
            <a:avLst/>
          </a:prstGeom>
          <a:noFill/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128" name="群組 127"/>
          <p:cNvGrpSpPr/>
          <p:nvPr/>
        </p:nvGrpSpPr>
        <p:grpSpPr>
          <a:xfrm>
            <a:off x="467544" y="5085184"/>
            <a:ext cx="1099939" cy="1162422"/>
            <a:chOff x="755576" y="5373216"/>
            <a:chExt cx="1099939" cy="1162422"/>
          </a:xfrm>
        </p:grpSpPr>
        <p:sp>
          <p:nvSpPr>
            <p:cNvPr id="113" name="文字方塊 112"/>
            <p:cNvSpPr txBox="1"/>
            <p:nvPr/>
          </p:nvSpPr>
          <p:spPr>
            <a:xfrm>
              <a:off x="827584" y="5445224"/>
              <a:ext cx="7920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 </a:t>
              </a:r>
              <a:r>
                <a:rPr lang="el-GR" altLang="zh-TW" dirty="0" smtClean="0"/>
                <a:t>μ 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=</a:t>
              </a:r>
              <a:r>
                <a:rPr lang="zh-TW" altLang="en-US" dirty="0" smtClean="0"/>
                <a:t>  </a:t>
              </a:r>
              <a:endParaRPr lang="zh-TW" altLang="en-US" dirty="0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755576" y="6146494"/>
              <a:ext cx="5844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 </a:t>
              </a:r>
              <a:r>
                <a:rPr lang="el-GR" altLang="zh-TW" dirty="0" smtClean="0"/>
                <a:t>Σ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=</a:t>
              </a:r>
              <a:endParaRPr lang="zh-TW" altLang="en-US" dirty="0"/>
            </a:p>
          </p:txBody>
        </p:sp>
        <p:pic>
          <p:nvPicPr>
            <p:cNvPr id="1025" name="Picture 1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331640" y="6021288"/>
              <a:ext cx="523875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331640" y="5373216"/>
              <a:ext cx="466725" cy="514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4716016" y="170080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</a:t>
            </a:r>
            <a:r>
              <a:rPr lang="el-GR" altLang="zh-TW" dirty="0" smtClean="0"/>
              <a:t>μ 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 </a:t>
            </a:r>
            <a:endParaRPr lang="zh-TW" altLang="en-US" dirty="0"/>
          </a:p>
        </p:txBody>
      </p:sp>
      <p:sp>
        <p:nvSpPr>
          <p:cNvPr id="125" name="文字方塊 124"/>
          <p:cNvSpPr txBox="1"/>
          <p:nvPr/>
        </p:nvSpPr>
        <p:spPr>
          <a:xfrm>
            <a:off x="4644008" y="2402078"/>
            <a:ext cx="5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</a:t>
            </a:r>
            <a:r>
              <a:rPr lang="el-GR" altLang="zh-TW" dirty="0" smtClean="0"/>
              <a:t>Σ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endParaRPr lang="zh-TW" altLang="en-US" dirty="0"/>
          </a:p>
        </p:txBody>
      </p:sp>
      <p:sp>
        <p:nvSpPr>
          <p:cNvPr id="131" name="矩形 130"/>
          <p:cNvSpPr/>
          <p:nvPr/>
        </p:nvSpPr>
        <p:spPr>
          <a:xfrm>
            <a:off x="395536" y="4941168"/>
            <a:ext cx="1224136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3" name="直線單箭頭接點 132"/>
          <p:cNvCxnSpPr>
            <a:stCxn id="131" idx="0"/>
            <a:endCxn id="5" idx="3"/>
          </p:cNvCxnSpPr>
          <p:nvPr/>
        </p:nvCxnSpPr>
        <p:spPr>
          <a:xfrm flipV="1">
            <a:off x="1007604" y="4061099"/>
            <a:ext cx="1065208" cy="8800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20072" y="1628800"/>
            <a:ext cx="609600" cy="514350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48064" y="2276872"/>
            <a:ext cx="876300" cy="504825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4499992" y="1268760"/>
            <a:ext cx="2088232" cy="187220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2" name="直線單箭頭接點 141"/>
          <p:cNvCxnSpPr>
            <a:stCxn id="140" idx="1"/>
            <a:endCxn id="111" idx="6"/>
          </p:cNvCxnSpPr>
          <p:nvPr/>
        </p:nvCxnSpPr>
        <p:spPr>
          <a:xfrm flipH="1">
            <a:off x="3823670" y="2204864"/>
            <a:ext cx="676322" cy="63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文字方塊 142"/>
          <p:cNvSpPr txBox="1"/>
          <p:nvPr/>
        </p:nvSpPr>
        <p:spPr>
          <a:xfrm>
            <a:off x="4499992" y="364502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任何的高斯分布都有可能找出這</a:t>
            </a:r>
            <a:r>
              <a:rPr lang="en-US" altLang="zh-TW" dirty="0" smtClean="0"/>
              <a:t>79</a:t>
            </a:r>
            <a:r>
              <a:rPr lang="zh-TW" altLang="en-US" dirty="0" smtClean="0"/>
              <a:t>個點</a:t>
            </a:r>
            <a:endParaRPr lang="zh-TW" altLang="en-US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4499992" y="407707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Likelihood  </a:t>
            </a:r>
            <a:r>
              <a:rPr lang="zh-TW" altLang="en-US" dirty="0" smtClean="0"/>
              <a:t>不同而已</a:t>
            </a:r>
            <a:endParaRPr lang="zh-TW" altLang="en-US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2123728" y="5373216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Likelihood =  propability of Gassuian samples 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,X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,X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,......,X</a:t>
            </a:r>
            <a:r>
              <a:rPr lang="en-US" altLang="zh-TW" baseline="-25000" dirty="0" smtClean="0"/>
              <a:t>79</a:t>
            </a:r>
            <a:endParaRPr lang="zh-TW" altLang="en-US" baseline="-25000" dirty="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152" name="群組 151"/>
          <p:cNvGrpSpPr/>
          <p:nvPr/>
        </p:nvGrpSpPr>
        <p:grpSpPr>
          <a:xfrm>
            <a:off x="1979712" y="5877272"/>
            <a:ext cx="4888979" cy="369332"/>
            <a:chOff x="1979712" y="5877272"/>
            <a:chExt cx="4888979" cy="369332"/>
          </a:xfrm>
        </p:grpSpPr>
        <p:sp>
          <p:nvSpPr>
            <p:cNvPr id="148" name="文字方塊 147"/>
            <p:cNvSpPr txBox="1"/>
            <p:nvPr/>
          </p:nvSpPr>
          <p:spPr>
            <a:xfrm>
              <a:off x="1979712" y="5877272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Li(</a:t>
              </a:r>
              <a:r>
                <a:rPr lang="el-GR" altLang="zh-TW" dirty="0" smtClean="0"/>
                <a:t>μ</a:t>
              </a:r>
              <a:r>
                <a:rPr lang="en-US" altLang="zh-TW" dirty="0" smtClean="0"/>
                <a:t>,</a:t>
              </a:r>
              <a:r>
                <a:rPr lang="el-GR" altLang="zh-TW" dirty="0" smtClean="0"/>
                <a:t> Σ</a:t>
              </a:r>
              <a:r>
                <a:rPr lang="en-US" altLang="zh-TW" dirty="0" smtClean="0"/>
                <a:t>)=</a:t>
              </a:r>
              <a:endParaRPr lang="zh-TW" altLang="en-US" dirty="0"/>
            </a:p>
          </p:txBody>
        </p:sp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915816" y="5877272"/>
              <a:ext cx="3952875" cy="333375"/>
            </a:xfrm>
            <a:prstGeom prst="rect">
              <a:avLst/>
            </a:prstGeom>
            <a:noFill/>
          </p:spPr>
        </p:pic>
      </p:grp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7905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1" grpId="0" animBg="1"/>
      <p:bldP spid="131" grpId="0" animBg="1"/>
      <p:bldP spid="140" grpId="0" animBg="1"/>
      <p:bldP spid="143" grpId="0"/>
      <p:bldP spid="146" grpId="0"/>
      <p:bldP spid="14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Maximun Likelihood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11560" y="148478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我們希望找個有最大的可能性 取樣出這</a:t>
            </a:r>
            <a:r>
              <a:rPr lang="en-US" altLang="zh-TW" dirty="0" smtClean="0"/>
              <a:t>79</a:t>
            </a:r>
            <a:r>
              <a:rPr lang="zh-TW" altLang="en-US" dirty="0" smtClean="0"/>
              <a:t>點的</a:t>
            </a:r>
            <a:r>
              <a:rPr lang="en-US" altLang="zh-TW" dirty="0" smtClean="0"/>
              <a:t>Guassian Distribution </a:t>
            </a:r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0" y="752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683568" y="2204864"/>
            <a:ext cx="4888979" cy="369332"/>
            <a:chOff x="1979712" y="5877272"/>
            <a:chExt cx="4888979" cy="369332"/>
          </a:xfrm>
        </p:grpSpPr>
        <p:sp>
          <p:nvSpPr>
            <p:cNvPr id="11" name="文字方塊 10"/>
            <p:cNvSpPr txBox="1"/>
            <p:nvPr/>
          </p:nvSpPr>
          <p:spPr>
            <a:xfrm>
              <a:off x="1979712" y="5877272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Li(</a:t>
              </a:r>
              <a:r>
                <a:rPr lang="el-GR" altLang="zh-TW" dirty="0" smtClean="0"/>
                <a:t>μ</a:t>
              </a:r>
              <a:r>
                <a:rPr lang="en-US" altLang="zh-TW" dirty="0" smtClean="0"/>
                <a:t>,</a:t>
              </a:r>
              <a:r>
                <a:rPr lang="el-GR" altLang="zh-TW" dirty="0" smtClean="0"/>
                <a:t> Σ</a:t>
              </a:r>
              <a:r>
                <a:rPr lang="en-US" altLang="zh-TW" dirty="0" smtClean="0"/>
                <a:t>)=</a:t>
              </a:r>
              <a:endParaRPr lang="zh-TW" altLang="en-US" dirty="0"/>
            </a:p>
          </p:txBody>
        </p:sp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915816" y="5877272"/>
              <a:ext cx="3952875" cy="333375"/>
            </a:xfrm>
            <a:prstGeom prst="rect">
              <a:avLst/>
            </a:prstGeom>
            <a:noFill/>
          </p:spPr>
        </p:pic>
      </p:grp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971600" y="3140968"/>
            <a:ext cx="3014836" cy="457200"/>
            <a:chOff x="899592" y="3068960"/>
            <a:chExt cx="3014836" cy="457200"/>
          </a:xfrm>
        </p:grpSpPr>
        <p:pic>
          <p:nvPicPr>
            <p:cNvPr id="49156" name="Picture 4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23728" y="3068960"/>
              <a:ext cx="1790700" cy="457200"/>
            </a:xfrm>
            <a:prstGeom prst="rect">
              <a:avLst/>
            </a:prstGeom>
            <a:noFill/>
          </p:spPr>
        </p:pic>
        <p:pic>
          <p:nvPicPr>
            <p:cNvPr id="49159" name="Picture 7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99592" y="3140968"/>
              <a:ext cx="1076325" cy="295275"/>
            </a:xfrm>
            <a:prstGeom prst="rect">
              <a:avLst/>
            </a:prstGeom>
            <a:noFill/>
          </p:spPr>
        </p:pic>
      </p:grp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0" y="752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36" name="群組 35"/>
          <p:cNvGrpSpPr/>
          <p:nvPr/>
        </p:nvGrpSpPr>
        <p:grpSpPr>
          <a:xfrm>
            <a:off x="827584" y="3789040"/>
            <a:ext cx="2765276" cy="914400"/>
            <a:chOff x="827584" y="3789040"/>
            <a:chExt cx="2765276" cy="914400"/>
          </a:xfrm>
        </p:grpSpPr>
        <p:pic>
          <p:nvPicPr>
            <p:cNvPr id="49162" name="Picture 10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27584" y="4077072"/>
              <a:ext cx="247650" cy="295275"/>
            </a:xfrm>
            <a:prstGeom prst="rect">
              <a:avLst/>
            </a:prstGeom>
            <a:noFill/>
          </p:spPr>
        </p:pic>
        <p:pic>
          <p:nvPicPr>
            <p:cNvPr id="49164" name="Picture 12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59632" y="3789040"/>
              <a:ext cx="1104900" cy="914400"/>
            </a:xfrm>
            <a:prstGeom prst="rect">
              <a:avLst/>
            </a:prstGeom>
            <a:noFill/>
          </p:spPr>
        </p:pic>
        <p:pic>
          <p:nvPicPr>
            <p:cNvPr id="49167" name="Picture 15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11760" y="3789040"/>
              <a:ext cx="1181100" cy="857250"/>
            </a:xfrm>
            <a:prstGeom prst="rect">
              <a:avLst/>
            </a:prstGeom>
            <a:noFill/>
          </p:spPr>
        </p:pic>
      </p:grp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9171" name="Rectangle 19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9173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9176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40" name="群組 39"/>
          <p:cNvGrpSpPr/>
          <p:nvPr/>
        </p:nvGrpSpPr>
        <p:grpSpPr>
          <a:xfrm>
            <a:off x="827584" y="4797152"/>
            <a:ext cx="6108526" cy="914400"/>
            <a:chOff x="827584" y="4797152"/>
            <a:chExt cx="6108526" cy="914400"/>
          </a:xfrm>
        </p:grpSpPr>
        <p:pic>
          <p:nvPicPr>
            <p:cNvPr id="49169" name="Picture 17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59632" y="4797152"/>
              <a:ext cx="2724150" cy="914400"/>
            </a:xfrm>
            <a:prstGeom prst="rect">
              <a:avLst/>
            </a:prstGeom>
            <a:noFill/>
          </p:spPr>
        </p:pic>
        <p:pic>
          <p:nvPicPr>
            <p:cNvPr id="49172" name="Picture 20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27584" y="5085184"/>
              <a:ext cx="266700" cy="295275"/>
            </a:xfrm>
            <a:prstGeom prst="rect">
              <a:avLst/>
            </a:prstGeom>
            <a:noFill/>
          </p:spPr>
        </p:pic>
        <p:pic>
          <p:nvPicPr>
            <p:cNvPr id="49175" name="Picture 23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11960" y="4797152"/>
              <a:ext cx="2724150" cy="914400"/>
            </a:xfrm>
            <a:prstGeom prst="rect">
              <a:avLst/>
            </a:prstGeom>
            <a:noFill/>
          </p:spPr>
        </p:pic>
      </p:grpSp>
      <p:sp>
        <p:nvSpPr>
          <p:cNvPr id="49177" name="Rectangle 25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群組 142"/>
          <p:cNvGrpSpPr/>
          <p:nvPr/>
        </p:nvGrpSpPr>
        <p:grpSpPr>
          <a:xfrm>
            <a:off x="370207" y="908720"/>
            <a:ext cx="4299405" cy="3279488"/>
            <a:chOff x="370207" y="908720"/>
            <a:chExt cx="4299405" cy="3279488"/>
          </a:xfrm>
        </p:grpSpPr>
        <p:cxnSp>
          <p:nvCxnSpPr>
            <p:cNvPr id="6" name="直線單箭頭接點 5"/>
            <p:cNvCxnSpPr/>
            <p:nvPr/>
          </p:nvCxnSpPr>
          <p:spPr>
            <a:xfrm>
              <a:off x="668777" y="3878031"/>
              <a:ext cx="400083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單箭頭接點 6"/>
            <p:cNvCxnSpPr/>
            <p:nvPr/>
          </p:nvCxnSpPr>
          <p:spPr>
            <a:xfrm flipV="1">
              <a:off x="728491" y="1083385"/>
              <a:ext cx="0" cy="30275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橢圓 7"/>
            <p:cNvSpPr/>
            <p:nvPr/>
          </p:nvSpPr>
          <p:spPr>
            <a:xfrm>
              <a:off x="1564487" y="2538930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967347" y="3237591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1027061" y="2888260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1325630" y="3062926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1206203" y="3354034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1445059" y="2946482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967347" y="3062926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1803342" y="2480708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1922770" y="3121148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982484" y="2189599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1624200" y="2830039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1750581" y="2953261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042199" y="2538930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1982484" y="1956712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2281054" y="2189599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1863057" y="2771817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2460197" y="3004704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2579623" y="1898490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2340768" y="1840268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2878194" y="2014934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2460197" y="1607382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1624200" y="2189599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2056104" y="2727153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1445059" y="2538930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2878194" y="1490938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2593529" y="2086713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2997621" y="1723825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2579623" y="2422486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2175531" y="1970270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1922770" y="1665603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>
              <a:off x="3176763" y="1549160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2586577" y="1730604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/>
            <p:cNvSpPr/>
            <p:nvPr/>
          </p:nvSpPr>
          <p:spPr>
            <a:xfrm>
              <a:off x="2699052" y="1607382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/>
            <p:cNvSpPr/>
            <p:nvPr/>
          </p:nvSpPr>
          <p:spPr>
            <a:xfrm>
              <a:off x="2825433" y="1730604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/>
            <p:cNvSpPr/>
            <p:nvPr/>
          </p:nvSpPr>
          <p:spPr>
            <a:xfrm>
              <a:off x="1445059" y="2364265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/>
          </p:nvSpPr>
          <p:spPr>
            <a:xfrm>
              <a:off x="1504773" y="1956712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/>
            <p:cNvSpPr/>
            <p:nvPr/>
          </p:nvSpPr>
          <p:spPr>
            <a:xfrm>
              <a:off x="2049150" y="1788825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/>
            <p:cNvSpPr/>
            <p:nvPr/>
          </p:nvSpPr>
          <p:spPr>
            <a:xfrm>
              <a:off x="2221339" y="2306043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/>
            <p:cNvSpPr/>
            <p:nvPr/>
          </p:nvSpPr>
          <p:spPr>
            <a:xfrm>
              <a:off x="1624200" y="3121148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/>
          </p:nvSpPr>
          <p:spPr>
            <a:xfrm>
              <a:off x="1982484" y="2946482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2600482" y="2675710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2340768" y="2538930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/>
            <p:cNvSpPr/>
            <p:nvPr/>
          </p:nvSpPr>
          <p:spPr>
            <a:xfrm>
              <a:off x="2294960" y="2785375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/>
            <p:cNvSpPr/>
            <p:nvPr/>
          </p:nvSpPr>
          <p:spPr>
            <a:xfrm>
              <a:off x="3057336" y="2364265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/>
            <p:cNvSpPr/>
            <p:nvPr/>
          </p:nvSpPr>
          <p:spPr>
            <a:xfrm>
              <a:off x="1325630" y="2713595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/>
            <p:cNvSpPr/>
            <p:nvPr/>
          </p:nvSpPr>
          <p:spPr>
            <a:xfrm>
              <a:off x="1086775" y="2073156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/>
            <p:cNvSpPr/>
            <p:nvPr/>
          </p:nvSpPr>
          <p:spPr>
            <a:xfrm>
              <a:off x="1027061" y="2364265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3117049" y="2771817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/>
            <p:cNvSpPr/>
            <p:nvPr/>
          </p:nvSpPr>
          <p:spPr>
            <a:xfrm>
              <a:off x="2937908" y="1025163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/>
            <p:cNvSpPr/>
            <p:nvPr/>
          </p:nvSpPr>
          <p:spPr>
            <a:xfrm>
              <a:off x="1206203" y="2713595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/>
            <p:cNvSpPr/>
            <p:nvPr/>
          </p:nvSpPr>
          <p:spPr>
            <a:xfrm>
              <a:off x="847920" y="2131377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/>
            <p:cNvSpPr/>
            <p:nvPr/>
          </p:nvSpPr>
          <p:spPr>
            <a:xfrm>
              <a:off x="847920" y="3586922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橢圓 59"/>
            <p:cNvSpPr/>
            <p:nvPr/>
          </p:nvSpPr>
          <p:spPr>
            <a:xfrm>
              <a:off x="1982484" y="2306043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/>
            <p:cNvSpPr/>
            <p:nvPr/>
          </p:nvSpPr>
          <p:spPr>
            <a:xfrm>
              <a:off x="2639337" y="2364265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>
              <a:off x="1922770" y="2713595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/>
            <p:cNvSpPr/>
            <p:nvPr/>
          </p:nvSpPr>
          <p:spPr>
            <a:xfrm>
              <a:off x="2639337" y="1258051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/>
            <p:cNvSpPr/>
            <p:nvPr/>
          </p:nvSpPr>
          <p:spPr>
            <a:xfrm>
              <a:off x="1863057" y="908720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/>
            <p:cNvSpPr/>
            <p:nvPr/>
          </p:nvSpPr>
          <p:spPr>
            <a:xfrm>
              <a:off x="2042199" y="1549160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/>
            <p:cNvSpPr/>
            <p:nvPr/>
          </p:nvSpPr>
          <p:spPr>
            <a:xfrm>
              <a:off x="847920" y="3179369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/>
            <p:cNvSpPr/>
            <p:nvPr/>
          </p:nvSpPr>
          <p:spPr>
            <a:xfrm>
              <a:off x="1743628" y="3470479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橢圓 67"/>
            <p:cNvSpPr/>
            <p:nvPr/>
          </p:nvSpPr>
          <p:spPr>
            <a:xfrm>
              <a:off x="3176763" y="2131377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/>
            <p:cNvSpPr/>
            <p:nvPr/>
          </p:nvSpPr>
          <p:spPr>
            <a:xfrm>
              <a:off x="1206203" y="2364265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/>
            <p:cNvSpPr/>
            <p:nvPr/>
          </p:nvSpPr>
          <p:spPr>
            <a:xfrm>
              <a:off x="2878194" y="3004704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/>
            <p:cNvSpPr/>
            <p:nvPr/>
          </p:nvSpPr>
          <p:spPr>
            <a:xfrm>
              <a:off x="2997621" y="3121148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/>
            <p:cNvSpPr/>
            <p:nvPr/>
          </p:nvSpPr>
          <p:spPr>
            <a:xfrm>
              <a:off x="1265917" y="1898490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/>
            <p:cNvSpPr/>
            <p:nvPr/>
          </p:nvSpPr>
          <p:spPr>
            <a:xfrm>
              <a:off x="1683915" y="2597151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/>
            <p:cNvSpPr/>
            <p:nvPr/>
          </p:nvSpPr>
          <p:spPr>
            <a:xfrm>
              <a:off x="2460197" y="3470479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橢圓 74"/>
            <p:cNvSpPr/>
            <p:nvPr/>
          </p:nvSpPr>
          <p:spPr>
            <a:xfrm>
              <a:off x="2042199" y="2014934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橢圓 75"/>
            <p:cNvSpPr/>
            <p:nvPr/>
          </p:nvSpPr>
          <p:spPr>
            <a:xfrm>
              <a:off x="2101913" y="2597151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/>
            <p:cNvSpPr/>
            <p:nvPr/>
          </p:nvSpPr>
          <p:spPr>
            <a:xfrm>
              <a:off x="1982484" y="2597151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/>
            <p:cNvSpPr/>
            <p:nvPr/>
          </p:nvSpPr>
          <p:spPr>
            <a:xfrm>
              <a:off x="2460197" y="2538930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/>
            <p:cNvSpPr/>
            <p:nvPr/>
          </p:nvSpPr>
          <p:spPr>
            <a:xfrm>
              <a:off x="1982484" y="2422486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橢圓 79"/>
            <p:cNvSpPr/>
            <p:nvPr/>
          </p:nvSpPr>
          <p:spPr>
            <a:xfrm>
              <a:off x="2161626" y="2480708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橢圓 80"/>
            <p:cNvSpPr/>
            <p:nvPr/>
          </p:nvSpPr>
          <p:spPr>
            <a:xfrm>
              <a:off x="2221339" y="2480708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橢圓 81"/>
            <p:cNvSpPr/>
            <p:nvPr/>
          </p:nvSpPr>
          <p:spPr>
            <a:xfrm>
              <a:off x="2460197" y="2189599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/>
            <p:cNvSpPr/>
            <p:nvPr/>
          </p:nvSpPr>
          <p:spPr>
            <a:xfrm>
              <a:off x="2340768" y="2247821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橢圓 83"/>
            <p:cNvSpPr/>
            <p:nvPr/>
          </p:nvSpPr>
          <p:spPr>
            <a:xfrm>
              <a:off x="1564487" y="1490938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橢圓 84"/>
            <p:cNvSpPr/>
            <p:nvPr/>
          </p:nvSpPr>
          <p:spPr>
            <a:xfrm>
              <a:off x="2340768" y="2364265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橢圓 85"/>
            <p:cNvSpPr/>
            <p:nvPr/>
          </p:nvSpPr>
          <p:spPr>
            <a:xfrm>
              <a:off x="2161626" y="2247821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7" name="直線接點 86"/>
            <p:cNvCxnSpPr/>
            <p:nvPr/>
          </p:nvCxnSpPr>
          <p:spPr>
            <a:xfrm>
              <a:off x="1504773" y="3878031"/>
              <a:ext cx="0" cy="582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>
              <a:off x="2281054" y="3878031"/>
              <a:ext cx="0" cy="582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/>
            <p:nvPr/>
          </p:nvCxnSpPr>
          <p:spPr>
            <a:xfrm>
              <a:off x="3057336" y="3878031"/>
              <a:ext cx="0" cy="582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/>
            <p:nvPr/>
          </p:nvCxnSpPr>
          <p:spPr>
            <a:xfrm>
              <a:off x="3833616" y="3878031"/>
              <a:ext cx="0" cy="582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>
              <a:off x="728491" y="3586922"/>
              <a:ext cx="597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接點 91"/>
            <p:cNvCxnSpPr/>
            <p:nvPr/>
          </p:nvCxnSpPr>
          <p:spPr>
            <a:xfrm>
              <a:off x="728491" y="3179369"/>
              <a:ext cx="597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/>
          </p:nvCxnSpPr>
          <p:spPr>
            <a:xfrm>
              <a:off x="728491" y="2771817"/>
              <a:ext cx="597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接點 93"/>
            <p:cNvCxnSpPr/>
            <p:nvPr/>
          </p:nvCxnSpPr>
          <p:spPr>
            <a:xfrm>
              <a:off x="728491" y="2364265"/>
              <a:ext cx="597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>
              <a:off x="728491" y="1956712"/>
              <a:ext cx="597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>
              <a:off x="728491" y="1607382"/>
              <a:ext cx="597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文字方塊 96"/>
            <p:cNvSpPr txBox="1"/>
            <p:nvPr/>
          </p:nvSpPr>
          <p:spPr>
            <a:xfrm>
              <a:off x="1325630" y="3994474"/>
              <a:ext cx="358284" cy="19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 smtClean="0"/>
                <a:t>50</a:t>
              </a:r>
              <a:endParaRPr lang="zh-TW" altLang="en-US" sz="900" dirty="0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2042199" y="3994474"/>
              <a:ext cx="358284" cy="19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 smtClean="0"/>
                <a:t>100</a:t>
              </a:r>
              <a:endParaRPr lang="zh-TW" altLang="en-US" sz="900" dirty="0"/>
            </a:p>
          </p:txBody>
        </p:sp>
        <p:sp>
          <p:nvSpPr>
            <p:cNvPr id="99" name="文字方塊 98"/>
            <p:cNvSpPr txBox="1"/>
            <p:nvPr/>
          </p:nvSpPr>
          <p:spPr>
            <a:xfrm>
              <a:off x="2878194" y="3994474"/>
              <a:ext cx="358284" cy="19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 smtClean="0"/>
                <a:t>150</a:t>
              </a:r>
              <a:endParaRPr lang="zh-TW" altLang="en-US" sz="900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3654475" y="3994474"/>
              <a:ext cx="358284" cy="19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 smtClean="0"/>
                <a:t>200</a:t>
              </a:r>
              <a:endParaRPr lang="zh-TW" altLang="en-US" sz="900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370207" y="3528700"/>
              <a:ext cx="358284" cy="19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 smtClean="0"/>
                <a:t>20</a:t>
              </a:r>
              <a:endParaRPr lang="zh-TW" altLang="en-US" sz="900" dirty="0"/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370207" y="3121148"/>
              <a:ext cx="358284" cy="19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 smtClean="0"/>
                <a:t>40</a:t>
              </a:r>
              <a:endParaRPr lang="zh-TW" altLang="en-US" sz="900" dirty="0"/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370207" y="2655373"/>
              <a:ext cx="358284" cy="19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 smtClean="0"/>
                <a:t>60</a:t>
              </a:r>
              <a:endParaRPr lang="zh-TW" altLang="en-US" sz="900" dirty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370207" y="2247821"/>
              <a:ext cx="358284" cy="19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 smtClean="0"/>
                <a:t>80</a:t>
              </a:r>
              <a:endParaRPr lang="zh-TW" altLang="en-US" sz="900" dirty="0"/>
            </a:p>
          </p:txBody>
        </p:sp>
        <p:sp>
          <p:nvSpPr>
            <p:cNvPr id="105" name="文字方塊 104"/>
            <p:cNvSpPr txBox="1"/>
            <p:nvPr/>
          </p:nvSpPr>
          <p:spPr>
            <a:xfrm>
              <a:off x="370207" y="1898490"/>
              <a:ext cx="358284" cy="19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 smtClean="0"/>
                <a:t>100</a:t>
              </a:r>
              <a:endParaRPr lang="zh-TW" altLang="en-US" sz="900" dirty="0"/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370207" y="1490938"/>
              <a:ext cx="358284" cy="19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 smtClean="0"/>
                <a:t>120</a:t>
              </a:r>
              <a:endParaRPr lang="zh-TW" altLang="en-US" sz="900" dirty="0"/>
            </a:p>
          </p:txBody>
        </p:sp>
      </p:grpSp>
      <p:sp>
        <p:nvSpPr>
          <p:cNvPr id="107" name="文字方塊 106"/>
          <p:cNvSpPr txBox="1"/>
          <p:nvPr/>
        </p:nvSpPr>
        <p:spPr>
          <a:xfrm>
            <a:off x="4371042" y="3994474"/>
            <a:ext cx="417998" cy="298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x1</a:t>
            </a:r>
            <a:endParaRPr lang="zh-TW" altLang="en-US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0" y="1052736"/>
            <a:ext cx="56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x2</a:t>
            </a:r>
            <a:endParaRPr lang="zh-TW" altLang="en-US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611560" y="4046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1</a:t>
            </a:r>
          </a:p>
        </p:txBody>
      </p:sp>
      <p:sp>
        <p:nvSpPr>
          <p:cNvPr id="114" name="文字方塊 113"/>
          <p:cNvSpPr txBox="1"/>
          <p:nvPr/>
        </p:nvSpPr>
        <p:spPr>
          <a:xfrm>
            <a:off x="5940152" y="4766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2</a:t>
            </a:r>
          </a:p>
        </p:txBody>
      </p:sp>
      <p:cxnSp>
        <p:nvCxnSpPr>
          <p:cNvPr id="119" name="直線單箭頭接點 118"/>
          <p:cNvCxnSpPr/>
          <p:nvPr/>
        </p:nvCxnSpPr>
        <p:spPr>
          <a:xfrm flipV="1">
            <a:off x="5436096" y="1196752"/>
            <a:ext cx="0" cy="3027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直線接點 119"/>
          <p:cNvCxnSpPr/>
          <p:nvPr/>
        </p:nvCxnSpPr>
        <p:spPr>
          <a:xfrm>
            <a:off x="5436096" y="3700289"/>
            <a:ext cx="597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/>
        </p:nvCxnSpPr>
        <p:spPr>
          <a:xfrm>
            <a:off x="5436096" y="3292736"/>
            <a:ext cx="597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/>
          <p:cNvCxnSpPr/>
          <p:nvPr/>
        </p:nvCxnSpPr>
        <p:spPr>
          <a:xfrm>
            <a:off x="5436096" y="2885184"/>
            <a:ext cx="597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直線接點 122"/>
          <p:cNvCxnSpPr/>
          <p:nvPr/>
        </p:nvCxnSpPr>
        <p:spPr>
          <a:xfrm>
            <a:off x="5436096" y="2477632"/>
            <a:ext cx="597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直線接點 123"/>
          <p:cNvCxnSpPr/>
          <p:nvPr/>
        </p:nvCxnSpPr>
        <p:spPr>
          <a:xfrm>
            <a:off x="5436096" y="2070079"/>
            <a:ext cx="597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直線接點 124"/>
          <p:cNvCxnSpPr/>
          <p:nvPr/>
        </p:nvCxnSpPr>
        <p:spPr>
          <a:xfrm>
            <a:off x="5436096" y="1720749"/>
            <a:ext cx="597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5077812" y="3642067"/>
            <a:ext cx="358284" cy="193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20</a:t>
            </a:r>
            <a:endParaRPr lang="zh-TW" altLang="en-US" sz="900" dirty="0"/>
          </a:p>
        </p:txBody>
      </p:sp>
      <p:sp>
        <p:nvSpPr>
          <p:cNvPr id="127" name="文字方塊 126"/>
          <p:cNvSpPr txBox="1"/>
          <p:nvPr/>
        </p:nvSpPr>
        <p:spPr>
          <a:xfrm>
            <a:off x="5077812" y="3234515"/>
            <a:ext cx="358284" cy="193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40</a:t>
            </a:r>
            <a:endParaRPr lang="zh-TW" altLang="en-US" sz="900" dirty="0"/>
          </a:p>
        </p:txBody>
      </p:sp>
      <p:sp>
        <p:nvSpPr>
          <p:cNvPr id="128" name="文字方塊 127"/>
          <p:cNvSpPr txBox="1"/>
          <p:nvPr/>
        </p:nvSpPr>
        <p:spPr>
          <a:xfrm>
            <a:off x="5077812" y="2768740"/>
            <a:ext cx="358284" cy="193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60</a:t>
            </a:r>
            <a:endParaRPr lang="zh-TW" altLang="en-US" sz="900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5077812" y="2361188"/>
            <a:ext cx="358284" cy="193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80</a:t>
            </a:r>
            <a:endParaRPr lang="zh-TW" altLang="en-US" sz="900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5077812" y="2011857"/>
            <a:ext cx="358284" cy="193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100</a:t>
            </a:r>
            <a:endParaRPr lang="zh-TW" altLang="en-US" sz="900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5077812" y="1604305"/>
            <a:ext cx="358284" cy="193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120</a:t>
            </a:r>
            <a:endParaRPr lang="zh-TW" altLang="en-US" sz="900" dirty="0"/>
          </a:p>
        </p:txBody>
      </p:sp>
      <p:cxnSp>
        <p:nvCxnSpPr>
          <p:cNvPr id="132" name="直線單箭頭接點 131"/>
          <p:cNvCxnSpPr/>
          <p:nvPr/>
        </p:nvCxnSpPr>
        <p:spPr>
          <a:xfrm>
            <a:off x="5143165" y="3861048"/>
            <a:ext cx="40008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>
            <a:off x="5979161" y="3861048"/>
            <a:ext cx="0" cy="582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>
            <a:off x="6755442" y="3861048"/>
            <a:ext cx="0" cy="582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>
            <a:off x="7531724" y="3861048"/>
            <a:ext cx="0" cy="582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>
            <a:off x="8308004" y="3861048"/>
            <a:ext cx="0" cy="582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文字方塊 136"/>
          <p:cNvSpPr txBox="1"/>
          <p:nvPr/>
        </p:nvSpPr>
        <p:spPr>
          <a:xfrm>
            <a:off x="5800018" y="3977491"/>
            <a:ext cx="358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20</a:t>
            </a:r>
            <a:endParaRPr lang="zh-TW" altLang="en-US" sz="900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6516587" y="3977491"/>
            <a:ext cx="358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40</a:t>
            </a:r>
            <a:endParaRPr lang="zh-TW" altLang="en-US" sz="9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7352582" y="3977491"/>
            <a:ext cx="358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60</a:t>
            </a:r>
            <a:endParaRPr lang="zh-TW" altLang="en-US" sz="900" dirty="0"/>
          </a:p>
        </p:txBody>
      </p:sp>
      <p:sp>
        <p:nvSpPr>
          <p:cNvPr id="140" name="文字方塊 139"/>
          <p:cNvSpPr txBox="1"/>
          <p:nvPr/>
        </p:nvSpPr>
        <p:spPr>
          <a:xfrm>
            <a:off x="8128863" y="3977491"/>
            <a:ext cx="358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80</a:t>
            </a:r>
            <a:endParaRPr lang="zh-TW" altLang="en-US" sz="9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8726002" y="4005064"/>
            <a:ext cx="417998" cy="298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x1</a:t>
            </a:r>
            <a:endParaRPr lang="zh-TW" altLang="en-US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4788024" y="1268760"/>
            <a:ext cx="56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x2</a:t>
            </a:r>
            <a:endParaRPr lang="zh-TW" altLang="en-US" dirty="0"/>
          </a:p>
        </p:txBody>
      </p:sp>
      <p:sp>
        <p:nvSpPr>
          <p:cNvPr id="144" name="橢圓 143"/>
          <p:cNvSpPr/>
          <p:nvPr/>
        </p:nvSpPr>
        <p:spPr>
          <a:xfrm>
            <a:off x="5796136" y="3501008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/>
          <p:cNvSpPr/>
          <p:nvPr/>
        </p:nvSpPr>
        <p:spPr>
          <a:xfrm>
            <a:off x="6012160" y="3501008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/>
          <p:cNvSpPr/>
          <p:nvPr/>
        </p:nvSpPr>
        <p:spPr>
          <a:xfrm>
            <a:off x="6164560" y="3581400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橢圓 146"/>
          <p:cNvSpPr/>
          <p:nvPr/>
        </p:nvSpPr>
        <p:spPr>
          <a:xfrm>
            <a:off x="6300192" y="3501008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橢圓 147"/>
          <p:cNvSpPr/>
          <p:nvPr/>
        </p:nvSpPr>
        <p:spPr>
          <a:xfrm>
            <a:off x="6516216" y="3429000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橢圓 148"/>
          <p:cNvSpPr/>
          <p:nvPr/>
        </p:nvSpPr>
        <p:spPr>
          <a:xfrm>
            <a:off x="6228184" y="3356992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橢圓 149"/>
          <p:cNvSpPr/>
          <p:nvPr/>
        </p:nvSpPr>
        <p:spPr>
          <a:xfrm>
            <a:off x="6516216" y="3573016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橢圓 150"/>
          <p:cNvSpPr/>
          <p:nvPr/>
        </p:nvSpPr>
        <p:spPr>
          <a:xfrm>
            <a:off x="6804248" y="3212976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橢圓 151"/>
          <p:cNvSpPr/>
          <p:nvPr/>
        </p:nvSpPr>
        <p:spPr>
          <a:xfrm>
            <a:off x="7092280" y="3429000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橢圓 152"/>
          <p:cNvSpPr/>
          <p:nvPr/>
        </p:nvSpPr>
        <p:spPr>
          <a:xfrm>
            <a:off x="7092280" y="3573016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橢圓 153"/>
          <p:cNvSpPr/>
          <p:nvPr/>
        </p:nvSpPr>
        <p:spPr>
          <a:xfrm>
            <a:off x="6660232" y="3429000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橢圓 154"/>
          <p:cNvSpPr/>
          <p:nvPr/>
        </p:nvSpPr>
        <p:spPr>
          <a:xfrm>
            <a:off x="7092280" y="2996952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橢圓 155"/>
          <p:cNvSpPr/>
          <p:nvPr/>
        </p:nvSpPr>
        <p:spPr>
          <a:xfrm>
            <a:off x="7452320" y="3284984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/>
          <p:cNvSpPr/>
          <p:nvPr/>
        </p:nvSpPr>
        <p:spPr>
          <a:xfrm>
            <a:off x="7380312" y="2924944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橢圓 157"/>
          <p:cNvSpPr/>
          <p:nvPr/>
        </p:nvSpPr>
        <p:spPr>
          <a:xfrm>
            <a:off x="7812360" y="3501008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橢圓 158"/>
          <p:cNvSpPr/>
          <p:nvPr/>
        </p:nvSpPr>
        <p:spPr>
          <a:xfrm>
            <a:off x="7236296" y="3140968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橢圓 159"/>
          <p:cNvSpPr/>
          <p:nvPr/>
        </p:nvSpPr>
        <p:spPr>
          <a:xfrm>
            <a:off x="7524328" y="3212976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橢圓 160"/>
          <p:cNvSpPr/>
          <p:nvPr/>
        </p:nvSpPr>
        <p:spPr>
          <a:xfrm>
            <a:off x="7837512" y="3382144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橢圓 161"/>
          <p:cNvSpPr/>
          <p:nvPr/>
        </p:nvSpPr>
        <p:spPr>
          <a:xfrm>
            <a:off x="7884368" y="2924944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橢圓 162"/>
          <p:cNvSpPr/>
          <p:nvPr/>
        </p:nvSpPr>
        <p:spPr>
          <a:xfrm>
            <a:off x="7452320" y="2780928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橢圓 163"/>
          <p:cNvSpPr/>
          <p:nvPr/>
        </p:nvSpPr>
        <p:spPr>
          <a:xfrm>
            <a:off x="7668344" y="2636912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橢圓 164"/>
          <p:cNvSpPr/>
          <p:nvPr/>
        </p:nvSpPr>
        <p:spPr>
          <a:xfrm>
            <a:off x="7668344" y="2996952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橢圓 165"/>
          <p:cNvSpPr/>
          <p:nvPr/>
        </p:nvSpPr>
        <p:spPr>
          <a:xfrm>
            <a:off x="7740352" y="2780928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橢圓 166"/>
          <p:cNvSpPr/>
          <p:nvPr/>
        </p:nvSpPr>
        <p:spPr>
          <a:xfrm>
            <a:off x="8100392" y="3140968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橢圓 167"/>
          <p:cNvSpPr/>
          <p:nvPr/>
        </p:nvSpPr>
        <p:spPr>
          <a:xfrm>
            <a:off x="8244408" y="3501008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橢圓 168"/>
          <p:cNvSpPr/>
          <p:nvPr/>
        </p:nvSpPr>
        <p:spPr>
          <a:xfrm>
            <a:off x="7812360" y="3140968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橢圓 169"/>
          <p:cNvSpPr/>
          <p:nvPr/>
        </p:nvSpPr>
        <p:spPr>
          <a:xfrm>
            <a:off x="8028384" y="3284984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橢圓 170"/>
          <p:cNvSpPr/>
          <p:nvPr/>
        </p:nvSpPr>
        <p:spPr>
          <a:xfrm>
            <a:off x="8244408" y="2780928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橢圓 171"/>
          <p:cNvSpPr/>
          <p:nvPr/>
        </p:nvSpPr>
        <p:spPr>
          <a:xfrm>
            <a:off x="8172400" y="3356992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橢圓 172"/>
          <p:cNvSpPr/>
          <p:nvPr/>
        </p:nvSpPr>
        <p:spPr>
          <a:xfrm>
            <a:off x="8100392" y="2780928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橢圓 173"/>
          <p:cNvSpPr/>
          <p:nvPr/>
        </p:nvSpPr>
        <p:spPr>
          <a:xfrm>
            <a:off x="7236296" y="2924944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橢圓 174"/>
          <p:cNvSpPr/>
          <p:nvPr/>
        </p:nvSpPr>
        <p:spPr>
          <a:xfrm>
            <a:off x="8244408" y="3068960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橢圓 175"/>
          <p:cNvSpPr/>
          <p:nvPr/>
        </p:nvSpPr>
        <p:spPr>
          <a:xfrm>
            <a:off x="8316416" y="2420888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橢圓 176"/>
          <p:cNvSpPr/>
          <p:nvPr/>
        </p:nvSpPr>
        <p:spPr>
          <a:xfrm>
            <a:off x="8676456" y="1916832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橢圓 177"/>
          <p:cNvSpPr/>
          <p:nvPr/>
        </p:nvSpPr>
        <p:spPr>
          <a:xfrm>
            <a:off x="7884368" y="2708920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橢圓 178"/>
          <p:cNvSpPr/>
          <p:nvPr/>
        </p:nvSpPr>
        <p:spPr>
          <a:xfrm>
            <a:off x="8172400" y="2492896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橢圓 179"/>
          <p:cNvSpPr/>
          <p:nvPr/>
        </p:nvSpPr>
        <p:spPr>
          <a:xfrm>
            <a:off x="8604448" y="2420888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橢圓 180"/>
          <p:cNvSpPr/>
          <p:nvPr/>
        </p:nvSpPr>
        <p:spPr>
          <a:xfrm>
            <a:off x="8460432" y="2708920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橢圓 181"/>
          <p:cNvSpPr/>
          <p:nvPr/>
        </p:nvSpPr>
        <p:spPr>
          <a:xfrm>
            <a:off x="6804248" y="3429000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橢圓 182"/>
          <p:cNvSpPr/>
          <p:nvPr/>
        </p:nvSpPr>
        <p:spPr>
          <a:xfrm>
            <a:off x="7020272" y="3284984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橢圓 183"/>
          <p:cNvSpPr/>
          <p:nvPr/>
        </p:nvSpPr>
        <p:spPr>
          <a:xfrm>
            <a:off x="7956376" y="2420888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橢圓 184"/>
          <p:cNvSpPr/>
          <p:nvPr/>
        </p:nvSpPr>
        <p:spPr>
          <a:xfrm>
            <a:off x="8909248" y="2725688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橢圓 185"/>
          <p:cNvSpPr/>
          <p:nvPr/>
        </p:nvSpPr>
        <p:spPr>
          <a:xfrm>
            <a:off x="6876256" y="3140968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橢圓 186"/>
          <p:cNvSpPr/>
          <p:nvPr/>
        </p:nvSpPr>
        <p:spPr>
          <a:xfrm>
            <a:off x="8460432" y="3284984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橢圓 187"/>
          <p:cNvSpPr/>
          <p:nvPr/>
        </p:nvSpPr>
        <p:spPr>
          <a:xfrm>
            <a:off x="8604448" y="1412776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橢圓 188"/>
          <p:cNvSpPr/>
          <p:nvPr/>
        </p:nvSpPr>
        <p:spPr>
          <a:xfrm>
            <a:off x="6444208" y="2996952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橢圓 189"/>
          <p:cNvSpPr/>
          <p:nvPr/>
        </p:nvSpPr>
        <p:spPr>
          <a:xfrm>
            <a:off x="6084168" y="2204864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" name="橢圓 190"/>
          <p:cNvSpPr/>
          <p:nvPr/>
        </p:nvSpPr>
        <p:spPr>
          <a:xfrm>
            <a:off x="5724128" y="2564904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" name="橢圓 191"/>
          <p:cNvSpPr/>
          <p:nvPr/>
        </p:nvSpPr>
        <p:spPr>
          <a:xfrm>
            <a:off x="5940152" y="1628800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" name="文字方塊 193"/>
          <p:cNvSpPr txBox="1"/>
          <p:nvPr/>
        </p:nvSpPr>
        <p:spPr>
          <a:xfrm>
            <a:off x="1475656" y="479715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</a:t>
            </a:r>
            <a:r>
              <a:rPr lang="el-GR" altLang="zh-TW" dirty="0" smtClean="0"/>
              <a:t>μ</a:t>
            </a:r>
            <a:r>
              <a:rPr lang="en-US" altLang="zh-TW" baseline="30000" dirty="0" smtClean="0"/>
              <a:t>1</a:t>
            </a:r>
            <a:r>
              <a:rPr lang="el-GR" altLang="zh-TW" dirty="0" smtClean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 </a:t>
            </a:r>
            <a:endParaRPr lang="zh-TW" altLang="en-US" dirty="0"/>
          </a:p>
        </p:txBody>
      </p:sp>
      <p:sp>
        <p:nvSpPr>
          <p:cNvPr id="195" name="文字方塊 194"/>
          <p:cNvSpPr txBox="1"/>
          <p:nvPr/>
        </p:nvSpPr>
        <p:spPr>
          <a:xfrm>
            <a:off x="1403648" y="549842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</a:t>
            </a:r>
            <a:r>
              <a:rPr lang="el-GR" altLang="zh-TW" dirty="0" smtClean="0"/>
              <a:t>Σ</a:t>
            </a:r>
            <a:r>
              <a:rPr lang="en-US" altLang="zh-TW" baseline="30000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endParaRPr lang="zh-TW" altLang="en-US" dirty="0"/>
          </a:p>
        </p:txBody>
      </p:sp>
      <p:pic>
        <p:nvPicPr>
          <p:cNvPr id="196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7704" y="5445224"/>
            <a:ext cx="1085850" cy="504825"/>
          </a:xfrm>
          <a:prstGeom prst="rect">
            <a:avLst/>
          </a:prstGeom>
          <a:noFill/>
        </p:spPr>
      </p:pic>
      <p:pic>
        <p:nvPicPr>
          <p:cNvPr id="197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1720" y="4725144"/>
            <a:ext cx="657225" cy="514350"/>
          </a:xfrm>
          <a:prstGeom prst="rect">
            <a:avLst/>
          </a:prstGeom>
          <a:noFill/>
        </p:spPr>
      </p:pic>
      <p:sp>
        <p:nvSpPr>
          <p:cNvPr id="199" name="文字方塊 198"/>
          <p:cNvSpPr txBox="1"/>
          <p:nvPr/>
        </p:nvSpPr>
        <p:spPr>
          <a:xfrm>
            <a:off x="5868144" y="479715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</a:t>
            </a:r>
            <a:r>
              <a:rPr lang="el-GR" altLang="zh-TW" dirty="0" smtClean="0"/>
              <a:t>μ</a:t>
            </a:r>
            <a:r>
              <a:rPr lang="en-US" altLang="zh-TW" baseline="30000" dirty="0" smtClean="0"/>
              <a:t>2</a:t>
            </a:r>
            <a:r>
              <a:rPr lang="el-GR" altLang="zh-TW" dirty="0" smtClean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 </a:t>
            </a:r>
            <a:endParaRPr lang="zh-TW" altLang="en-US" dirty="0"/>
          </a:p>
        </p:txBody>
      </p:sp>
      <p:sp>
        <p:nvSpPr>
          <p:cNvPr id="200" name="文字方塊 199"/>
          <p:cNvSpPr txBox="1"/>
          <p:nvPr/>
        </p:nvSpPr>
        <p:spPr>
          <a:xfrm>
            <a:off x="5868144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</a:t>
            </a:r>
            <a:r>
              <a:rPr lang="el-GR" altLang="zh-TW" dirty="0" smtClean="0"/>
              <a:t>Σ</a:t>
            </a:r>
            <a:r>
              <a:rPr lang="en-US" altLang="zh-TW" baseline="30000" dirty="0" smtClean="0"/>
              <a:t>2</a:t>
            </a:r>
            <a:r>
              <a:rPr lang="zh-TW" altLang="en-US" dirty="0" smtClean="0"/>
              <a:t>  </a:t>
            </a:r>
            <a:r>
              <a:rPr lang="en-US" altLang="zh-TW" dirty="0" smtClean="0"/>
              <a:t>=</a:t>
            </a:r>
            <a:endParaRPr lang="zh-TW" alt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32240" y="4653136"/>
            <a:ext cx="657225" cy="514350"/>
          </a:xfrm>
          <a:prstGeom prst="rect">
            <a:avLst/>
          </a:prstGeom>
          <a:noFill/>
        </p:spPr>
      </p:pic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16216" y="5301208"/>
            <a:ext cx="1143000" cy="504825"/>
          </a:xfrm>
          <a:prstGeom prst="rect">
            <a:avLst/>
          </a:prstGeom>
          <a:noFill/>
        </p:spPr>
      </p:pic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195" grpId="0"/>
      <p:bldP spid="199" grpId="0"/>
      <p:bldP spid="20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71600" y="260648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可以開始做分類了</a:t>
            </a:r>
            <a:r>
              <a:rPr lang="en-US" altLang="zh-TW" sz="2000" dirty="0" smtClean="0"/>
              <a:t>!!</a:t>
            </a:r>
            <a:endParaRPr lang="zh-TW" altLang="en-US" sz="2000" dirty="0"/>
          </a:p>
        </p:txBody>
      </p:sp>
      <p:grpSp>
        <p:nvGrpSpPr>
          <p:cNvPr id="5" name="群組 4"/>
          <p:cNvGrpSpPr/>
          <p:nvPr/>
        </p:nvGrpSpPr>
        <p:grpSpPr>
          <a:xfrm>
            <a:off x="1403648" y="2348880"/>
            <a:ext cx="4228703" cy="581025"/>
            <a:chOff x="2915816" y="5373216"/>
            <a:chExt cx="4228703" cy="581025"/>
          </a:xfrm>
        </p:grpSpPr>
        <p:sp>
          <p:nvSpPr>
            <p:cNvPr id="6" name="文字方塊 5"/>
            <p:cNvSpPr txBox="1"/>
            <p:nvPr/>
          </p:nvSpPr>
          <p:spPr>
            <a:xfrm>
              <a:off x="2915816" y="5517232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P(C1|x) = </a:t>
              </a:r>
              <a:endParaRPr lang="zh-TW" altLang="en-US" dirty="0"/>
            </a:p>
          </p:txBody>
        </p:sp>
        <p:pic>
          <p:nvPicPr>
            <p:cNvPr id="7" name="Picture 1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067944" y="5373216"/>
              <a:ext cx="3076575" cy="581025"/>
            </a:xfrm>
            <a:prstGeom prst="rect">
              <a:avLst/>
            </a:prstGeom>
            <a:noFill/>
          </p:spPr>
        </p:pic>
      </p:grpSp>
      <p:sp>
        <p:nvSpPr>
          <p:cNvPr id="9" name="文字方塊 8"/>
          <p:cNvSpPr txBox="1"/>
          <p:nvPr/>
        </p:nvSpPr>
        <p:spPr>
          <a:xfrm>
            <a:off x="4499992" y="1628800"/>
            <a:ext cx="439248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P(C1) = 79/(79+61) = 0.56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644008" y="3501008"/>
            <a:ext cx="43924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P(C2) = 61/(79+61) = 0.44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10" idx="0"/>
          </p:cNvCxnSpPr>
          <p:nvPr/>
        </p:nvCxnSpPr>
        <p:spPr>
          <a:xfrm flipH="1" flipV="1">
            <a:off x="5508104" y="2924944"/>
            <a:ext cx="133214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9" idx="2"/>
          </p:cNvCxnSpPr>
          <p:nvPr/>
        </p:nvCxnSpPr>
        <p:spPr>
          <a:xfrm flipH="1">
            <a:off x="4932040" y="1998132"/>
            <a:ext cx="1764196" cy="413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536" y="692696"/>
            <a:ext cx="4229100" cy="628650"/>
          </a:xfrm>
          <a:prstGeom prst="rect">
            <a:avLst/>
          </a:prstGeom>
          <a:noFill/>
        </p:spPr>
      </p:pic>
      <p:sp>
        <p:nvSpPr>
          <p:cNvPr id="18" name="文字方塊 17"/>
          <p:cNvSpPr txBox="1"/>
          <p:nvPr/>
        </p:nvSpPr>
        <p:spPr>
          <a:xfrm>
            <a:off x="179510" y="1484784"/>
            <a:ext cx="93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</a:t>
            </a:r>
            <a:r>
              <a:rPr lang="el-GR" altLang="zh-TW" dirty="0" smtClean="0"/>
              <a:t>μ</a:t>
            </a:r>
            <a:r>
              <a:rPr lang="en-US" altLang="zh-TW" baseline="30000" dirty="0" smtClean="0"/>
              <a:t>1</a:t>
            </a:r>
            <a:r>
              <a:rPr lang="el-GR" altLang="zh-TW" dirty="0" smtClean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 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07503" y="2186054"/>
            <a:ext cx="63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</a:t>
            </a:r>
            <a:r>
              <a:rPr lang="el-GR" altLang="zh-TW" dirty="0" smtClean="0"/>
              <a:t>Σ</a:t>
            </a:r>
            <a:r>
              <a:rPr lang="en-US" altLang="zh-TW" baseline="30000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endParaRPr lang="zh-TW" altLang="en-US" dirty="0"/>
          </a:p>
        </p:txBody>
      </p: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58" y="2132856"/>
            <a:ext cx="929309" cy="432047"/>
          </a:xfrm>
          <a:prstGeom prst="rect">
            <a:avLst/>
          </a:prstGeom>
          <a:noFill/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1412776"/>
            <a:ext cx="562476" cy="440199"/>
          </a:xfrm>
          <a:prstGeom prst="rect">
            <a:avLst/>
          </a:prstGeom>
          <a:noFill/>
        </p:spPr>
      </p:pic>
      <p:cxnSp>
        <p:nvCxnSpPr>
          <p:cNvPr id="23" name="直線單箭頭接點 22"/>
          <p:cNvCxnSpPr/>
          <p:nvPr/>
        </p:nvCxnSpPr>
        <p:spPr>
          <a:xfrm>
            <a:off x="1763688" y="1988840"/>
            <a:ext cx="180020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691680" y="46531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</a:t>
            </a:r>
            <a:r>
              <a:rPr lang="el-GR" altLang="zh-TW" dirty="0" smtClean="0"/>
              <a:t>μ</a:t>
            </a:r>
            <a:r>
              <a:rPr lang="en-US" altLang="zh-TW" baseline="30000" dirty="0" smtClean="0"/>
              <a:t>2</a:t>
            </a:r>
            <a:r>
              <a:rPr lang="el-GR" altLang="zh-TW" dirty="0" smtClean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 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691680" y="51571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</a:t>
            </a:r>
            <a:r>
              <a:rPr lang="el-GR" altLang="zh-TW" dirty="0" smtClean="0"/>
              <a:t>Σ</a:t>
            </a:r>
            <a:r>
              <a:rPr lang="en-US" altLang="zh-TW" baseline="30000" dirty="0" smtClean="0"/>
              <a:t>2</a:t>
            </a:r>
            <a:r>
              <a:rPr lang="zh-TW" altLang="en-US" dirty="0" smtClean="0"/>
              <a:t>  </a:t>
            </a:r>
            <a:r>
              <a:rPr lang="en-US" altLang="zh-TW" dirty="0" smtClean="0"/>
              <a:t>=</a:t>
            </a:r>
            <a:endParaRPr lang="zh-TW" altLang="en-US" dirty="0"/>
          </a:p>
        </p:txBody>
      </p:sp>
      <p:pic>
        <p:nvPicPr>
          <p:cNvPr id="26" name="Picture 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5776" y="4509120"/>
            <a:ext cx="657225" cy="514350"/>
          </a:xfrm>
          <a:prstGeom prst="rect">
            <a:avLst/>
          </a:prstGeom>
          <a:noFill/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9752" y="5157192"/>
            <a:ext cx="1143000" cy="504825"/>
          </a:xfrm>
          <a:prstGeom prst="rect">
            <a:avLst/>
          </a:prstGeom>
          <a:noFill/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520" y="3933056"/>
            <a:ext cx="4229100" cy="628650"/>
          </a:xfrm>
          <a:prstGeom prst="rect">
            <a:avLst/>
          </a:prstGeom>
          <a:noFill/>
        </p:spPr>
      </p:pic>
      <p:cxnSp>
        <p:nvCxnSpPr>
          <p:cNvPr id="30" name="直線單箭頭接點 29"/>
          <p:cNvCxnSpPr/>
          <p:nvPr/>
        </p:nvCxnSpPr>
        <p:spPr>
          <a:xfrm flipV="1">
            <a:off x="2987824" y="2924944"/>
            <a:ext cx="1512168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4355976" y="530120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If P(C1|x) &gt;0.5 x </a:t>
            </a:r>
            <a:r>
              <a:rPr lang="zh-TW" altLang="en-US" dirty="0" smtClean="0"/>
              <a:t>屬於 </a:t>
            </a:r>
            <a:r>
              <a:rPr lang="en-US" altLang="zh-TW" dirty="0" smtClean="0"/>
              <a:t>Class 1 </a:t>
            </a:r>
            <a:endParaRPr lang="zh-TW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/>
      <p:bldP spid="19" grpId="0"/>
      <p:bldP spid="24" grpId="0"/>
      <p:bldP spid="25" grpId="0"/>
      <p:bldP spid="3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42"/>
          <p:cNvGrpSpPr/>
          <p:nvPr/>
        </p:nvGrpSpPr>
        <p:grpSpPr>
          <a:xfrm>
            <a:off x="370207" y="1052736"/>
            <a:ext cx="4273801" cy="3279488"/>
            <a:chOff x="370207" y="908720"/>
            <a:chExt cx="4299405" cy="3279488"/>
          </a:xfrm>
        </p:grpSpPr>
        <p:cxnSp>
          <p:nvCxnSpPr>
            <p:cNvPr id="6" name="直線單箭頭接點 5"/>
            <p:cNvCxnSpPr/>
            <p:nvPr/>
          </p:nvCxnSpPr>
          <p:spPr>
            <a:xfrm>
              <a:off x="668777" y="3878031"/>
              <a:ext cx="400083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單箭頭接點 6"/>
            <p:cNvCxnSpPr/>
            <p:nvPr/>
          </p:nvCxnSpPr>
          <p:spPr>
            <a:xfrm flipV="1">
              <a:off x="728491" y="1083385"/>
              <a:ext cx="0" cy="30275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橢圓 7"/>
            <p:cNvSpPr/>
            <p:nvPr/>
          </p:nvSpPr>
          <p:spPr>
            <a:xfrm>
              <a:off x="1564487" y="2538930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967347" y="3237591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1027061" y="2888260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1325630" y="3062926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1206203" y="3354034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1445059" y="2946482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967347" y="3062926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1803342" y="2480708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1922770" y="3121148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982484" y="2189599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1624200" y="2830039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1750581" y="2953261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042199" y="2538930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1982484" y="1956712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2281054" y="2189599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1863057" y="2771817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2460197" y="3004704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2579623" y="1898490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2340768" y="1840268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2878194" y="2014934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2460197" y="1607382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1624200" y="2189599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2056104" y="2727153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1445059" y="2538930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2878194" y="1490938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2593529" y="2086713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2997621" y="1723825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2579623" y="2422486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2175531" y="1970270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1922770" y="1665603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>
              <a:off x="3176763" y="1549160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2586577" y="1730604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/>
            <p:cNvSpPr/>
            <p:nvPr/>
          </p:nvSpPr>
          <p:spPr>
            <a:xfrm>
              <a:off x="2699052" y="1607382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/>
            <p:cNvSpPr/>
            <p:nvPr/>
          </p:nvSpPr>
          <p:spPr>
            <a:xfrm>
              <a:off x="2825433" y="1730604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/>
            <p:cNvSpPr/>
            <p:nvPr/>
          </p:nvSpPr>
          <p:spPr>
            <a:xfrm>
              <a:off x="1445059" y="2364265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/>
          </p:nvSpPr>
          <p:spPr>
            <a:xfrm>
              <a:off x="1504773" y="1956712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/>
            <p:cNvSpPr/>
            <p:nvPr/>
          </p:nvSpPr>
          <p:spPr>
            <a:xfrm>
              <a:off x="2049150" y="1788825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/>
            <p:cNvSpPr/>
            <p:nvPr/>
          </p:nvSpPr>
          <p:spPr>
            <a:xfrm>
              <a:off x="2221339" y="2306043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/>
            <p:cNvSpPr/>
            <p:nvPr/>
          </p:nvSpPr>
          <p:spPr>
            <a:xfrm>
              <a:off x="1624200" y="3121148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/>
          </p:nvSpPr>
          <p:spPr>
            <a:xfrm>
              <a:off x="1982484" y="2946482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2600482" y="2675710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2340768" y="2538930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/>
            <p:cNvSpPr/>
            <p:nvPr/>
          </p:nvSpPr>
          <p:spPr>
            <a:xfrm>
              <a:off x="2294960" y="2785375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/>
            <p:cNvSpPr/>
            <p:nvPr/>
          </p:nvSpPr>
          <p:spPr>
            <a:xfrm>
              <a:off x="3057336" y="2364265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/>
            <p:cNvSpPr/>
            <p:nvPr/>
          </p:nvSpPr>
          <p:spPr>
            <a:xfrm>
              <a:off x="1325630" y="2713595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/>
            <p:cNvSpPr/>
            <p:nvPr/>
          </p:nvSpPr>
          <p:spPr>
            <a:xfrm>
              <a:off x="1086775" y="2073156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/>
            <p:cNvSpPr/>
            <p:nvPr/>
          </p:nvSpPr>
          <p:spPr>
            <a:xfrm>
              <a:off x="1027061" y="2364265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3117049" y="2771817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/>
            <p:cNvSpPr/>
            <p:nvPr/>
          </p:nvSpPr>
          <p:spPr>
            <a:xfrm>
              <a:off x="2937908" y="1025163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/>
            <p:cNvSpPr/>
            <p:nvPr/>
          </p:nvSpPr>
          <p:spPr>
            <a:xfrm>
              <a:off x="1206203" y="2713595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/>
            <p:cNvSpPr/>
            <p:nvPr/>
          </p:nvSpPr>
          <p:spPr>
            <a:xfrm>
              <a:off x="847920" y="2131377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/>
            <p:cNvSpPr/>
            <p:nvPr/>
          </p:nvSpPr>
          <p:spPr>
            <a:xfrm>
              <a:off x="847920" y="3586922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橢圓 59"/>
            <p:cNvSpPr/>
            <p:nvPr/>
          </p:nvSpPr>
          <p:spPr>
            <a:xfrm>
              <a:off x="1982484" y="2306043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/>
            <p:cNvSpPr/>
            <p:nvPr/>
          </p:nvSpPr>
          <p:spPr>
            <a:xfrm>
              <a:off x="2639337" y="2364265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>
              <a:off x="1922770" y="2713595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/>
            <p:cNvSpPr/>
            <p:nvPr/>
          </p:nvSpPr>
          <p:spPr>
            <a:xfrm>
              <a:off x="2639337" y="1258051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/>
            <p:cNvSpPr/>
            <p:nvPr/>
          </p:nvSpPr>
          <p:spPr>
            <a:xfrm>
              <a:off x="1863057" y="908720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/>
            <p:cNvSpPr/>
            <p:nvPr/>
          </p:nvSpPr>
          <p:spPr>
            <a:xfrm>
              <a:off x="2042199" y="1549160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/>
            <p:cNvSpPr/>
            <p:nvPr/>
          </p:nvSpPr>
          <p:spPr>
            <a:xfrm>
              <a:off x="847920" y="3179369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/>
            <p:cNvSpPr/>
            <p:nvPr/>
          </p:nvSpPr>
          <p:spPr>
            <a:xfrm>
              <a:off x="1743628" y="3470479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橢圓 67"/>
            <p:cNvSpPr/>
            <p:nvPr/>
          </p:nvSpPr>
          <p:spPr>
            <a:xfrm>
              <a:off x="3176763" y="2131377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/>
            <p:cNvSpPr/>
            <p:nvPr/>
          </p:nvSpPr>
          <p:spPr>
            <a:xfrm>
              <a:off x="1206203" y="2364265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/>
            <p:cNvSpPr/>
            <p:nvPr/>
          </p:nvSpPr>
          <p:spPr>
            <a:xfrm>
              <a:off x="2878194" y="3004704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/>
            <p:cNvSpPr/>
            <p:nvPr/>
          </p:nvSpPr>
          <p:spPr>
            <a:xfrm>
              <a:off x="2997621" y="3121148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/>
            <p:cNvSpPr/>
            <p:nvPr/>
          </p:nvSpPr>
          <p:spPr>
            <a:xfrm>
              <a:off x="1265917" y="1898490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/>
            <p:cNvSpPr/>
            <p:nvPr/>
          </p:nvSpPr>
          <p:spPr>
            <a:xfrm>
              <a:off x="1683915" y="2597151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/>
            <p:cNvSpPr/>
            <p:nvPr/>
          </p:nvSpPr>
          <p:spPr>
            <a:xfrm>
              <a:off x="2460197" y="3470479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橢圓 74"/>
            <p:cNvSpPr/>
            <p:nvPr/>
          </p:nvSpPr>
          <p:spPr>
            <a:xfrm>
              <a:off x="2042199" y="2014934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橢圓 75"/>
            <p:cNvSpPr/>
            <p:nvPr/>
          </p:nvSpPr>
          <p:spPr>
            <a:xfrm>
              <a:off x="2101913" y="2597151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/>
            <p:cNvSpPr/>
            <p:nvPr/>
          </p:nvSpPr>
          <p:spPr>
            <a:xfrm>
              <a:off x="1982484" y="2597151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/>
            <p:cNvSpPr/>
            <p:nvPr/>
          </p:nvSpPr>
          <p:spPr>
            <a:xfrm>
              <a:off x="2460197" y="2538930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/>
            <p:cNvSpPr/>
            <p:nvPr/>
          </p:nvSpPr>
          <p:spPr>
            <a:xfrm>
              <a:off x="1982484" y="2422486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橢圓 79"/>
            <p:cNvSpPr/>
            <p:nvPr/>
          </p:nvSpPr>
          <p:spPr>
            <a:xfrm>
              <a:off x="2161626" y="2480708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橢圓 80"/>
            <p:cNvSpPr/>
            <p:nvPr/>
          </p:nvSpPr>
          <p:spPr>
            <a:xfrm>
              <a:off x="2221339" y="2480708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橢圓 81"/>
            <p:cNvSpPr/>
            <p:nvPr/>
          </p:nvSpPr>
          <p:spPr>
            <a:xfrm>
              <a:off x="2460197" y="2189599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/>
            <p:cNvSpPr/>
            <p:nvPr/>
          </p:nvSpPr>
          <p:spPr>
            <a:xfrm>
              <a:off x="2340768" y="2247821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橢圓 83"/>
            <p:cNvSpPr/>
            <p:nvPr/>
          </p:nvSpPr>
          <p:spPr>
            <a:xfrm>
              <a:off x="1564487" y="1490938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橢圓 84"/>
            <p:cNvSpPr/>
            <p:nvPr/>
          </p:nvSpPr>
          <p:spPr>
            <a:xfrm>
              <a:off x="2340768" y="2364265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橢圓 85"/>
            <p:cNvSpPr/>
            <p:nvPr/>
          </p:nvSpPr>
          <p:spPr>
            <a:xfrm>
              <a:off x="2161626" y="2247821"/>
              <a:ext cx="37913" cy="58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7" name="直線接點 86"/>
            <p:cNvCxnSpPr/>
            <p:nvPr/>
          </p:nvCxnSpPr>
          <p:spPr>
            <a:xfrm>
              <a:off x="1504773" y="3878031"/>
              <a:ext cx="0" cy="582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>
              <a:off x="2281054" y="3878031"/>
              <a:ext cx="0" cy="582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/>
            <p:nvPr/>
          </p:nvCxnSpPr>
          <p:spPr>
            <a:xfrm>
              <a:off x="3057336" y="3878031"/>
              <a:ext cx="0" cy="582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/>
            <p:nvPr/>
          </p:nvCxnSpPr>
          <p:spPr>
            <a:xfrm>
              <a:off x="3833616" y="3878031"/>
              <a:ext cx="0" cy="582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>
              <a:off x="728491" y="3586922"/>
              <a:ext cx="597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接點 91"/>
            <p:cNvCxnSpPr/>
            <p:nvPr/>
          </p:nvCxnSpPr>
          <p:spPr>
            <a:xfrm>
              <a:off x="728491" y="3179369"/>
              <a:ext cx="597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/>
          </p:nvCxnSpPr>
          <p:spPr>
            <a:xfrm>
              <a:off x="728491" y="2771817"/>
              <a:ext cx="597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接點 93"/>
            <p:cNvCxnSpPr/>
            <p:nvPr/>
          </p:nvCxnSpPr>
          <p:spPr>
            <a:xfrm>
              <a:off x="728491" y="2364265"/>
              <a:ext cx="597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>
              <a:off x="728491" y="1956712"/>
              <a:ext cx="597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>
              <a:off x="728491" y="1607382"/>
              <a:ext cx="5971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文字方塊 96"/>
            <p:cNvSpPr txBox="1"/>
            <p:nvPr/>
          </p:nvSpPr>
          <p:spPr>
            <a:xfrm>
              <a:off x="1325630" y="3994474"/>
              <a:ext cx="358284" cy="19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 smtClean="0"/>
                <a:t>50</a:t>
              </a:r>
              <a:endParaRPr lang="zh-TW" altLang="en-US" sz="900" dirty="0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2042199" y="3994474"/>
              <a:ext cx="358284" cy="19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 smtClean="0"/>
                <a:t>100</a:t>
              </a:r>
              <a:endParaRPr lang="zh-TW" altLang="en-US" sz="900" dirty="0"/>
            </a:p>
          </p:txBody>
        </p:sp>
        <p:sp>
          <p:nvSpPr>
            <p:cNvPr id="99" name="文字方塊 98"/>
            <p:cNvSpPr txBox="1"/>
            <p:nvPr/>
          </p:nvSpPr>
          <p:spPr>
            <a:xfrm>
              <a:off x="2878194" y="3994474"/>
              <a:ext cx="358284" cy="19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 smtClean="0"/>
                <a:t>150</a:t>
              </a:r>
              <a:endParaRPr lang="zh-TW" altLang="en-US" sz="900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3654475" y="3994474"/>
              <a:ext cx="358284" cy="19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 smtClean="0"/>
                <a:t>200</a:t>
              </a:r>
              <a:endParaRPr lang="zh-TW" altLang="en-US" sz="900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370207" y="3528700"/>
              <a:ext cx="358284" cy="19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 smtClean="0"/>
                <a:t>20</a:t>
              </a:r>
              <a:endParaRPr lang="zh-TW" altLang="en-US" sz="900" dirty="0"/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370207" y="3121148"/>
              <a:ext cx="358284" cy="19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 smtClean="0"/>
                <a:t>40</a:t>
              </a:r>
              <a:endParaRPr lang="zh-TW" altLang="en-US" sz="900" dirty="0"/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370207" y="2655373"/>
              <a:ext cx="358284" cy="19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 smtClean="0"/>
                <a:t>60</a:t>
              </a:r>
              <a:endParaRPr lang="zh-TW" altLang="en-US" sz="900" dirty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370207" y="2247821"/>
              <a:ext cx="358284" cy="19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 smtClean="0"/>
                <a:t>80</a:t>
              </a:r>
              <a:endParaRPr lang="zh-TW" altLang="en-US" sz="900" dirty="0"/>
            </a:p>
          </p:txBody>
        </p:sp>
        <p:sp>
          <p:nvSpPr>
            <p:cNvPr id="105" name="文字方塊 104"/>
            <p:cNvSpPr txBox="1"/>
            <p:nvPr/>
          </p:nvSpPr>
          <p:spPr>
            <a:xfrm>
              <a:off x="370207" y="1898490"/>
              <a:ext cx="358284" cy="19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 smtClean="0"/>
                <a:t>100</a:t>
              </a:r>
              <a:endParaRPr lang="zh-TW" altLang="en-US" sz="900" dirty="0"/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370207" y="1490938"/>
              <a:ext cx="358284" cy="19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 smtClean="0"/>
                <a:t>120</a:t>
              </a:r>
              <a:endParaRPr lang="zh-TW" altLang="en-US" sz="900" dirty="0"/>
            </a:p>
          </p:txBody>
        </p:sp>
      </p:grpSp>
      <p:sp>
        <p:nvSpPr>
          <p:cNvPr id="107" name="文字方塊 106"/>
          <p:cNvSpPr txBox="1"/>
          <p:nvPr/>
        </p:nvSpPr>
        <p:spPr>
          <a:xfrm>
            <a:off x="4371042" y="4138490"/>
            <a:ext cx="417998" cy="298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x1</a:t>
            </a:r>
            <a:endParaRPr lang="zh-TW" altLang="en-US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0" y="1196752"/>
            <a:ext cx="56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x2</a:t>
            </a:r>
            <a:endParaRPr lang="zh-TW" altLang="en-US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611560" y="5486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1</a:t>
            </a:r>
          </a:p>
        </p:txBody>
      </p:sp>
      <p:sp>
        <p:nvSpPr>
          <p:cNvPr id="114" name="文字方塊 113"/>
          <p:cNvSpPr txBox="1"/>
          <p:nvPr/>
        </p:nvSpPr>
        <p:spPr>
          <a:xfrm>
            <a:off x="5940152" y="62068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2</a:t>
            </a:r>
          </a:p>
        </p:txBody>
      </p:sp>
      <p:cxnSp>
        <p:nvCxnSpPr>
          <p:cNvPr id="119" name="直線單箭頭接點 118"/>
          <p:cNvCxnSpPr/>
          <p:nvPr/>
        </p:nvCxnSpPr>
        <p:spPr>
          <a:xfrm flipV="1">
            <a:off x="5436096" y="1340768"/>
            <a:ext cx="0" cy="3027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直線接點 119"/>
          <p:cNvCxnSpPr/>
          <p:nvPr/>
        </p:nvCxnSpPr>
        <p:spPr>
          <a:xfrm>
            <a:off x="5436096" y="3844305"/>
            <a:ext cx="597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/>
        </p:nvCxnSpPr>
        <p:spPr>
          <a:xfrm>
            <a:off x="5436096" y="3436752"/>
            <a:ext cx="597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/>
          <p:cNvCxnSpPr/>
          <p:nvPr/>
        </p:nvCxnSpPr>
        <p:spPr>
          <a:xfrm>
            <a:off x="5436096" y="3029200"/>
            <a:ext cx="597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直線接點 122"/>
          <p:cNvCxnSpPr/>
          <p:nvPr/>
        </p:nvCxnSpPr>
        <p:spPr>
          <a:xfrm>
            <a:off x="5436096" y="2621648"/>
            <a:ext cx="597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直線接點 123"/>
          <p:cNvCxnSpPr/>
          <p:nvPr/>
        </p:nvCxnSpPr>
        <p:spPr>
          <a:xfrm>
            <a:off x="5436096" y="2214095"/>
            <a:ext cx="597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直線接點 124"/>
          <p:cNvCxnSpPr/>
          <p:nvPr/>
        </p:nvCxnSpPr>
        <p:spPr>
          <a:xfrm>
            <a:off x="5436096" y="1864765"/>
            <a:ext cx="597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5077812" y="3786083"/>
            <a:ext cx="358284" cy="193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20</a:t>
            </a:r>
            <a:endParaRPr lang="zh-TW" altLang="en-US" sz="900" dirty="0"/>
          </a:p>
        </p:txBody>
      </p:sp>
      <p:sp>
        <p:nvSpPr>
          <p:cNvPr id="127" name="文字方塊 126"/>
          <p:cNvSpPr txBox="1"/>
          <p:nvPr/>
        </p:nvSpPr>
        <p:spPr>
          <a:xfrm>
            <a:off x="5077812" y="3378531"/>
            <a:ext cx="358284" cy="193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40</a:t>
            </a:r>
            <a:endParaRPr lang="zh-TW" altLang="en-US" sz="900" dirty="0"/>
          </a:p>
        </p:txBody>
      </p:sp>
      <p:sp>
        <p:nvSpPr>
          <p:cNvPr id="128" name="文字方塊 127"/>
          <p:cNvSpPr txBox="1"/>
          <p:nvPr/>
        </p:nvSpPr>
        <p:spPr>
          <a:xfrm>
            <a:off x="5077812" y="2912756"/>
            <a:ext cx="358284" cy="193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60</a:t>
            </a:r>
            <a:endParaRPr lang="zh-TW" altLang="en-US" sz="900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5077812" y="2505204"/>
            <a:ext cx="358284" cy="193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80</a:t>
            </a:r>
            <a:endParaRPr lang="zh-TW" altLang="en-US" sz="900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5077812" y="2155873"/>
            <a:ext cx="358284" cy="193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100</a:t>
            </a:r>
            <a:endParaRPr lang="zh-TW" altLang="en-US" sz="900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5077812" y="1748321"/>
            <a:ext cx="358284" cy="193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120</a:t>
            </a:r>
            <a:endParaRPr lang="zh-TW" altLang="en-US" sz="900" dirty="0"/>
          </a:p>
        </p:txBody>
      </p:sp>
      <p:cxnSp>
        <p:nvCxnSpPr>
          <p:cNvPr id="132" name="直線單箭頭接點 131"/>
          <p:cNvCxnSpPr/>
          <p:nvPr/>
        </p:nvCxnSpPr>
        <p:spPr>
          <a:xfrm>
            <a:off x="5143165" y="4005064"/>
            <a:ext cx="40008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>
            <a:off x="5979161" y="4005064"/>
            <a:ext cx="0" cy="582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>
            <a:off x="6755442" y="4005064"/>
            <a:ext cx="0" cy="582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>
            <a:off x="7531724" y="4005064"/>
            <a:ext cx="0" cy="582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>
            <a:off x="8308004" y="4005064"/>
            <a:ext cx="0" cy="582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文字方塊 136"/>
          <p:cNvSpPr txBox="1"/>
          <p:nvPr/>
        </p:nvSpPr>
        <p:spPr>
          <a:xfrm>
            <a:off x="5800018" y="4121507"/>
            <a:ext cx="358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20</a:t>
            </a:r>
            <a:endParaRPr lang="zh-TW" altLang="en-US" sz="900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6516587" y="4121507"/>
            <a:ext cx="358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40</a:t>
            </a:r>
            <a:endParaRPr lang="zh-TW" altLang="en-US" sz="9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7352582" y="4121507"/>
            <a:ext cx="358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60</a:t>
            </a:r>
            <a:endParaRPr lang="zh-TW" altLang="en-US" sz="900" dirty="0"/>
          </a:p>
        </p:txBody>
      </p:sp>
      <p:sp>
        <p:nvSpPr>
          <p:cNvPr id="140" name="文字方塊 139"/>
          <p:cNvSpPr txBox="1"/>
          <p:nvPr/>
        </p:nvSpPr>
        <p:spPr>
          <a:xfrm>
            <a:off x="8128863" y="4121507"/>
            <a:ext cx="358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80</a:t>
            </a:r>
            <a:endParaRPr lang="zh-TW" altLang="en-US" sz="9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8726002" y="4149080"/>
            <a:ext cx="417998" cy="298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x1</a:t>
            </a:r>
            <a:endParaRPr lang="zh-TW" altLang="en-US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4788024" y="1412776"/>
            <a:ext cx="56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x2</a:t>
            </a:r>
            <a:endParaRPr lang="zh-TW" altLang="en-US" dirty="0"/>
          </a:p>
        </p:txBody>
      </p:sp>
      <p:sp>
        <p:nvSpPr>
          <p:cNvPr id="144" name="橢圓 143"/>
          <p:cNvSpPr/>
          <p:nvPr/>
        </p:nvSpPr>
        <p:spPr>
          <a:xfrm>
            <a:off x="5796136" y="3645024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/>
          <p:cNvSpPr/>
          <p:nvPr/>
        </p:nvSpPr>
        <p:spPr>
          <a:xfrm>
            <a:off x="6012160" y="3645024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/>
          <p:cNvSpPr/>
          <p:nvPr/>
        </p:nvSpPr>
        <p:spPr>
          <a:xfrm>
            <a:off x="6164560" y="3725416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橢圓 146"/>
          <p:cNvSpPr/>
          <p:nvPr/>
        </p:nvSpPr>
        <p:spPr>
          <a:xfrm>
            <a:off x="6300192" y="3645024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橢圓 147"/>
          <p:cNvSpPr/>
          <p:nvPr/>
        </p:nvSpPr>
        <p:spPr>
          <a:xfrm>
            <a:off x="6516216" y="3573016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橢圓 148"/>
          <p:cNvSpPr/>
          <p:nvPr/>
        </p:nvSpPr>
        <p:spPr>
          <a:xfrm>
            <a:off x="6228184" y="3501008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橢圓 149"/>
          <p:cNvSpPr/>
          <p:nvPr/>
        </p:nvSpPr>
        <p:spPr>
          <a:xfrm>
            <a:off x="6516216" y="3717032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橢圓 150"/>
          <p:cNvSpPr/>
          <p:nvPr/>
        </p:nvSpPr>
        <p:spPr>
          <a:xfrm>
            <a:off x="6804248" y="3356992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橢圓 151"/>
          <p:cNvSpPr/>
          <p:nvPr/>
        </p:nvSpPr>
        <p:spPr>
          <a:xfrm>
            <a:off x="7092280" y="3573016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橢圓 152"/>
          <p:cNvSpPr/>
          <p:nvPr/>
        </p:nvSpPr>
        <p:spPr>
          <a:xfrm>
            <a:off x="7092280" y="3717032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橢圓 153"/>
          <p:cNvSpPr/>
          <p:nvPr/>
        </p:nvSpPr>
        <p:spPr>
          <a:xfrm>
            <a:off x="6660232" y="3573016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橢圓 154"/>
          <p:cNvSpPr/>
          <p:nvPr/>
        </p:nvSpPr>
        <p:spPr>
          <a:xfrm>
            <a:off x="7092280" y="3140968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橢圓 155"/>
          <p:cNvSpPr/>
          <p:nvPr/>
        </p:nvSpPr>
        <p:spPr>
          <a:xfrm>
            <a:off x="7452320" y="3429000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/>
          <p:cNvSpPr/>
          <p:nvPr/>
        </p:nvSpPr>
        <p:spPr>
          <a:xfrm>
            <a:off x="7380312" y="3068960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橢圓 157"/>
          <p:cNvSpPr/>
          <p:nvPr/>
        </p:nvSpPr>
        <p:spPr>
          <a:xfrm>
            <a:off x="7812360" y="3645024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橢圓 158"/>
          <p:cNvSpPr/>
          <p:nvPr/>
        </p:nvSpPr>
        <p:spPr>
          <a:xfrm>
            <a:off x="7236296" y="3284984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橢圓 159"/>
          <p:cNvSpPr/>
          <p:nvPr/>
        </p:nvSpPr>
        <p:spPr>
          <a:xfrm>
            <a:off x="7524328" y="3356992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橢圓 160"/>
          <p:cNvSpPr/>
          <p:nvPr/>
        </p:nvSpPr>
        <p:spPr>
          <a:xfrm>
            <a:off x="7837512" y="3526160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橢圓 161"/>
          <p:cNvSpPr/>
          <p:nvPr/>
        </p:nvSpPr>
        <p:spPr>
          <a:xfrm>
            <a:off x="7884368" y="3068960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橢圓 162"/>
          <p:cNvSpPr/>
          <p:nvPr/>
        </p:nvSpPr>
        <p:spPr>
          <a:xfrm>
            <a:off x="7452320" y="2924944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橢圓 163"/>
          <p:cNvSpPr/>
          <p:nvPr/>
        </p:nvSpPr>
        <p:spPr>
          <a:xfrm>
            <a:off x="7668344" y="2780928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橢圓 164"/>
          <p:cNvSpPr/>
          <p:nvPr/>
        </p:nvSpPr>
        <p:spPr>
          <a:xfrm>
            <a:off x="7668344" y="3140968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橢圓 165"/>
          <p:cNvSpPr/>
          <p:nvPr/>
        </p:nvSpPr>
        <p:spPr>
          <a:xfrm>
            <a:off x="7740352" y="2924944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橢圓 166"/>
          <p:cNvSpPr/>
          <p:nvPr/>
        </p:nvSpPr>
        <p:spPr>
          <a:xfrm>
            <a:off x="8100392" y="3284984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橢圓 167"/>
          <p:cNvSpPr/>
          <p:nvPr/>
        </p:nvSpPr>
        <p:spPr>
          <a:xfrm>
            <a:off x="8244408" y="3645024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橢圓 168"/>
          <p:cNvSpPr/>
          <p:nvPr/>
        </p:nvSpPr>
        <p:spPr>
          <a:xfrm>
            <a:off x="7812360" y="3284984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橢圓 169"/>
          <p:cNvSpPr/>
          <p:nvPr/>
        </p:nvSpPr>
        <p:spPr>
          <a:xfrm>
            <a:off x="8028384" y="3429000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橢圓 170"/>
          <p:cNvSpPr/>
          <p:nvPr/>
        </p:nvSpPr>
        <p:spPr>
          <a:xfrm>
            <a:off x="8244408" y="2924944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橢圓 171"/>
          <p:cNvSpPr/>
          <p:nvPr/>
        </p:nvSpPr>
        <p:spPr>
          <a:xfrm>
            <a:off x="8172400" y="3501008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橢圓 172"/>
          <p:cNvSpPr/>
          <p:nvPr/>
        </p:nvSpPr>
        <p:spPr>
          <a:xfrm>
            <a:off x="8100392" y="2924944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橢圓 173"/>
          <p:cNvSpPr/>
          <p:nvPr/>
        </p:nvSpPr>
        <p:spPr>
          <a:xfrm>
            <a:off x="7236296" y="3068960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橢圓 174"/>
          <p:cNvSpPr/>
          <p:nvPr/>
        </p:nvSpPr>
        <p:spPr>
          <a:xfrm>
            <a:off x="8244408" y="3212976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橢圓 175"/>
          <p:cNvSpPr/>
          <p:nvPr/>
        </p:nvSpPr>
        <p:spPr>
          <a:xfrm>
            <a:off x="8316416" y="2564904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橢圓 176"/>
          <p:cNvSpPr/>
          <p:nvPr/>
        </p:nvSpPr>
        <p:spPr>
          <a:xfrm>
            <a:off x="8676456" y="2060848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橢圓 177"/>
          <p:cNvSpPr/>
          <p:nvPr/>
        </p:nvSpPr>
        <p:spPr>
          <a:xfrm>
            <a:off x="7884368" y="2852936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橢圓 178"/>
          <p:cNvSpPr/>
          <p:nvPr/>
        </p:nvSpPr>
        <p:spPr>
          <a:xfrm>
            <a:off x="8172400" y="2636912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橢圓 179"/>
          <p:cNvSpPr/>
          <p:nvPr/>
        </p:nvSpPr>
        <p:spPr>
          <a:xfrm>
            <a:off x="8604448" y="2564904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橢圓 180"/>
          <p:cNvSpPr/>
          <p:nvPr/>
        </p:nvSpPr>
        <p:spPr>
          <a:xfrm>
            <a:off x="8460432" y="2852936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橢圓 181"/>
          <p:cNvSpPr/>
          <p:nvPr/>
        </p:nvSpPr>
        <p:spPr>
          <a:xfrm>
            <a:off x="6804248" y="3573016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橢圓 182"/>
          <p:cNvSpPr/>
          <p:nvPr/>
        </p:nvSpPr>
        <p:spPr>
          <a:xfrm>
            <a:off x="7020272" y="3429000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橢圓 183"/>
          <p:cNvSpPr/>
          <p:nvPr/>
        </p:nvSpPr>
        <p:spPr>
          <a:xfrm>
            <a:off x="7956376" y="2564904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橢圓 184"/>
          <p:cNvSpPr/>
          <p:nvPr/>
        </p:nvSpPr>
        <p:spPr>
          <a:xfrm>
            <a:off x="8909248" y="2869704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橢圓 185"/>
          <p:cNvSpPr/>
          <p:nvPr/>
        </p:nvSpPr>
        <p:spPr>
          <a:xfrm>
            <a:off x="6876256" y="3284984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橢圓 186"/>
          <p:cNvSpPr/>
          <p:nvPr/>
        </p:nvSpPr>
        <p:spPr>
          <a:xfrm>
            <a:off x="8460432" y="3429000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橢圓 187"/>
          <p:cNvSpPr/>
          <p:nvPr/>
        </p:nvSpPr>
        <p:spPr>
          <a:xfrm>
            <a:off x="8604448" y="1556792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橢圓 188"/>
          <p:cNvSpPr/>
          <p:nvPr/>
        </p:nvSpPr>
        <p:spPr>
          <a:xfrm>
            <a:off x="6444208" y="3140968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橢圓 189"/>
          <p:cNvSpPr/>
          <p:nvPr/>
        </p:nvSpPr>
        <p:spPr>
          <a:xfrm>
            <a:off x="6084168" y="2348880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" name="橢圓 190"/>
          <p:cNvSpPr/>
          <p:nvPr/>
        </p:nvSpPr>
        <p:spPr>
          <a:xfrm>
            <a:off x="5724128" y="2708920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" name="橢圓 191"/>
          <p:cNvSpPr/>
          <p:nvPr/>
        </p:nvSpPr>
        <p:spPr>
          <a:xfrm>
            <a:off x="5940152" y="1772816"/>
            <a:ext cx="45719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" name="文字方塊 193"/>
          <p:cNvSpPr txBox="1"/>
          <p:nvPr/>
        </p:nvSpPr>
        <p:spPr>
          <a:xfrm>
            <a:off x="1475656" y="479715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</a:t>
            </a:r>
            <a:r>
              <a:rPr lang="el-GR" altLang="zh-TW" dirty="0" smtClean="0"/>
              <a:t>μ</a:t>
            </a:r>
            <a:r>
              <a:rPr lang="en-US" altLang="zh-TW" baseline="30000" dirty="0" smtClean="0"/>
              <a:t>1</a:t>
            </a:r>
            <a:r>
              <a:rPr lang="el-GR" altLang="zh-TW" dirty="0" smtClean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 </a:t>
            </a:r>
            <a:endParaRPr lang="zh-TW" altLang="en-US" dirty="0"/>
          </a:p>
        </p:txBody>
      </p:sp>
      <p:sp>
        <p:nvSpPr>
          <p:cNvPr id="195" name="文字方塊 194"/>
          <p:cNvSpPr txBox="1"/>
          <p:nvPr/>
        </p:nvSpPr>
        <p:spPr>
          <a:xfrm>
            <a:off x="1403648" y="549842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</a:t>
            </a:r>
            <a:r>
              <a:rPr lang="el-GR" altLang="zh-TW" dirty="0" smtClean="0"/>
              <a:t>Σ</a:t>
            </a:r>
            <a:r>
              <a:rPr lang="en-US" altLang="zh-TW" baseline="30000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endParaRPr lang="zh-TW" altLang="en-US" dirty="0"/>
          </a:p>
        </p:txBody>
      </p:sp>
      <p:pic>
        <p:nvPicPr>
          <p:cNvPr id="196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7704" y="5445224"/>
            <a:ext cx="1085850" cy="504825"/>
          </a:xfrm>
          <a:prstGeom prst="rect">
            <a:avLst/>
          </a:prstGeom>
          <a:noFill/>
        </p:spPr>
      </p:pic>
      <p:pic>
        <p:nvPicPr>
          <p:cNvPr id="197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1720" y="4725144"/>
            <a:ext cx="657225" cy="514350"/>
          </a:xfrm>
          <a:prstGeom prst="rect">
            <a:avLst/>
          </a:prstGeom>
          <a:noFill/>
        </p:spPr>
      </p:pic>
      <p:sp>
        <p:nvSpPr>
          <p:cNvPr id="199" name="文字方塊 198"/>
          <p:cNvSpPr txBox="1"/>
          <p:nvPr/>
        </p:nvSpPr>
        <p:spPr>
          <a:xfrm>
            <a:off x="5868144" y="49411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</a:t>
            </a:r>
            <a:r>
              <a:rPr lang="el-GR" altLang="zh-TW" dirty="0" smtClean="0"/>
              <a:t>μ</a:t>
            </a:r>
            <a:r>
              <a:rPr lang="en-US" altLang="zh-TW" baseline="30000" dirty="0" smtClean="0"/>
              <a:t>2</a:t>
            </a:r>
            <a:r>
              <a:rPr lang="el-GR" altLang="zh-TW" dirty="0" smtClean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 </a:t>
            </a:r>
            <a:endParaRPr lang="zh-TW" altLang="en-US" dirty="0"/>
          </a:p>
        </p:txBody>
      </p:sp>
      <p:sp>
        <p:nvSpPr>
          <p:cNvPr id="200" name="文字方塊 199"/>
          <p:cNvSpPr txBox="1"/>
          <p:nvPr/>
        </p:nvSpPr>
        <p:spPr>
          <a:xfrm>
            <a:off x="5868144" y="544522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</a:t>
            </a:r>
            <a:r>
              <a:rPr lang="el-GR" altLang="zh-TW" dirty="0" smtClean="0"/>
              <a:t>Σ</a:t>
            </a:r>
            <a:r>
              <a:rPr lang="en-US" altLang="zh-TW" baseline="30000" dirty="0" smtClean="0"/>
              <a:t>2</a:t>
            </a:r>
            <a:r>
              <a:rPr lang="zh-TW" altLang="en-US" dirty="0" smtClean="0"/>
              <a:t>  </a:t>
            </a:r>
            <a:r>
              <a:rPr lang="en-US" altLang="zh-TW" dirty="0" smtClean="0"/>
              <a:t>=</a:t>
            </a:r>
            <a:endParaRPr lang="zh-TW" alt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32240" y="4797152"/>
            <a:ext cx="657225" cy="514350"/>
          </a:xfrm>
          <a:prstGeom prst="rect">
            <a:avLst/>
          </a:prstGeom>
          <a:noFill/>
        </p:spPr>
      </p:pic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1115566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16216" y="5445224"/>
            <a:ext cx="1143000" cy="504825"/>
          </a:xfrm>
          <a:prstGeom prst="rect">
            <a:avLst/>
          </a:prstGeom>
          <a:noFill/>
        </p:spPr>
      </p:pic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1106041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93" name="文字方塊 192"/>
          <p:cNvSpPr txBox="1"/>
          <p:nvPr/>
        </p:nvSpPr>
        <p:spPr>
          <a:xfrm>
            <a:off x="4283968" y="48691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dirty="0" smtClean="0"/>
              <a:t>Σ</a:t>
            </a:r>
            <a:endParaRPr lang="zh-TW" altLang="en-US" dirty="0"/>
          </a:p>
        </p:txBody>
      </p:sp>
      <p:cxnSp>
        <p:nvCxnSpPr>
          <p:cNvPr id="201" name="直線單箭頭接點 200"/>
          <p:cNvCxnSpPr>
            <a:stCxn id="193" idx="3"/>
            <a:endCxn id="200" idx="1"/>
          </p:cNvCxnSpPr>
          <p:nvPr/>
        </p:nvCxnSpPr>
        <p:spPr>
          <a:xfrm>
            <a:off x="4644008" y="5053826"/>
            <a:ext cx="122413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/>
          <p:cNvCxnSpPr>
            <a:stCxn id="193" idx="1"/>
            <a:endCxn id="196" idx="3"/>
          </p:cNvCxnSpPr>
          <p:nvPr/>
        </p:nvCxnSpPr>
        <p:spPr>
          <a:xfrm flipH="1">
            <a:off x="2993554" y="5053826"/>
            <a:ext cx="1290414" cy="643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211" name="群組 210"/>
          <p:cNvGrpSpPr/>
          <p:nvPr/>
        </p:nvGrpSpPr>
        <p:grpSpPr>
          <a:xfrm>
            <a:off x="3635896" y="5733256"/>
            <a:ext cx="2003673" cy="514350"/>
            <a:chOff x="3635896" y="5733256"/>
            <a:chExt cx="2003673" cy="514350"/>
          </a:xfrm>
        </p:grpSpPr>
        <p:sp>
          <p:nvSpPr>
            <p:cNvPr id="210" name="文字方塊 209"/>
            <p:cNvSpPr txBox="1"/>
            <p:nvPr/>
          </p:nvSpPr>
          <p:spPr>
            <a:xfrm>
              <a:off x="3635896" y="5805264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dirty="0" smtClean="0"/>
                <a:t>Σ</a:t>
              </a:r>
              <a:r>
                <a:rPr lang="en-US" altLang="zh-TW" dirty="0" smtClean="0"/>
                <a:t> =</a:t>
              </a:r>
              <a:endParaRPr lang="zh-TW" altLang="en-US" dirty="0"/>
            </a:p>
          </p:txBody>
        </p:sp>
        <p:pic>
          <p:nvPicPr>
            <p:cNvPr id="55297" name="Picture 1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067944" y="5733256"/>
              <a:ext cx="1571625" cy="514350"/>
            </a:xfrm>
            <a:prstGeom prst="rect">
              <a:avLst/>
            </a:prstGeom>
            <a:noFill/>
          </p:spPr>
        </p:pic>
      </p:grp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0" y="1115566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202" name="文字方塊 201"/>
          <p:cNvSpPr txBox="1"/>
          <p:nvPr/>
        </p:nvSpPr>
        <p:spPr>
          <a:xfrm>
            <a:off x="3059832" y="11663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變數縮減</a:t>
            </a:r>
            <a:endParaRPr lang="zh-TW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55576" y="548680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你可以使用任何的機率分配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99592" y="112474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當然必須合理於資料分布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71600" y="1988840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P(x|C1) = P(x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|C1) P(x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|C1) P(x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|C1) P(x</a:t>
            </a:r>
            <a:r>
              <a:rPr lang="en-US" altLang="zh-TW" baseline="-25000" dirty="0" smtClean="0"/>
              <a:t>4</a:t>
            </a:r>
            <a:r>
              <a:rPr lang="en-US" altLang="zh-TW" dirty="0" smtClean="0"/>
              <a:t>|C1)...... P(x|C1) </a:t>
            </a:r>
            <a:endParaRPr lang="zh-TW" altLang="en-US" dirty="0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5017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6" y="3068960"/>
            <a:ext cx="428625" cy="2000250"/>
          </a:xfrm>
          <a:prstGeom prst="rect">
            <a:avLst/>
          </a:prstGeom>
          <a:noFill/>
        </p:spPr>
      </p:pic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0" y="2457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cxnSp>
        <p:nvCxnSpPr>
          <p:cNvPr id="13" name="直線單箭頭接點 12"/>
          <p:cNvCxnSpPr>
            <a:endCxn id="50177" idx="0"/>
          </p:cNvCxnSpPr>
          <p:nvPr/>
        </p:nvCxnSpPr>
        <p:spPr>
          <a:xfrm flipH="1">
            <a:off x="1329929" y="2420888"/>
            <a:ext cx="1711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267744" y="4797152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如果每個特徵間為獨立</a:t>
            </a:r>
            <a:endParaRPr lang="en-US" altLang="zh-TW" dirty="0" smtClean="0"/>
          </a:p>
          <a:p>
            <a:r>
              <a:rPr lang="zh-TW" altLang="en-US" dirty="0" smtClean="0"/>
              <a:t>則我們可以使用</a:t>
            </a:r>
            <a:r>
              <a:rPr lang="en-US" altLang="zh-TW" dirty="0" smtClean="0"/>
              <a:t>Naive Bayes Classifier</a:t>
            </a:r>
            <a:endParaRPr lang="zh-TW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043608" y="1916832"/>
            <a:ext cx="4228703" cy="581025"/>
            <a:chOff x="2915816" y="5373216"/>
            <a:chExt cx="4228703" cy="581025"/>
          </a:xfrm>
        </p:grpSpPr>
        <p:sp>
          <p:nvSpPr>
            <p:cNvPr id="5" name="文字方塊 4"/>
            <p:cNvSpPr txBox="1"/>
            <p:nvPr/>
          </p:nvSpPr>
          <p:spPr>
            <a:xfrm>
              <a:off x="2915816" y="5517232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P(C1|x) = </a:t>
              </a:r>
              <a:endParaRPr lang="zh-TW" altLang="en-US" dirty="0"/>
            </a:p>
          </p:txBody>
        </p:sp>
        <p:pic>
          <p:nvPicPr>
            <p:cNvPr id="6" name="Picture 1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067944" y="5373216"/>
              <a:ext cx="3076575" cy="581025"/>
            </a:xfrm>
            <a:prstGeom prst="rect">
              <a:avLst/>
            </a:prstGeom>
            <a:noFill/>
          </p:spPr>
        </p:pic>
      </p:grpSp>
      <p:sp>
        <p:nvSpPr>
          <p:cNvPr id="7" name="文字方塊 6"/>
          <p:cNvSpPr txBox="1"/>
          <p:nvPr/>
        </p:nvSpPr>
        <p:spPr>
          <a:xfrm>
            <a:off x="395536" y="54868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 smtClean="0"/>
              <a:t>整理一下式子</a:t>
            </a:r>
            <a:endParaRPr lang="zh-TW" altLang="en-US" sz="3600" dirty="0"/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2924944"/>
            <a:ext cx="2266950" cy="914400"/>
          </a:xfrm>
          <a:prstGeom prst="rect">
            <a:avLst/>
          </a:prstGeom>
          <a:noFill/>
        </p:spPr>
      </p:pic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53255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4869160"/>
            <a:ext cx="2447925" cy="685800"/>
          </a:xfrm>
          <a:prstGeom prst="rect">
            <a:avLst/>
          </a:prstGeom>
          <a:noFill/>
        </p:spPr>
      </p:pic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53261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2852936"/>
            <a:ext cx="1066800" cy="685800"/>
          </a:xfrm>
          <a:prstGeom prst="rect">
            <a:avLst/>
          </a:prstGeom>
          <a:noFill/>
        </p:spPr>
      </p:pic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26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53264" name="Picture 1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0152" y="2996952"/>
            <a:ext cx="809625" cy="457200"/>
          </a:xfrm>
          <a:prstGeom prst="rect">
            <a:avLst/>
          </a:prstGeom>
          <a:noFill/>
        </p:spPr>
      </p:pic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53268" name="Picture 20" descr="https://upload.wikimedia.org/wikipedia/commons/thumb/8/88/Logistic-curve.svg/1280px-Logistic-curve.svg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44008" y="3838038"/>
            <a:ext cx="3816424" cy="254328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人工智慧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定義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/>
              <a:t>由人製造出來的機器所表現出來的</a:t>
            </a:r>
            <a:r>
              <a:rPr lang="zh-TW" altLang="en-US" dirty="0" smtClean="0"/>
              <a:t>智慧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離達成還有不小的空間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2830397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404664"/>
            <a:ext cx="2447925" cy="685800"/>
          </a:xfrm>
          <a:prstGeom prst="rect">
            <a:avLst/>
          </a:prstGeom>
          <a:noFill/>
        </p:spPr>
      </p:pic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1340768"/>
            <a:ext cx="3295650" cy="685800"/>
          </a:xfrm>
          <a:prstGeom prst="rect">
            <a:avLst/>
          </a:prstGeom>
          <a:noFill/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52230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3497" y="1097033"/>
            <a:ext cx="914400" cy="1114425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3203848" y="1196752"/>
            <a:ext cx="864096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>
            <a:stCxn id="12" idx="3"/>
            <a:endCxn id="52230" idx="1"/>
          </p:cNvCxnSpPr>
          <p:nvPr/>
        </p:nvCxnSpPr>
        <p:spPr>
          <a:xfrm flipV="1">
            <a:off x="4067944" y="1654246"/>
            <a:ext cx="805553" cy="10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52232" name="Picture 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04248" y="1268760"/>
            <a:ext cx="285750" cy="685800"/>
          </a:xfrm>
          <a:prstGeom prst="rect">
            <a:avLst/>
          </a:prstGeom>
          <a:noFill/>
        </p:spPr>
      </p:pic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V="1">
            <a:off x="5796136" y="1628800"/>
            <a:ext cx="805553" cy="10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52235" name="Picture 1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2492896"/>
            <a:ext cx="5095875" cy="628650"/>
          </a:xfrm>
          <a:prstGeom prst="rect">
            <a:avLst/>
          </a:prstGeom>
          <a:noFill/>
        </p:spPr>
      </p:pic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52237" name="Picture 1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3356992"/>
            <a:ext cx="5105400" cy="628650"/>
          </a:xfrm>
          <a:prstGeom prst="rect">
            <a:avLst/>
          </a:prstGeom>
          <a:noFill/>
        </p:spPr>
      </p:pic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52239" name="Picture 15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4509120"/>
            <a:ext cx="866775" cy="638175"/>
          </a:xfrm>
          <a:prstGeom prst="rect">
            <a:avLst/>
          </a:prstGeom>
          <a:noFill/>
        </p:spPr>
      </p:pic>
      <p:sp>
        <p:nvSpPr>
          <p:cNvPr id="52245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2246" name="Rectangle 22"/>
          <p:cNvSpPr>
            <a:spLocks noChangeArrowheads="1"/>
          </p:cNvSpPr>
          <p:nvPr/>
        </p:nvSpPr>
        <p:spPr bwMode="auto">
          <a:xfrm>
            <a:off x="0" y="1438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2251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2252" name="Rectangle 28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2254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52253" name="Picture 29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63688" y="4437112"/>
            <a:ext cx="5486400" cy="885825"/>
          </a:xfrm>
          <a:prstGeom prst="rect">
            <a:avLst/>
          </a:prstGeom>
          <a:noFill/>
        </p:spPr>
      </p:pic>
      <p:sp>
        <p:nvSpPr>
          <p:cNvPr id="52255" name="Rectangle 31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2257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52256" name="Picture 32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32240" y="4581128"/>
            <a:ext cx="1362075" cy="266700"/>
          </a:xfrm>
          <a:prstGeom prst="rect">
            <a:avLst/>
          </a:prstGeom>
          <a:noFill/>
        </p:spPr>
      </p:pic>
      <p:sp>
        <p:nvSpPr>
          <p:cNvPr id="52258" name="Rectangle 34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476672"/>
            <a:ext cx="2143125" cy="304800"/>
          </a:xfrm>
          <a:prstGeom prst="rect">
            <a:avLst/>
          </a:prstGeom>
          <a:noFill/>
        </p:spPr>
      </p:pic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54279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6" y="1268760"/>
            <a:ext cx="4619625" cy="571500"/>
          </a:xfrm>
          <a:prstGeom prst="rect">
            <a:avLst/>
          </a:prstGeom>
          <a:noFill/>
        </p:spPr>
      </p:pic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0" y="1028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cxnSp>
        <p:nvCxnSpPr>
          <p:cNvPr id="14" name="直線接點 13"/>
          <p:cNvCxnSpPr/>
          <p:nvPr/>
        </p:nvCxnSpPr>
        <p:spPr>
          <a:xfrm>
            <a:off x="1115616" y="908720"/>
            <a:ext cx="136815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555776" y="76470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</a:t>
            </a:r>
            <a:r>
              <a:rPr lang="en-US" altLang="zh-TW" baseline="30000" dirty="0" smtClean="0"/>
              <a:t>T</a:t>
            </a:r>
            <a:endParaRPr lang="zh-TW" altLang="en-US" baseline="30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15616" y="1916832"/>
            <a:ext cx="468052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084168" y="18448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83568" y="263691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P(C1|x)   </a:t>
            </a:r>
            <a:endParaRPr lang="zh-TW" altLang="en-US" dirty="0"/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54287" name="Picture 1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1428" y="2678315"/>
            <a:ext cx="1457325" cy="295275"/>
          </a:xfrm>
          <a:prstGeom prst="rect">
            <a:avLst/>
          </a:prstGeom>
          <a:noFill/>
        </p:spPr>
      </p:pic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99592" y="3645024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最後在計算</a:t>
            </a:r>
            <a:r>
              <a:rPr lang="en-US" altLang="zh-TW" dirty="0" smtClean="0"/>
              <a:t>N1,N2,</a:t>
            </a:r>
            <a:r>
              <a:rPr lang="el-GR" altLang="zh-TW" dirty="0" smtClean="0"/>
              <a:t> μ</a:t>
            </a:r>
            <a:r>
              <a:rPr lang="en-US" altLang="zh-TW" baseline="30000" dirty="0" smtClean="0"/>
              <a:t>1,</a:t>
            </a:r>
            <a:r>
              <a:rPr lang="el-GR" altLang="zh-TW" dirty="0" smtClean="0"/>
              <a:t> μ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 ,</a:t>
            </a:r>
            <a:r>
              <a:rPr lang="el-GR" altLang="zh-TW" dirty="0" smtClean="0"/>
              <a:t> Σ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就能得到 </a:t>
            </a:r>
            <a:r>
              <a:rPr lang="en-US" altLang="zh-TW" dirty="0" smtClean="0"/>
              <a:t>w ,b 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2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smtClean="0">
                <a:hlinkClick r:id="rId2"/>
              </a:rPr>
              <a:t>https://www.youtube.com/channel/UC2ggjtuuWvxrHHHiaDH1dlQ</a:t>
            </a:r>
            <a:endParaRPr lang="en-US" altLang="zh-TW" sz="1400" dirty="0" smtClean="0"/>
          </a:p>
          <a:p>
            <a:pPr lvl="1"/>
            <a:r>
              <a:rPr lang="en-US" altLang="zh-TW" sz="1400" dirty="0" smtClean="0"/>
              <a:t>Youtube</a:t>
            </a:r>
            <a:r>
              <a:rPr lang="zh-TW" altLang="en-US" sz="1400" dirty="0" smtClean="0"/>
              <a:t>頻道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李弘毅</a:t>
            </a:r>
            <a:endParaRPr lang="en-US" altLang="zh-TW" sz="1400" dirty="0" smtClean="0"/>
          </a:p>
          <a:p>
            <a:r>
              <a:rPr lang="zh-TW" altLang="en-US" sz="2000" dirty="0" smtClean="0"/>
              <a:t>維基百科</a:t>
            </a:r>
            <a:r>
              <a:rPr lang="en-US" altLang="zh-TW" sz="2000" dirty="0" smtClean="0"/>
              <a:t>:</a:t>
            </a:r>
          </a:p>
          <a:p>
            <a:pPr lvl="1"/>
            <a:r>
              <a:rPr lang="en-US" altLang="zh-TW" sz="1800" dirty="0" smtClean="0">
                <a:hlinkClick r:id="rId3"/>
              </a:rPr>
              <a:t>https://zh.wikipedia.org/wiki/%E6%9C%BA%E5%99%A8%E5%AD%A6%E4%B9%A0</a:t>
            </a:r>
            <a:endParaRPr lang="en-US" altLang="zh-TW" sz="1800" dirty="0" smtClean="0"/>
          </a:p>
          <a:p>
            <a:pPr lvl="1"/>
            <a:r>
              <a:rPr lang="en-US" altLang="zh-TW" sz="1800" dirty="0" smtClean="0">
                <a:hlinkClick r:id="rId4"/>
              </a:rPr>
              <a:t>https://zh.wikipedia.org/wiki/%E6%B7%B1%E5%BA%A6%E5%AD%A6%E4%B9%A0</a:t>
            </a:r>
            <a:endParaRPr lang="en-US" altLang="zh-TW" sz="1800" dirty="0" smtClean="0"/>
          </a:p>
          <a:p>
            <a:pPr lvl="1"/>
            <a:r>
              <a:rPr lang="en-US" altLang="zh-TW" sz="1800" dirty="0" smtClean="0">
                <a:hlinkClick r:id="rId5"/>
              </a:rPr>
              <a:t>https://zh.wikipedia.org/wiki/%E8%BF%B4%E6%AD%B8%E5%88%86%E6%9E%90</a:t>
            </a:r>
            <a:endParaRPr lang="en-US" altLang="zh-TW" sz="1800" dirty="0" smtClean="0"/>
          </a:p>
          <a:p>
            <a:r>
              <a:rPr lang="en-US" altLang="zh-TW" sz="2400" dirty="0" smtClean="0">
                <a:hlinkClick r:id="rId6"/>
              </a:rPr>
              <a:t>https://data.gov.tw/</a:t>
            </a:r>
            <a:endParaRPr lang="en-US" altLang="zh-TW" sz="2400" dirty="0" smtClean="0"/>
          </a:p>
          <a:p>
            <a:pPr lvl="1"/>
            <a:r>
              <a:rPr lang="zh-TW" altLang="en-US" sz="1800" dirty="0" smtClean="0"/>
              <a:t>資料開放平台</a:t>
            </a:r>
            <a:endParaRPr lang="en-US" altLang="zh-TW" sz="1800" dirty="0" smtClean="0"/>
          </a:p>
          <a:p>
            <a:r>
              <a:rPr lang="en-US" altLang="zh-TW" sz="2400" dirty="0" smtClean="0">
                <a:hlinkClick r:id="rId7"/>
              </a:rPr>
              <a:t>https://developer.nvidia.com/deep-learning</a:t>
            </a:r>
            <a:r>
              <a:rPr lang="en-US" altLang="zh-TW" sz="2400" dirty="0" smtClean="0"/>
              <a:t> </a:t>
            </a:r>
          </a:p>
          <a:p>
            <a:pPr lvl="1"/>
            <a:r>
              <a:rPr lang="en-US" altLang="zh-TW" sz="1800" dirty="0" smtClean="0"/>
              <a:t>Nvidia Developer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機器學習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定義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sz="2400" dirty="0" smtClean="0"/>
              <a:t>實現</a:t>
            </a:r>
            <a:r>
              <a:rPr lang="zh-TW" altLang="en-US" sz="2400" dirty="0"/>
              <a:t>人工智慧的一個途徑，即以機器學習為手段解決人工智慧中的</a:t>
            </a:r>
            <a:r>
              <a:rPr lang="zh-TW" altLang="en-US" sz="2400" dirty="0" smtClean="0"/>
              <a:t>問題</a:t>
            </a:r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pPr lvl="1"/>
            <a:r>
              <a:rPr lang="zh-TW" altLang="en-US" sz="2400" dirty="0"/>
              <a:t>使得電腦有能力學習而不需要被明確地編程</a:t>
            </a:r>
            <a:r>
              <a:rPr lang="en-US" altLang="zh-TW" sz="2400" dirty="0" smtClean="0"/>
              <a:t>.</a:t>
            </a:r>
          </a:p>
          <a:p>
            <a:pPr lvl="1"/>
            <a:endParaRPr lang="en-US" altLang="zh-TW" sz="2400" dirty="0"/>
          </a:p>
          <a:p>
            <a:pPr lvl="1"/>
            <a:r>
              <a:rPr lang="en-US" altLang="zh-TW" sz="2400" dirty="0"/>
              <a:t>A computer program is said to learn from experience E with respect to some class of tasks T and performance measure P, if its performance at tasks in T, as measured by P, improves with experience E. 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488772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深度學</a:t>
            </a:r>
            <a:r>
              <a:rPr lang="zh-TW" altLang="en-US" dirty="0"/>
              <a:t>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zh-TW" altLang="en-US" dirty="0" smtClean="0"/>
              <a:t>定義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sz="2400" dirty="0"/>
              <a:t>是機器學習的分支，是一種以人工神經網路為架構，對資料進行表徵學習的</a:t>
            </a:r>
            <a:r>
              <a:rPr lang="zh-TW" altLang="en-US" sz="2400" dirty="0" smtClean="0"/>
              <a:t>演算法</a:t>
            </a:r>
            <a:endParaRPr lang="en-US" altLang="zh-TW" sz="2400" dirty="0" smtClean="0"/>
          </a:p>
          <a:p>
            <a:r>
              <a:rPr lang="zh-TW" altLang="en-US" dirty="0" smtClean="0"/>
              <a:t>跟機器學習的差別</a:t>
            </a:r>
            <a:r>
              <a:rPr lang="en-US" altLang="zh-TW" dirty="0" smtClean="0"/>
              <a:t>?</a:t>
            </a:r>
          </a:p>
          <a:p>
            <a:endParaRPr lang="zh-TW" altLang="en-US" dirty="0"/>
          </a:p>
        </p:txBody>
      </p:sp>
      <p:pic>
        <p:nvPicPr>
          <p:cNvPr id="34818" name="Picture 2" descr="https://cdn-images-1.medium.com/max/800/1*eh48E1DUcz7uHusyRtIrhQ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356992"/>
            <a:ext cx="6336704" cy="30906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31782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23528" y="908720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機器學習可以視為尋找一個函式的過程</a:t>
            </a:r>
            <a:endParaRPr lang="zh-TW" altLang="en-US" sz="32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005" t="7901" r="9914" b="51276"/>
          <a:stretch/>
        </p:blipFill>
        <p:spPr>
          <a:xfrm>
            <a:off x="755575" y="1709232"/>
            <a:ext cx="2772309" cy="101107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353294" y="1876953"/>
                <a:ext cx="74590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altLang="zh-TW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sz="2800" dirty="0" smtClean="0"/>
                  <a:t>(                                    )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=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Sunday</a:t>
                </a:r>
                <a:r>
                  <a:rPr lang="zh-TW" altLang="en-US" sz="2800" dirty="0" smtClean="0"/>
                  <a:t>  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4" y="1876953"/>
                <a:ext cx="7459065" cy="523220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353294" y="3241490"/>
                <a:ext cx="54726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altLang="zh-TW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sz="2800" dirty="0" smtClean="0"/>
                  <a:t>(                                    ) = Dog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4" y="3241490"/>
                <a:ext cx="5472608" cy="523220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圖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78" y="3140968"/>
            <a:ext cx="936104" cy="936104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353294" y="4606027"/>
                <a:ext cx="5760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altLang="zh-TW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sz="2800" dirty="0" smtClean="0"/>
                  <a:t>(                                     ) = (18-7)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4" y="4606027"/>
                <a:ext cx="5760640" cy="523220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圖片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394" y="4254317"/>
            <a:ext cx="1290669" cy="12866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82900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迴歸 </a:t>
            </a:r>
            <a:r>
              <a:rPr lang="en-US" altLang="zh-TW" dirty="0"/>
              <a:t>Regression</a:t>
            </a:r>
          </a:p>
        </p:txBody>
      </p:sp>
      <p:pic>
        <p:nvPicPr>
          <p:cNvPr id="1028" name="Picture 4" descr="Linear regression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4293096"/>
            <a:ext cx="3556260" cy="23523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42906" y="1268761"/>
            <a:ext cx="8229600" cy="1080120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定義</a:t>
            </a:r>
            <a:r>
              <a:rPr lang="en-US" altLang="zh-TW" sz="2400" dirty="0" smtClean="0"/>
              <a:t>:</a:t>
            </a:r>
            <a:endParaRPr lang="en-US" altLang="zh-TW" sz="2000" dirty="0"/>
          </a:p>
          <a:p>
            <a:pPr lvl="1"/>
            <a:r>
              <a:rPr lang="zh-TW" altLang="en-US" sz="1600" dirty="0"/>
              <a:t>了解兩個或多個變數間是否相關、相關方向與強度，並建立數學模型以便觀察特定變數來預測研究者感興趣的</a:t>
            </a:r>
            <a:r>
              <a:rPr lang="zh-TW" altLang="en-US" sz="1600" dirty="0" smtClean="0"/>
              <a:t>變數</a:t>
            </a:r>
            <a:endParaRPr lang="en-US" altLang="zh-TW" sz="1600" dirty="0" smtClean="0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457200" y="2348881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/>
              <a:t>白話文</a:t>
            </a:r>
            <a:r>
              <a:rPr lang="en-US" altLang="zh-TW" sz="2400" dirty="0" smtClean="0"/>
              <a:t>:</a:t>
            </a:r>
            <a:endParaRPr lang="en-US" altLang="zh-TW" sz="1600" dirty="0"/>
          </a:p>
          <a:p>
            <a:pPr lvl="1"/>
            <a:r>
              <a:rPr lang="zh-TW" altLang="en-US" sz="2000" dirty="0" smtClean="0"/>
              <a:t>給定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點</a:t>
            </a:r>
            <a:r>
              <a:rPr lang="en-US" altLang="zh-TW" sz="2000" dirty="0" smtClean="0"/>
              <a:t>(x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,y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),(x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,y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求通過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點的函數</a:t>
            </a:r>
            <a:endParaRPr lang="en-US" altLang="zh-TW" sz="2000" dirty="0" smtClean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4499992" y="3933056"/>
            <a:ext cx="3100164" cy="2712358"/>
            <a:chOff x="4499992" y="3933056"/>
            <a:chExt cx="3100164" cy="2712358"/>
          </a:xfrm>
        </p:grpSpPr>
        <p:graphicFrame>
          <p:nvGraphicFramePr>
            <p:cNvPr id="12" name="圖表 11"/>
            <p:cNvGraphicFramePr/>
            <p:nvPr>
              <p:extLst>
                <p:ext uri="{D42A27DB-BD31-4B8C-83A1-F6EECF244321}">
                  <p14:modId xmlns="" xmlns:p14="http://schemas.microsoft.com/office/powerpoint/2010/main" val="1884086514"/>
                </p:ext>
              </p:extLst>
            </p:nvPr>
          </p:nvGraphicFramePr>
          <p:xfrm>
            <a:off x="4499992" y="3933056"/>
            <a:ext cx="3096344" cy="271235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29699" name="Picture 3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004048" y="5805264"/>
              <a:ext cx="714375" cy="457200"/>
            </a:xfrm>
            <a:prstGeom prst="rect">
              <a:avLst/>
            </a:prstGeom>
            <a:noFill/>
          </p:spPr>
        </p:pic>
        <p:pic>
          <p:nvPicPr>
            <p:cNvPr id="29702" name="Picture 6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876256" y="4653136"/>
              <a:ext cx="723900" cy="457200"/>
            </a:xfrm>
            <a:prstGeom prst="rect">
              <a:avLst/>
            </a:prstGeom>
            <a:noFill/>
          </p:spPr>
        </p:pic>
      </p:grp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95536" y="620688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Regression </a:t>
            </a:r>
            <a:r>
              <a:rPr lang="zh-TW" altLang="en-US" sz="2400" dirty="0" smtClean="0"/>
              <a:t>並不一定能找到一個完全貫通所有資料點的迴歸模型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線或平面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95536" y="1480913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所以改找最貼近</a:t>
            </a:r>
            <a:r>
              <a:rPr lang="zh-TW" altLang="en-US" sz="2400" dirty="0" smtClean="0"/>
              <a:t>所有資料</a:t>
            </a:r>
            <a:r>
              <a:rPr lang="zh-TW" altLang="en-US" sz="2400" dirty="0"/>
              <a:t>點的迴歸</a:t>
            </a:r>
            <a:r>
              <a:rPr lang="zh-TW" altLang="en-US" sz="2400" dirty="0" smtClean="0"/>
              <a:t>模型。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300192" y="152707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何</a:t>
            </a:r>
            <a:r>
              <a:rPr lang="zh-TW" altLang="en-US" dirty="0" smtClean="0"/>
              <a:t>為最貼近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95536" y="1994491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buFont typeface="Arial" panose="020B0604020202020204" pitchFamily="34" charset="0"/>
              <a:buChar char="•"/>
              <a:defRPr sz="2400"/>
            </a:lvl1pPr>
          </a:lstStyle>
          <a:p>
            <a:r>
              <a:rPr lang="zh-TW" altLang="en-US" dirty="0"/>
              <a:t>所有的資料之變數代入回歸模型後</a:t>
            </a:r>
            <a:r>
              <a:rPr lang="zh-TW" altLang="en-US" dirty="0" smtClean="0"/>
              <a:t>之預測解</a:t>
            </a:r>
            <a:r>
              <a:rPr lang="zh-TW" altLang="en-US" dirty="0"/>
              <a:t>與實際解的</a:t>
            </a:r>
            <a:r>
              <a:rPr lang="zh-TW" altLang="en-US" dirty="0" smtClean="0"/>
              <a:t>差距最小</a:t>
            </a:r>
            <a:endParaRPr lang="zh-TW" altLang="en-US" dirty="0"/>
          </a:p>
        </p:txBody>
      </p:sp>
      <p:graphicFrame>
        <p:nvGraphicFramePr>
          <p:cNvPr id="36" name="圖表 35"/>
          <p:cNvGraphicFramePr/>
          <p:nvPr>
            <p:extLst>
              <p:ext uri="{D42A27DB-BD31-4B8C-83A1-F6EECF244321}">
                <p14:modId xmlns="" xmlns:p14="http://schemas.microsoft.com/office/powerpoint/2010/main" val="2724969540"/>
              </p:ext>
            </p:extLst>
          </p:nvPr>
        </p:nvGraphicFramePr>
        <p:xfrm>
          <a:off x="683568" y="3501008"/>
          <a:ext cx="6336704" cy="2911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2" name="文字方塊 51"/>
          <p:cNvSpPr txBox="1"/>
          <p:nvPr/>
        </p:nvSpPr>
        <p:spPr>
          <a:xfrm>
            <a:off x="1475656" y="4998558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(0.2,0.4)</a:t>
            </a:r>
            <a:endParaRPr lang="zh-TW" altLang="en-US" sz="12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2267744" y="479715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(0.3,0.6)</a:t>
            </a:r>
            <a:endParaRPr lang="zh-TW" altLang="en-US" sz="12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3923928" y="551723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(0.6,1.2)</a:t>
            </a:r>
            <a:endParaRPr lang="zh-TW" altLang="en-US" sz="12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5004048" y="3913215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(0.9,0.8)</a:t>
            </a:r>
            <a:endParaRPr lang="zh-TW" altLang="en-US" sz="12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5652120" y="3861048"/>
            <a:ext cx="519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(1,2)</a:t>
            </a:r>
            <a:endParaRPr lang="zh-TW" altLang="en-US" sz="12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791580" y="2976234"/>
            <a:ext cx="565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Symbol" panose="05050102010706020507" pitchFamily="18" charset="2"/>
              </a:rPr>
              <a:t>D</a:t>
            </a:r>
            <a:r>
              <a:rPr lang="en-US" altLang="zh-TW" dirty="0" smtClean="0"/>
              <a:t>Y = Y-Y’= (0.4-0.43)+(0.6-0.7)+(1.2-0.9)+(1.8-1.9)+(2-2)  </a:t>
            </a:r>
            <a:endParaRPr lang="en-US" altLang="zh-TW" dirty="0"/>
          </a:p>
        </p:txBody>
      </p:sp>
      <p:cxnSp>
        <p:nvCxnSpPr>
          <p:cNvPr id="60" name="直線接點 59"/>
          <p:cNvCxnSpPr/>
          <p:nvPr/>
        </p:nvCxnSpPr>
        <p:spPr>
          <a:xfrm flipV="1">
            <a:off x="1979712" y="3717032"/>
            <a:ext cx="3816424" cy="23042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V="1">
            <a:off x="1115616" y="4503420"/>
            <a:ext cx="4713684" cy="1517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2524125" y="5499100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3946525" y="51137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5368925" y="4581525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68144" y="3429000"/>
            <a:ext cx="190500" cy="457200"/>
          </a:xfrm>
          <a:prstGeom prst="rect">
            <a:avLst/>
          </a:prstGeom>
          <a:noFill/>
        </p:spPr>
      </p:pic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6136" y="4509120"/>
            <a:ext cx="1657350" cy="457200"/>
          </a:xfrm>
          <a:prstGeom prst="rect">
            <a:avLst/>
          </a:prstGeom>
          <a:noFill/>
        </p:spPr>
      </p:pic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Graphic spid="36" grpId="0">
        <p:bldAsOne/>
      </p:bldGraphic>
      <p:bldP spid="52" grpId="1"/>
      <p:bldP spid="53" grpId="0"/>
      <p:bldP spid="54" grpId="0"/>
      <p:bldP spid="55" grpId="0"/>
      <p:bldP spid="56" grpId="0"/>
      <p:bldP spid="58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3543</TotalTime>
  <Words>1393</Words>
  <Application>Microsoft Office PowerPoint</Application>
  <PresentationFormat>如螢幕大小 (4:3)</PresentationFormat>
  <Paragraphs>414</Paragraphs>
  <Slides>42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3" baseType="lpstr">
      <vt:lpstr>Office 佈景主題</vt:lpstr>
      <vt:lpstr>Deep-Learning 運算</vt:lpstr>
      <vt:lpstr>目錄</vt:lpstr>
      <vt:lpstr>深度學習概述</vt:lpstr>
      <vt:lpstr>人工智慧</vt:lpstr>
      <vt:lpstr>機器學習</vt:lpstr>
      <vt:lpstr>深度學習</vt:lpstr>
      <vt:lpstr>投影片 7</vt:lpstr>
      <vt:lpstr>迴歸 Regression</vt:lpstr>
      <vt:lpstr>投影片 9</vt:lpstr>
      <vt:lpstr>投影片 10</vt:lpstr>
      <vt:lpstr>Loss Fnction 損失函數</vt:lpstr>
      <vt:lpstr>投影片 12</vt:lpstr>
      <vt:lpstr>投影片 13</vt:lpstr>
      <vt:lpstr>投影片 14</vt:lpstr>
      <vt:lpstr>深度學習+迴歸 整理</vt:lpstr>
      <vt:lpstr>投影片 16</vt:lpstr>
      <vt:lpstr>Gradient Descent</vt:lpstr>
      <vt:lpstr>Gradient Descent</vt:lpstr>
      <vt:lpstr>Gradient Descent</vt:lpstr>
      <vt:lpstr>Gradient Descent</vt:lpstr>
      <vt:lpstr>投影片 21</vt:lpstr>
      <vt:lpstr>Adagrad</vt:lpstr>
      <vt:lpstr>分類問題</vt:lpstr>
      <vt:lpstr>分類問題</vt:lpstr>
      <vt:lpstr>分類問題</vt:lpstr>
      <vt:lpstr>分類問題</vt:lpstr>
      <vt:lpstr>投影片 27</vt:lpstr>
      <vt:lpstr>投影片 28</vt:lpstr>
      <vt:lpstr>投影片 29</vt:lpstr>
      <vt:lpstr>投影片 30</vt:lpstr>
      <vt:lpstr>投影片 31</vt:lpstr>
      <vt:lpstr>投影片 32</vt:lpstr>
      <vt:lpstr>Maximun Likelihood </vt:lpstr>
      <vt:lpstr>Maximun Likelihood </vt:lpstr>
      <vt:lpstr>投影片 35</vt:lpstr>
      <vt:lpstr>投影片 36</vt:lpstr>
      <vt:lpstr>投影片 37</vt:lpstr>
      <vt:lpstr>投影片 38</vt:lpstr>
      <vt:lpstr>投影片 39</vt:lpstr>
      <vt:lpstr>投影片 40</vt:lpstr>
      <vt:lpstr>投影片 41</vt:lpstr>
      <vt:lpstr>參考資料</vt:lpstr>
    </vt:vector>
  </TitlesOfParts>
  <Company>Innolux Corp.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Deep-Learning 運算初階</dc:title>
  <dc:creator>Innolux</dc:creator>
  <cp:lastModifiedBy>jianjun.qiao</cp:lastModifiedBy>
  <cp:revision>197</cp:revision>
  <dcterms:created xsi:type="dcterms:W3CDTF">2019-03-11T01:37:57Z</dcterms:created>
  <dcterms:modified xsi:type="dcterms:W3CDTF">2019-03-22T09:25:48Z</dcterms:modified>
</cp:coreProperties>
</file>