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BAF69-6116-3136-4D9C-BBCE259D4BF9}" v="957" dt="2022-05-03T01:44:38.178"/>
    <p1510:client id="{31C17B10-4674-9D52-813C-07D23DFED7FF}" v="71" dt="2022-04-24T20:00:06.127"/>
    <p1510:client id="{42D69925-92FE-06CF-AF37-6C3E3D8EA3DD}" v="550" dt="2022-03-31T23:37:06.544"/>
    <p1510:client id="{7C42842E-ED19-115E-D797-0FE7D41502C9}" v="1150" dt="2022-05-06T05:49:26.409"/>
    <p1510:client id="{9D508A26-F975-44A2-9F20-DE020D33B135}" v="76" dt="2022-03-31T23:09:11.243"/>
    <p1510:client id="{E72C3DC2-F100-3773-9553-DFE02820FD26}" v="85" dt="2022-05-05T01:25:16.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5/5/2022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466235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1A6AA8-A04B-4104-9AE2-BD48D340E27F}"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7689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0BF79-FAC6-4A96-8DE1-F7B82E2E1652}" type="datetimeFigureOut">
              <a:rPr lang="en-US" dirty="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6613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5/5/2022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7346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5/5/2022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3367611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D3D6FB-79CC-4683-A046-BBE785BA1BED}" type="datetimeFigureOut">
              <a:rPr lang="en-US" dirty="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6856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512B3E8-48F1-4B23-8498-D8A04A81EC9C}" type="datetimeFigureOut">
              <a:rPr lang="en-US" dirty="0"/>
              <a:t>5/5/2022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341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331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3866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dirty="0"/>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5/5/2022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406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dirty="0"/>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5/5/2022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496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5/5/2022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5130630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amingpark.it/1116/2048-trucco-per-vincere-sempre/" TargetMode="External"/><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uiswing/misc/focus.html" TargetMode="External"/><Relationship Id="rId2" Type="http://schemas.openxmlformats.org/officeDocument/2006/relationships/hyperlink" Target="https://sp21.datastructur.es/materials/proj/proj0/proj0" TargetMode="External"/><Relationship Id="rId1" Type="http://schemas.openxmlformats.org/officeDocument/2006/relationships/slideLayout" Target="../slideLayouts/slideLayout2.xml"/><Relationship Id="rId5" Type="http://schemas.openxmlformats.org/officeDocument/2006/relationships/hyperlink" Target="https://docs.oracle.com/javase/tutorial/uiswing/components/jcomponent.html" TargetMode="External"/><Relationship Id="rId4" Type="http://schemas.openxmlformats.org/officeDocument/2006/relationships/hyperlink" Target="https://docs.oracle.com/javase/7/docs/technotes/guides/language/asser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7857" y="1398850"/>
            <a:ext cx="3282152" cy="2030150"/>
          </a:xfrm>
        </p:spPr>
        <p:txBody>
          <a:bodyPr>
            <a:normAutofit/>
          </a:bodyPr>
          <a:lstStyle/>
          <a:p>
            <a:r>
              <a:rPr lang="en-US" sz="3600" dirty="0">
                <a:cs typeface="Calibri Light"/>
              </a:rPr>
              <a:t>CS5004 Project Idea</a:t>
            </a:r>
            <a:endParaRPr lang="en-US" sz="3600" dirty="0"/>
          </a:p>
        </p:txBody>
      </p:sp>
      <p:sp>
        <p:nvSpPr>
          <p:cNvPr id="3" name="Subtitle 2"/>
          <p:cNvSpPr>
            <a:spLocks noGrp="1"/>
          </p:cNvSpPr>
          <p:nvPr>
            <p:ph type="subTitle" idx="1"/>
          </p:nvPr>
        </p:nvSpPr>
        <p:spPr>
          <a:xfrm>
            <a:off x="1504469" y="3712101"/>
            <a:ext cx="3148928" cy="732541"/>
          </a:xfrm>
        </p:spPr>
        <p:txBody>
          <a:bodyPr vert="horz" lIns="91440" tIns="45720" rIns="91440" bIns="45720" rtlCol="0" anchor="t">
            <a:normAutofit fontScale="70000" lnSpcReduction="20000"/>
          </a:bodyPr>
          <a:lstStyle/>
          <a:p>
            <a:r>
              <a:rPr lang="en-US" sz="2800" dirty="0"/>
              <a:t>Game: 2048</a:t>
            </a:r>
          </a:p>
          <a:p>
            <a:r>
              <a:rPr lang="en-US" sz="2800" dirty="0" err="1"/>
              <a:t>Qiaojun</a:t>
            </a:r>
            <a:r>
              <a:rPr lang="en-US" sz="2800" dirty="0"/>
              <a:t> Chen</a:t>
            </a:r>
          </a:p>
          <a:p>
            <a:endParaRPr lang="en-US" sz="2800" dirty="0"/>
          </a:p>
        </p:txBody>
      </p:sp>
      <p:sp>
        <p:nvSpPr>
          <p:cNvPr id="5" name="TextBox 4">
            <a:extLst>
              <a:ext uri="{FF2B5EF4-FFF2-40B4-BE49-F238E27FC236}">
                <a16:creationId xmlns:a16="http://schemas.microsoft.com/office/drawing/2014/main" id="{4F593C14-4943-AE9C-0770-A5255E14EBDA}"/>
              </a:ext>
            </a:extLst>
          </p:cNvPr>
          <p:cNvSpPr txBox="1"/>
          <p:nvPr/>
        </p:nvSpPr>
        <p:spPr>
          <a:xfrm>
            <a:off x="5195821" y="2311502"/>
            <a:ext cx="5233222"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Purpose of  This Project:</a:t>
            </a:r>
          </a:p>
          <a:p>
            <a:pPr marL="285750" indent="-285750">
              <a:buFont typeface="Arial"/>
              <a:buChar char="•"/>
            </a:pPr>
            <a:r>
              <a:rPr lang="en-US" sz="2000" dirty="0"/>
              <a:t>The game is fun to implement! </a:t>
            </a:r>
          </a:p>
          <a:p>
            <a:pPr marL="285750" indent="-285750">
              <a:buFont typeface="Arial"/>
              <a:buChar char="•"/>
            </a:pPr>
            <a:r>
              <a:rPr lang="en-US" sz="2000" dirty="0"/>
              <a:t>Get familiar with what we learned in the course, like GUI and MVC pattern design, class hierarchy, JUnit tests, etc.</a:t>
            </a:r>
          </a:p>
          <a:p>
            <a:pPr marL="285750" indent="-285750">
              <a:buFont typeface="Arial"/>
              <a:buChar char="•"/>
            </a:pPr>
            <a:r>
              <a:rPr lang="en-US" sz="2000" dirty="0"/>
              <a:t>It is easy to demo the game logic, since people are familiar with it.</a:t>
            </a:r>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303D-6DC0-2833-38A3-712880C31A90}"/>
              </a:ext>
            </a:extLst>
          </p:cNvPr>
          <p:cNvSpPr>
            <a:spLocks noGrp="1"/>
          </p:cNvSpPr>
          <p:nvPr>
            <p:ph type="title"/>
          </p:nvPr>
        </p:nvSpPr>
        <p:spPr>
          <a:xfrm>
            <a:off x="6355332" y="584192"/>
            <a:ext cx="4957553" cy="1645920"/>
          </a:xfrm>
        </p:spPr>
        <p:txBody>
          <a:bodyPr>
            <a:normAutofit/>
          </a:bodyPr>
          <a:lstStyle/>
          <a:p>
            <a:r>
              <a:rPr lang="en-US" sz="3200" dirty="0"/>
              <a:t>Game2048 classes:</a:t>
            </a:r>
          </a:p>
        </p:txBody>
      </p:sp>
      <p:sp>
        <p:nvSpPr>
          <p:cNvPr id="11" name="Rectangle 13">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3" name="Rectangle 15">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4" name="Picture 4" descr="A picture containing text, electronics&#10;&#10;Description automatically generated">
            <a:extLst>
              <a:ext uri="{FF2B5EF4-FFF2-40B4-BE49-F238E27FC236}">
                <a16:creationId xmlns:a16="http://schemas.microsoft.com/office/drawing/2014/main" id="{5A7047D5-B591-E11C-878C-7F853FA20A0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9923" y="778330"/>
            <a:ext cx="5490201" cy="5197608"/>
          </a:xfrm>
          <a:prstGeom prst="rect">
            <a:avLst/>
          </a:prstGeom>
        </p:spPr>
      </p:pic>
      <p:sp>
        <p:nvSpPr>
          <p:cNvPr id="9" name="Content Placeholder 8">
            <a:extLst>
              <a:ext uri="{FF2B5EF4-FFF2-40B4-BE49-F238E27FC236}">
                <a16:creationId xmlns:a16="http://schemas.microsoft.com/office/drawing/2014/main" id="{D23746BD-E51F-A018-EF6A-991FC807AA75}"/>
              </a:ext>
            </a:extLst>
          </p:cNvPr>
          <p:cNvSpPr>
            <a:spLocks noGrp="1"/>
          </p:cNvSpPr>
          <p:nvPr>
            <p:ph idx="1"/>
          </p:nvPr>
        </p:nvSpPr>
        <p:spPr>
          <a:xfrm>
            <a:off x="6356106" y="1712697"/>
            <a:ext cx="5187466" cy="4566861"/>
          </a:xfrm>
        </p:spPr>
        <p:txBody>
          <a:bodyPr>
            <a:normAutofit/>
          </a:bodyPr>
          <a:lstStyle/>
          <a:p>
            <a:pPr>
              <a:lnSpc>
                <a:spcPct val="90000"/>
              </a:lnSpc>
            </a:pPr>
            <a:r>
              <a:rPr lang="en-US" sz="1700">
                <a:ea typeface="+mn-lt"/>
                <a:cs typeface="+mn-lt"/>
              </a:rPr>
              <a:t>Model:</a:t>
            </a:r>
          </a:p>
          <a:p>
            <a:pPr marL="560070" lvl="1" indent="-285750">
              <a:lnSpc>
                <a:spcPct val="90000"/>
              </a:lnSpc>
              <a:buFont typeface="Courier New,monospace"/>
              <a:buChar char="o"/>
            </a:pPr>
            <a:r>
              <a:rPr lang="en-US" sz="1700">
                <a:ea typeface="+mn-lt"/>
                <a:cs typeface="+mn-lt"/>
              </a:rPr>
              <a:t>Model: logic of the game, like telling how the tiles move and when the game is over</a:t>
            </a:r>
            <a:endParaRPr lang="en-US" sz="1700"/>
          </a:p>
          <a:p>
            <a:pPr>
              <a:lnSpc>
                <a:spcPct val="90000"/>
              </a:lnSpc>
            </a:pPr>
            <a:r>
              <a:rPr lang="en-US" sz="1700"/>
              <a:t>View:</a:t>
            </a:r>
          </a:p>
          <a:p>
            <a:pPr lvl="1">
              <a:lnSpc>
                <a:spcPct val="90000"/>
              </a:lnSpc>
              <a:buFont typeface="Courier New"/>
              <a:buChar char="o"/>
            </a:pPr>
            <a:r>
              <a:rPr lang="en-US" sz="1700" err="1">
                <a:ea typeface="+mn-lt"/>
                <a:cs typeface="+mn-lt"/>
              </a:rPr>
              <a:t>GameFrame</a:t>
            </a:r>
            <a:r>
              <a:rPr lang="en-US" sz="1700">
                <a:ea typeface="+mn-lt"/>
                <a:cs typeface="+mn-lt"/>
              </a:rPr>
              <a:t>: whole window of the game</a:t>
            </a:r>
          </a:p>
          <a:p>
            <a:pPr lvl="1">
              <a:lnSpc>
                <a:spcPct val="90000"/>
              </a:lnSpc>
              <a:buFont typeface="Courier New"/>
              <a:buChar char="o"/>
            </a:pPr>
            <a:r>
              <a:rPr lang="en-US" sz="1700" err="1"/>
              <a:t>GamePanel</a:t>
            </a:r>
            <a:r>
              <a:rPr lang="en-US" sz="1700"/>
              <a:t>: represents the game board</a:t>
            </a:r>
          </a:p>
          <a:p>
            <a:pPr lvl="1">
              <a:lnSpc>
                <a:spcPct val="90000"/>
              </a:lnSpc>
              <a:buFont typeface="Courier New" panose="020B0604020202020204" pitchFamily="34" charset="0"/>
              <a:buChar char="o"/>
            </a:pPr>
            <a:r>
              <a:rPr lang="en-US" sz="1700" err="1"/>
              <a:t>TileSquare</a:t>
            </a:r>
            <a:r>
              <a:rPr lang="en-US" sz="1700"/>
              <a:t>: represents tiles on the board</a:t>
            </a:r>
          </a:p>
          <a:p>
            <a:pPr>
              <a:lnSpc>
                <a:spcPct val="90000"/>
              </a:lnSpc>
            </a:pPr>
            <a:r>
              <a:rPr lang="en-US" sz="1700"/>
              <a:t>Controller:</a:t>
            </a:r>
          </a:p>
          <a:p>
            <a:pPr lvl="1">
              <a:lnSpc>
                <a:spcPct val="90000"/>
              </a:lnSpc>
              <a:buFont typeface="Courier New"/>
              <a:buChar char="o"/>
            </a:pPr>
            <a:r>
              <a:rPr lang="en-US" sz="1700"/>
              <a:t>Controller: combines the view and model of the game</a:t>
            </a:r>
          </a:p>
          <a:p>
            <a:pPr>
              <a:lnSpc>
                <a:spcPct val="90000"/>
              </a:lnSpc>
            </a:pPr>
            <a:r>
              <a:rPr lang="en-US" sz="1700"/>
              <a:t>Main:</a:t>
            </a:r>
          </a:p>
          <a:p>
            <a:pPr lvl="1">
              <a:lnSpc>
                <a:spcPct val="90000"/>
              </a:lnSpc>
              <a:buFont typeface="Courier New"/>
              <a:buChar char="o"/>
            </a:pPr>
            <a:r>
              <a:rPr lang="en-US" sz="1700"/>
              <a:t>Launcher: displays the game</a:t>
            </a:r>
          </a:p>
          <a:p>
            <a:pPr>
              <a:lnSpc>
                <a:spcPct val="90000"/>
              </a:lnSpc>
            </a:pPr>
            <a:endParaRPr lang="en-US" sz="1700"/>
          </a:p>
        </p:txBody>
      </p:sp>
      <p:sp>
        <p:nvSpPr>
          <p:cNvPr id="5" name="TextBox 4">
            <a:extLst>
              <a:ext uri="{FF2B5EF4-FFF2-40B4-BE49-F238E27FC236}">
                <a16:creationId xmlns:a16="http://schemas.microsoft.com/office/drawing/2014/main" id="{E776D598-54E1-D961-B3C7-B0AB1E04C5ED}"/>
              </a:ext>
            </a:extLst>
          </p:cNvPr>
          <p:cNvSpPr txBox="1"/>
          <p:nvPr/>
        </p:nvSpPr>
        <p:spPr>
          <a:xfrm>
            <a:off x="3058138" y="5417295"/>
            <a:ext cx="256031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54381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2DC1-A56D-139B-237A-06876CC873E9}"/>
              </a:ext>
            </a:extLst>
          </p:cNvPr>
          <p:cNvSpPr>
            <a:spLocks noGrp="1"/>
          </p:cNvSpPr>
          <p:nvPr>
            <p:ph type="title"/>
          </p:nvPr>
        </p:nvSpPr>
        <p:spPr>
          <a:xfrm>
            <a:off x="939053" y="437029"/>
            <a:ext cx="10134600" cy="1288489"/>
          </a:xfrm>
        </p:spPr>
        <p:txBody>
          <a:bodyPr>
            <a:normAutofit/>
          </a:bodyPr>
          <a:lstStyle/>
          <a:p>
            <a:pPr algn="ctr"/>
            <a:r>
              <a:rPr lang="en-US" sz="4000">
                <a:ea typeface="+mj-lt"/>
                <a:cs typeface="+mj-lt"/>
              </a:rPr>
              <a:t>Game Logic</a:t>
            </a:r>
            <a:endParaRPr lang="en-US" sz="4000" dirty="0">
              <a:ea typeface="+mj-lt"/>
              <a:cs typeface="+mj-lt"/>
            </a:endParaRPr>
          </a:p>
        </p:txBody>
      </p:sp>
      <p:sp>
        <p:nvSpPr>
          <p:cNvPr id="3" name="Content Placeholder 2">
            <a:extLst>
              <a:ext uri="{FF2B5EF4-FFF2-40B4-BE49-F238E27FC236}">
                <a16:creationId xmlns:a16="http://schemas.microsoft.com/office/drawing/2014/main" id="{83D34B1D-77C7-661F-8AF0-0671FFC12486}"/>
              </a:ext>
            </a:extLst>
          </p:cNvPr>
          <p:cNvSpPr>
            <a:spLocks noGrp="1"/>
          </p:cNvSpPr>
          <p:nvPr>
            <p:ph idx="1"/>
          </p:nvPr>
        </p:nvSpPr>
        <p:spPr>
          <a:xfrm>
            <a:off x="1530723" y="1462656"/>
            <a:ext cx="10134600" cy="4569976"/>
          </a:xfrm>
        </p:spPr>
        <p:txBody>
          <a:bodyPr vert="horz" lIns="91440" tIns="45720" rIns="91440" bIns="45720" rtlCol="0" anchor="t">
            <a:noAutofit/>
          </a:bodyPr>
          <a:lstStyle/>
          <a:p>
            <a:pPr marL="0" indent="0">
              <a:buNone/>
            </a:pPr>
            <a:r>
              <a:rPr lang="en-US" sz="2400" b="1" dirty="0">
                <a:ea typeface="+mn-lt"/>
                <a:cs typeface="+mn-lt"/>
              </a:rPr>
              <a:t>Model Class</a:t>
            </a:r>
            <a:endParaRPr lang="en-US" sz="2400" dirty="0"/>
          </a:p>
          <a:p>
            <a:pPr marL="0" indent="0">
              <a:buNone/>
            </a:pPr>
            <a:r>
              <a:rPr lang="en-US" sz="2000" dirty="0"/>
              <a:t>Attributes:</a:t>
            </a:r>
          </a:p>
          <a:p>
            <a:pPr marL="342900" indent="-342900">
              <a:buClr>
                <a:srgbClr val="1287C3"/>
              </a:buClr>
              <a:buAutoNum type="arabicPeriod"/>
            </a:pPr>
            <a:r>
              <a:rPr lang="en-US" sz="1400" dirty="0"/>
              <a:t>2D board: int[size][size]</a:t>
            </a:r>
          </a:p>
          <a:p>
            <a:pPr marL="342900" indent="-342900">
              <a:buClr>
                <a:srgbClr val="1287C3"/>
              </a:buClr>
              <a:buAutoNum type="arabicPeriod"/>
            </a:pPr>
            <a:r>
              <a:rPr lang="en-US" sz="1400" dirty="0"/>
              <a:t>Size</a:t>
            </a:r>
            <a:r>
              <a:rPr lang="en-US" dirty="0"/>
              <a:t> of board</a:t>
            </a:r>
            <a:r>
              <a:rPr lang="en-US" sz="1400" dirty="0"/>
              <a:t>: static int</a:t>
            </a:r>
            <a:endParaRPr lang="en-US"/>
          </a:p>
          <a:p>
            <a:pPr marL="45720" lvl="1" indent="0">
              <a:buNone/>
            </a:pPr>
            <a:r>
              <a:rPr lang="en-US" sz="2000" dirty="0"/>
              <a:t>Methods:</a:t>
            </a:r>
          </a:p>
          <a:p>
            <a:pPr marL="560070" lvl="1" indent="-514350">
              <a:buClr>
                <a:srgbClr val="1287C3"/>
              </a:buClr>
              <a:buAutoNum type="arabicPeriod"/>
            </a:pPr>
            <a:r>
              <a:rPr lang="en-US" sz="1800" dirty="0"/>
              <a:t>Constructor: Model(), Model(int[][] board)</a:t>
            </a:r>
          </a:p>
          <a:p>
            <a:pPr marL="560070" lvl="1" indent="-514350">
              <a:buClr>
                <a:srgbClr val="1287C3"/>
              </a:buClr>
              <a:buAutoNum type="arabicPeriod"/>
            </a:pPr>
            <a:r>
              <a:rPr lang="en-US" sz="1800" dirty="0" err="1"/>
              <a:t>GetCellValue</a:t>
            </a:r>
            <a:r>
              <a:rPr lang="en-US" sz="1800" dirty="0"/>
              <a:t>/ </a:t>
            </a:r>
            <a:r>
              <a:rPr lang="en-US" sz="1800" dirty="0" err="1"/>
              <a:t>setCellValue</a:t>
            </a:r>
            <a:endParaRPr lang="en-US" sz="1800" dirty="0"/>
          </a:p>
          <a:p>
            <a:pPr marL="560070" lvl="1" indent="-514350">
              <a:buClr>
                <a:srgbClr val="1287C3"/>
              </a:buClr>
              <a:buAutoNum type="arabicPeriod"/>
            </a:pPr>
            <a:r>
              <a:rPr lang="en-US" sz="1800" dirty="0" err="1"/>
              <a:t>GetScore</a:t>
            </a:r>
            <a:r>
              <a:rPr lang="en-US" sz="1800" dirty="0"/>
              <a:t>(): return the score gained </a:t>
            </a:r>
          </a:p>
          <a:p>
            <a:pPr marL="560070" lvl="1" indent="-514350">
              <a:buClr>
                <a:srgbClr val="1287C3"/>
              </a:buClr>
              <a:buAutoNum type="arabicPeriod"/>
            </a:pPr>
            <a:r>
              <a:rPr lang="en-US" sz="1800" dirty="0" err="1"/>
              <a:t>AddNewNumber</a:t>
            </a:r>
            <a:r>
              <a:rPr lang="en-US" sz="1800" dirty="0"/>
              <a:t>(): add a new number </a:t>
            </a:r>
            <a:r>
              <a:rPr lang="en-US" sz="1800" dirty="0" err="1"/>
              <a:t>randonly</a:t>
            </a:r>
            <a:r>
              <a:rPr lang="en-US" sz="1800" dirty="0"/>
              <a:t> to board</a:t>
            </a:r>
          </a:p>
          <a:p>
            <a:pPr marL="560070" lvl="1" indent="-514350">
              <a:buClr>
                <a:srgbClr val="1287C3"/>
              </a:buClr>
              <a:buAutoNum type="arabicPeriod"/>
            </a:pPr>
            <a:r>
              <a:rPr lang="en-US" sz="1800" dirty="0" err="1"/>
              <a:t>IfFull</a:t>
            </a:r>
            <a:r>
              <a:rPr lang="en-US" sz="1800" dirty="0"/>
              <a:t>(): check if board is full</a:t>
            </a:r>
          </a:p>
          <a:p>
            <a:pPr marL="560070" lvl="1" indent="-514350">
              <a:buClr>
                <a:srgbClr val="1287C3"/>
              </a:buClr>
              <a:buAutoNum type="arabicPeriod"/>
            </a:pPr>
            <a:r>
              <a:rPr lang="en-US" sz="1800" dirty="0" err="1"/>
              <a:t>AtLeastOneMoveExits</a:t>
            </a:r>
            <a:r>
              <a:rPr lang="en-US" sz="1800" dirty="0"/>
              <a:t>(): check if there is a possible on board</a:t>
            </a:r>
          </a:p>
          <a:p>
            <a:pPr marL="560070" lvl="1" indent="-514350">
              <a:buClr>
                <a:srgbClr val="1287C3"/>
              </a:buClr>
              <a:buAutoNum type="arabicPeriod"/>
            </a:pPr>
            <a:r>
              <a:rPr lang="en-US" sz="1800" dirty="0" err="1"/>
              <a:t>IsGameOver</a:t>
            </a:r>
            <a:r>
              <a:rPr lang="en-US" sz="1800" dirty="0"/>
              <a:t>(): use </a:t>
            </a:r>
            <a:r>
              <a:rPr lang="en-US" sz="1800" dirty="0" err="1"/>
              <a:t>atLeastOneMoveExits</a:t>
            </a:r>
            <a:r>
              <a:rPr lang="en-US" sz="1800" dirty="0"/>
              <a:t>() and check if max number tile exits</a:t>
            </a:r>
          </a:p>
          <a:p>
            <a:pPr marL="560070" lvl="1" indent="-514350">
              <a:buClr>
                <a:srgbClr val="1287C3"/>
              </a:buClr>
              <a:buAutoNum type="arabicPeriod"/>
            </a:pPr>
            <a:r>
              <a:rPr lang="en-US" sz="1800" dirty="0" err="1"/>
              <a:t>Sildup</a:t>
            </a:r>
            <a:r>
              <a:rPr lang="en-US" sz="1800" dirty="0"/>
              <a:t>/</a:t>
            </a:r>
            <a:r>
              <a:rPr lang="en-US" sz="1800" dirty="0" err="1"/>
              <a:t>slidedown</a:t>
            </a:r>
            <a:r>
              <a:rPr lang="en-US" sz="1800" dirty="0"/>
              <a:t>/</a:t>
            </a:r>
            <a:r>
              <a:rPr lang="en-US" sz="1800" dirty="0" err="1"/>
              <a:t>slideleft</a:t>
            </a:r>
            <a:r>
              <a:rPr lang="en-US" sz="1800" dirty="0"/>
              <a:t>/</a:t>
            </a:r>
            <a:r>
              <a:rPr lang="en-US" sz="1800" dirty="0" err="1"/>
              <a:t>slideright</a:t>
            </a:r>
            <a:endParaRPr lang="en-US" sz="1800" dirty="0"/>
          </a:p>
          <a:p>
            <a:pPr marL="560070" lvl="1" indent="-514350">
              <a:buClr>
                <a:srgbClr val="1287C3"/>
              </a:buClr>
              <a:buAutoNum type="arabicPeriod"/>
            </a:pPr>
            <a:r>
              <a:rPr lang="en-US" sz="1800" dirty="0" err="1"/>
              <a:t>ToString</a:t>
            </a:r>
            <a:r>
              <a:rPr lang="en-US" sz="1800" dirty="0"/>
              <a:t>: for test purpose</a:t>
            </a:r>
          </a:p>
        </p:txBody>
      </p:sp>
    </p:spTree>
    <p:extLst>
      <p:ext uri="{BB962C8B-B14F-4D97-AF65-F5344CB8AC3E}">
        <p14:creationId xmlns:p14="http://schemas.microsoft.com/office/powerpoint/2010/main" val="300177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94CB-56A2-69E2-BD50-D92268223D99}"/>
              </a:ext>
            </a:extLst>
          </p:cNvPr>
          <p:cNvSpPr>
            <a:spLocks noGrp="1"/>
          </p:cNvSpPr>
          <p:nvPr>
            <p:ph type="title"/>
          </p:nvPr>
        </p:nvSpPr>
        <p:spPr/>
        <p:txBody>
          <a:bodyPr/>
          <a:lstStyle/>
          <a:p>
            <a:r>
              <a:rPr lang="en-US" dirty="0"/>
              <a:t>Learning</a:t>
            </a:r>
          </a:p>
        </p:txBody>
      </p:sp>
      <p:sp>
        <p:nvSpPr>
          <p:cNvPr id="3" name="Content Placeholder 2">
            <a:extLst>
              <a:ext uri="{FF2B5EF4-FFF2-40B4-BE49-F238E27FC236}">
                <a16:creationId xmlns:a16="http://schemas.microsoft.com/office/drawing/2014/main" id="{5CFEF769-71DC-75F3-5CC3-1EC2F24437F1}"/>
              </a:ext>
            </a:extLst>
          </p:cNvPr>
          <p:cNvSpPr>
            <a:spLocks noGrp="1"/>
          </p:cNvSpPr>
          <p:nvPr>
            <p:ph idx="1"/>
          </p:nvPr>
        </p:nvSpPr>
        <p:spPr>
          <a:xfrm>
            <a:off x="1107792" y="1949823"/>
            <a:ext cx="10018713" cy="3124201"/>
          </a:xfrm>
        </p:spPr>
        <p:txBody>
          <a:bodyPr vert="horz" lIns="91440" tIns="45720" rIns="91440" bIns="45720" rtlCol="0" anchor="t">
            <a:normAutofit/>
          </a:bodyPr>
          <a:lstStyle/>
          <a:p>
            <a:r>
              <a:rPr lang="en-US" dirty="0"/>
              <a:t>Java Swing Gui:</a:t>
            </a:r>
          </a:p>
          <a:p>
            <a:pPr lvl="1">
              <a:buFont typeface="Arial"/>
              <a:buChar char="•"/>
            </a:pPr>
            <a:r>
              <a:rPr lang="en-US" dirty="0" err="1"/>
              <a:t>JFrame</a:t>
            </a:r>
            <a:r>
              <a:rPr lang="en-US" dirty="0"/>
              <a:t>, </a:t>
            </a:r>
            <a:r>
              <a:rPr lang="en-US" dirty="0" err="1"/>
              <a:t>JPannel</a:t>
            </a:r>
            <a:r>
              <a:rPr lang="en-US" dirty="0"/>
              <a:t>, </a:t>
            </a:r>
            <a:r>
              <a:rPr lang="en-US" dirty="0" err="1"/>
              <a:t>JButton</a:t>
            </a:r>
            <a:r>
              <a:rPr lang="en-US" dirty="0"/>
              <a:t>, </a:t>
            </a:r>
            <a:r>
              <a:rPr lang="en-US" dirty="0" err="1"/>
              <a:t>JComponent</a:t>
            </a:r>
            <a:endParaRPr lang="en-US"/>
          </a:p>
          <a:p>
            <a:pPr lvl="1">
              <a:buFont typeface="Arial"/>
              <a:buChar char="•"/>
            </a:pPr>
            <a:r>
              <a:rPr lang="en-US" dirty="0"/>
              <a:t>Interaction with ActionListener, </a:t>
            </a:r>
            <a:r>
              <a:rPr lang="en-US" dirty="0" err="1"/>
              <a:t>KeyListener</a:t>
            </a:r>
            <a:endParaRPr lang="en-US" dirty="0"/>
          </a:p>
          <a:p>
            <a:pPr marL="45720" lvl="1" indent="0">
              <a:buNone/>
            </a:pPr>
            <a:r>
              <a:rPr lang="en-US" dirty="0"/>
              <a:t>MVC patterns design:</a:t>
            </a:r>
          </a:p>
          <a:p>
            <a:pPr lvl="1"/>
            <a:r>
              <a:rPr lang="en-US" dirty="0" err="1"/>
              <a:t>Refocusable</a:t>
            </a:r>
            <a:r>
              <a:rPr lang="en-US" dirty="0"/>
              <a:t> of components in view</a:t>
            </a:r>
          </a:p>
          <a:p>
            <a:pPr lvl="1"/>
            <a:r>
              <a:rPr lang="en-US" dirty="0"/>
              <a:t>Key board input and </a:t>
            </a:r>
            <a:r>
              <a:rPr lang="en-US" dirty="0" err="1"/>
              <a:t>refocusable</a:t>
            </a:r>
            <a:r>
              <a:rPr lang="en-US" dirty="0"/>
              <a:t> issue</a:t>
            </a:r>
          </a:p>
          <a:p>
            <a:pPr marL="45720" lvl="1" indent="0">
              <a:buNone/>
            </a:pPr>
            <a:r>
              <a:rPr lang="en-US" dirty="0"/>
              <a:t>Test for Game Logic:</a:t>
            </a:r>
          </a:p>
          <a:p>
            <a:pPr lvl="1"/>
            <a:r>
              <a:rPr lang="en-US" dirty="0"/>
              <a:t>Merge when it is first time of merging </a:t>
            </a:r>
          </a:p>
          <a:p>
            <a:pPr lvl="1"/>
            <a:r>
              <a:rPr lang="en-US" dirty="0"/>
              <a:t>No merge when it is the second time of merging</a:t>
            </a:r>
          </a:p>
        </p:txBody>
      </p:sp>
    </p:spTree>
    <p:extLst>
      <p:ext uri="{BB962C8B-B14F-4D97-AF65-F5344CB8AC3E}">
        <p14:creationId xmlns:p14="http://schemas.microsoft.com/office/powerpoint/2010/main" val="361478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9B5D-928B-640B-8E22-DAF50EFE744F}"/>
              </a:ext>
            </a:extLst>
          </p:cNvPr>
          <p:cNvSpPr>
            <a:spLocks noGrp="1"/>
          </p:cNvSpPr>
          <p:nvPr>
            <p:ph type="title"/>
          </p:nvPr>
        </p:nvSpPr>
        <p:spPr/>
        <p:txBody>
          <a:bodyPr/>
          <a:lstStyle/>
          <a:p>
            <a:r>
              <a:rPr lang="en-US"/>
              <a:t>Future Improvement </a:t>
            </a:r>
          </a:p>
        </p:txBody>
      </p:sp>
      <p:sp>
        <p:nvSpPr>
          <p:cNvPr id="3" name="Content Placeholder 2">
            <a:extLst>
              <a:ext uri="{FF2B5EF4-FFF2-40B4-BE49-F238E27FC236}">
                <a16:creationId xmlns:a16="http://schemas.microsoft.com/office/drawing/2014/main" id="{462370B3-0D18-EE70-55FD-8E97403E1DEB}"/>
              </a:ext>
            </a:extLst>
          </p:cNvPr>
          <p:cNvSpPr>
            <a:spLocks noGrp="1"/>
          </p:cNvSpPr>
          <p:nvPr>
            <p:ph idx="1"/>
          </p:nvPr>
        </p:nvSpPr>
        <p:spPr/>
        <p:txBody>
          <a:bodyPr vert="horz" lIns="91440" tIns="45720" rIns="91440" bIns="45720" rtlCol="0" anchor="t">
            <a:normAutofit/>
          </a:bodyPr>
          <a:lstStyle/>
          <a:p>
            <a:r>
              <a:rPr lang="en-US" dirty="0"/>
              <a:t>Code Redundance:</a:t>
            </a:r>
          </a:p>
          <a:p>
            <a:pPr lvl="1">
              <a:buClr>
                <a:srgbClr val="262626"/>
              </a:buClr>
              <a:buFont typeface="Wingdings" pitchFamily="18" charset="0"/>
              <a:buChar char="v"/>
            </a:pPr>
            <a:r>
              <a:rPr lang="en-US" dirty="0">
                <a:ea typeface="+mn-lt"/>
                <a:cs typeface="+mn-lt"/>
              </a:rPr>
              <a:t>The codes of sliding tile in the class of Model could be more concise. The methods of </a:t>
            </a:r>
            <a:r>
              <a:rPr lang="en-US" dirty="0" err="1">
                <a:ea typeface="+mn-lt"/>
                <a:cs typeface="+mn-lt"/>
              </a:rPr>
              <a:t>slideUp</a:t>
            </a:r>
            <a:r>
              <a:rPr lang="en-US" dirty="0">
                <a:ea typeface="+mn-lt"/>
                <a:cs typeface="+mn-lt"/>
              </a:rPr>
              <a:t>(), </a:t>
            </a:r>
            <a:r>
              <a:rPr lang="en-US" dirty="0" err="1">
                <a:ea typeface="+mn-lt"/>
                <a:cs typeface="+mn-lt"/>
              </a:rPr>
              <a:t>slideDown</a:t>
            </a:r>
            <a:r>
              <a:rPr lang="en-US" dirty="0">
                <a:ea typeface="+mn-lt"/>
                <a:cs typeface="+mn-lt"/>
              </a:rPr>
              <a:t>(), </a:t>
            </a:r>
            <a:r>
              <a:rPr lang="en-US" dirty="0" err="1">
                <a:ea typeface="+mn-lt"/>
                <a:cs typeface="+mn-lt"/>
              </a:rPr>
              <a:t>slideRight</a:t>
            </a:r>
            <a:r>
              <a:rPr lang="en-US" dirty="0">
                <a:ea typeface="+mn-lt"/>
                <a:cs typeface="+mn-lt"/>
              </a:rPr>
              <a:t>(), and </a:t>
            </a:r>
            <a:r>
              <a:rPr lang="en-US" dirty="0" err="1">
                <a:ea typeface="+mn-lt"/>
                <a:cs typeface="+mn-lt"/>
              </a:rPr>
              <a:t>slideLeft</a:t>
            </a:r>
            <a:r>
              <a:rPr lang="en-US" dirty="0">
                <a:ea typeface="+mn-lt"/>
                <a:cs typeface="+mn-lt"/>
              </a:rPr>
              <a:t>() are basically repeating codes sharing the some kind of logic. What we can try is to implement one sliding method and apply it to other directions. Thus, we can use one sliding method to move tiles in different directions instead of using 4 similar sliding methods.</a:t>
            </a:r>
            <a:endParaRPr lang="en-US" dirty="0"/>
          </a:p>
          <a:p>
            <a:pPr>
              <a:buClr>
                <a:srgbClr val="262626"/>
              </a:buClr>
            </a:pPr>
            <a:r>
              <a:rPr lang="en-US" dirty="0"/>
              <a:t>View Update:</a:t>
            </a:r>
          </a:p>
          <a:p>
            <a:pPr lvl="1">
              <a:buClr>
                <a:srgbClr val="262626"/>
              </a:buClr>
              <a:buFont typeface="Wingdings" pitchFamily="18" charset="0"/>
              <a:buChar char="v"/>
            </a:pPr>
            <a:r>
              <a:rPr lang="en-US" dirty="0"/>
              <a:t>The current game2048 only display the final score of the game. One improvement we can make in the view it to display the update of score while users are playing the game, in order to have a better user experience.</a:t>
            </a:r>
          </a:p>
          <a:p>
            <a:pPr marL="274320" lvl="1" indent="0">
              <a:buClr>
                <a:srgbClr val="262626"/>
              </a:buClr>
              <a:buNone/>
            </a:pPr>
            <a:endParaRPr lang="en-US" dirty="0"/>
          </a:p>
          <a:p>
            <a:pPr marL="274320" lvl="1" indent="0">
              <a:buNone/>
            </a:pPr>
            <a:endParaRPr lang="en-US" dirty="0"/>
          </a:p>
        </p:txBody>
      </p:sp>
    </p:spTree>
    <p:extLst>
      <p:ext uri="{BB962C8B-B14F-4D97-AF65-F5344CB8AC3E}">
        <p14:creationId xmlns:p14="http://schemas.microsoft.com/office/powerpoint/2010/main" val="336853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0C20-FD18-87F4-7FFD-8E5418EB901E}"/>
              </a:ext>
            </a:extLst>
          </p:cNvPr>
          <p:cNvSpPr>
            <a:spLocks noGrp="1"/>
          </p:cNvSpPr>
          <p:nvPr>
            <p:ph type="title"/>
          </p:nvPr>
        </p:nvSpPr>
        <p:spPr/>
        <p:txBody>
          <a:bodyPr/>
          <a:lstStyle/>
          <a:p>
            <a:r>
              <a:rPr lang="en-US" dirty="0"/>
              <a:t>Citation</a:t>
            </a:r>
          </a:p>
        </p:txBody>
      </p:sp>
      <p:sp>
        <p:nvSpPr>
          <p:cNvPr id="3" name="Content Placeholder 2">
            <a:extLst>
              <a:ext uri="{FF2B5EF4-FFF2-40B4-BE49-F238E27FC236}">
                <a16:creationId xmlns:a16="http://schemas.microsoft.com/office/drawing/2014/main" id="{D1461133-1FF1-3D4D-61B8-19DE67737CBC}"/>
              </a:ext>
            </a:extLst>
          </p:cNvPr>
          <p:cNvSpPr>
            <a:spLocks noGrp="1"/>
          </p:cNvSpPr>
          <p:nvPr>
            <p:ph idx="1"/>
          </p:nvPr>
        </p:nvSpPr>
        <p:spPr>
          <a:xfrm>
            <a:off x="1066800" y="2017723"/>
            <a:ext cx="10058400" cy="3931920"/>
          </a:xfrm>
        </p:spPr>
        <p:txBody>
          <a:bodyPr vert="horz" lIns="91440" tIns="45720" rIns="91440" bIns="45720" rtlCol="0" anchor="t">
            <a:normAutofit/>
          </a:bodyPr>
          <a:lstStyle/>
          <a:p>
            <a:r>
              <a:rPr lang="en-US" dirty="0"/>
              <a:t>1. Hug, Jose. "</a:t>
            </a:r>
            <a:r>
              <a:rPr lang="en-US" dirty="0" err="1"/>
              <a:t>Proj</a:t>
            </a:r>
            <a:r>
              <a:rPr lang="en-US" dirty="0"/>
              <a:t> 0: 2048." </a:t>
            </a:r>
            <a:r>
              <a:rPr lang="en-US" dirty="0">
                <a:ea typeface="+mn-lt"/>
                <a:cs typeface="+mn-lt"/>
              </a:rPr>
              <a:t>Berkeley.edu, </a:t>
            </a:r>
            <a:r>
              <a:rPr lang="en-US" dirty="0">
                <a:ea typeface="+mn-lt"/>
                <a:cs typeface="+mn-lt"/>
                <a:hlinkClick r:id="rId2"/>
              </a:rPr>
              <a:t>https://sp21.datastructur.es/materials/proj/proj0/proj0</a:t>
            </a:r>
            <a:r>
              <a:rPr lang="en-US" dirty="0">
                <a:ea typeface="+mn-lt"/>
                <a:cs typeface="+mn-lt"/>
              </a:rPr>
              <a:t>. Accessed Apr. 10, 2022.</a:t>
            </a:r>
            <a:endParaRPr lang="en-US" dirty="0"/>
          </a:p>
          <a:p>
            <a:r>
              <a:rPr lang="en-US" dirty="0"/>
              <a:t>2. "How to Use the Focus Subsystem." Oracle, </a:t>
            </a:r>
            <a:r>
              <a:rPr lang="en-US" dirty="0">
                <a:ea typeface="+mn-lt"/>
                <a:cs typeface="+mn-lt"/>
                <a:hlinkClick r:id="rId3"/>
              </a:rPr>
              <a:t>https://docs.oracle.com/javase/tutorial/uiswing/misc/focus.html</a:t>
            </a:r>
            <a:r>
              <a:rPr lang="en-US" dirty="0">
                <a:ea typeface="+mn-lt"/>
                <a:cs typeface="+mn-lt"/>
              </a:rPr>
              <a:t>. Accessed May 1, 2022.</a:t>
            </a:r>
            <a:endParaRPr lang="en-US" dirty="0"/>
          </a:p>
          <a:p>
            <a:pPr>
              <a:buClr>
                <a:srgbClr val="262626"/>
              </a:buClr>
            </a:pPr>
            <a:r>
              <a:rPr lang="en-US" dirty="0"/>
              <a:t>3. "Programming with Assertions." Oracle, </a:t>
            </a:r>
            <a:r>
              <a:rPr lang="en-US" dirty="0">
                <a:ea typeface="+mn-lt"/>
                <a:cs typeface="+mn-lt"/>
                <a:hlinkClick r:id="rId4"/>
              </a:rPr>
              <a:t>https://docs.oracle.com/javase/7/docs/technotes/guides/language/assert.html</a:t>
            </a:r>
            <a:r>
              <a:rPr lang="en-US" dirty="0">
                <a:ea typeface="+mn-lt"/>
                <a:cs typeface="+mn-lt"/>
              </a:rPr>
              <a:t>. Accessed Apr. 15, 2022.</a:t>
            </a:r>
          </a:p>
          <a:p>
            <a:r>
              <a:rPr lang="en-US" dirty="0"/>
              <a:t>4. "The </a:t>
            </a:r>
            <a:r>
              <a:rPr lang="en-US" dirty="0" err="1"/>
              <a:t>JComponent</a:t>
            </a:r>
            <a:r>
              <a:rPr lang="en-US" dirty="0"/>
              <a:t> Class." </a:t>
            </a:r>
            <a:r>
              <a:rPr lang="en-US" dirty="0">
                <a:ea typeface="+mn-lt"/>
                <a:cs typeface="+mn-lt"/>
                <a:hlinkClick r:id="rId5"/>
              </a:rPr>
              <a:t>https://docs.oracle.com/javase/tutorial/uiswing/components/jcomponent.html</a:t>
            </a:r>
            <a:r>
              <a:rPr lang="en-US" dirty="0">
                <a:ea typeface="+mn-lt"/>
                <a:cs typeface="+mn-lt"/>
              </a:rPr>
              <a:t>. Accessed May 1, 2022.</a:t>
            </a:r>
          </a:p>
        </p:txBody>
      </p:sp>
    </p:spTree>
    <p:extLst>
      <p:ext uri="{BB962C8B-B14F-4D97-AF65-F5344CB8AC3E}">
        <p14:creationId xmlns:p14="http://schemas.microsoft.com/office/powerpoint/2010/main" val="1469906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Savon</vt:lpstr>
      <vt:lpstr>CS5004 Project Idea</vt:lpstr>
      <vt:lpstr>Game2048 classes:</vt:lpstr>
      <vt:lpstr>Game Logic</vt:lpstr>
      <vt:lpstr>Learning</vt:lpstr>
      <vt:lpstr>Future Improvement </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c:title>
  <dc:creator/>
  <cp:lastModifiedBy/>
  <cp:revision>975</cp:revision>
  <dcterms:created xsi:type="dcterms:W3CDTF">2022-03-31T03:17:09Z</dcterms:created>
  <dcterms:modified xsi:type="dcterms:W3CDTF">2022-05-06T05:49:52Z</dcterms:modified>
</cp:coreProperties>
</file>