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</p:sldMasterIdLst>
  <p:notesMasterIdLst>
    <p:notesMasterId r:id="rId3"/>
  </p:notesMasterIdLst>
  <p:handoutMasterIdLst>
    <p:handoutMasterId r:id="rId4"/>
  </p:handoutMasterIdLst>
  <p:sldIdLst>
    <p:sldId id="271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B1D8"/>
    <a:srgbClr val="3F6E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4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5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496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C1FBA-CF23-45CA-A289-03E32D160964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F2B0C5-C56D-47E9-BCFE-D990A940F1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7004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966BD8-0FC1-456F-BDC6-7D0CA8E36566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CFC841-E2E1-4802-8701-94EA307E94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598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149566"/>
            <a:ext cx="7886700" cy="8995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628650" y="5114029"/>
            <a:ext cx="7886700" cy="604299"/>
          </a:xfrm>
        </p:spPr>
        <p:txBody>
          <a:bodyPr anchor="ctr">
            <a:noAutofit/>
          </a:bodyPr>
          <a:lstStyle>
            <a:lvl1pPr algn="ctr"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/>
              <a:t>单击以编辑母版副标题样式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04896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1703B59-C883-4B8B-974E-AFB30A6C43A7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350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56169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94232158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3" pos="1620">
          <p15:clr>
            <a:srgbClr val="FBAE40"/>
          </p15:clr>
        </p15:guide>
        <p15:guide id="4" pos="216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66445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10244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5193">
          <p15:clr>
            <a:srgbClr val="FBAE40"/>
          </p15:clr>
        </p15:guide>
        <p15:guide id="5" pos="1620">
          <p15:clr>
            <a:srgbClr val="FBAE40"/>
          </p15:clr>
        </p15:guide>
        <p15:guide id="6" pos="2921">
          <p15:clr>
            <a:srgbClr val="FBAE40"/>
          </p15:clr>
        </p15:guide>
        <p15:guide id="7" pos="2160" userDrawn="1">
          <p15:clr>
            <a:srgbClr val="FBAE40"/>
          </p15:clr>
        </p15:guide>
        <p15:guide id="8" pos="3895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47564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3" pos="1620">
          <p15:clr>
            <a:srgbClr val="FBAE40"/>
          </p15:clr>
        </p15:guide>
        <p15:guide id="4" pos="216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9" name="矩形 18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30605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5193">
          <p15:clr>
            <a:srgbClr val="FBAE40"/>
          </p15:clr>
        </p15:guide>
        <p15:guide id="5" pos="1620">
          <p15:clr>
            <a:srgbClr val="FBAE40"/>
          </p15:clr>
        </p15:guide>
        <p15:guide id="6" pos="2921">
          <p15:clr>
            <a:srgbClr val="FBAE40"/>
          </p15:clr>
        </p15:guide>
        <p15:guide id="7" pos="2160" userDrawn="1">
          <p15:clr>
            <a:srgbClr val="FBAE40"/>
          </p15:clr>
        </p15:guide>
        <p15:guide id="8" pos="3895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封面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123" y="4006448"/>
            <a:ext cx="8325019" cy="111419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469124" y="5245246"/>
            <a:ext cx="5820358" cy="468179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/>
              <a:t>单击以编辑母版副标题样式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69124" y="5815087"/>
            <a:ext cx="4159250" cy="49900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单击此处添加日期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11" name="直接连接符 10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 userDrawn="1"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06099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95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16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05017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6000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" name="灯片编号占位符 5"/>
          <p:cNvSpPr txBox="1">
            <a:spLocks/>
          </p:cNvSpPr>
          <p:nvPr/>
        </p:nvSpPr>
        <p:spPr>
          <a:xfrm>
            <a:off x="8697600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974537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2837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4CE0C3C-47D3-4455-AB34-8268314DB49D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174895"/>
      </p:ext>
    </p:extLst>
  </p:cSld>
  <p:clrMapOvr>
    <a:masterClrMapping/>
  </p:clrMapOvr>
  <p:hf hdr="0" ftr="0" dt="0"/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5821680"/>
            <a:ext cx="9144000" cy="1036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93" y="6100771"/>
            <a:ext cx="1958547" cy="5184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24989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556">
          <p15:clr>
            <a:srgbClr val="FBAE40"/>
          </p15:clr>
        </p15:guide>
        <p15:guide id="2" pos="204">
          <p15:clr>
            <a:srgbClr val="FBAE40"/>
          </p15:clr>
        </p15:guide>
        <p15:guide id="5" pos="3125">
          <p15:clr>
            <a:srgbClr val="FBAE40"/>
          </p15:clr>
        </p15:guide>
        <p15:guide id="6" pos="115">
          <p15:clr>
            <a:srgbClr val="FBAE40"/>
          </p15:clr>
        </p15:guide>
        <p15:guide id="7" pos="4167" userDrawn="1">
          <p15:clr>
            <a:srgbClr val="FBAE40"/>
          </p15:clr>
        </p15:guide>
        <p15:guide id="8" pos="153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866588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灯片编号占位符 5"/>
          <p:cNvSpPr txBox="1">
            <a:spLocks/>
          </p:cNvSpPr>
          <p:nvPr/>
        </p:nvSpPr>
        <p:spPr>
          <a:xfrm>
            <a:off x="8696565" y="311755"/>
            <a:ext cx="44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261993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330335"/>
      </p:ext>
    </p:extLst>
  </p:cSld>
  <p:clrMapOvr>
    <a:masterClrMapping/>
  </p:clrMapOvr>
  <p:transition spd="med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20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microsoft.com/office/2007/relationships/hdphoto" Target="../media/hdphoto1.wdp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13468" y="1673352"/>
            <a:ext cx="8340421" cy="4999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8" cstate="print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sp>
        <p:nvSpPr>
          <p:cNvPr id="4" name="标题占位符 3"/>
          <p:cNvSpPr>
            <a:spLocks noGrp="1"/>
          </p:cNvSpPr>
          <p:nvPr>
            <p:ph type="title"/>
          </p:nvPr>
        </p:nvSpPr>
        <p:spPr>
          <a:xfrm>
            <a:off x="413468" y="863020"/>
            <a:ext cx="8410492" cy="701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18" cstate="print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73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  <p:sldLayoutId id="2147483815" r:id="rId13"/>
    <p:sldLayoutId id="2147483816" r:id="rId14"/>
    <p:sldLayoutId id="2147483817" r:id="rId15"/>
  </p:sldLayoutIdLst>
  <p:transition spd="med">
    <p:push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0" y="1488186"/>
            <a:ext cx="9401452" cy="1582216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dirty="0"/>
              <a:t>Emer-Fog</a:t>
            </a:r>
            <a:r>
              <a:rPr lang="zh-CN" altLang="en-US" dirty="0"/>
              <a:t>架构用于紧急情况下的通信以及资源调度，本研究为</a:t>
            </a:r>
            <a:r>
              <a:rPr lang="en-US" altLang="zh-CN" dirty="0"/>
              <a:t>Emer-Fog</a:t>
            </a:r>
            <a:r>
              <a:rPr lang="zh-CN" altLang="en-US" dirty="0"/>
              <a:t>架构搭建了实验床。</a:t>
            </a:r>
          </a:p>
          <a:p>
            <a:pPr lvl="1"/>
            <a:r>
              <a:rPr lang="zh-CN" altLang="en-US" dirty="0"/>
              <a:t>使用</a:t>
            </a:r>
            <a:r>
              <a:rPr lang="en-US" altLang="zh-CN" b="1" dirty="0"/>
              <a:t>Raspberry Pi</a:t>
            </a:r>
            <a:r>
              <a:rPr lang="zh-CN" altLang="en-US" dirty="0"/>
              <a:t>作为硬件平台，在</a:t>
            </a:r>
            <a:r>
              <a:rPr lang="en-US" altLang="zh-CN" dirty="0"/>
              <a:t>Raspbian</a:t>
            </a:r>
            <a:r>
              <a:rPr lang="zh-CN" altLang="en-US" dirty="0"/>
              <a:t>操作环境下使用</a:t>
            </a:r>
            <a:r>
              <a:rPr lang="en-US" altLang="zh-CN" dirty="0"/>
              <a:t>Python</a:t>
            </a:r>
            <a:r>
              <a:rPr lang="zh-CN" altLang="en-US" dirty="0"/>
              <a:t>编程语言进行实验床通信和计算的开发，使用    </a:t>
            </a:r>
            <a:r>
              <a:rPr lang="en-US" altLang="zh-CN" dirty="0"/>
              <a:t>Html,</a:t>
            </a:r>
            <a:r>
              <a:rPr lang="zh-CN" altLang="en-US" dirty="0"/>
              <a:t> </a:t>
            </a:r>
            <a:r>
              <a:rPr lang="en-US" altLang="zh-CN" dirty="0"/>
              <a:t>JavaScript</a:t>
            </a:r>
            <a:r>
              <a:rPr lang="zh-CN" altLang="en-US" dirty="0"/>
              <a:t>以及</a:t>
            </a:r>
            <a:r>
              <a:rPr lang="en-US" altLang="zh-CN" dirty="0"/>
              <a:t>PHP</a:t>
            </a:r>
            <a:r>
              <a:rPr lang="zh-CN" altLang="en-US" dirty="0"/>
              <a:t>进行可视化的开发。</a:t>
            </a:r>
            <a:endParaRPr lang="en-US" altLang="zh-CN" dirty="0"/>
          </a:p>
          <a:p>
            <a:pPr lvl="1"/>
            <a:r>
              <a:rPr lang="zh-CN" altLang="en-US" dirty="0"/>
              <a:t>利用</a:t>
            </a:r>
            <a:r>
              <a:rPr lang="en-US" altLang="zh-CN" dirty="0"/>
              <a:t>TCP/IP</a:t>
            </a:r>
            <a:r>
              <a:rPr lang="zh-CN" altLang="en-US" dirty="0"/>
              <a:t>网络构建</a:t>
            </a:r>
            <a:r>
              <a:rPr lang="en-US" altLang="zh-CN" b="1" dirty="0"/>
              <a:t>Overlay</a:t>
            </a:r>
            <a:r>
              <a:rPr lang="zh-CN" altLang="en-US" dirty="0"/>
              <a:t>的</a:t>
            </a:r>
            <a:r>
              <a:rPr lang="en-US" altLang="zh-CN" dirty="0"/>
              <a:t>Information Centric Networking</a:t>
            </a:r>
            <a:r>
              <a:rPr lang="zh-CN" altLang="en-US" dirty="0"/>
              <a:t>（</a:t>
            </a:r>
            <a:r>
              <a:rPr lang="en-US" altLang="zh-CN" dirty="0"/>
              <a:t>ICN)</a:t>
            </a:r>
            <a:r>
              <a:rPr lang="zh-CN" altLang="en-US" dirty="0"/>
              <a:t>进行通信。</a:t>
            </a:r>
            <a:endParaRPr lang="en-US" altLang="zh-CN" dirty="0"/>
          </a:p>
          <a:p>
            <a:pPr lvl="1"/>
            <a:r>
              <a:rPr lang="zh-CN" altLang="en-US" dirty="0"/>
              <a:t>使用</a:t>
            </a:r>
            <a:r>
              <a:rPr lang="zh-CN" altLang="en-US" b="1" dirty="0"/>
              <a:t>雾计算</a:t>
            </a:r>
            <a:r>
              <a:rPr lang="zh-CN" altLang="en-US" dirty="0"/>
              <a:t>进行进行资源调度，加快紧急情况的处理。</a:t>
            </a:r>
            <a:endParaRPr lang="en-US" altLang="zh-CN" dirty="0"/>
          </a:p>
          <a:p>
            <a:pPr lvl="1"/>
            <a:r>
              <a:rPr lang="zh-CN" altLang="en-US" dirty="0"/>
              <a:t>实现可视化，监控实验床各节点物理状态。</a:t>
            </a:r>
            <a:endParaRPr lang="en-US" altLang="zh-CN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Emer-Fog</a:t>
            </a:r>
            <a:r>
              <a:rPr lang="zh-CN" altLang="en-US" dirty="0"/>
              <a:t>实验床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2B147C-C69A-4103-8136-D4776065CE3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00"/>
          <a:stretch/>
        </p:blipFill>
        <p:spPr>
          <a:xfrm>
            <a:off x="0" y="3006987"/>
            <a:ext cx="6143347" cy="37520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B43689-E7DB-4D77-B683-D800F02964E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60" t="8499" r="39278"/>
          <a:stretch/>
        </p:blipFill>
        <p:spPr>
          <a:xfrm>
            <a:off x="6143347" y="3006987"/>
            <a:ext cx="3000653" cy="3752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63550"/>
      </p:ext>
    </p:extLst>
  </p:cSld>
  <p:clrMapOvr>
    <a:masterClrMapping/>
  </p:clrMapOvr>
</p:sld>
</file>

<file path=ppt/theme/theme1.xml><?xml version="1.0" encoding="utf-8"?>
<a:theme xmlns:a="http://schemas.openxmlformats.org/drawingml/2006/main" name="2016-VI主题-蓝">
  <a:themeElements>
    <a:clrScheme name="VI蓝色版">
      <a:dk1>
        <a:srgbClr val="000000"/>
      </a:dk1>
      <a:lt1>
        <a:srgbClr val="FFFFFF"/>
      </a:lt1>
      <a:dk2>
        <a:srgbClr val="BD9F68"/>
      </a:dk2>
      <a:lt2>
        <a:srgbClr val="B5B5B6"/>
      </a:lt2>
      <a:accent1>
        <a:srgbClr val="004098"/>
      </a:accent1>
      <a:accent2>
        <a:srgbClr val="0086D1"/>
      </a:accent2>
      <a:accent3>
        <a:srgbClr val="338D27"/>
      </a:accent3>
      <a:accent4>
        <a:srgbClr val="00514E"/>
      </a:accent4>
      <a:accent5>
        <a:srgbClr val="FDD000"/>
      </a:accent5>
      <a:accent6>
        <a:srgbClr val="F08300"/>
      </a:accent6>
      <a:hlink>
        <a:srgbClr val="B5B5B6"/>
      </a:hlink>
      <a:folHlink>
        <a:srgbClr val="BD9F68"/>
      </a:folHlink>
    </a:clrScheme>
    <a:fontScheme name="自定义 7">
      <a:majorFont>
        <a:latin typeface="等线"/>
        <a:ea typeface="等线"/>
        <a:cs typeface=""/>
      </a:majorFont>
      <a:minorFont>
        <a:latin typeface="等线 Light"/>
        <a:ea typeface="等线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2016-VI主题-蓝" id="{1B918C6D-2D61-4306-88BA-3CA31BAAF13F}" vid="{A734D909-B61D-48C4-8B37-4CE497344009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2016-VI主题-蓝</Template>
  <TotalTime>954</TotalTime>
  <Words>102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微软雅黑</vt:lpstr>
      <vt:lpstr>等线</vt:lpstr>
      <vt:lpstr>等线 Light</vt:lpstr>
      <vt:lpstr>Arial</vt:lpstr>
      <vt:lpstr>Calibri</vt:lpstr>
      <vt:lpstr>2016-VI主题-蓝</vt:lpstr>
      <vt:lpstr>Emer-Fog实验床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沈小丹</dc:creator>
  <cp:lastModifiedBy>张 侨伦</cp:lastModifiedBy>
  <cp:revision>60</cp:revision>
  <dcterms:created xsi:type="dcterms:W3CDTF">2016-04-20T02:59:17Z</dcterms:created>
  <dcterms:modified xsi:type="dcterms:W3CDTF">2018-10-30T05:32:04Z</dcterms:modified>
</cp:coreProperties>
</file>