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handoutMasterIdLst>
    <p:handoutMasterId r:id="rId44"/>
  </p:handoutMasterIdLst>
  <p:sldIdLst>
    <p:sldId id="296" r:id="rId2"/>
    <p:sldId id="256" r:id="rId3"/>
    <p:sldId id="257" r:id="rId4"/>
    <p:sldId id="259" r:id="rId5"/>
    <p:sldId id="260" r:id="rId6"/>
    <p:sldId id="262" r:id="rId7"/>
    <p:sldId id="261" r:id="rId8"/>
    <p:sldId id="263" r:id="rId9"/>
    <p:sldId id="264" r:id="rId10"/>
    <p:sldId id="266" r:id="rId11"/>
    <p:sldId id="267" r:id="rId12"/>
    <p:sldId id="288" r:id="rId13"/>
    <p:sldId id="302" r:id="rId14"/>
    <p:sldId id="272" r:id="rId15"/>
    <p:sldId id="269" r:id="rId16"/>
    <p:sldId id="270" r:id="rId17"/>
    <p:sldId id="273" r:id="rId18"/>
    <p:sldId id="299" r:id="rId19"/>
    <p:sldId id="274" r:id="rId20"/>
    <p:sldId id="301" r:id="rId21"/>
    <p:sldId id="275" r:id="rId22"/>
    <p:sldId id="277" r:id="rId23"/>
    <p:sldId id="278" r:id="rId24"/>
    <p:sldId id="279" r:id="rId25"/>
    <p:sldId id="281" r:id="rId26"/>
    <p:sldId id="280" r:id="rId27"/>
    <p:sldId id="282" r:id="rId28"/>
    <p:sldId id="283" r:id="rId29"/>
    <p:sldId id="284" r:id="rId30"/>
    <p:sldId id="285" r:id="rId31"/>
    <p:sldId id="286" r:id="rId32"/>
    <p:sldId id="287" r:id="rId33"/>
    <p:sldId id="295" r:id="rId34"/>
    <p:sldId id="297" r:id="rId35"/>
    <p:sldId id="289" r:id="rId36"/>
    <p:sldId id="290" r:id="rId37"/>
    <p:sldId id="291" r:id="rId38"/>
    <p:sldId id="292" r:id="rId39"/>
    <p:sldId id="293" r:id="rId40"/>
    <p:sldId id="294"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Ying6" initials="LY" lastIdx="1" clrIdx="0">
    <p:extLst>
      <p:ext uri="{19B8F6BF-5375-455C-9EA6-DF929625EA0E}">
        <p15:presenceInfo xmlns:p15="http://schemas.microsoft.com/office/powerpoint/2012/main" userId="S::ying6.li@intel.com::1280ecb1-851f-4f43-ba53-918e324dbd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51822" autoAdjust="0"/>
  </p:normalViewPr>
  <p:slideViewPr>
    <p:cSldViewPr snapToGrid="0">
      <p:cViewPr varScale="1">
        <p:scale>
          <a:sx n="34" d="100"/>
          <a:sy n="34" d="100"/>
        </p:scale>
        <p:origin x="190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734BE6-CE36-4EF7-B7C0-4B3D12E93D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B1C5A0-09C6-4AA5-85AF-B8BD27D520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63B38F-7E54-4FFA-9168-5900DE817BC0}" type="datetime1">
              <a:rPr lang="en-US" smtClean="0"/>
              <a:t>7/4/2022</a:t>
            </a:fld>
            <a:endParaRPr lang="en-US"/>
          </a:p>
        </p:txBody>
      </p:sp>
      <p:sp>
        <p:nvSpPr>
          <p:cNvPr id="4" name="Footer Placeholder 3">
            <a:extLst>
              <a:ext uri="{FF2B5EF4-FFF2-40B4-BE49-F238E27FC236}">
                <a16:creationId xmlns:a16="http://schemas.microsoft.com/office/drawing/2014/main" id="{1557FC77-37E4-4384-988A-88928CC9CD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1C4F2B-CD31-49DE-A067-E0C836F43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AE87A2-89CC-4D1A-96FD-CEA36916E1A0}" type="slidenum">
              <a:rPr lang="en-US" smtClean="0"/>
              <a:t>‹#›</a:t>
            </a:fld>
            <a:endParaRPr lang="en-US"/>
          </a:p>
        </p:txBody>
      </p:sp>
    </p:spTree>
    <p:extLst>
      <p:ext uri="{BB962C8B-B14F-4D97-AF65-F5344CB8AC3E}">
        <p14:creationId xmlns:p14="http://schemas.microsoft.com/office/powerpoint/2010/main" val="185617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41AF9-1C63-4ED7-9552-A9A42ED74097}" type="datetime1">
              <a:rPr lang="en-US" smtClean="0"/>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86701-BE00-4454-921C-DF53147FF75D}" type="slidenum">
              <a:rPr lang="en-US" smtClean="0"/>
              <a:t>‹#›</a:t>
            </a:fld>
            <a:endParaRPr lang="en-US"/>
          </a:p>
        </p:txBody>
      </p:sp>
    </p:spTree>
    <p:extLst>
      <p:ext uri="{BB962C8B-B14F-4D97-AF65-F5344CB8AC3E}">
        <p14:creationId xmlns:p14="http://schemas.microsoft.com/office/powerpoint/2010/main" val="22886746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2</a:t>
            </a:fld>
            <a:endParaRPr lang="en-US"/>
          </a:p>
        </p:txBody>
      </p:sp>
    </p:spTree>
    <p:extLst>
      <p:ext uri="{BB962C8B-B14F-4D97-AF65-F5344CB8AC3E}">
        <p14:creationId xmlns:p14="http://schemas.microsoft.com/office/powerpoint/2010/main" val="3365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14</a:t>
            </a:fld>
            <a:endParaRPr lang="en-US"/>
          </a:p>
        </p:txBody>
      </p:sp>
    </p:spTree>
    <p:extLst>
      <p:ext uri="{BB962C8B-B14F-4D97-AF65-F5344CB8AC3E}">
        <p14:creationId xmlns:p14="http://schemas.microsoft.com/office/powerpoint/2010/main" val="227157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15</a:t>
            </a:fld>
            <a:endParaRPr lang="en-US"/>
          </a:p>
        </p:txBody>
      </p:sp>
    </p:spTree>
    <p:extLst>
      <p:ext uri="{BB962C8B-B14F-4D97-AF65-F5344CB8AC3E}">
        <p14:creationId xmlns:p14="http://schemas.microsoft.com/office/powerpoint/2010/main" val="3262165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16</a:t>
            </a:fld>
            <a:endParaRPr lang="en-US"/>
          </a:p>
        </p:txBody>
      </p:sp>
    </p:spTree>
    <p:extLst>
      <p:ext uri="{BB962C8B-B14F-4D97-AF65-F5344CB8AC3E}">
        <p14:creationId xmlns:p14="http://schemas.microsoft.com/office/powerpoint/2010/main" val="122711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17</a:t>
            </a:fld>
            <a:endParaRPr lang="en-US"/>
          </a:p>
        </p:txBody>
      </p:sp>
    </p:spTree>
    <p:extLst>
      <p:ext uri="{BB962C8B-B14F-4D97-AF65-F5344CB8AC3E}">
        <p14:creationId xmlns:p14="http://schemas.microsoft.com/office/powerpoint/2010/main" val="95302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18</a:t>
            </a:fld>
            <a:endParaRPr lang="en-US"/>
          </a:p>
        </p:txBody>
      </p:sp>
    </p:spTree>
    <p:extLst>
      <p:ext uri="{BB962C8B-B14F-4D97-AF65-F5344CB8AC3E}">
        <p14:creationId xmlns:p14="http://schemas.microsoft.com/office/powerpoint/2010/main" val="40329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19</a:t>
            </a:fld>
            <a:endParaRPr lang="en-US"/>
          </a:p>
        </p:txBody>
      </p:sp>
    </p:spTree>
    <p:extLst>
      <p:ext uri="{BB962C8B-B14F-4D97-AF65-F5344CB8AC3E}">
        <p14:creationId xmlns:p14="http://schemas.microsoft.com/office/powerpoint/2010/main" val="127296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26</a:t>
            </a:fld>
            <a:endParaRPr lang="en-US"/>
          </a:p>
        </p:txBody>
      </p:sp>
    </p:spTree>
    <p:extLst>
      <p:ext uri="{BB962C8B-B14F-4D97-AF65-F5344CB8AC3E}">
        <p14:creationId xmlns:p14="http://schemas.microsoft.com/office/powerpoint/2010/main" val="3566641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27</a:t>
            </a:fld>
            <a:endParaRPr lang="en-US"/>
          </a:p>
        </p:txBody>
      </p:sp>
    </p:spTree>
    <p:extLst>
      <p:ext uri="{BB962C8B-B14F-4D97-AF65-F5344CB8AC3E}">
        <p14:creationId xmlns:p14="http://schemas.microsoft.com/office/powerpoint/2010/main" val="2776000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28</a:t>
            </a:fld>
            <a:endParaRPr lang="en-US"/>
          </a:p>
        </p:txBody>
      </p:sp>
    </p:spTree>
    <p:extLst>
      <p:ext uri="{BB962C8B-B14F-4D97-AF65-F5344CB8AC3E}">
        <p14:creationId xmlns:p14="http://schemas.microsoft.com/office/powerpoint/2010/main" val="2837850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29</a:t>
            </a:fld>
            <a:endParaRPr lang="en-US"/>
          </a:p>
        </p:txBody>
      </p:sp>
    </p:spTree>
    <p:extLst>
      <p:ext uri="{BB962C8B-B14F-4D97-AF65-F5344CB8AC3E}">
        <p14:creationId xmlns:p14="http://schemas.microsoft.com/office/powerpoint/2010/main" val="412745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3</a:t>
            </a:fld>
            <a:endParaRPr lang="en-US"/>
          </a:p>
        </p:txBody>
      </p:sp>
    </p:spTree>
    <p:extLst>
      <p:ext uri="{BB962C8B-B14F-4D97-AF65-F5344CB8AC3E}">
        <p14:creationId xmlns:p14="http://schemas.microsoft.com/office/powerpoint/2010/main" val="65789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32</a:t>
            </a:fld>
            <a:endParaRPr lang="en-US"/>
          </a:p>
        </p:txBody>
      </p:sp>
    </p:spTree>
    <p:extLst>
      <p:ext uri="{BB962C8B-B14F-4D97-AF65-F5344CB8AC3E}">
        <p14:creationId xmlns:p14="http://schemas.microsoft.com/office/powerpoint/2010/main" val="839606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34</a:t>
            </a:fld>
            <a:endParaRPr lang="en-US"/>
          </a:p>
        </p:txBody>
      </p:sp>
    </p:spTree>
    <p:extLst>
      <p:ext uri="{BB962C8B-B14F-4D97-AF65-F5344CB8AC3E}">
        <p14:creationId xmlns:p14="http://schemas.microsoft.com/office/powerpoint/2010/main" val="2130563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35</a:t>
            </a:fld>
            <a:endParaRPr lang="en-US"/>
          </a:p>
        </p:txBody>
      </p:sp>
    </p:spTree>
    <p:extLst>
      <p:ext uri="{BB962C8B-B14F-4D97-AF65-F5344CB8AC3E}">
        <p14:creationId xmlns:p14="http://schemas.microsoft.com/office/powerpoint/2010/main" val="307413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37</a:t>
            </a:fld>
            <a:endParaRPr lang="en-US"/>
          </a:p>
        </p:txBody>
      </p:sp>
    </p:spTree>
    <p:extLst>
      <p:ext uri="{BB962C8B-B14F-4D97-AF65-F5344CB8AC3E}">
        <p14:creationId xmlns:p14="http://schemas.microsoft.com/office/powerpoint/2010/main" val="552041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38</a:t>
            </a:fld>
            <a:endParaRPr lang="en-US"/>
          </a:p>
        </p:txBody>
      </p:sp>
    </p:spTree>
    <p:extLst>
      <p:ext uri="{BB962C8B-B14F-4D97-AF65-F5344CB8AC3E}">
        <p14:creationId xmlns:p14="http://schemas.microsoft.com/office/powerpoint/2010/main" val="2239413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39</a:t>
            </a:fld>
            <a:endParaRPr lang="en-US"/>
          </a:p>
        </p:txBody>
      </p:sp>
    </p:spTree>
    <p:extLst>
      <p:ext uri="{BB962C8B-B14F-4D97-AF65-F5344CB8AC3E}">
        <p14:creationId xmlns:p14="http://schemas.microsoft.com/office/powerpoint/2010/main" val="4010570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40</a:t>
            </a:fld>
            <a:endParaRPr lang="en-US"/>
          </a:p>
        </p:txBody>
      </p:sp>
    </p:spTree>
    <p:extLst>
      <p:ext uri="{BB962C8B-B14F-4D97-AF65-F5344CB8AC3E}">
        <p14:creationId xmlns:p14="http://schemas.microsoft.com/office/powerpoint/2010/main" val="428636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486701-BE00-4454-921C-DF53147FF75D}" type="slidenum">
              <a:rPr lang="en-US" smtClean="0"/>
              <a:t>41</a:t>
            </a:fld>
            <a:endParaRPr lang="en-US"/>
          </a:p>
        </p:txBody>
      </p:sp>
    </p:spTree>
    <p:extLst>
      <p:ext uri="{BB962C8B-B14F-4D97-AF65-F5344CB8AC3E}">
        <p14:creationId xmlns:p14="http://schemas.microsoft.com/office/powerpoint/2010/main" val="216590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endParaRPr lang="en-US" sz="1200" b="0" i="0" dirty="0">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4486701-BE00-4454-921C-DF53147FF75D}" type="slidenum">
              <a:rPr lang="en-US" smtClean="0"/>
              <a:t>4</a:t>
            </a:fld>
            <a:endParaRPr lang="en-US"/>
          </a:p>
        </p:txBody>
      </p:sp>
    </p:spTree>
    <p:extLst>
      <p:ext uri="{BB962C8B-B14F-4D97-AF65-F5344CB8AC3E}">
        <p14:creationId xmlns:p14="http://schemas.microsoft.com/office/powerpoint/2010/main" val="380135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Schedule View</a:t>
            </a:r>
          </a:p>
        </p:txBody>
      </p:sp>
      <p:sp>
        <p:nvSpPr>
          <p:cNvPr id="4" name="Slide Number Placeholder 3"/>
          <p:cNvSpPr>
            <a:spLocks noGrp="1"/>
          </p:cNvSpPr>
          <p:nvPr>
            <p:ph type="sldNum" sz="quarter" idx="5"/>
          </p:nvPr>
        </p:nvSpPr>
        <p:spPr/>
        <p:txBody>
          <a:bodyPr/>
          <a:lstStyle/>
          <a:p>
            <a:fld id="{E4486701-BE00-4454-921C-DF53147FF75D}" type="slidenum">
              <a:rPr lang="en-US" smtClean="0"/>
              <a:t>6</a:t>
            </a:fld>
            <a:endParaRPr lang="en-US"/>
          </a:p>
        </p:txBody>
      </p:sp>
    </p:spTree>
    <p:extLst>
      <p:ext uri="{BB962C8B-B14F-4D97-AF65-F5344CB8AC3E}">
        <p14:creationId xmlns:p14="http://schemas.microsoft.com/office/powerpoint/2010/main" val="12135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7</a:t>
            </a:fld>
            <a:endParaRPr lang="en-US"/>
          </a:p>
        </p:txBody>
      </p:sp>
    </p:spTree>
    <p:extLst>
      <p:ext uri="{BB962C8B-B14F-4D97-AF65-F5344CB8AC3E}">
        <p14:creationId xmlns:p14="http://schemas.microsoft.com/office/powerpoint/2010/main" val="126875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8</a:t>
            </a:fld>
            <a:endParaRPr lang="en-US"/>
          </a:p>
        </p:txBody>
      </p:sp>
    </p:spTree>
    <p:extLst>
      <p:ext uri="{BB962C8B-B14F-4D97-AF65-F5344CB8AC3E}">
        <p14:creationId xmlns:p14="http://schemas.microsoft.com/office/powerpoint/2010/main" val="100284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9</a:t>
            </a:fld>
            <a:endParaRPr lang="en-US"/>
          </a:p>
        </p:txBody>
      </p:sp>
    </p:spTree>
    <p:extLst>
      <p:ext uri="{BB962C8B-B14F-4D97-AF65-F5344CB8AC3E}">
        <p14:creationId xmlns:p14="http://schemas.microsoft.com/office/powerpoint/2010/main" val="156621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10</a:t>
            </a:fld>
            <a:endParaRPr lang="en-US"/>
          </a:p>
        </p:txBody>
      </p:sp>
    </p:spTree>
    <p:extLst>
      <p:ext uri="{BB962C8B-B14F-4D97-AF65-F5344CB8AC3E}">
        <p14:creationId xmlns:p14="http://schemas.microsoft.com/office/powerpoint/2010/main" val="402366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86701-BE00-4454-921C-DF53147FF75D}" type="slidenum">
              <a:rPr lang="en-US" smtClean="0"/>
              <a:t>11</a:t>
            </a:fld>
            <a:endParaRPr lang="en-US"/>
          </a:p>
        </p:txBody>
      </p:sp>
    </p:spTree>
    <p:extLst>
      <p:ext uri="{BB962C8B-B14F-4D97-AF65-F5344CB8AC3E}">
        <p14:creationId xmlns:p14="http://schemas.microsoft.com/office/powerpoint/2010/main" val="103847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457A-9CE5-4E09-83A1-6102012F1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8FEB99-E3A0-442D-918E-98731BB1E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9A509D-131D-461A-8BB4-4619C4C4A7E4}"/>
              </a:ext>
            </a:extLst>
          </p:cNvPr>
          <p:cNvSpPr>
            <a:spLocks noGrp="1"/>
          </p:cNvSpPr>
          <p:nvPr>
            <p:ph type="dt" sz="half" idx="10"/>
          </p:nvPr>
        </p:nvSpPr>
        <p:spPr/>
        <p:txBody>
          <a:bodyPr/>
          <a:lstStyle/>
          <a:p>
            <a:fld id="{38E83B48-DAAC-4CC2-9E7C-8F0486B4B543}" type="datetime1">
              <a:rPr lang="en-US" smtClean="0"/>
              <a:t>7/4/2022</a:t>
            </a:fld>
            <a:endParaRPr lang="en-US"/>
          </a:p>
        </p:txBody>
      </p:sp>
      <p:sp>
        <p:nvSpPr>
          <p:cNvPr id="5" name="Footer Placeholder 4">
            <a:extLst>
              <a:ext uri="{FF2B5EF4-FFF2-40B4-BE49-F238E27FC236}">
                <a16:creationId xmlns:a16="http://schemas.microsoft.com/office/drawing/2014/main" id="{CC18B858-9D97-459E-9543-D0F38DAB7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0850E-8284-4A1A-8FF1-7412C56574AF}"/>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423524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48A9-9923-48A0-8EED-6FFB849BFB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1D2B0-D379-49BE-9D70-0B6538605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A4072-86C5-40F8-83C9-CDBF8B1DA07B}"/>
              </a:ext>
            </a:extLst>
          </p:cNvPr>
          <p:cNvSpPr>
            <a:spLocks noGrp="1"/>
          </p:cNvSpPr>
          <p:nvPr>
            <p:ph type="dt" sz="half" idx="10"/>
          </p:nvPr>
        </p:nvSpPr>
        <p:spPr/>
        <p:txBody>
          <a:bodyPr/>
          <a:lstStyle/>
          <a:p>
            <a:fld id="{362BD1CF-55FA-4218-A503-61AE823CE37C}" type="datetime1">
              <a:rPr lang="en-US" smtClean="0"/>
              <a:t>7/4/2022</a:t>
            </a:fld>
            <a:endParaRPr lang="en-US"/>
          </a:p>
        </p:txBody>
      </p:sp>
      <p:sp>
        <p:nvSpPr>
          <p:cNvPr id="5" name="Footer Placeholder 4">
            <a:extLst>
              <a:ext uri="{FF2B5EF4-FFF2-40B4-BE49-F238E27FC236}">
                <a16:creationId xmlns:a16="http://schemas.microsoft.com/office/drawing/2014/main" id="{8CD8D94B-6498-4705-965B-31A6DCA56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92099-33B8-4AB0-A6B3-09939A8D6285}"/>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15808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B6CDD-AC8B-442C-9DAC-0B45A26AF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05AAA-653E-424B-BEC1-3EC8A28DA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91018-CAAC-48C9-B8FB-FC8AFF66827B}"/>
              </a:ext>
            </a:extLst>
          </p:cNvPr>
          <p:cNvSpPr>
            <a:spLocks noGrp="1"/>
          </p:cNvSpPr>
          <p:nvPr>
            <p:ph type="dt" sz="half" idx="10"/>
          </p:nvPr>
        </p:nvSpPr>
        <p:spPr/>
        <p:txBody>
          <a:bodyPr/>
          <a:lstStyle/>
          <a:p>
            <a:fld id="{D0957B24-93C2-45A7-952A-D4CBD3BAA623}" type="datetime1">
              <a:rPr lang="en-US" smtClean="0"/>
              <a:t>7/4/2022</a:t>
            </a:fld>
            <a:endParaRPr lang="en-US"/>
          </a:p>
        </p:txBody>
      </p:sp>
      <p:sp>
        <p:nvSpPr>
          <p:cNvPr id="5" name="Footer Placeholder 4">
            <a:extLst>
              <a:ext uri="{FF2B5EF4-FFF2-40B4-BE49-F238E27FC236}">
                <a16:creationId xmlns:a16="http://schemas.microsoft.com/office/drawing/2014/main" id="{820C32F8-F5F5-46B0-9265-A8CE8B33C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DB068-F6E5-4C6C-8F64-8DBE541B3BD0}"/>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424409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953D-4471-46D9-879A-99BEC7D087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E9AFC-4EAE-46AE-8D78-5AB69AC8AA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549D9-1E7F-4C36-9A87-B071D43D6687}"/>
              </a:ext>
            </a:extLst>
          </p:cNvPr>
          <p:cNvSpPr>
            <a:spLocks noGrp="1"/>
          </p:cNvSpPr>
          <p:nvPr>
            <p:ph type="dt" sz="half" idx="10"/>
          </p:nvPr>
        </p:nvSpPr>
        <p:spPr/>
        <p:txBody>
          <a:bodyPr/>
          <a:lstStyle/>
          <a:p>
            <a:fld id="{B693EDA6-BBC7-403B-AA32-693008847098}" type="datetime1">
              <a:rPr lang="en-US" smtClean="0"/>
              <a:t>7/4/2022</a:t>
            </a:fld>
            <a:endParaRPr lang="en-US"/>
          </a:p>
        </p:txBody>
      </p:sp>
      <p:sp>
        <p:nvSpPr>
          <p:cNvPr id="5" name="Footer Placeholder 4">
            <a:extLst>
              <a:ext uri="{FF2B5EF4-FFF2-40B4-BE49-F238E27FC236}">
                <a16:creationId xmlns:a16="http://schemas.microsoft.com/office/drawing/2014/main" id="{DD2F1450-7B5D-4A46-91F4-EF7430232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BB546-ACA9-448D-A30A-3653DCB0F764}"/>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239281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F257-5860-44E9-9FF5-6F2BDE1F4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71615F-D56F-43B8-B997-202B7F4B2D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1A642-798B-4C65-857C-1946804F9756}"/>
              </a:ext>
            </a:extLst>
          </p:cNvPr>
          <p:cNvSpPr>
            <a:spLocks noGrp="1"/>
          </p:cNvSpPr>
          <p:nvPr>
            <p:ph type="dt" sz="half" idx="10"/>
          </p:nvPr>
        </p:nvSpPr>
        <p:spPr/>
        <p:txBody>
          <a:bodyPr/>
          <a:lstStyle/>
          <a:p>
            <a:fld id="{46642A09-C425-4900-A9B1-CD3189B0D887}" type="datetime1">
              <a:rPr lang="en-US" smtClean="0"/>
              <a:t>7/4/2022</a:t>
            </a:fld>
            <a:endParaRPr lang="en-US"/>
          </a:p>
        </p:txBody>
      </p:sp>
      <p:sp>
        <p:nvSpPr>
          <p:cNvPr id="5" name="Footer Placeholder 4">
            <a:extLst>
              <a:ext uri="{FF2B5EF4-FFF2-40B4-BE49-F238E27FC236}">
                <a16:creationId xmlns:a16="http://schemas.microsoft.com/office/drawing/2014/main" id="{32E751AA-C0D2-4D00-9D0B-4F1D13E2F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AE532-2067-4233-9E9D-3FC7171D92E0}"/>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377660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56E7-95F7-438D-A0EB-EF8A46CA9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40356-EA2C-44F9-B449-175EE9B6EF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0F77BE-DD81-4457-87C9-DE65C848DE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FC39A9-0B29-44A1-B712-471F0CB0D02D}"/>
              </a:ext>
            </a:extLst>
          </p:cNvPr>
          <p:cNvSpPr>
            <a:spLocks noGrp="1"/>
          </p:cNvSpPr>
          <p:nvPr>
            <p:ph type="dt" sz="half" idx="10"/>
          </p:nvPr>
        </p:nvSpPr>
        <p:spPr/>
        <p:txBody>
          <a:bodyPr/>
          <a:lstStyle/>
          <a:p>
            <a:fld id="{29B80B02-B91F-4170-B752-60234B8025BA}" type="datetime1">
              <a:rPr lang="en-US" smtClean="0"/>
              <a:t>7/4/2022</a:t>
            </a:fld>
            <a:endParaRPr lang="en-US"/>
          </a:p>
        </p:txBody>
      </p:sp>
      <p:sp>
        <p:nvSpPr>
          <p:cNvPr id="6" name="Footer Placeholder 5">
            <a:extLst>
              <a:ext uri="{FF2B5EF4-FFF2-40B4-BE49-F238E27FC236}">
                <a16:creationId xmlns:a16="http://schemas.microsoft.com/office/drawing/2014/main" id="{13BE228E-B790-4576-8FAA-29FDE060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9B560-3825-437D-9CCA-A40CB4A97948}"/>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205832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69A7-DC44-4187-A228-E1E75CA0A1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96978-7FA4-47A3-B8A5-BBC52B6FC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3E67F-D797-43D9-AA47-97A366C99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39401-5ABC-47E0-BE54-2C2873411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C5DE7-6AB0-4361-B25F-3377F39FB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25697-BD49-4539-BBF2-9D563AA4B470}"/>
              </a:ext>
            </a:extLst>
          </p:cNvPr>
          <p:cNvSpPr>
            <a:spLocks noGrp="1"/>
          </p:cNvSpPr>
          <p:nvPr>
            <p:ph type="dt" sz="half" idx="10"/>
          </p:nvPr>
        </p:nvSpPr>
        <p:spPr/>
        <p:txBody>
          <a:bodyPr/>
          <a:lstStyle/>
          <a:p>
            <a:fld id="{79578C0D-DDD4-4B42-ABE7-541838D5622B}" type="datetime1">
              <a:rPr lang="en-US" smtClean="0"/>
              <a:t>7/4/2022</a:t>
            </a:fld>
            <a:endParaRPr lang="en-US"/>
          </a:p>
        </p:txBody>
      </p:sp>
      <p:sp>
        <p:nvSpPr>
          <p:cNvPr id="8" name="Footer Placeholder 7">
            <a:extLst>
              <a:ext uri="{FF2B5EF4-FFF2-40B4-BE49-F238E27FC236}">
                <a16:creationId xmlns:a16="http://schemas.microsoft.com/office/drawing/2014/main" id="{0DFCFED9-D8A3-4F55-AFD0-75ED8E3659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DE63A6-885C-437D-865A-5500C0A30122}"/>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151269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5D18-5133-42C0-9BB1-73CC42E95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FC4C9E-50FF-4DC8-A19B-433A60FA501D}"/>
              </a:ext>
            </a:extLst>
          </p:cNvPr>
          <p:cNvSpPr>
            <a:spLocks noGrp="1"/>
          </p:cNvSpPr>
          <p:nvPr>
            <p:ph type="dt" sz="half" idx="10"/>
          </p:nvPr>
        </p:nvSpPr>
        <p:spPr/>
        <p:txBody>
          <a:bodyPr/>
          <a:lstStyle/>
          <a:p>
            <a:fld id="{E0DA2F82-3BFF-4180-A9A4-B8AAA6A1177A}" type="datetime1">
              <a:rPr lang="en-US" smtClean="0"/>
              <a:t>7/4/2022</a:t>
            </a:fld>
            <a:endParaRPr lang="en-US"/>
          </a:p>
        </p:txBody>
      </p:sp>
      <p:sp>
        <p:nvSpPr>
          <p:cNvPr id="4" name="Footer Placeholder 3">
            <a:extLst>
              <a:ext uri="{FF2B5EF4-FFF2-40B4-BE49-F238E27FC236}">
                <a16:creationId xmlns:a16="http://schemas.microsoft.com/office/drawing/2014/main" id="{9DE27C7F-4C2A-44D0-94D5-1D6E7653C6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DA340-32C9-46A8-9FF6-C13226537DD2}"/>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376802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09FB7-9703-48EB-BE2C-DB6462A25182}"/>
              </a:ext>
            </a:extLst>
          </p:cNvPr>
          <p:cNvSpPr>
            <a:spLocks noGrp="1"/>
          </p:cNvSpPr>
          <p:nvPr>
            <p:ph type="dt" sz="half" idx="10"/>
          </p:nvPr>
        </p:nvSpPr>
        <p:spPr/>
        <p:txBody>
          <a:bodyPr/>
          <a:lstStyle/>
          <a:p>
            <a:fld id="{6FE1642D-F6CB-4D99-A544-F99305720B03}" type="datetime1">
              <a:rPr lang="en-US" smtClean="0"/>
              <a:t>7/4/2022</a:t>
            </a:fld>
            <a:endParaRPr lang="en-US"/>
          </a:p>
        </p:txBody>
      </p:sp>
      <p:sp>
        <p:nvSpPr>
          <p:cNvPr id="3" name="Footer Placeholder 2">
            <a:extLst>
              <a:ext uri="{FF2B5EF4-FFF2-40B4-BE49-F238E27FC236}">
                <a16:creationId xmlns:a16="http://schemas.microsoft.com/office/drawing/2014/main" id="{50064C21-28D8-46FE-B0E8-F369969C2C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101B9-9FC1-4FD2-A463-BDCF11577DF5}"/>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345922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4F1E-C66B-4B42-9EE1-78968FA9A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6B4DE6-FED3-4EBB-8F19-2D93BD01F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BECD0-A2EA-43FB-B9AE-BCAFE872F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576C4-3B19-478C-A7DF-1B479F2FD585}"/>
              </a:ext>
            </a:extLst>
          </p:cNvPr>
          <p:cNvSpPr>
            <a:spLocks noGrp="1"/>
          </p:cNvSpPr>
          <p:nvPr>
            <p:ph type="dt" sz="half" idx="10"/>
          </p:nvPr>
        </p:nvSpPr>
        <p:spPr/>
        <p:txBody>
          <a:bodyPr/>
          <a:lstStyle/>
          <a:p>
            <a:fld id="{FA39C154-F01D-451D-9C93-1CF11BC856D1}" type="datetime1">
              <a:rPr lang="en-US" smtClean="0"/>
              <a:t>7/4/2022</a:t>
            </a:fld>
            <a:endParaRPr lang="en-US"/>
          </a:p>
        </p:txBody>
      </p:sp>
      <p:sp>
        <p:nvSpPr>
          <p:cNvPr id="6" name="Footer Placeholder 5">
            <a:extLst>
              <a:ext uri="{FF2B5EF4-FFF2-40B4-BE49-F238E27FC236}">
                <a16:creationId xmlns:a16="http://schemas.microsoft.com/office/drawing/2014/main" id="{E3ACABBE-173B-438A-85F8-7AA06A600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1DB26-197F-4884-B272-DD07F56197C3}"/>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242675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A4BB-9846-4D61-8E13-89B00FDAB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EB545E-DF50-48CE-BE24-C65D9DA4B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04E1E-11B0-42C0-B403-8E664F01A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F01DD-5975-4B55-8F03-F67364D4F9EA}"/>
              </a:ext>
            </a:extLst>
          </p:cNvPr>
          <p:cNvSpPr>
            <a:spLocks noGrp="1"/>
          </p:cNvSpPr>
          <p:nvPr>
            <p:ph type="dt" sz="half" idx="10"/>
          </p:nvPr>
        </p:nvSpPr>
        <p:spPr/>
        <p:txBody>
          <a:bodyPr/>
          <a:lstStyle/>
          <a:p>
            <a:fld id="{1BC18C85-1D56-4485-9C08-D39832CA15F9}" type="datetime1">
              <a:rPr lang="en-US" smtClean="0"/>
              <a:t>7/4/2022</a:t>
            </a:fld>
            <a:endParaRPr lang="en-US"/>
          </a:p>
        </p:txBody>
      </p:sp>
      <p:sp>
        <p:nvSpPr>
          <p:cNvPr id="6" name="Footer Placeholder 5">
            <a:extLst>
              <a:ext uri="{FF2B5EF4-FFF2-40B4-BE49-F238E27FC236}">
                <a16:creationId xmlns:a16="http://schemas.microsoft.com/office/drawing/2014/main" id="{E9CAD6AC-170A-4A00-99F2-0ECD91D4E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F4849-20BE-4A32-8182-5794F1F23A83}"/>
              </a:ext>
            </a:extLst>
          </p:cNvPr>
          <p:cNvSpPr>
            <a:spLocks noGrp="1"/>
          </p:cNvSpPr>
          <p:nvPr>
            <p:ph type="sldNum" sz="quarter" idx="12"/>
          </p:nvPr>
        </p:nvSpPr>
        <p:spPr/>
        <p:txBody>
          <a:bodyPr/>
          <a:lstStyle/>
          <a:p>
            <a:fld id="{540E3BDB-4141-41C7-BDB1-0B4999E3E7A9}" type="slidenum">
              <a:rPr lang="en-US" smtClean="0"/>
              <a:t>‹#›</a:t>
            </a:fld>
            <a:endParaRPr lang="en-US"/>
          </a:p>
        </p:txBody>
      </p:sp>
    </p:spTree>
    <p:extLst>
      <p:ext uri="{BB962C8B-B14F-4D97-AF65-F5344CB8AC3E}">
        <p14:creationId xmlns:p14="http://schemas.microsoft.com/office/powerpoint/2010/main" val="14314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3844C-E7DA-460D-806B-602B8FCF8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B5B7C-DA70-4FCC-BC83-BE539693D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D113D-062D-4F04-A0A6-504762BB4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F7F02-E8C9-49D5-BDDD-9F1C96F093A9}" type="datetime1">
              <a:rPr lang="en-US" smtClean="0"/>
              <a:t>7/4/2022</a:t>
            </a:fld>
            <a:endParaRPr lang="en-US"/>
          </a:p>
        </p:txBody>
      </p:sp>
      <p:sp>
        <p:nvSpPr>
          <p:cNvPr id="5" name="Footer Placeholder 4">
            <a:extLst>
              <a:ext uri="{FF2B5EF4-FFF2-40B4-BE49-F238E27FC236}">
                <a16:creationId xmlns:a16="http://schemas.microsoft.com/office/drawing/2014/main" id="{55523AE0-4ECB-41DD-91DA-5331BBC11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F7B6EF-60C8-4CD3-9EDE-3CA24349D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E3BDB-4141-41C7-BDB1-0B4999E3E7A9}" type="slidenum">
              <a:rPr lang="en-US" smtClean="0"/>
              <a:t>‹#›</a:t>
            </a:fld>
            <a:endParaRPr lang="en-US"/>
          </a:p>
        </p:txBody>
      </p:sp>
    </p:spTree>
    <p:extLst>
      <p:ext uri="{BB962C8B-B14F-4D97-AF65-F5344CB8AC3E}">
        <p14:creationId xmlns:p14="http://schemas.microsoft.com/office/powerpoint/2010/main" val="3671984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2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5.tmp"/><Relationship Id="rId4" Type="http://schemas.openxmlformats.org/officeDocument/2006/relationships/image" Target="../media/image34.tm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tmp"/></Relationships>
</file>

<file path=ppt/slides/_rels/slide38.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39.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tmp"/></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5.tmp"/></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tmp"/><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92AB7-4E86-4FB4-BE36-2B812F5457DC}"/>
              </a:ext>
            </a:extLst>
          </p:cNvPr>
          <p:cNvSpPr>
            <a:spLocks noGrp="1"/>
          </p:cNvSpPr>
          <p:nvPr>
            <p:ph type="ctrTitle"/>
          </p:nvPr>
        </p:nvSpPr>
        <p:spPr>
          <a:xfrm>
            <a:off x="841248" y="897845"/>
            <a:ext cx="10506455" cy="2967208"/>
          </a:xfrm>
        </p:spPr>
        <p:txBody>
          <a:bodyPr>
            <a:normAutofit/>
          </a:bodyPr>
          <a:lstStyle/>
          <a:p>
            <a:pPr algn="l"/>
            <a:r>
              <a:rPr lang="en-US" sz="6600" dirty="0"/>
              <a:t>H</a:t>
            </a:r>
            <a:r>
              <a:rPr lang="en-US" altLang="zh-CN" sz="6600" dirty="0"/>
              <a:t>igh Level Synthesis</a:t>
            </a:r>
            <a:endParaRPr lang="en-US" sz="6600" dirty="0"/>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2443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A2DEB5-33FC-4F34-BB17-0958285B8DFC}"/>
              </a:ext>
            </a:extLst>
          </p:cNvPr>
          <p:cNvSpPr txBox="1"/>
          <p:nvPr/>
        </p:nvSpPr>
        <p:spPr>
          <a:xfrm>
            <a:off x="897548" y="197776"/>
            <a:ext cx="6439422"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accent1"/>
                </a:solidFill>
                <a:latin typeface="Calibri" panose="020F0502020204030204" pitchFamily="34" charset="0"/>
                <a:ea typeface="+mj-ea"/>
                <a:cs typeface="Calibri" panose="020F0502020204030204" pitchFamily="34" charset="0"/>
              </a:rPr>
              <a:t>Interface Synthesis</a:t>
            </a:r>
            <a:endParaRPr lang="en-US" sz="3600" kern="1200" dirty="0">
              <a:solidFill>
                <a:schemeClr val="accent1"/>
              </a:solidFill>
              <a:latin typeface="Calibri" panose="020F0502020204030204" pitchFamily="34" charset="0"/>
              <a:ea typeface="+mj-ea"/>
              <a:cs typeface="Calibri" panose="020F0502020204030204" pitchFamily="34" charset="0"/>
            </a:endParaRPr>
          </a:p>
        </p:txBody>
      </p:sp>
      <p:sp>
        <p:nvSpPr>
          <p:cNvPr id="5" name="TextBox 4">
            <a:extLst>
              <a:ext uri="{FF2B5EF4-FFF2-40B4-BE49-F238E27FC236}">
                <a16:creationId xmlns:a16="http://schemas.microsoft.com/office/drawing/2014/main" id="{9CBFCFCB-131E-4778-B32D-76E6521F47A6}"/>
              </a:ext>
            </a:extLst>
          </p:cNvPr>
          <p:cNvSpPr txBox="1"/>
          <p:nvPr/>
        </p:nvSpPr>
        <p:spPr>
          <a:xfrm>
            <a:off x="897549" y="1365662"/>
            <a:ext cx="10125694" cy="869469"/>
          </a:xfrm>
          <a:prstGeom prst="rect">
            <a:avLst/>
          </a:prstGeom>
          <a:noFill/>
        </p:spPr>
        <p:txBody>
          <a:bodyPr wrap="square" rtlCol="0">
            <a:spAutoFit/>
          </a:bodyPr>
          <a:lstStyle/>
          <a:p>
            <a:pPr>
              <a:lnSpc>
                <a:spcPct val="120000"/>
              </a:lnSpc>
            </a:pPr>
            <a:r>
              <a:rPr lang="en-US" sz="2200" b="0" i="0" dirty="0">
                <a:solidFill>
                  <a:srgbClr val="000000"/>
                </a:solidFill>
                <a:effectLst/>
                <a:latin typeface="Times New Roman" panose="02020603050405020304" pitchFamily="18" charset="0"/>
                <a:cs typeface="Times New Roman" panose="02020603050405020304" pitchFamily="18" charset="0"/>
              </a:rPr>
              <a:t>When the top-level function is synthesized, the arguments (or parameters) to the function are synthesized into RTL ports. This process is called </a:t>
            </a:r>
            <a:r>
              <a:rPr lang="en-US" sz="2200" b="0" i="1" dirty="0">
                <a:solidFill>
                  <a:srgbClr val="000000"/>
                </a:solidFill>
                <a:effectLst/>
                <a:latin typeface="Times New Roman" panose="02020603050405020304" pitchFamily="18" charset="0"/>
                <a:cs typeface="Times New Roman" panose="02020603050405020304" pitchFamily="18" charset="0"/>
              </a:rPr>
              <a:t>interface synthesis</a:t>
            </a:r>
            <a:r>
              <a:rPr lang="en-US" sz="2200" b="0" i="0" dirty="0">
                <a:solidFill>
                  <a:srgbClr val="000000"/>
                </a:solidFill>
                <a:effectLst/>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p:txBody>
      </p:sp>
      <p:pic>
        <p:nvPicPr>
          <p:cNvPr id="7" name="Picture 6" descr="Graphical user interface, text, application&#10;&#10;Description automatically generated">
            <a:extLst>
              <a:ext uri="{FF2B5EF4-FFF2-40B4-BE49-F238E27FC236}">
                <a16:creationId xmlns:a16="http://schemas.microsoft.com/office/drawing/2014/main" id="{799C132D-7582-4A79-A8C2-6E9FB7629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49" y="2559530"/>
            <a:ext cx="3981655" cy="1428823"/>
          </a:xfrm>
          <a:prstGeom prst="rect">
            <a:avLst/>
          </a:prstGeom>
        </p:spPr>
      </p:pic>
      <p:sp>
        <p:nvSpPr>
          <p:cNvPr id="9" name="TextBox 8">
            <a:extLst>
              <a:ext uri="{FF2B5EF4-FFF2-40B4-BE49-F238E27FC236}">
                <a16:creationId xmlns:a16="http://schemas.microsoft.com/office/drawing/2014/main" id="{24A442EB-9394-4326-B86A-A21F9C868D50}"/>
              </a:ext>
            </a:extLst>
          </p:cNvPr>
          <p:cNvSpPr txBox="1"/>
          <p:nvPr/>
        </p:nvSpPr>
        <p:spPr>
          <a:xfrm>
            <a:off x="897548" y="4578167"/>
            <a:ext cx="3981655" cy="1399742"/>
          </a:xfrm>
          <a:prstGeom prst="rect">
            <a:avLst/>
          </a:prstGeom>
          <a:noFill/>
        </p:spPr>
        <p:txBody>
          <a:bodyPr wrap="square" rtlCol="0">
            <a:spAutoFit/>
          </a:bodyPr>
          <a:lstStyle/>
          <a:p>
            <a:pPr>
              <a:lnSpc>
                <a:spcPct val="120000"/>
              </a:lnSpc>
            </a:pPr>
            <a:r>
              <a:rPr lang="en-US" dirty="0"/>
              <a:t>-- Two inputs in1 and in2.</a:t>
            </a:r>
          </a:p>
          <a:p>
            <a:pPr>
              <a:lnSpc>
                <a:spcPct val="120000"/>
              </a:lnSpc>
            </a:pPr>
            <a:r>
              <a:rPr lang="en-US" dirty="0"/>
              <a:t>-- A pointer sum that is both read from and written to.</a:t>
            </a:r>
          </a:p>
          <a:p>
            <a:pPr>
              <a:lnSpc>
                <a:spcPct val="120000"/>
              </a:lnSpc>
            </a:pPr>
            <a:r>
              <a:rPr lang="en-US" dirty="0"/>
              <a:t>-- Return value temp. </a:t>
            </a:r>
          </a:p>
        </p:txBody>
      </p:sp>
      <p:pic>
        <p:nvPicPr>
          <p:cNvPr id="11" name="Picture 10" descr="Graphical user interface, application&#10;&#10;Description automatically generated">
            <a:extLst>
              <a:ext uri="{FF2B5EF4-FFF2-40B4-BE49-F238E27FC236}">
                <a16:creationId xmlns:a16="http://schemas.microsoft.com/office/drawing/2014/main" id="{A0BC9524-9D86-4DD7-80D6-D2BB8CE8A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167" y="2559530"/>
            <a:ext cx="4985006" cy="1854295"/>
          </a:xfrm>
          <a:prstGeom prst="rect">
            <a:avLst/>
          </a:prstGeom>
        </p:spPr>
      </p:pic>
      <p:sp>
        <p:nvSpPr>
          <p:cNvPr id="12" name="TextBox 11">
            <a:extLst>
              <a:ext uri="{FF2B5EF4-FFF2-40B4-BE49-F238E27FC236}">
                <a16:creationId xmlns:a16="http://schemas.microsoft.com/office/drawing/2014/main" id="{522C24D5-81D5-45E9-B0EA-679621491027}"/>
              </a:ext>
            </a:extLst>
          </p:cNvPr>
          <p:cNvSpPr txBox="1"/>
          <p:nvPr/>
        </p:nvSpPr>
        <p:spPr>
          <a:xfrm>
            <a:off x="5802167" y="4578167"/>
            <a:ext cx="3981655" cy="1067343"/>
          </a:xfrm>
          <a:prstGeom prst="rect">
            <a:avLst/>
          </a:prstGeom>
          <a:noFill/>
        </p:spPr>
        <p:txBody>
          <a:bodyPr wrap="square" rtlCol="0">
            <a:spAutoFit/>
          </a:bodyPr>
          <a:lstStyle/>
          <a:p>
            <a:pPr>
              <a:lnSpc>
                <a:spcPct val="120000"/>
              </a:lnSpc>
            </a:pPr>
            <a:r>
              <a:rPr lang="en-US" dirty="0"/>
              <a:t>-- Clock and Reset ports.</a:t>
            </a:r>
          </a:p>
          <a:p>
            <a:pPr>
              <a:lnSpc>
                <a:spcPct val="120000"/>
              </a:lnSpc>
            </a:pPr>
            <a:r>
              <a:rPr lang="en-US" dirty="0"/>
              <a:t>-- Block level interface protocol.</a:t>
            </a:r>
          </a:p>
          <a:p>
            <a:pPr>
              <a:lnSpc>
                <a:spcPct val="120000"/>
              </a:lnSpc>
            </a:pPr>
            <a:r>
              <a:rPr lang="en-US" dirty="0"/>
              <a:t>-- Port level interface protocol.</a:t>
            </a:r>
          </a:p>
        </p:txBody>
      </p:sp>
    </p:spTree>
    <p:extLst>
      <p:ext uri="{BB962C8B-B14F-4D97-AF65-F5344CB8AC3E}">
        <p14:creationId xmlns:p14="http://schemas.microsoft.com/office/powerpoint/2010/main" val="25090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A2DEB5-33FC-4F34-BB17-0958285B8DFC}"/>
              </a:ext>
            </a:extLst>
          </p:cNvPr>
          <p:cNvSpPr txBox="1"/>
          <p:nvPr/>
        </p:nvSpPr>
        <p:spPr>
          <a:xfrm>
            <a:off x="897548" y="197776"/>
            <a:ext cx="6439422"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accent1"/>
                </a:solidFill>
                <a:latin typeface="Calibri" panose="020F0502020204030204" pitchFamily="34" charset="0"/>
                <a:ea typeface="+mj-ea"/>
                <a:cs typeface="Calibri" panose="020F0502020204030204" pitchFamily="34" charset="0"/>
              </a:rPr>
              <a:t>Interface Synthesis</a:t>
            </a:r>
            <a:endParaRPr lang="en-US" sz="3600" kern="1200" dirty="0">
              <a:solidFill>
                <a:schemeClr val="accent1"/>
              </a:solidFill>
              <a:latin typeface="Calibri" panose="020F0502020204030204" pitchFamily="34" charset="0"/>
              <a:ea typeface="+mj-ea"/>
              <a:cs typeface="Calibri" panose="020F0502020204030204" pitchFamily="34" charset="0"/>
            </a:endParaRPr>
          </a:p>
        </p:txBody>
      </p:sp>
      <p:sp>
        <p:nvSpPr>
          <p:cNvPr id="5" name="TextBox 4">
            <a:extLst>
              <a:ext uri="{FF2B5EF4-FFF2-40B4-BE49-F238E27FC236}">
                <a16:creationId xmlns:a16="http://schemas.microsoft.com/office/drawing/2014/main" id="{9CBFCFCB-131E-4778-B32D-76E6521F47A6}"/>
              </a:ext>
            </a:extLst>
          </p:cNvPr>
          <p:cNvSpPr txBox="1"/>
          <p:nvPr/>
        </p:nvSpPr>
        <p:spPr>
          <a:xfrm>
            <a:off x="897549" y="1365662"/>
            <a:ext cx="10125694" cy="869469"/>
          </a:xfrm>
          <a:prstGeom prst="rect">
            <a:avLst/>
          </a:prstGeom>
          <a:noFill/>
        </p:spPr>
        <p:txBody>
          <a:bodyPr wrap="square" rtlCol="0">
            <a:spAutoFit/>
          </a:bodyPr>
          <a:lstStyle/>
          <a:p>
            <a:pPr>
              <a:lnSpc>
                <a:spcPct val="120000"/>
              </a:lnSpc>
            </a:pPr>
            <a:r>
              <a:rPr lang="en-US" sz="2200" b="0" i="0" dirty="0">
                <a:solidFill>
                  <a:srgbClr val="000000"/>
                </a:solidFill>
                <a:effectLst/>
                <a:latin typeface="Times New Roman" panose="02020603050405020304" pitchFamily="18" charset="0"/>
                <a:cs typeface="Times New Roman" panose="02020603050405020304" pitchFamily="18" charset="0"/>
              </a:rPr>
              <a:t>When the top-level function is synthesized, the arguments (or parameters) to the function are synthesized into RTL ports. This process is called </a:t>
            </a:r>
            <a:r>
              <a:rPr lang="en-US" sz="2200" b="0" i="1" dirty="0">
                <a:solidFill>
                  <a:srgbClr val="000000"/>
                </a:solidFill>
                <a:effectLst/>
                <a:latin typeface="Times New Roman" panose="02020603050405020304" pitchFamily="18" charset="0"/>
                <a:cs typeface="Times New Roman" panose="02020603050405020304" pitchFamily="18" charset="0"/>
              </a:rPr>
              <a:t>interface synthesis</a:t>
            </a:r>
            <a:r>
              <a:rPr lang="en-US" sz="2200" b="0" i="0" dirty="0">
                <a:solidFill>
                  <a:srgbClr val="000000"/>
                </a:solidFill>
                <a:effectLst/>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p:txBody>
      </p:sp>
      <p:pic>
        <p:nvPicPr>
          <p:cNvPr id="11" name="Picture 10" descr="Graphical user interface, application&#10;&#10;Description automatically generated">
            <a:extLst>
              <a:ext uri="{FF2B5EF4-FFF2-40B4-BE49-F238E27FC236}">
                <a16:creationId xmlns:a16="http://schemas.microsoft.com/office/drawing/2014/main" id="{A0BC9524-9D86-4DD7-80D6-D2BB8CE8A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48" y="2688606"/>
            <a:ext cx="4985006" cy="1854295"/>
          </a:xfrm>
          <a:prstGeom prst="rect">
            <a:avLst/>
          </a:prstGeom>
        </p:spPr>
      </p:pic>
      <p:sp>
        <p:nvSpPr>
          <p:cNvPr id="12" name="TextBox 11">
            <a:extLst>
              <a:ext uri="{FF2B5EF4-FFF2-40B4-BE49-F238E27FC236}">
                <a16:creationId xmlns:a16="http://schemas.microsoft.com/office/drawing/2014/main" id="{522C24D5-81D5-45E9-B0EA-679621491027}"/>
              </a:ext>
            </a:extLst>
          </p:cNvPr>
          <p:cNvSpPr txBox="1"/>
          <p:nvPr/>
        </p:nvSpPr>
        <p:spPr>
          <a:xfrm>
            <a:off x="897548" y="4957003"/>
            <a:ext cx="3981655" cy="1067343"/>
          </a:xfrm>
          <a:prstGeom prst="rect">
            <a:avLst/>
          </a:prstGeom>
          <a:noFill/>
        </p:spPr>
        <p:txBody>
          <a:bodyPr wrap="square" rtlCol="0">
            <a:spAutoFit/>
          </a:bodyPr>
          <a:lstStyle/>
          <a:p>
            <a:pPr>
              <a:lnSpc>
                <a:spcPct val="120000"/>
              </a:lnSpc>
            </a:pPr>
            <a:r>
              <a:rPr lang="en-US" dirty="0"/>
              <a:t>-- Clock and Reset ports.</a:t>
            </a:r>
          </a:p>
          <a:p>
            <a:pPr>
              <a:lnSpc>
                <a:spcPct val="120000"/>
              </a:lnSpc>
            </a:pPr>
            <a:r>
              <a:rPr lang="en-US" dirty="0"/>
              <a:t>-- Block level interface protocol.</a:t>
            </a:r>
          </a:p>
          <a:p>
            <a:pPr>
              <a:lnSpc>
                <a:spcPct val="120000"/>
              </a:lnSpc>
            </a:pPr>
            <a:r>
              <a:rPr lang="en-US" dirty="0"/>
              <a:t>-- Port level interface protocol.</a:t>
            </a:r>
          </a:p>
        </p:txBody>
      </p:sp>
      <p:pic>
        <p:nvPicPr>
          <p:cNvPr id="3" name="Picture 2">
            <a:extLst>
              <a:ext uri="{FF2B5EF4-FFF2-40B4-BE49-F238E27FC236}">
                <a16:creationId xmlns:a16="http://schemas.microsoft.com/office/drawing/2014/main" id="{B4744938-BFAE-43C8-8F95-AEC4F2DB4838}"/>
              </a:ext>
            </a:extLst>
          </p:cNvPr>
          <p:cNvPicPr>
            <a:picLocks noChangeAspect="1"/>
          </p:cNvPicPr>
          <p:nvPr/>
        </p:nvPicPr>
        <p:blipFill>
          <a:blip r:embed="rId4"/>
          <a:stretch>
            <a:fillRect/>
          </a:stretch>
        </p:blipFill>
        <p:spPr>
          <a:xfrm>
            <a:off x="5862006" y="2688606"/>
            <a:ext cx="5141707" cy="3513616"/>
          </a:xfrm>
          <a:prstGeom prst="rect">
            <a:avLst/>
          </a:prstGeom>
        </p:spPr>
      </p:pic>
    </p:spTree>
    <p:extLst>
      <p:ext uri="{BB962C8B-B14F-4D97-AF65-F5344CB8AC3E}">
        <p14:creationId xmlns:p14="http://schemas.microsoft.com/office/powerpoint/2010/main" val="181598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884737-EAD1-41E3-977A-40D26BB9D8FC}"/>
              </a:ext>
            </a:extLst>
          </p:cNvPr>
          <p:cNvSpPr txBox="1"/>
          <p:nvPr/>
        </p:nvSpPr>
        <p:spPr>
          <a:xfrm>
            <a:off x="897548" y="197776"/>
            <a:ext cx="6439422"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accent1"/>
                </a:solidFill>
                <a:latin typeface="Calibri" panose="020F0502020204030204" pitchFamily="34" charset="0"/>
                <a:ea typeface="+mj-ea"/>
                <a:cs typeface="Calibri" panose="020F0502020204030204" pitchFamily="34" charset="0"/>
              </a:rPr>
              <a:t>Interface Synthesis</a:t>
            </a:r>
            <a:endParaRPr lang="en-US" sz="3600" kern="1200" dirty="0">
              <a:solidFill>
                <a:schemeClr val="accent1"/>
              </a:solidFill>
              <a:latin typeface="Calibri" panose="020F0502020204030204" pitchFamily="34" charset="0"/>
              <a:ea typeface="+mj-ea"/>
              <a:cs typeface="Calibri" panose="020F0502020204030204" pitchFamily="34" charset="0"/>
            </a:endParaRPr>
          </a:p>
        </p:txBody>
      </p:sp>
      <p:sp>
        <p:nvSpPr>
          <p:cNvPr id="5" name="TextBox 4">
            <a:extLst>
              <a:ext uri="{FF2B5EF4-FFF2-40B4-BE49-F238E27FC236}">
                <a16:creationId xmlns:a16="http://schemas.microsoft.com/office/drawing/2014/main" id="{4A046623-4F49-4898-AEC0-C692D50F046B}"/>
              </a:ext>
            </a:extLst>
          </p:cNvPr>
          <p:cNvSpPr txBox="1"/>
          <p:nvPr/>
        </p:nvSpPr>
        <p:spPr>
          <a:xfrm>
            <a:off x="897548" y="1520720"/>
            <a:ext cx="10619538" cy="4119589"/>
          </a:xfrm>
          <a:prstGeom prst="rect">
            <a:avLst/>
          </a:prstGeom>
          <a:noFill/>
        </p:spPr>
        <p:txBody>
          <a:bodyPr wrap="square" rtlCol="0">
            <a:spAutoFit/>
          </a:bodyPr>
          <a:lstStyle/>
          <a:p>
            <a:pPr>
              <a:lnSpc>
                <a:spcPct val="120000"/>
              </a:lnSpc>
            </a:pPr>
            <a:r>
              <a:rPr lang="en-US" sz="2200" dirty="0">
                <a:latin typeface="Times New Roman" panose="02020603050405020304" pitchFamily="18" charset="0"/>
                <a:cs typeface="Times New Roman" panose="02020603050405020304" pitchFamily="18" charset="0"/>
              </a:rPr>
              <a:t>The interface MODE option has types below:</a:t>
            </a:r>
          </a:p>
          <a:p>
            <a:pPr>
              <a:lnSpc>
                <a:spcPct val="120000"/>
              </a:lnSpc>
            </a:pP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ap_fifo</a:t>
            </a:r>
            <a:r>
              <a:rPr lang="en-US" sz="2200" dirty="0">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Implements the port with a standard FIFO interface using data input and output ports with associated active-Low FIFO empty and full ports.</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ap_bus</a:t>
            </a:r>
            <a:r>
              <a:rPr lang="en-US" sz="2200" dirty="0">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Implements pointer and pass-by-reference ports as a bus interface.</a:t>
            </a: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ap_memory</a:t>
            </a:r>
            <a:r>
              <a:rPr lang="en-US" sz="2200" b="0" i="0" dirty="0">
                <a:solidFill>
                  <a:srgbClr val="000000"/>
                </a:solidFill>
                <a:effectLst/>
                <a:latin typeface="Times New Roman" panose="02020603050405020304" pitchFamily="18" charset="0"/>
                <a:cs typeface="Times New Roman" panose="02020603050405020304" pitchFamily="18" charset="0"/>
              </a:rPr>
              <a:t>: Implements array arguments as a standard RAM interface.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bram</a:t>
            </a:r>
            <a:r>
              <a:rPr lang="en-US" sz="2200" dirty="0">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Implements array arguments as a standard RAM interface. If you use the RTL design in </a:t>
            </a:r>
            <a:r>
              <a:rPr lang="en-US" sz="2200" b="0" i="0" dirty="0" err="1">
                <a:solidFill>
                  <a:srgbClr val="000000"/>
                </a:solidFill>
                <a:effectLst/>
                <a:latin typeface="Times New Roman" panose="02020603050405020304" pitchFamily="18" charset="0"/>
                <a:cs typeface="Times New Roman" panose="02020603050405020304" pitchFamily="18" charset="0"/>
              </a:rPr>
              <a:t>Vivado</a:t>
            </a:r>
            <a:r>
              <a:rPr lang="en-US" sz="2200" b="0" i="0" dirty="0">
                <a:solidFill>
                  <a:srgbClr val="000000"/>
                </a:solidFill>
                <a:effectLst/>
                <a:latin typeface="Times New Roman" panose="02020603050405020304" pitchFamily="18" charset="0"/>
                <a:cs typeface="Times New Roman" panose="02020603050405020304" pitchFamily="18" charset="0"/>
              </a:rPr>
              <a:t> IP integrator, the memory interface appears as a single port.</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axis</a:t>
            </a:r>
            <a:r>
              <a:rPr lang="en-US" sz="2200" dirty="0">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Implements all ports as an AXI4-Stream interface.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s_axilite</a:t>
            </a:r>
            <a:r>
              <a:rPr lang="en-US" sz="2200" dirty="0">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Implements all ports as an AXI4-Lite interface.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m_axi</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Implements all ports as an AXI4 interface.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03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E0369200-10BC-40E6-8EFD-0D41A9274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897" y="2679661"/>
            <a:ext cx="6928206" cy="1498677"/>
          </a:xfrm>
          <a:prstGeom prst="rect">
            <a:avLst/>
          </a:prstGeom>
        </p:spPr>
      </p:pic>
    </p:spTree>
    <p:extLst>
      <p:ext uri="{BB962C8B-B14F-4D97-AF65-F5344CB8AC3E}">
        <p14:creationId xmlns:p14="http://schemas.microsoft.com/office/powerpoint/2010/main" val="11608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66CD4-323D-42B5-815F-62007506C8B1}"/>
              </a:ext>
            </a:extLst>
          </p:cNvPr>
          <p:cNvSpPr txBox="1"/>
          <p:nvPr/>
        </p:nvSpPr>
        <p:spPr>
          <a:xfrm>
            <a:off x="728673" y="176684"/>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accent1"/>
                </a:solidFill>
                <a:latin typeface="Calibri" panose="020F0502020204030204" pitchFamily="34" charset="0"/>
                <a:ea typeface="+mj-ea"/>
                <a:cs typeface="Calibri" panose="020F0502020204030204" pitchFamily="34" charset="0"/>
              </a:rPr>
              <a:t>Optimize -- Clocks, resets and RTL Outputs</a:t>
            </a:r>
            <a:endParaRPr lang="en-US" sz="3600" kern="1200" dirty="0">
              <a:solidFill>
                <a:schemeClr val="accent1"/>
              </a:solidFill>
              <a:latin typeface="Calibri" panose="020F0502020204030204" pitchFamily="34" charset="0"/>
              <a:ea typeface="+mj-ea"/>
              <a:cs typeface="Calibri" panose="020F0502020204030204" pitchFamily="34" charset="0"/>
            </a:endParaRPr>
          </a:p>
        </p:txBody>
      </p:sp>
      <p:sp>
        <p:nvSpPr>
          <p:cNvPr id="5" name="Rectangle 4">
            <a:extLst>
              <a:ext uri="{FF2B5EF4-FFF2-40B4-BE49-F238E27FC236}">
                <a16:creationId xmlns:a16="http://schemas.microsoft.com/office/drawing/2014/main" id="{776DC1CF-3634-4F49-B4F4-E01FF9852322}"/>
              </a:ext>
            </a:extLst>
          </p:cNvPr>
          <p:cNvSpPr/>
          <p:nvPr/>
        </p:nvSpPr>
        <p:spPr>
          <a:xfrm>
            <a:off x="728673" y="1499628"/>
            <a:ext cx="3171568" cy="47405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softEdge rad="1016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4E55C2-6084-4FAB-BDDB-3A4E018A0651}"/>
              </a:ext>
            </a:extLst>
          </p:cNvPr>
          <p:cNvSpPr/>
          <p:nvPr/>
        </p:nvSpPr>
        <p:spPr>
          <a:xfrm>
            <a:off x="4563762" y="1499628"/>
            <a:ext cx="3171568" cy="474053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softEdge rad="101600"/>
          </a:effectLst>
        </p:spPr>
        <p:style>
          <a:lnRef idx="0">
            <a:scrgbClr r="0" g="0" b="0"/>
          </a:lnRef>
          <a:fillRef idx="0">
            <a:scrgbClr r="0" g="0" b="0"/>
          </a:fillRef>
          <a:effectRef idx="0">
            <a:scrgbClr r="0" g="0" b="0"/>
          </a:effectRef>
          <a:fontRef idx="minor">
            <a:schemeClr val="lt1"/>
          </a:fontRef>
        </p:style>
        <p:txBody>
          <a:bodyPr rtlCol="0" anchor="ctr"/>
          <a:lstStyle/>
          <a:p>
            <a:pPr>
              <a:lnSpc>
                <a:spcPct val="120000"/>
              </a:lnSpc>
            </a:pPr>
            <a:r>
              <a:rPr lang="en-US" sz="1800" dirty="0">
                <a:solidFill>
                  <a:srgbClr val="000000"/>
                </a:solidFill>
                <a:latin typeface="Times New Roman" panose="02020603050405020304" pitchFamily="18" charset="0"/>
                <a:cs typeface="Times New Roman" panose="02020603050405020304" pitchFamily="18" charset="0"/>
              </a:rPr>
              <a:t>Reset:</a:t>
            </a:r>
          </a:p>
          <a:p>
            <a:pPr>
              <a:lnSpc>
                <a:spcPct val="120000"/>
              </a:lnSpc>
            </a:pPr>
            <a:r>
              <a:rPr lang="en-US" sz="1800" dirty="0">
                <a:solidFill>
                  <a:srgbClr val="000000"/>
                </a:solidFill>
                <a:latin typeface="Times New Roman" panose="02020603050405020304" pitchFamily="18" charset="0"/>
                <a:cs typeface="Times New Roman" panose="02020603050405020304" pitchFamily="18" charset="0"/>
              </a:rPr>
              <a:t>-- None, no reset is added to the design.</a:t>
            </a:r>
          </a:p>
          <a:p>
            <a:pPr>
              <a:lnSpc>
                <a:spcPct val="120000"/>
              </a:lnSpc>
            </a:pPr>
            <a:r>
              <a:rPr lang="en-US" sz="1800" dirty="0">
                <a:solidFill>
                  <a:srgbClr val="000000"/>
                </a:solidFill>
                <a:latin typeface="Times New Roman" panose="02020603050405020304" pitchFamily="18" charset="0"/>
                <a:cs typeface="Times New Roman" panose="02020603050405020304" pitchFamily="18" charset="0"/>
              </a:rPr>
              <a:t>-- Control, the default, all control registers are reset.</a:t>
            </a:r>
          </a:p>
          <a:p>
            <a:pPr>
              <a:lnSpc>
                <a:spcPct val="120000"/>
              </a:lnSpc>
            </a:pPr>
            <a:r>
              <a:rPr lang="en-US" sz="1800" dirty="0">
                <a:solidFill>
                  <a:srgbClr val="000000"/>
                </a:solidFill>
                <a:latin typeface="Times New Roman" panose="02020603050405020304" pitchFamily="18" charset="0"/>
                <a:cs typeface="Times New Roman" panose="02020603050405020304" pitchFamily="18" charset="0"/>
              </a:rPr>
              <a:t>-- S</a:t>
            </a:r>
            <a:r>
              <a:rPr lang="en-US" altLang="zh-CN" sz="1800" dirty="0">
                <a:solidFill>
                  <a:srgbClr val="000000"/>
                </a:solidFill>
                <a:latin typeface="Times New Roman" panose="02020603050405020304" pitchFamily="18" charset="0"/>
                <a:cs typeface="Times New Roman" panose="02020603050405020304" pitchFamily="18" charset="0"/>
              </a:rPr>
              <a:t>tate,</a:t>
            </a:r>
            <a:r>
              <a:rPr lang="zh-CN" altLang="en-US" sz="1800" dirty="0">
                <a:solidFill>
                  <a:srgbClr val="000000"/>
                </a:solidFill>
                <a:latin typeface="Times New Roman" panose="02020603050405020304" pitchFamily="18" charset="0"/>
                <a:cs typeface="Times New Roman" panose="02020603050405020304" pitchFamily="18" charset="0"/>
              </a:rPr>
              <a:t> </a:t>
            </a:r>
            <a:r>
              <a:rPr lang="en-US" altLang="zh-CN" sz="1800" dirty="0">
                <a:solidFill>
                  <a:srgbClr val="000000"/>
                </a:solidFill>
                <a:latin typeface="Times New Roman" panose="02020603050405020304" pitchFamily="18" charset="0"/>
                <a:cs typeface="Times New Roman" panose="02020603050405020304" pitchFamily="18" charset="0"/>
              </a:rPr>
              <a:t>t</a:t>
            </a:r>
            <a:r>
              <a:rPr lang="en-US" sz="1800" dirty="0">
                <a:solidFill>
                  <a:srgbClr val="000000"/>
                </a:solidFill>
                <a:latin typeface="Times New Roman" panose="02020603050405020304" pitchFamily="18" charset="0"/>
                <a:cs typeface="Times New Roman" panose="02020603050405020304" pitchFamily="18" charset="0"/>
              </a:rPr>
              <a:t>his adds a reset to control registers plus any registers or memories derived from static and global variables in the C code. </a:t>
            </a:r>
          </a:p>
          <a:p>
            <a:pPr>
              <a:lnSpc>
                <a:spcPct val="120000"/>
              </a:lnSpc>
            </a:pPr>
            <a:r>
              <a:rPr lang="en-US" sz="1800" dirty="0">
                <a:solidFill>
                  <a:srgbClr val="000000"/>
                </a:solidFill>
                <a:latin typeface="Times New Roman" panose="02020603050405020304" pitchFamily="18" charset="0"/>
                <a:cs typeface="Times New Roman" panose="02020603050405020304" pitchFamily="18" charset="0"/>
              </a:rPr>
              <a:t>-- All, to add a reset to all registers and memories in the design.</a:t>
            </a:r>
          </a:p>
        </p:txBody>
      </p:sp>
      <p:sp>
        <p:nvSpPr>
          <p:cNvPr id="7" name="Rectangle 6">
            <a:extLst>
              <a:ext uri="{FF2B5EF4-FFF2-40B4-BE49-F238E27FC236}">
                <a16:creationId xmlns:a16="http://schemas.microsoft.com/office/drawing/2014/main" id="{90130611-867C-4A40-8913-B7FCB9652DFE}"/>
              </a:ext>
            </a:extLst>
          </p:cNvPr>
          <p:cNvSpPr/>
          <p:nvPr/>
        </p:nvSpPr>
        <p:spPr>
          <a:xfrm>
            <a:off x="8398851" y="1499628"/>
            <a:ext cx="3064476" cy="47405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oftEdge rad="101600"/>
          </a:effectLst>
        </p:spPr>
        <p:style>
          <a:lnRef idx="0">
            <a:scrgbClr r="0" g="0" b="0"/>
          </a:lnRef>
          <a:fillRef idx="0">
            <a:scrgbClr r="0" g="0" b="0"/>
          </a:fillRef>
          <a:effectRef idx="0">
            <a:scrgbClr r="0" g="0" b="0"/>
          </a:effectRef>
          <a:fontRef idx="minor">
            <a:schemeClr val="lt1"/>
          </a:fontRef>
        </p:style>
        <p:txBody>
          <a:bodyPr rtlCol="0" anchor="ctr"/>
          <a:lstStyle/>
          <a:p>
            <a:pPr>
              <a:lnSpc>
                <a:spcPct val="120000"/>
              </a:lnSpc>
            </a:pPr>
            <a:r>
              <a:rPr lang="en-US" sz="1800" dirty="0">
                <a:solidFill>
                  <a:srgbClr val="000000"/>
                </a:solidFill>
                <a:latin typeface="Times New Roman" panose="02020603050405020304" pitchFamily="18" charset="0"/>
                <a:cs typeface="Times New Roman" panose="02020603050405020304" pitchFamily="18" charset="0"/>
              </a:rPr>
              <a:t>RTL Outputs:</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Specify the type of FSM encoding used in the RTL state machines. </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Add an arbitrary comment string, such as a copyright notice to all RTL files.</a:t>
            </a:r>
          </a:p>
          <a:p>
            <a:pPr>
              <a:lnSpc>
                <a:spcPct val="120000"/>
              </a:lnSpc>
            </a:pPr>
            <a:r>
              <a:rPr lang="en-US" dirty="0">
                <a:solidFill>
                  <a:schemeClr val="tx1"/>
                </a:solidFill>
                <a:latin typeface="Times New Roman" panose="02020603050405020304" pitchFamily="18" charset="0"/>
                <a:cs typeface="Times New Roman" panose="02020603050405020304" pitchFamily="18" charset="0"/>
              </a:rPr>
              <a:t>-- Specify a unique name to all RTL output file names.</a:t>
            </a:r>
          </a:p>
          <a:p>
            <a:pPr>
              <a:lnSpc>
                <a:spcPct val="120000"/>
              </a:lnSpc>
            </a:pPr>
            <a:r>
              <a:rPr lang="en-US" dirty="0">
                <a:solidFill>
                  <a:schemeClr val="tx1"/>
                </a:solidFill>
                <a:latin typeface="Times New Roman" panose="02020603050405020304" pitchFamily="18" charset="0"/>
                <a:cs typeface="Times New Roman" panose="02020603050405020304" pitchFamily="18" charset="0"/>
              </a:rPr>
              <a:t>-- Force the RTL ports to use lower names.</a:t>
            </a:r>
          </a:p>
        </p:txBody>
      </p:sp>
      <p:sp>
        <p:nvSpPr>
          <p:cNvPr id="8" name="TextBox 7">
            <a:extLst>
              <a:ext uri="{FF2B5EF4-FFF2-40B4-BE49-F238E27FC236}">
                <a16:creationId xmlns:a16="http://schemas.microsoft.com/office/drawing/2014/main" id="{84129A5A-FC11-4C59-9479-2FF3CE707E57}"/>
              </a:ext>
            </a:extLst>
          </p:cNvPr>
          <p:cNvSpPr txBox="1"/>
          <p:nvPr/>
        </p:nvSpPr>
        <p:spPr>
          <a:xfrm>
            <a:off x="1068484" y="1942052"/>
            <a:ext cx="2384854" cy="4025717"/>
          </a:xfrm>
          <a:prstGeom prst="rect">
            <a:avLst/>
          </a:prstGeom>
          <a:noFill/>
        </p:spPr>
        <p:txBody>
          <a:bodyPr wrap="square" rtlCol="0">
            <a:spAutoFit/>
          </a:bodyPr>
          <a:lstStyle/>
          <a:p>
            <a:pPr>
              <a:lnSpc>
                <a:spcPct val="120000"/>
              </a:lnSpc>
            </a:pPr>
            <a:r>
              <a:rPr lang="en-US" sz="1800" dirty="0">
                <a:latin typeface="Times New Roman" panose="02020603050405020304" pitchFamily="18" charset="0"/>
                <a:cs typeface="Times New Roman" panose="02020603050405020304" pitchFamily="18" charset="0"/>
              </a:rPr>
              <a:t>Clocks:</a:t>
            </a:r>
          </a:p>
          <a:p>
            <a:pPr>
              <a:lnSpc>
                <a:spcPct val="120000"/>
              </a:lnSpc>
            </a:pPr>
            <a:r>
              <a:rPr lang="en-US" sz="1800" dirty="0">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For C and C++ designs only a single clock is supported. The same clock is applied to all functions in the design.</a:t>
            </a:r>
            <a:r>
              <a:rPr lang="en-US" sz="1800" dirty="0">
                <a:latin typeface="Times New Roman" panose="02020603050405020304" pitchFamily="18" charset="0"/>
                <a:cs typeface="Times New Roman" panose="02020603050405020304" pitchFamily="18" charset="0"/>
              </a:rPr>
              <a:t> </a:t>
            </a:r>
          </a:p>
          <a:p>
            <a:pPr>
              <a:lnSpc>
                <a:spcPct val="120000"/>
              </a:lnSpc>
            </a:pPr>
            <a:r>
              <a:rPr lang="en-US" sz="1800" b="0" i="0" dirty="0">
                <a:solidFill>
                  <a:srgbClr val="000000"/>
                </a:solidFill>
                <a:effectLst/>
                <a:latin typeface="Times New Roman" panose="02020603050405020304" pitchFamily="18" charset="0"/>
                <a:cs typeface="Times New Roman" panose="02020603050405020304" pitchFamily="18" charset="0"/>
              </a:rPr>
              <a:t>For </a:t>
            </a:r>
            <a:r>
              <a:rPr lang="en-US" sz="1800" b="0" i="0" dirty="0" err="1">
                <a:solidFill>
                  <a:srgbClr val="000000"/>
                </a:solidFill>
                <a:effectLst/>
                <a:latin typeface="Times New Roman" panose="02020603050405020304" pitchFamily="18" charset="0"/>
                <a:cs typeface="Times New Roman" panose="02020603050405020304" pitchFamily="18" charset="0"/>
              </a:rPr>
              <a:t>SystemC</a:t>
            </a:r>
            <a:r>
              <a:rPr lang="en-US" sz="1800" b="0" i="0" dirty="0">
                <a:solidFill>
                  <a:srgbClr val="000000"/>
                </a:solidFill>
                <a:effectLst/>
                <a:latin typeface="Times New Roman" panose="02020603050405020304" pitchFamily="18" charset="0"/>
                <a:cs typeface="Times New Roman" panose="02020603050405020304" pitchFamily="18" charset="0"/>
              </a:rPr>
              <a:t> designs, each SC_MODULE may be specified with a different clock.</a:t>
            </a:r>
          </a:p>
          <a:p>
            <a:endParaRPr lang="en-US" dirty="0"/>
          </a:p>
        </p:txBody>
      </p:sp>
    </p:spTree>
    <p:extLst>
      <p:ext uri="{BB962C8B-B14F-4D97-AF65-F5344CB8AC3E}">
        <p14:creationId xmlns:p14="http://schemas.microsoft.com/office/powerpoint/2010/main" val="823069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6892445-1F10-4331-8FE4-0EAEE649AAF1}"/>
              </a:ext>
            </a:extLst>
          </p:cNvPr>
          <p:cNvSpPr txBox="1"/>
          <p:nvPr/>
        </p:nvSpPr>
        <p:spPr>
          <a:xfrm>
            <a:off x="643278" y="333476"/>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kern="1200" dirty="0">
                <a:solidFill>
                  <a:schemeClr val="tx1"/>
                </a:solidFill>
                <a:latin typeface="+mj-lt"/>
                <a:ea typeface="+mj-ea"/>
                <a:cs typeface="+mj-cs"/>
              </a:rPr>
              <a:t>O</a:t>
            </a:r>
            <a:r>
              <a:rPr lang="en-US" altLang="zh-CN" sz="4200" kern="1200" dirty="0">
                <a:solidFill>
                  <a:schemeClr val="tx1"/>
                </a:solidFill>
                <a:latin typeface="+mj-lt"/>
                <a:ea typeface="+mj-ea"/>
                <a:cs typeface="+mj-cs"/>
              </a:rPr>
              <a:t>ptimizing for Throughput</a:t>
            </a:r>
            <a:endParaRPr lang="en-US" sz="4200" kern="1200" dirty="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2FE994-A89B-4ABE-852B-5F1A75CCB975}"/>
              </a:ext>
            </a:extLst>
          </p:cNvPr>
          <p:cNvSpPr txBox="1"/>
          <p:nvPr/>
        </p:nvSpPr>
        <p:spPr>
          <a:xfrm>
            <a:off x="643278" y="2754182"/>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000" dirty="0"/>
              <a:t>Function and Loop Pipelining:</a:t>
            </a:r>
          </a:p>
          <a:p>
            <a:pPr>
              <a:lnSpc>
                <a:spcPct val="90000"/>
              </a:lnSpc>
              <a:spcAft>
                <a:spcPts val="600"/>
              </a:spcAft>
            </a:pPr>
            <a:endParaRPr lang="en-US" sz="2000" dirty="0"/>
          </a:p>
          <a:p>
            <a:pPr indent="-228600">
              <a:lnSpc>
                <a:spcPct val="90000"/>
              </a:lnSpc>
              <a:buFont typeface="Arial" panose="020B0604020202020204" pitchFamily="34" charset="0"/>
              <a:buChar char="•"/>
            </a:pPr>
            <a:r>
              <a:rPr lang="en-US" sz="2000" b="0" i="0" dirty="0">
                <a:effectLst/>
              </a:rPr>
              <a:t>Pipelining allows operations to happen concurrently: each execution step does not have to complete all operations before it begins the next operation. </a:t>
            </a:r>
          </a:p>
          <a:p>
            <a:pPr indent="-228600">
              <a:lnSpc>
                <a:spcPct val="90000"/>
              </a:lnSpc>
              <a:buFont typeface="Arial" panose="020B0604020202020204" pitchFamily="34" charset="0"/>
              <a:buChar char="•"/>
            </a:pPr>
            <a:r>
              <a:rPr lang="en-US" sz="2000" b="0" i="0" dirty="0">
                <a:effectLst/>
              </a:rPr>
              <a:t>Pipelining is applied to functions and loops.</a:t>
            </a:r>
            <a:r>
              <a:rPr lang="en-US" sz="2000" dirty="0"/>
              <a:t> </a:t>
            </a:r>
          </a:p>
        </p:txBody>
      </p:sp>
      <p:pic>
        <p:nvPicPr>
          <p:cNvPr id="7" name="Picture 6">
            <a:extLst>
              <a:ext uri="{FF2B5EF4-FFF2-40B4-BE49-F238E27FC236}">
                <a16:creationId xmlns:a16="http://schemas.microsoft.com/office/drawing/2014/main" id="{D8AEA6A2-8A1A-4038-B1AC-D2E10C5D7D9A}"/>
              </a:ext>
            </a:extLst>
          </p:cNvPr>
          <p:cNvPicPr>
            <a:picLocks noChangeAspect="1"/>
          </p:cNvPicPr>
          <p:nvPr/>
        </p:nvPicPr>
        <p:blipFill>
          <a:blip r:embed="rId3"/>
          <a:stretch>
            <a:fillRect/>
          </a:stretch>
        </p:blipFill>
        <p:spPr>
          <a:xfrm>
            <a:off x="4410091" y="775985"/>
            <a:ext cx="6903720" cy="3158451"/>
          </a:xfrm>
          <a:prstGeom prst="rect">
            <a:avLst/>
          </a:prstGeom>
        </p:spPr>
      </p:pic>
      <p:sp>
        <p:nvSpPr>
          <p:cNvPr id="8" name="TextBox 7">
            <a:extLst>
              <a:ext uri="{FF2B5EF4-FFF2-40B4-BE49-F238E27FC236}">
                <a16:creationId xmlns:a16="http://schemas.microsoft.com/office/drawing/2014/main" id="{9D8AA13E-2F1E-43EC-A891-7AA0E68954F4}"/>
              </a:ext>
            </a:extLst>
          </p:cNvPr>
          <p:cNvSpPr txBox="1"/>
          <p:nvPr/>
        </p:nvSpPr>
        <p:spPr>
          <a:xfrm>
            <a:off x="4678226" y="4090206"/>
            <a:ext cx="6367449" cy="369332"/>
          </a:xfrm>
          <a:prstGeom prst="rect">
            <a:avLst/>
          </a:prstGeom>
          <a:noFill/>
        </p:spPr>
        <p:txBody>
          <a:bodyPr wrap="none" rtlCol="0">
            <a:spAutoFit/>
          </a:bodyPr>
          <a:lstStyle/>
          <a:p>
            <a:r>
              <a:rPr lang="en-US" dirty="0"/>
              <a:t>(a) Without Function Pipelining             (b)With Function Pipelining</a:t>
            </a:r>
          </a:p>
        </p:txBody>
      </p:sp>
      <p:sp>
        <p:nvSpPr>
          <p:cNvPr id="9" name="TextBox 8">
            <a:extLst>
              <a:ext uri="{FF2B5EF4-FFF2-40B4-BE49-F238E27FC236}">
                <a16:creationId xmlns:a16="http://schemas.microsoft.com/office/drawing/2014/main" id="{454552DC-34E1-42E6-8333-A5FBB3CD7F91}"/>
              </a:ext>
            </a:extLst>
          </p:cNvPr>
          <p:cNvSpPr txBox="1"/>
          <p:nvPr/>
        </p:nvSpPr>
        <p:spPr>
          <a:xfrm>
            <a:off x="4410091" y="4710421"/>
            <a:ext cx="7470315" cy="1397242"/>
          </a:xfrm>
          <a:prstGeom prst="rect">
            <a:avLst/>
          </a:prstGeom>
          <a:noFill/>
        </p:spPr>
        <p:txBody>
          <a:bodyPr wrap="none" rtlCol="0">
            <a:spAutoFit/>
          </a:bodyPr>
          <a:lstStyle/>
          <a:p>
            <a:pPr>
              <a:lnSpc>
                <a:spcPct val="120000"/>
              </a:lnSpc>
            </a:pPr>
            <a:r>
              <a:rPr lang="en-US" sz="1800" b="0" i="0" dirty="0">
                <a:solidFill>
                  <a:srgbClr val="000000"/>
                </a:solidFill>
                <a:effectLst/>
                <a:latin typeface="Lato-Regular"/>
              </a:rPr>
              <a:t>-- Without Function Pipelining, </a:t>
            </a:r>
            <a:r>
              <a:rPr lang="en-US" dirty="0">
                <a:solidFill>
                  <a:srgbClr val="000000"/>
                </a:solidFill>
                <a:latin typeface="Lato-Regular"/>
              </a:rPr>
              <a:t>t</a:t>
            </a:r>
            <a:r>
              <a:rPr lang="en-US" sz="1800" b="0" i="0" dirty="0">
                <a:solidFill>
                  <a:srgbClr val="000000"/>
                </a:solidFill>
                <a:effectLst/>
                <a:latin typeface="Lato-Regular"/>
              </a:rPr>
              <a:t>he function has an initiation interval (II) </a:t>
            </a:r>
          </a:p>
          <a:p>
            <a:pPr>
              <a:lnSpc>
                <a:spcPct val="120000"/>
              </a:lnSpc>
            </a:pPr>
            <a:r>
              <a:rPr lang="en-US" sz="1800" b="0" i="0" dirty="0">
                <a:solidFill>
                  <a:srgbClr val="000000"/>
                </a:solidFill>
                <a:effectLst/>
                <a:latin typeface="Lato-Regular"/>
              </a:rPr>
              <a:t>of 3 and a latency of 3.</a:t>
            </a:r>
          </a:p>
          <a:p>
            <a:pPr>
              <a:lnSpc>
                <a:spcPct val="120000"/>
              </a:lnSpc>
            </a:pPr>
            <a:r>
              <a:rPr lang="en-US" dirty="0">
                <a:solidFill>
                  <a:srgbClr val="000000"/>
                </a:solidFill>
                <a:latin typeface="Lato-Regular"/>
              </a:rPr>
              <a:t>-- With Function Pipelining, </a:t>
            </a:r>
            <a:r>
              <a:rPr lang="en-US" sz="1800" b="0" i="0" dirty="0">
                <a:solidFill>
                  <a:srgbClr val="000000"/>
                </a:solidFill>
                <a:effectLst/>
                <a:latin typeface="Lato-Regular"/>
              </a:rPr>
              <a:t>a new input is read every cycle (II=1) with </a:t>
            </a:r>
          </a:p>
          <a:p>
            <a:pPr>
              <a:lnSpc>
                <a:spcPct val="120000"/>
              </a:lnSpc>
            </a:pPr>
            <a:r>
              <a:rPr lang="en-US" sz="1800" b="0" i="0" dirty="0">
                <a:solidFill>
                  <a:srgbClr val="000000"/>
                </a:solidFill>
                <a:effectLst/>
                <a:latin typeface="Lato-Regular"/>
              </a:rPr>
              <a:t>no change to the output latency.</a:t>
            </a:r>
            <a:r>
              <a:rPr lang="en-US" dirty="0"/>
              <a:t> </a:t>
            </a:r>
          </a:p>
        </p:txBody>
      </p:sp>
    </p:spTree>
    <p:extLst>
      <p:ext uri="{BB962C8B-B14F-4D97-AF65-F5344CB8AC3E}">
        <p14:creationId xmlns:p14="http://schemas.microsoft.com/office/powerpoint/2010/main" val="122367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892445-1F10-4331-8FE4-0EAEE649AAF1}"/>
              </a:ext>
            </a:extLst>
          </p:cNvPr>
          <p:cNvSpPr txBox="1"/>
          <p:nvPr/>
        </p:nvSpPr>
        <p:spPr>
          <a:xfrm>
            <a:off x="643278" y="333476"/>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kern="1200" dirty="0">
                <a:solidFill>
                  <a:schemeClr val="tx1"/>
                </a:solidFill>
                <a:latin typeface="+mj-lt"/>
                <a:ea typeface="+mj-ea"/>
                <a:cs typeface="+mj-cs"/>
              </a:rPr>
              <a:t>O</a:t>
            </a:r>
            <a:r>
              <a:rPr lang="en-US" altLang="zh-CN" sz="4200" kern="1200" dirty="0">
                <a:solidFill>
                  <a:schemeClr val="tx1"/>
                </a:solidFill>
                <a:latin typeface="+mj-lt"/>
                <a:ea typeface="+mj-ea"/>
                <a:cs typeface="+mj-cs"/>
              </a:rPr>
              <a:t>ptimizing for Throughput</a:t>
            </a:r>
            <a:endParaRPr lang="en-US" sz="42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042FE994-A89B-4ABE-852B-5F1A75CCB975}"/>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000" dirty="0"/>
              <a:t>Function and Loop Pipelining:</a:t>
            </a:r>
          </a:p>
          <a:p>
            <a:pPr>
              <a:lnSpc>
                <a:spcPct val="90000"/>
              </a:lnSpc>
              <a:spcAft>
                <a:spcPts val="600"/>
              </a:spcAft>
            </a:pPr>
            <a:endParaRPr lang="en-US" sz="2000" dirty="0"/>
          </a:p>
          <a:p>
            <a:pPr indent="-228600">
              <a:lnSpc>
                <a:spcPct val="90000"/>
              </a:lnSpc>
              <a:buFont typeface="Arial" panose="020B0604020202020204" pitchFamily="34" charset="0"/>
              <a:buChar char="•"/>
            </a:pPr>
            <a:r>
              <a:rPr lang="en-US" sz="2000" b="0" i="0" dirty="0">
                <a:effectLst/>
              </a:rPr>
              <a:t>Pipelining allows operations to happen concurrently: each execution step does not have to complete all operations before it begins the next operation. </a:t>
            </a:r>
          </a:p>
          <a:p>
            <a:pPr indent="-228600">
              <a:lnSpc>
                <a:spcPct val="90000"/>
              </a:lnSpc>
              <a:buFont typeface="Arial" panose="020B0604020202020204" pitchFamily="34" charset="0"/>
              <a:buChar char="•"/>
            </a:pPr>
            <a:r>
              <a:rPr lang="en-US" sz="2000" b="0" i="0" dirty="0">
                <a:effectLst/>
              </a:rPr>
              <a:t>Pipelining is applied to functions and loops.</a:t>
            </a:r>
            <a:r>
              <a:rPr lang="en-US" sz="2000" dirty="0"/>
              <a:t> </a:t>
            </a:r>
          </a:p>
        </p:txBody>
      </p:sp>
      <p:sp>
        <p:nvSpPr>
          <p:cNvPr id="8" name="TextBox 7">
            <a:extLst>
              <a:ext uri="{FF2B5EF4-FFF2-40B4-BE49-F238E27FC236}">
                <a16:creationId xmlns:a16="http://schemas.microsoft.com/office/drawing/2014/main" id="{9D8AA13E-2F1E-43EC-A891-7AA0E68954F4}"/>
              </a:ext>
            </a:extLst>
          </p:cNvPr>
          <p:cNvSpPr txBox="1"/>
          <p:nvPr/>
        </p:nvSpPr>
        <p:spPr>
          <a:xfrm>
            <a:off x="4823106" y="4077969"/>
            <a:ext cx="5652509" cy="369332"/>
          </a:xfrm>
          <a:prstGeom prst="rect">
            <a:avLst/>
          </a:prstGeom>
          <a:noFill/>
        </p:spPr>
        <p:txBody>
          <a:bodyPr wrap="none" rtlCol="0">
            <a:spAutoFit/>
          </a:bodyPr>
          <a:lstStyle/>
          <a:p>
            <a:r>
              <a:rPr lang="en-US" dirty="0"/>
              <a:t>(a) Without Loop Pipelining             (b)With Loop Pipelining</a:t>
            </a:r>
          </a:p>
        </p:txBody>
      </p:sp>
      <p:sp>
        <p:nvSpPr>
          <p:cNvPr id="9" name="TextBox 8">
            <a:extLst>
              <a:ext uri="{FF2B5EF4-FFF2-40B4-BE49-F238E27FC236}">
                <a16:creationId xmlns:a16="http://schemas.microsoft.com/office/drawing/2014/main" id="{454552DC-34E1-42E6-8333-A5FBB3CD7F91}"/>
              </a:ext>
            </a:extLst>
          </p:cNvPr>
          <p:cNvSpPr txBox="1"/>
          <p:nvPr/>
        </p:nvSpPr>
        <p:spPr>
          <a:xfrm>
            <a:off x="4410091" y="4710421"/>
            <a:ext cx="7289175" cy="1397242"/>
          </a:xfrm>
          <a:prstGeom prst="rect">
            <a:avLst/>
          </a:prstGeom>
          <a:noFill/>
        </p:spPr>
        <p:txBody>
          <a:bodyPr wrap="none" rtlCol="0">
            <a:spAutoFit/>
          </a:bodyPr>
          <a:lstStyle/>
          <a:p>
            <a:pPr>
              <a:lnSpc>
                <a:spcPct val="120000"/>
              </a:lnSpc>
            </a:pPr>
            <a:r>
              <a:rPr lang="en-US" sz="1800" b="0" i="0" dirty="0">
                <a:solidFill>
                  <a:srgbClr val="000000"/>
                </a:solidFill>
                <a:effectLst/>
                <a:latin typeface="Lato-Regular"/>
              </a:rPr>
              <a:t>-- In (a), there are 3 clock cycles between each input read (II=3), and it </a:t>
            </a:r>
          </a:p>
          <a:p>
            <a:pPr>
              <a:lnSpc>
                <a:spcPct val="120000"/>
              </a:lnSpc>
            </a:pPr>
            <a:r>
              <a:rPr lang="en-US" sz="1800" b="0" i="0" dirty="0">
                <a:solidFill>
                  <a:srgbClr val="000000"/>
                </a:solidFill>
                <a:effectLst/>
                <a:latin typeface="Lato-Regular"/>
              </a:rPr>
              <a:t>requires 8 clock cycles before the last output write is performed.</a:t>
            </a:r>
            <a:r>
              <a:rPr lang="en-US" dirty="0"/>
              <a:t> </a:t>
            </a:r>
            <a:endParaRPr lang="en-US" sz="1800" b="0" i="0" dirty="0">
              <a:solidFill>
                <a:srgbClr val="000000"/>
              </a:solidFill>
              <a:effectLst/>
              <a:latin typeface="Lato-Regular"/>
            </a:endParaRPr>
          </a:p>
          <a:p>
            <a:pPr>
              <a:lnSpc>
                <a:spcPct val="120000"/>
              </a:lnSpc>
            </a:pPr>
            <a:r>
              <a:rPr lang="en-US" dirty="0">
                <a:solidFill>
                  <a:srgbClr val="000000"/>
                </a:solidFill>
                <a:latin typeface="Lato-Regular"/>
              </a:rPr>
              <a:t>-- I</a:t>
            </a:r>
            <a:r>
              <a:rPr lang="en-US" sz="1800" b="0" i="0" dirty="0">
                <a:solidFill>
                  <a:srgbClr val="000000"/>
                </a:solidFill>
                <a:effectLst/>
                <a:latin typeface="Lato-Regular"/>
              </a:rPr>
              <a:t>n (</a:t>
            </a:r>
            <a:r>
              <a:rPr lang="en-US" altLang="zh-CN" sz="1800" b="0" i="0" dirty="0">
                <a:solidFill>
                  <a:srgbClr val="000000"/>
                </a:solidFill>
                <a:effectLst/>
                <a:latin typeface="Lato-Regular"/>
              </a:rPr>
              <a:t>b</a:t>
            </a:r>
            <a:r>
              <a:rPr lang="en-US" sz="1800" b="0" i="0" dirty="0">
                <a:solidFill>
                  <a:srgbClr val="000000"/>
                </a:solidFill>
                <a:effectLst/>
                <a:latin typeface="Lato-Regular"/>
              </a:rPr>
              <a:t>), a new input sample is read every cycle (II=1) and the final </a:t>
            </a:r>
          </a:p>
          <a:p>
            <a:pPr>
              <a:lnSpc>
                <a:spcPct val="120000"/>
              </a:lnSpc>
            </a:pPr>
            <a:r>
              <a:rPr lang="en-US" sz="1800" b="0" i="0" dirty="0">
                <a:solidFill>
                  <a:srgbClr val="000000"/>
                </a:solidFill>
                <a:effectLst/>
                <a:latin typeface="Lato-Regular"/>
              </a:rPr>
              <a:t>output is written after only 4 clock cycles.</a:t>
            </a:r>
            <a:r>
              <a:rPr lang="en-US" dirty="0"/>
              <a:t> </a:t>
            </a:r>
          </a:p>
        </p:txBody>
      </p:sp>
      <p:pic>
        <p:nvPicPr>
          <p:cNvPr id="3" name="Picture 2">
            <a:extLst>
              <a:ext uri="{FF2B5EF4-FFF2-40B4-BE49-F238E27FC236}">
                <a16:creationId xmlns:a16="http://schemas.microsoft.com/office/drawing/2014/main" id="{5458313C-4F93-474E-92C9-FD215D33B30B}"/>
              </a:ext>
            </a:extLst>
          </p:cNvPr>
          <p:cNvPicPr>
            <a:picLocks noChangeAspect="1"/>
          </p:cNvPicPr>
          <p:nvPr/>
        </p:nvPicPr>
        <p:blipFill>
          <a:blip r:embed="rId3"/>
          <a:stretch>
            <a:fillRect/>
          </a:stretch>
        </p:blipFill>
        <p:spPr>
          <a:xfrm>
            <a:off x="4410091" y="589781"/>
            <a:ext cx="6065524" cy="3200115"/>
          </a:xfrm>
          <a:prstGeom prst="rect">
            <a:avLst/>
          </a:prstGeom>
        </p:spPr>
      </p:pic>
    </p:spTree>
    <p:extLst>
      <p:ext uri="{BB962C8B-B14F-4D97-AF65-F5344CB8AC3E}">
        <p14:creationId xmlns:p14="http://schemas.microsoft.com/office/powerpoint/2010/main" val="33736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8F65F-2033-4847-BD10-6A014D559173}"/>
              </a:ext>
            </a:extLst>
          </p:cNvPr>
          <p:cNvSpPr txBox="1"/>
          <p:nvPr/>
        </p:nvSpPr>
        <p:spPr>
          <a:xfrm>
            <a:off x="728672" y="147857"/>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accent1"/>
                </a:solidFill>
                <a:latin typeface="Calibri" panose="020F0502020204030204" pitchFamily="34" charset="0"/>
                <a:ea typeface="+mj-ea"/>
                <a:cs typeface="Calibri" panose="020F0502020204030204" pitchFamily="34" charset="0"/>
              </a:rPr>
              <a:t>Optimize – P</a:t>
            </a:r>
            <a:r>
              <a:rPr lang="en-US" altLang="zh-CN" sz="3600" dirty="0">
                <a:solidFill>
                  <a:schemeClr val="accent1"/>
                </a:solidFill>
                <a:latin typeface="Calibri" panose="020F0502020204030204" pitchFamily="34" charset="0"/>
                <a:ea typeface="+mj-ea"/>
                <a:cs typeface="Calibri" panose="020F0502020204030204" pitchFamily="34" charset="0"/>
              </a:rPr>
              <a:t>artitioning Arrays</a:t>
            </a:r>
            <a:endParaRPr lang="en-US" sz="3600" kern="1200" dirty="0">
              <a:solidFill>
                <a:schemeClr val="accent1"/>
              </a:solidFill>
              <a:latin typeface="Calibri" panose="020F0502020204030204" pitchFamily="34" charset="0"/>
              <a:ea typeface="+mj-ea"/>
              <a:cs typeface="Calibri" panose="020F0502020204030204" pitchFamily="34" charset="0"/>
            </a:endParaRPr>
          </a:p>
        </p:txBody>
      </p:sp>
      <p:sp>
        <p:nvSpPr>
          <p:cNvPr id="5" name="TextBox 4">
            <a:extLst>
              <a:ext uri="{FF2B5EF4-FFF2-40B4-BE49-F238E27FC236}">
                <a16:creationId xmlns:a16="http://schemas.microsoft.com/office/drawing/2014/main" id="{A383CEBC-FF73-40E9-A6EC-F0EEF4ACEB9F}"/>
              </a:ext>
            </a:extLst>
          </p:cNvPr>
          <p:cNvSpPr txBox="1"/>
          <p:nvPr/>
        </p:nvSpPr>
        <p:spPr>
          <a:xfrm>
            <a:off x="728673" y="1510455"/>
            <a:ext cx="10416746" cy="369332"/>
          </a:xfrm>
          <a:prstGeom prst="rect">
            <a:avLst/>
          </a:prstGeom>
          <a:noFill/>
        </p:spPr>
        <p:txBody>
          <a:bodyPr wrap="square" rtlCol="0">
            <a:spAutoFit/>
          </a:bodyPr>
          <a:lstStyle/>
          <a:p>
            <a:r>
              <a:rPr lang="en-US" sz="1800" b="0" i="1" dirty="0">
                <a:solidFill>
                  <a:srgbClr val="000000"/>
                </a:solidFill>
                <a:effectLst/>
              </a:rPr>
              <a:t>W</a:t>
            </a:r>
            <a:r>
              <a:rPr lang="en-US" altLang="zh-CN" sz="1800" b="0" i="1" dirty="0">
                <a:solidFill>
                  <a:srgbClr val="000000"/>
                </a:solidFill>
                <a:effectLst/>
              </a:rPr>
              <a:t>arning</a:t>
            </a:r>
            <a:r>
              <a:rPr lang="zh-CN" altLang="en-US" sz="1800" b="0" i="1" dirty="0">
                <a:solidFill>
                  <a:srgbClr val="000000"/>
                </a:solidFill>
                <a:effectLst/>
              </a:rPr>
              <a:t>：</a:t>
            </a:r>
            <a:r>
              <a:rPr lang="en-US" sz="1800" b="0" i="1" dirty="0">
                <a:solidFill>
                  <a:srgbClr val="000000"/>
                </a:solidFill>
                <a:effectLst/>
              </a:rPr>
              <a:t>Unable to schedule ‘</a:t>
            </a:r>
            <a:r>
              <a:rPr lang="en-US" altLang="zh-CN" sz="1800" b="0" i="1" dirty="0">
                <a:solidFill>
                  <a:srgbClr val="000000"/>
                </a:solidFill>
                <a:effectLst/>
              </a:rPr>
              <a:t>xxx</a:t>
            </a:r>
            <a:r>
              <a:rPr lang="en-US" sz="1800" b="0" i="1" dirty="0">
                <a:solidFill>
                  <a:srgbClr val="000000"/>
                </a:solidFill>
                <a:effectLst/>
              </a:rPr>
              <a:t>' operation on array 'mem' due to limited memory ports.</a:t>
            </a:r>
            <a:r>
              <a:rPr lang="en-US" i="1" dirty="0"/>
              <a:t> </a:t>
            </a:r>
          </a:p>
        </p:txBody>
      </p:sp>
      <p:sp>
        <p:nvSpPr>
          <p:cNvPr id="6" name="TextBox 5">
            <a:extLst>
              <a:ext uri="{FF2B5EF4-FFF2-40B4-BE49-F238E27FC236}">
                <a16:creationId xmlns:a16="http://schemas.microsoft.com/office/drawing/2014/main" id="{60A7024B-E4C9-4526-97A6-CA7B06B7853C}"/>
              </a:ext>
            </a:extLst>
          </p:cNvPr>
          <p:cNvSpPr txBox="1"/>
          <p:nvPr/>
        </p:nvSpPr>
        <p:spPr>
          <a:xfrm>
            <a:off x="728672" y="1927829"/>
            <a:ext cx="11010247" cy="1275734"/>
          </a:xfrm>
          <a:prstGeom prst="rect">
            <a:avLst/>
          </a:prstGeom>
          <a:noFill/>
        </p:spPr>
        <p:txBody>
          <a:bodyPr wrap="square" rtlCol="0">
            <a:spAutoFit/>
          </a:bodyPr>
          <a:lstStyle/>
          <a:p>
            <a:pPr>
              <a:lnSpc>
                <a:spcPct val="120000"/>
              </a:lnSpc>
            </a:pPr>
            <a:r>
              <a:rPr lang="en-US" sz="2200" b="0" i="0" dirty="0">
                <a:solidFill>
                  <a:srgbClr val="000000"/>
                </a:solidFill>
                <a:effectLst/>
                <a:latin typeface="Times New Roman" panose="02020603050405020304" pitchFamily="18" charset="0"/>
                <a:cs typeface="Times New Roman" panose="02020603050405020304" pitchFamily="18" charset="0"/>
              </a:rPr>
              <a:t>-- Arrays are implemented as </a:t>
            </a:r>
            <a:r>
              <a:rPr lang="en-US" sz="2200" b="1" i="0" dirty="0">
                <a:solidFill>
                  <a:srgbClr val="000000"/>
                </a:solidFill>
                <a:effectLst/>
                <a:latin typeface="Times New Roman" panose="02020603050405020304" pitchFamily="18" charset="0"/>
                <a:cs typeface="Times New Roman" panose="02020603050405020304" pitchFamily="18" charset="0"/>
              </a:rPr>
              <a:t>block RAM </a:t>
            </a:r>
            <a:r>
              <a:rPr lang="en-US" sz="2200" b="0" i="0" dirty="0">
                <a:solidFill>
                  <a:srgbClr val="000000"/>
                </a:solidFill>
                <a:effectLst/>
                <a:latin typeface="Times New Roman" panose="02020603050405020304" pitchFamily="18" charset="0"/>
                <a:cs typeface="Times New Roman" panose="02020603050405020304" pitchFamily="18" charset="0"/>
              </a:rPr>
              <a:t>which only has a maximum of two data ports. </a:t>
            </a:r>
          </a:p>
          <a:p>
            <a:pPr>
              <a:lnSpc>
                <a:spcPct val="120000"/>
              </a:lnSpc>
            </a:pPr>
            <a:r>
              <a:rPr lang="en-US" sz="22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The issue above can be solved by splitting the array (a single block RAM resource) into multiple smaller arrays (multiple block RAMs), effectively increasing the number of ports. </a:t>
            </a:r>
          </a:p>
        </p:txBody>
      </p:sp>
      <p:pic>
        <p:nvPicPr>
          <p:cNvPr id="8" name="Picture 7">
            <a:extLst>
              <a:ext uri="{FF2B5EF4-FFF2-40B4-BE49-F238E27FC236}">
                <a16:creationId xmlns:a16="http://schemas.microsoft.com/office/drawing/2014/main" id="{20E8AF0A-0C4D-4F86-8147-211A01EAB82F}"/>
              </a:ext>
            </a:extLst>
          </p:cNvPr>
          <p:cNvPicPr>
            <a:picLocks noChangeAspect="1"/>
          </p:cNvPicPr>
          <p:nvPr/>
        </p:nvPicPr>
        <p:blipFill>
          <a:blip r:embed="rId3"/>
          <a:stretch>
            <a:fillRect/>
          </a:stretch>
        </p:blipFill>
        <p:spPr>
          <a:xfrm>
            <a:off x="728672" y="3557849"/>
            <a:ext cx="5288692" cy="2771055"/>
          </a:xfrm>
          <a:prstGeom prst="rect">
            <a:avLst/>
          </a:prstGeom>
        </p:spPr>
      </p:pic>
      <p:sp>
        <p:nvSpPr>
          <p:cNvPr id="9" name="TextBox 8">
            <a:extLst>
              <a:ext uri="{FF2B5EF4-FFF2-40B4-BE49-F238E27FC236}">
                <a16:creationId xmlns:a16="http://schemas.microsoft.com/office/drawing/2014/main" id="{A0043433-3191-42B4-8B81-3E5BCA19D416}"/>
              </a:ext>
            </a:extLst>
          </p:cNvPr>
          <p:cNvSpPr txBox="1"/>
          <p:nvPr/>
        </p:nvSpPr>
        <p:spPr>
          <a:xfrm>
            <a:off x="6369978" y="3557849"/>
            <a:ext cx="5093350" cy="646331"/>
          </a:xfrm>
          <a:prstGeom prst="rect">
            <a:avLst/>
          </a:prstGeom>
          <a:noFill/>
        </p:spPr>
        <p:txBody>
          <a:bodyPr wrap="square" rtlCol="0">
            <a:spAutoFit/>
          </a:bodyPr>
          <a:lstStyle/>
          <a:p>
            <a:r>
              <a:rPr lang="en-US" dirty="0"/>
              <a:t>The original array is split into equally sized blocks </a:t>
            </a:r>
            <a:r>
              <a:rPr lang="en-US" b="0" i="0" dirty="0">
                <a:solidFill>
                  <a:srgbClr val="000000"/>
                </a:solidFill>
                <a:effectLst/>
                <a:latin typeface="Lato-Regular"/>
              </a:rPr>
              <a:t>of consecutive elements of the original array.</a:t>
            </a:r>
            <a:r>
              <a:rPr lang="en-US" dirty="0"/>
              <a:t> </a:t>
            </a:r>
          </a:p>
        </p:txBody>
      </p:sp>
      <p:sp>
        <p:nvSpPr>
          <p:cNvPr id="10" name="TextBox 9">
            <a:extLst>
              <a:ext uri="{FF2B5EF4-FFF2-40B4-BE49-F238E27FC236}">
                <a16:creationId xmlns:a16="http://schemas.microsoft.com/office/drawing/2014/main" id="{45E79712-4D04-4CFA-A7FE-EC6904D1F292}"/>
              </a:ext>
            </a:extLst>
          </p:cNvPr>
          <p:cNvSpPr txBox="1"/>
          <p:nvPr/>
        </p:nvSpPr>
        <p:spPr>
          <a:xfrm>
            <a:off x="6369978" y="4548191"/>
            <a:ext cx="5288692" cy="646331"/>
          </a:xfrm>
          <a:prstGeom prst="rect">
            <a:avLst/>
          </a:prstGeom>
          <a:noFill/>
        </p:spPr>
        <p:txBody>
          <a:bodyPr wrap="square" rtlCol="0">
            <a:spAutoFit/>
          </a:bodyPr>
          <a:lstStyle/>
          <a:p>
            <a:r>
              <a:rPr lang="en-US" sz="1800" b="0" i="0" dirty="0">
                <a:solidFill>
                  <a:srgbClr val="000000"/>
                </a:solidFill>
                <a:effectLst/>
                <a:latin typeface="Lato-Regular"/>
              </a:rPr>
              <a:t>The original array is split into equally sized blocks interleaving the elements of the original array</a:t>
            </a:r>
            <a:r>
              <a:rPr lang="en-US" dirty="0"/>
              <a:t>.</a:t>
            </a:r>
          </a:p>
        </p:txBody>
      </p:sp>
      <p:sp>
        <p:nvSpPr>
          <p:cNvPr id="11" name="TextBox 10">
            <a:extLst>
              <a:ext uri="{FF2B5EF4-FFF2-40B4-BE49-F238E27FC236}">
                <a16:creationId xmlns:a16="http://schemas.microsoft.com/office/drawing/2014/main" id="{E777AE5B-4822-4342-B2B4-C6B7AE86B55C}"/>
              </a:ext>
            </a:extLst>
          </p:cNvPr>
          <p:cNvSpPr txBox="1"/>
          <p:nvPr/>
        </p:nvSpPr>
        <p:spPr>
          <a:xfrm>
            <a:off x="6369978" y="5405574"/>
            <a:ext cx="5288692" cy="923330"/>
          </a:xfrm>
          <a:prstGeom prst="rect">
            <a:avLst/>
          </a:prstGeom>
          <a:noFill/>
        </p:spPr>
        <p:txBody>
          <a:bodyPr wrap="square" rtlCol="0">
            <a:spAutoFit/>
          </a:bodyPr>
          <a:lstStyle/>
          <a:p>
            <a:r>
              <a:rPr lang="en-US" sz="1800" b="0" i="0" dirty="0">
                <a:solidFill>
                  <a:srgbClr val="000000"/>
                </a:solidFill>
                <a:effectLst/>
                <a:latin typeface="Lato-Regular"/>
              </a:rPr>
              <a:t>The default operation is to split the array into its individual elements. This</a:t>
            </a:r>
            <a:br>
              <a:rPr lang="en-US" sz="1800" b="0" i="0" dirty="0">
                <a:solidFill>
                  <a:srgbClr val="000000"/>
                </a:solidFill>
                <a:effectLst/>
                <a:latin typeface="Lato-Regular"/>
              </a:rPr>
            </a:br>
            <a:r>
              <a:rPr lang="en-US" sz="1800" b="0" i="0" dirty="0">
                <a:solidFill>
                  <a:srgbClr val="000000"/>
                </a:solidFill>
                <a:effectLst/>
                <a:latin typeface="Lato-Regular"/>
              </a:rPr>
              <a:t>corresponds to resolving a memory into registers.</a:t>
            </a:r>
            <a:r>
              <a:rPr lang="en-US" dirty="0"/>
              <a:t> </a:t>
            </a:r>
          </a:p>
        </p:txBody>
      </p:sp>
    </p:spTree>
    <p:extLst>
      <p:ext uri="{BB962C8B-B14F-4D97-AF65-F5344CB8AC3E}">
        <p14:creationId xmlns:p14="http://schemas.microsoft.com/office/powerpoint/2010/main" val="475666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5CD8EA0F-E336-4BDD-86F2-E7F99B5CD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11" y="1044880"/>
            <a:ext cx="10281178" cy="3162463"/>
          </a:xfrm>
          <a:prstGeom prst="rect">
            <a:avLst/>
          </a:prstGeom>
        </p:spPr>
      </p:pic>
    </p:spTree>
    <p:extLst>
      <p:ext uri="{BB962C8B-B14F-4D97-AF65-F5344CB8AC3E}">
        <p14:creationId xmlns:p14="http://schemas.microsoft.com/office/powerpoint/2010/main" val="3049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55E3FE-A7EE-46C3-B904-6F93E7A91EFB}"/>
              </a:ext>
            </a:extLst>
          </p:cNvPr>
          <p:cNvSpPr txBox="1"/>
          <p:nvPr/>
        </p:nvSpPr>
        <p:spPr>
          <a:xfrm>
            <a:off x="838200" y="460551"/>
            <a:ext cx="4595071" cy="16455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latin typeface="+mj-lt"/>
                <a:ea typeface="+mj-ea"/>
                <a:cs typeface="+mj-cs"/>
              </a:rPr>
              <a:t>Optimize – Loop Unrolling</a:t>
            </a:r>
          </a:p>
        </p:txBody>
      </p:sp>
      <p:sp>
        <p:nvSpPr>
          <p:cNvPr id="6" name="TextBox 5">
            <a:extLst>
              <a:ext uri="{FF2B5EF4-FFF2-40B4-BE49-F238E27FC236}">
                <a16:creationId xmlns:a16="http://schemas.microsoft.com/office/drawing/2014/main" id="{B396479C-09A3-4448-85A0-AD4456934991}"/>
              </a:ext>
            </a:extLst>
          </p:cNvPr>
          <p:cNvSpPr txBox="1"/>
          <p:nvPr/>
        </p:nvSpPr>
        <p:spPr>
          <a:xfrm>
            <a:off x="838200" y="2221896"/>
            <a:ext cx="4595071" cy="362849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By default, loops are kept rolled in Vivado HLS. We can use UNROLL directive to unroll the loop.</a:t>
            </a:r>
            <a:endParaRPr lang="en-US" sz="2000" dirty="0"/>
          </a:p>
        </p:txBody>
      </p:sp>
      <p:sp>
        <p:nvSpPr>
          <p:cNvPr id="64" name="Rectangle 63">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Graphical user interface, text&#10;&#10;Description automatically generated">
            <a:extLst>
              <a:ext uri="{FF2B5EF4-FFF2-40B4-BE49-F238E27FC236}">
                <a16:creationId xmlns:a16="http://schemas.microsoft.com/office/drawing/2014/main" id="{2D337A30-3C40-4574-90D2-690ACE9D6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376823"/>
            <a:ext cx="4595071" cy="2937563"/>
          </a:xfrm>
          <a:prstGeom prst="rect">
            <a:avLst/>
          </a:prstGeom>
        </p:spPr>
      </p:pic>
      <p:sp>
        <p:nvSpPr>
          <p:cNvPr id="70" name="Rectangle 69">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Graphical user interface, text, application&#10;&#10;Description automatically generated">
            <a:extLst>
              <a:ext uri="{FF2B5EF4-FFF2-40B4-BE49-F238E27FC236}">
                <a16:creationId xmlns:a16="http://schemas.microsoft.com/office/drawing/2014/main" id="{B5D1CA1F-2650-42ED-8183-5CFD94D337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424" y="-3642"/>
            <a:ext cx="5538211" cy="3380465"/>
          </a:xfrm>
          <a:prstGeom prst="rect">
            <a:avLst/>
          </a:prstGeom>
        </p:spPr>
      </p:pic>
      <p:pic>
        <p:nvPicPr>
          <p:cNvPr id="18" name="Picture 17" descr="Graphical user interface&#10;&#10;Description automatically generated with medium confidence">
            <a:extLst>
              <a:ext uri="{FF2B5EF4-FFF2-40B4-BE49-F238E27FC236}">
                <a16:creationId xmlns:a16="http://schemas.microsoft.com/office/drawing/2014/main" id="{8FCB7C3A-1651-4F79-A8AF-8CF11A4908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6984" y="3681814"/>
            <a:ext cx="6075016" cy="2703381"/>
          </a:xfrm>
          <a:prstGeom prst="rect">
            <a:avLst/>
          </a:prstGeom>
        </p:spPr>
      </p:pic>
    </p:spTree>
    <p:extLst>
      <p:ext uri="{BB962C8B-B14F-4D97-AF65-F5344CB8AC3E}">
        <p14:creationId xmlns:p14="http://schemas.microsoft.com/office/powerpoint/2010/main" val="6229495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09B43-9A5E-4573-BF46-C4EF4899E600}"/>
              </a:ext>
            </a:extLst>
          </p:cNvPr>
          <p:cNvSpPr txBox="1"/>
          <p:nvPr/>
        </p:nvSpPr>
        <p:spPr>
          <a:xfrm flipH="1">
            <a:off x="809648" y="424571"/>
            <a:ext cx="4005419" cy="646331"/>
          </a:xfrm>
          <a:prstGeom prst="rect">
            <a:avLst/>
          </a:prstGeom>
          <a:noFill/>
        </p:spPr>
        <p:txBody>
          <a:bodyPr wrap="square" rtlCol="0">
            <a:spAutoFit/>
          </a:bodyPr>
          <a:lstStyle/>
          <a:p>
            <a:r>
              <a:rPr lang="en-US" sz="3600" dirty="0">
                <a:solidFill>
                  <a:schemeClr val="accent1">
                    <a:lumMod val="75000"/>
                  </a:schemeClr>
                </a:solidFill>
              </a:rPr>
              <a:t>High Level Synthesis</a:t>
            </a:r>
          </a:p>
        </p:txBody>
      </p:sp>
      <p:sp>
        <p:nvSpPr>
          <p:cNvPr id="6" name="TextBox 5">
            <a:extLst>
              <a:ext uri="{FF2B5EF4-FFF2-40B4-BE49-F238E27FC236}">
                <a16:creationId xmlns:a16="http://schemas.microsoft.com/office/drawing/2014/main" id="{FA2AFAC3-D6AE-478A-A373-E50FB9772B8B}"/>
              </a:ext>
            </a:extLst>
          </p:cNvPr>
          <p:cNvSpPr txBox="1"/>
          <p:nvPr/>
        </p:nvSpPr>
        <p:spPr>
          <a:xfrm>
            <a:off x="809648" y="1261640"/>
            <a:ext cx="11297471" cy="4987519"/>
          </a:xfrm>
          <a:prstGeom prst="rect">
            <a:avLst/>
          </a:prstGeom>
          <a:noFill/>
        </p:spPr>
        <p:txBody>
          <a:bodyPr wrap="square" rtlCol="0">
            <a:spAutoFit/>
          </a:bodyPr>
          <a:lstStyle/>
          <a:p>
            <a:pPr>
              <a:lnSpc>
                <a:spcPct val="120000"/>
              </a:lnSpc>
            </a:pP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I</a:t>
            </a:r>
            <a:r>
              <a:rPr lang="en-US" altLang="zh-CN"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n one word</a:t>
            </a:r>
            <a:r>
              <a:rPr lang="en-US" altLang="zh-CN" sz="22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endParaRPr>
          </a:p>
          <a:p>
            <a:pPr>
              <a:lnSpc>
                <a:spcPct val="120000"/>
              </a:lnSpc>
            </a:pP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The High-Level Synthesis (HLS) tool transforms a C specification into a</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n </a:t>
            </a: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RTL implementation that you can synthesize into a Xilinx FPGA. </a:t>
            </a:r>
          </a:p>
          <a:p>
            <a:pPr>
              <a:lnSpc>
                <a:spcPct val="120000"/>
              </a:lnSpc>
              <a:spcBef>
                <a:spcPts val="1800"/>
              </a:spcBef>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Benefits:</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Working at a higher level of abstraction while creating high-performance hardware.</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Accelerating the computationally intensive parts of their algorithms on FPGA.</a:t>
            </a:r>
          </a:p>
          <a:p>
            <a:pPr>
              <a:lnSpc>
                <a:spcPct val="120000"/>
              </a:lnSpc>
              <a:spcBef>
                <a:spcPts val="1800"/>
              </a:spcBef>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Using a high-level synthesis design methodology allows you to:</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Develop algorithms at the C-level.</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Verify at the C-level.</a:t>
            </a:r>
            <a:br>
              <a:rPr lang="en-US" sz="2200" dirty="0">
                <a:solidFill>
                  <a:schemeClr val="tx1">
                    <a:lumMod val="65000"/>
                    <a:lumOff val="35000"/>
                  </a:schemeClr>
                </a:solidFill>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Control the C synthesis process through optimization directives.</a:t>
            </a:r>
            <a:b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Create multiple implementations from the C source code using optimization directives. </a:t>
            </a:r>
          </a:p>
        </p:txBody>
      </p:sp>
    </p:spTree>
    <p:extLst>
      <p:ext uri="{BB962C8B-B14F-4D97-AF65-F5344CB8AC3E}">
        <p14:creationId xmlns:p14="http://schemas.microsoft.com/office/powerpoint/2010/main" val="272089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0686F78D-0837-4FEB-8B97-DDCA4B412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667" y="643466"/>
            <a:ext cx="9482666" cy="5571067"/>
          </a:xfrm>
          <a:prstGeom prst="rect">
            <a:avLst/>
          </a:prstGeom>
        </p:spPr>
      </p:pic>
    </p:spTree>
    <p:extLst>
      <p:ext uri="{BB962C8B-B14F-4D97-AF65-F5344CB8AC3E}">
        <p14:creationId xmlns:p14="http://schemas.microsoft.com/office/powerpoint/2010/main" val="1314359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9AE7A39-2EBC-460C-A96C-A830639440E7}"/>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Optimize – Dataflow</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F8764D-A320-4014-880F-03C0415E2A7A}"/>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The dataflow optimization is useful on a set of sequential tasks</a:t>
            </a:r>
            <a:r>
              <a:rPr lang="en-US" sz="2200"/>
              <a:t> to create </a:t>
            </a:r>
            <a:r>
              <a:rPr lang="en-US" sz="2200" b="0" i="0">
                <a:effectLst/>
              </a:rPr>
              <a:t>an architecture of concurrent processes.</a:t>
            </a:r>
            <a:endParaRPr lang="en-US" sz="2200"/>
          </a:p>
        </p:txBody>
      </p:sp>
      <p:pic>
        <p:nvPicPr>
          <p:cNvPr id="7" name="Picture 6">
            <a:extLst>
              <a:ext uri="{FF2B5EF4-FFF2-40B4-BE49-F238E27FC236}">
                <a16:creationId xmlns:a16="http://schemas.microsoft.com/office/drawing/2014/main" id="{0A069AF9-7B02-40C9-ADD1-C048B19C45DA}"/>
              </a:ext>
            </a:extLst>
          </p:cNvPr>
          <p:cNvPicPr>
            <a:picLocks noChangeAspect="1"/>
          </p:cNvPicPr>
          <p:nvPr/>
        </p:nvPicPr>
        <p:blipFill>
          <a:blip r:embed="rId2"/>
          <a:stretch>
            <a:fillRect/>
          </a:stretch>
        </p:blipFill>
        <p:spPr>
          <a:xfrm>
            <a:off x="4618953" y="1010571"/>
            <a:ext cx="6551721" cy="3374136"/>
          </a:xfrm>
          <a:prstGeom prst="rect">
            <a:avLst/>
          </a:prstGeom>
        </p:spPr>
      </p:pic>
      <p:sp>
        <p:nvSpPr>
          <p:cNvPr id="8" name="TextBox 7">
            <a:extLst>
              <a:ext uri="{FF2B5EF4-FFF2-40B4-BE49-F238E27FC236}">
                <a16:creationId xmlns:a16="http://schemas.microsoft.com/office/drawing/2014/main" id="{8D7EDAA6-18FF-4EC6-8083-6CBEE73ED5F7}"/>
              </a:ext>
            </a:extLst>
          </p:cNvPr>
          <p:cNvSpPr txBox="1"/>
          <p:nvPr/>
        </p:nvSpPr>
        <p:spPr>
          <a:xfrm>
            <a:off x="5048823" y="4774276"/>
            <a:ext cx="6896597" cy="369331"/>
          </a:xfrm>
          <a:prstGeom prst="rect">
            <a:avLst/>
          </a:prstGeom>
          <a:noFill/>
        </p:spPr>
        <p:txBody>
          <a:bodyPr wrap="square" rtlCol="0">
            <a:spAutoFit/>
          </a:bodyPr>
          <a:lstStyle/>
          <a:p>
            <a:r>
              <a:rPr lang="en-US" dirty="0"/>
              <a:t>(a) Without dataflow                                 (b) With dataflow</a:t>
            </a:r>
          </a:p>
        </p:txBody>
      </p:sp>
    </p:spTree>
    <p:extLst>
      <p:ext uri="{BB962C8B-B14F-4D97-AF65-F5344CB8AC3E}">
        <p14:creationId xmlns:p14="http://schemas.microsoft.com/office/powerpoint/2010/main" val="41631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D42E8-35E0-42B2-9F40-775784849C4F}"/>
              </a:ext>
            </a:extLst>
          </p:cNvPr>
          <p:cNvSpPr txBox="1"/>
          <p:nvPr/>
        </p:nvSpPr>
        <p:spPr>
          <a:xfrm>
            <a:off x="728672" y="466356"/>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Dataflow Optimization Limitations</a:t>
            </a:r>
          </a:p>
        </p:txBody>
      </p:sp>
      <p:sp>
        <p:nvSpPr>
          <p:cNvPr id="6" name="TextBox 5">
            <a:extLst>
              <a:ext uri="{FF2B5EF4-FFF2-40B4-BE49-F238E27FC236}">
                <a16:creationId xmlns:a16="http://schemas.microsoft.com/office/drawing/2014/main" id="{B8F61688-693B-4EF9-B763-26F3BA5F2398}"/>
              </a:ext>
            </a:extLst>
          </p:cNvPr>
          <p:cNvSpPr txBox="1"/>
          <p:nvPr/>
        </p:nvSpPr>
        <p:spPr>
          <a:xfrm>
            <a:off x="728672" y="2138621"/>
            <a:ext cx="10202238" cy="3307059"/>
          </a:xfrm>
          <a:prstGeom prst="rect">
            <a:avLst/>
          </a:prstGeom>
          <a:noFill/>
        </p:spPr>
        <p:txBody>
          <a:bodyPr wrap="square" rtlCol="0">
            <a:spAutoFit/>
          </a:bodyPr>
          <a:lstStyle/>
          <a:p>
            <a:pPr>
              <a:lnSpc>
                <a:spcPct val="120000"/>
              </a:lnSpc>
            </a:pPr>
            <a:r>
              <a:rPr lang="en-US" sz="2200" b="0" i="0" dirty="0">
                <a:solidFill>
                  <a:srgbClr val="000000"/>
                </a:solidFill>
                <a:effectLst/>
                <a:latin typeface="Times New Roman" panose="02020603050405020304" pitchFamily="18" charset="0"/>
                <a:cs typeface="Times New Roman" panose="02020603050405020304" pitchFamily="18" charset="0"/>
              </a:rPr>
              <a:t>The following behaviors can prevent or limit the overlapping that </a:t>
            </a:r>
            <a:r>
              <a:rPr lang="en-US" sz="2200" b="0" i="0" dirty="0" err="1">
                <a:solidFill>
                  <a:srgbClr val="000000"/>
                </a:solidFill>
                <a:effectLst/>
                <a:latin typeface="Times New Roman" panose="02020603050405020304" pitchFamily="18" charset="0"/>
                <a:cs typeface="Times New Roman" panose="02020603050405020304" pitchFamily="18" charset="0"/>
              </a:rPr>
              <a:t>Vivado</a:t>
            </a:r>
            <a:r>
              <a:rPr lang="en-US" sz="2200" b="0" i="0" dirty="0">
                <a:solidFill>
                  <a:srgbClr val="000000"/>
                </a:solidFill>
                <a:effectLst/>
                <a:latin typeface="Times New Roman" panose="02020603050405020304" pitchFamily="18" charset="0"/>
                <a:cs typeface="Times New Roman" panose="02020603050405020304" pitchFamily="18" charset="0"/>
              </a:rPr>
              <a:t> HLS can perform with DATAFLOW optimization:</a:t>
            </a:r>
            <a:r>
              <a:rPr lang="en-US" sz="2200" dirty="0">
                <a:latin typeface="Times New Roman" panose="02020603050405020304" pitchFamily="18" charset="0"/>
                <a:cs typeface="Times New Roman" panose="02020603050405020304" pitchFamily="18" charset="0"/>
              </a:rPr>
              <a:t> </a:t>
            </a:r>
          </a:p>
          <a:p>
            <a:pPr>
              <a:lnSpc>
                <a:spcPct val="120000"/>
              </a:lnSpc>
            </a:pPr>
            <a:endParaRPr lang="en-US" sz="2200" dirty="0">
              <a:latin typeface="Times New Roman" panose="02020603050405020304" pitchFamily="18" charset="0"/>
              <a:cs typeface="Times New Roman" panose="02020603050405020304" pitchFamily="18" charset="0"/>
            </a:endParaRPr>
          </a:p>
          <a:p>
            <a:pPr>
              <a:lnSpc>
                <a:spcPct val="120000"/>
              </a:lnSpc>
            </a:pPr>
            <a:r>
              <a:rPr lang="en-US" sz="2200" dirty="0">
                <a:solidFill>
                  <a:srgbClr val="000000"/>
                </a:solidFill>
                <a:latin typeface="Times New Roman" panose="02020603050405020304" pitchFamily="18" charset="0"/>
                <a:cs typeface="Times New Roman" panose="02020603050405020304" pitchFamily="18" charset="0"/>
              </a:rPr>
              <a:t>-- Single-producer-consumer violations </a:t>
            </a:r>
            <a:br>
              <a:rPr lang="en-US" sz="2200" dirty="0">
                <a:solidFill>
                  <a:srgbClr val="000000"/>
                </a:solidFill>
                <a:latin typeface="Times New Roman" panose="02020603050405020304" pitchFamily="18" charset="0"/>
                <a:cs typeface="Times New Roman" panose="02020603050405020304" pitchFamily="18" charset="0"/>
              </a:rPr>
            </a:br>
            <a:r>
              <a:rPr lang="en-US" sz="2200" dirty="0">
                <a:solidFill>
                  <a:srgbClr val="000000"/>
                </a:solidFill>
                <a:latin typeface="Times New Roman" panose="02020603050405020304" pitchFamily="18" charset="0"/>
                <a:cs typeface="Times New Roman" panose="02020603050405020304" pitchFamily="18" charset="0"/>
              </a:rPr>
              <a:t>-- Bypassing tasks </a:t>
            </a:r>
            <a:br>
              <a:rPr lang="en-US" sz="2200" dirty="0">
                <a:solidFill>
                  <a:srgbClr val="000000"/>
                </a:solidFill>
                <a:latin typeface="Times New Roman" panose="02020603050405020304" pitchFamily="18" charset="0"/>
                <a:cs typeface="Times New Roman" panose="02020603050405020304" pitchFamily="18" charset="0"/>
              </a:rPr>
            </a:br>
            <a:r>
              <a:rPr lang="en-US" sz="2200" dirty="0">
                <a:solidFill>
                  <a:srgbClr val="000000"/>
                </a:solidFill>
                <a:latin typeface="Times New Roman" panose="02020603050405020304" pitchFamily="18" charset="0"/>
                <a:cs typeface="Times New Roman" panose="02020603050405020304" pitchFamily="18" charset="0"/>
              </a:rPr>
              <a:t>-- Feedback between tasks </a:t>
            </a:r>
            <a:br>
              <a:rPr lang="en-US" sz="2200" dirty="0">
                <a:solidFill>
                  <a:srgbClr val="000000"/>
                </a:solidFill>
                <a:latin typeface="Times New Roman" panose="02020603050405020304" pitchFamily="18" charset="0"/>
                <a:cs typeface="Times New Roman" panose="02020603050405020304" pitchFamily="18" charset="0"/>
              </a:rPr>
            </a:br>
            <a:r>
              <a:rPr lang="en-US" sz="2200" dirty="0">
                <a:solidFill>
                  <a:srgbClr val="000000"/>
                </a:solidFill>
                <a:latin typeface="Times New Roman" panose="02020603050405020304" pitchFamily="18" charset="0"/>
                <a:cs typeface="Times New Roman" panose="02020603050405020304" pitchFamily="18" charset="0"/>
              </a:rPr>
              <a:t>-- Conditional execution of tasks </a:t>
            </a:r>
            <a:br>
              <a:rPr lang="en-US" sz="2200" dirty="0">
                <a:solidFill>
                  <a:srgbClr val="000000"/>
                </a:solidFill>
                <a:latin typeface="Times New Roman" panose="02020603050405020304" pitchFamily="18" charset="0"/>
                <a:cs typeface="Times New Roman" panose="02020603050405020304" pitchFamily="18" charset="0"/>
              </a:rPr>
            </a:br>
            <a:r>
              <a:rPr lang="en-US" sz="2200" dirty="0">
                <a:solidFill>
                  <a:srgbClr val="000000"/>
                </a:solidFill>
                <a:latin typeface="Times New Roman" panose="02020603050405020304" pitchFamily="18" charset="0"/>
                <a:cs typeface="Times New Roman" panose="02020603050405020304" pitchFamily="18" charset="0"/>
              </a:rPr>
              <a:t>-- Loops with multiple exit conditions </a:t>
            </a:r>
          </a:p>
        </p:txBody>
      </p:sp>
    </p:spTree>
    <p:extLst>
      <p:ext uri="{BB962C8B-B14F-4D97-AF65-F5344CB8AC3E}">
        <p14:creationId xmlns:p14="http://schemas.microsoft.com/office/powerpoint/2010/main" val="269248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95A84-B44E-4EF3-BA2A-FE14B43912B1}"/>
              </a:ext>
            </a:extLst>
          </p:cNvPr>
          <p:cNvSpPr txBox="1"/>
          <p:nvPr/>
        </p:nvSpPr>
        <p:spPr>
          <a:xfrm>
            <a:off x="790317" y="219776"/>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Dataflow Optimization Limitations</a:t>
            </a:r>
          </a:p>
        </p:txBody>
      </p:sp>
      <p:sp>
        <p:nvSpPr>
          <p:cNvPr id="5" name="TextBox 4">
            <a:extLst>
              <a:ext uri="{FF2B5EF4-FFF2-40B4-BE49-F238E27FC236}">
                <a16:creationId xmlns:a16="http://schemas.microsoft.com/office/drawing/2014/main" id="{71A93F33-E762-4501-A989-355B5A4D5374}"/>
              </a:ext>
            </a:extLst>
          </p:cNvPr>
          <p:cNvSpPr txBox="1"/>
          <p:nvPr/>
        </p:nvSpPr>
        <p:spPr>
          <a:xfrm>
            <a:off x="790317" y="1355537"/>
            <a:ext cx="10090016" cy="1681999"/>
          </a:xfrm>
          <a:prstGeom prst="rect">
            <a:avLst/>
          </a:prstGeom>
          <a:noFill/>
        </p:spPr>
        <p:txBody>
          <a:bodyPr wrap="square" rtlCol="0">
            <a:spAutoFit/>
          </a:bodyPr>
          <a:lstStyle/>
          <a:p>
            <a:pPr>
              <a:lnSpc>
                <a:spcPct val="120000"/>
              </a:lnSpc>
            </a:pPr>
            <a:r>
              <a:rPr lang="en-US" sz="2200" i="0" dirty="0">
                <a:solidFill>
                  <a:schemeClr val="tx1">
                    <a:lumMod val="65000"/>
                    <a:lumOff val="35000"/>
                  </a:schemeClr>
                </a:solidFill>
                <a:effectLst/>
                <a:latin typeface="Times New Roman" panose="02020603050405020304" pitchFamily="18" charset="0"/>
                <a:cs typeface="Times New Roman" panose="02020603050405020304" pitchFamily="18" charset="0"/>
              </a:rPr>
              <a:t>Single-producer-consumer Violations</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p>
          <a:p>
            <a:pPr>
              <a:lnSpc>
                <a:spcPct val="120000"/>
              </a:lnSpc>
            </a:pP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For Vivado HLS to perform the DATAFLOW optimization, all elements passed between tasks must follow a single-producer-consumer model. Each variable must be driven from a single task and only be consumed by a single task.</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p>
        </p:txBody>
      </p:sp>
      <p:pic>
        <p:nvPicPr>
          <p:cNvPr id="7" name="Picture 6" descr="Text&#10;&#10;Description automatically generated">
            <a:extLst>
              <a:ext uri="{FF2B5EF4-FFF2-40B4-BE49-F238E27FC236}">
                <a16:creationId xmlns:a16="http://schemas.microsoft.com/office/drawing/2014/main" id="{DB04C515-51C4-4A21-81C8-62FD02C2D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44" y="3202969"/>
            <a:ext cx="3822896" cy="2095608"/>
          </a:xfrm>
          <a:prstGeom prst="rect">
            <a:avLst/>
          </a:prstGeom>
        </p:spPr>
      </p:pic>
      <p:pic>
        <p:nvPicPr>
          <p:cNvPr id="9" name="Picture 8" descr="Text&#10;&#10;Description automatically generated">
            <a:extLst>
              <a:ext uri="{FF2B5EF4-FFF2-40B4-BE49-F238E27FC236}">
                <a16:creationId xmlns:a16="http://schemas.microsoft.com/office/drawing/2014/main" id="{BB57EA08-A21B-4FAE-AD71-485D594BD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86" y="3202969"/>
            <a:ext cx="3765744" cy="3283119"/>
          </a:xfrm>
          <a:prstGeom prst="rect">
            <a:avLst/>
          </a:prstGeom>
        </p:spPr>
      </p:pic>
      <p:sp>
        <p:nvSpPr>
          <p:cNvPr id="10" name="Arrow: Right 9">
            <a:extLst>
              <a:ext uri="{FF2B5EF4-FFF2-40B4-BE49-F238E27FC236}">
                <a16:creationId xmlns:a16="http://schemas.microsoft.com/office/drawing/2014/main" id="{FF3A036B-A2FD-4B29-9992-A6458E99D34F}"/>
              </a:ext>
            </a:extLst>
          </p:cNvPr>
          <p:cNvSpPr/>
          <p:nvPr/>
        </p:nvSpPr>
        <p:spPr>
          <a:xfrm>
            <a:off x="5465852" y="4250773"/>
            <a:ext cx="630148" cy="434243"/>
          </a:xfrm>
          <a:prstGeom prst="rightArrow">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134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14672-E110-4271-9F30-0CCA310A5AD2}"/>
              </a:ext>
            </a:extLst>
          </p:cNvPr>
          <p:cNvSpPr txBox="1"/>
          <p:nvPr/>
        </p:nvSpPr>
        <p:spPr>
          <a:xfrm>
            <a:off x="790317" y="219776"/>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Dataflow Optimization Limitations</a:t>
            </a:r>
          </a:p>
        </p:txBody>
      </p:sp>
      <p:sp>
        <p:nvSpPr>
          <p:cNvPr id="5" name="TextBox 4">
            <a:extLst>
              <a:ext uri="{FF2B5EF4-FFF2-40B4-BE49-F238E27FC236}">
                <a16:creationId xmlns:a16="http://schemas.microsoft.com/office/drawing/2014/main" id="{5274BAA4-E09B-465C-8632-8BBE080FC8DC}"/>
              </a:ext>
            </a:extLst>
          </p:cNvPr>
          <p:cNvSpPr txBox="1"/>
          <p:nvPr/>
        </p:nvSpPr>
        <p:spPr>
          <a:xfrm>
            <a:off x="790317" y="1355536"/>
            <a:ext cx="10398240" cy="1275734"/>
          </a:xfrm>
          <a:prstGeom prst="rect">
            <a:avLst/>
          </a:prstGeom>
          <a:noFill/>
        </p:spPr>
        <p:txBody>
          <a:bodyPr wrap="square" rtlCol="0">
            <a:spAutoFit/>
          </a:bodyPr>
          <a:lstStyle/>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Bypassing Tasks:</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Data should generally flow from one task to another. If you bypass tasks, this can reduce the performance of the DATAFLOW optimization. </a:t>
            </a:r>
          </a:p>
        </p:txBody>
      </p:sp>
      <p:pic>
        <p:nvPicPr>
          <p:cNvPr id="9" name="Picture 8" descr="Text&#10;&#10;Description automatically generated with medium confidence">
            <a:extLst>
              <a:ext uri="{FF2B5EF4-FFF2-40B4-BE49-F238E27FC236}">
                <a16:creationId xmlns:a16="http://schemas.microsoft.com/office/drawing/2014/main" id="{5A20CDB1-CD40-4BBC-A51D-6ABAE4C5A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17" y="3192701"/>
            <a:ext cx="4419827" cy="2527430"/>
          </a:xfrm>
          <a:prstGeom prst="rect">
            <a:avLst/>
          </a:prstGeom>
        </p:spPr>
      </p:pic>
      <p:pic>
        <p:nvPicPr>
          <p:cNvPr id="11" name="Picture 10" descr="Table&#10;&#10;Description automatically generated with low confidence">
            <a:extLst>
              <a:ext uri="{FF2B5EF4-FFF2-40B4-BE49-F238E27FC236}">
                <a16:creationId xmlns:a16="http://schemas.microsoft.com/office/drawing/2014/main" id="{160D2A8E-6601-4247-A8E7-8C01FD215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19" y="3192701"/>
            <a:ext cx="4457929" cy="2686188"/>
          </a:xfrm>
          <a:prstGeom prst="rect">
            <a:avLst/>
          </a:prstGeom>
        </p:spPr>
      </p:pic>
      <p:sp>
        <p:nvSpPr>
          <p:cNvPr id="12" name="Arrow: Right 11">
            <a:extLst>
              <a:ext uri="{FF2B5EF4-FFF2-40B4-BE49-F238E27FC236}">
                <a16:creationId xmlns:a16="http://schemas.microsoft.com/office/drawing/2014/main" id="{F5F55CF5-D21C-45DC-B779-A50FFD045CC3}"/>
              </a:ext>
            </a:extLst>
          </p:cNvPr>
          <p:cNvSpPr/>
          <p:nvPr/>
        </p:nvSpPr>
        <p:spPr>
          <a:xfrm>
            <a:off x="5609690" y="4226730"/>
            <a:ext cx="486310" cy="437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262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F1AFE-FC9A-4234-9A39-1161E6782A36}"/>
              </a:ext>
            </a:extLst>
          </p:cNvPr>
          <p:cNvSpPr txBox="1"/>
          <p:nvPr/>
        </p:nvSpPr>
        <p:spPr>
          <a:xfrm>
            <a:off x="790317" y="219776"/>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Dataflow Optimization Limitations</a:t>
            </a:r>
          </a:p>
        </p:txBody>
      </p:sp>
      <p:sp>
        <p:nvSpPr>
          <p:cNvPr id="5" name="TextBox 4">
            <a:extLst>
              <a:ext uri="{FF2B5EF4-FFF2-40B4-BE49-F238E27FC236}">
                <a16:creationId xmlns:a16="http://schemas.microsoft.com/office/drawing/2014/main" id="{1572F3CF-823C-4ADB-8983-45B2276AACA7}"/>
              </a:ext>
            </a:extLst>
          </p:cNvPr>
          <p:cNvSpPr txBox="1"/>
          <p:nvPr/>
        </p:nvSpPr>
        <p:spPr>
          <a:xfrm>
            <a:off x="790317" y="1355536"/>
            <a:ext cx="10398240" cy="1681999"/>
          </a:xfrm>
          <a:prstGeom prst="rect">
            <a:avLst/>
          </a:prstGeom>
          <a:noFill/>
        </p:spPr>
        <p:txBody>
          <a:bodyPr wrap="square" rtlCol="0">
            <a:spAutoFit/>
          </a:bodyPr>
          <a:lstStyle/>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Conditional Execution of Tasks:</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The DATAFLOW optimization does not optimize tasks that are conditionally executed. </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To ensure each loop is executed in all cases, you must make sure the loops are always executed, and data always flows from one loop to the next. </a:t>
            </a:r>
          </a:p>
        </p:txBody>
      </p:sp>
      <p:pic>
        <p:nvPicPr>
          <p:cNvPr id="7" name="Picture 6" descr="Text&#10;&#10;Description automatically generated with low confidence">
            <a:extLst>
              <a:ext uri="{FF2B5EF4-FFF2-40B4-BE49-F238E27FC236}">
                <a16:creationId xmlns:a16="http://schemas.microsoft.com/office/drawing/2014/main" id="{07AC27DE-58A2-4124-9D8F-4C9CB51F8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17" y="3270248"/>
            <a:ext cx="4362674" cy="2844946"/>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E8FF93D7-8CB1-4E8F-BE4A-B9107BF44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997" y="3270248"/>
            <a:ext cx="4280120" cy="2984653"/>
          </a:xfrm>
          <a:prstGeom prst="rect">
            <a:avLst/>
          </a:prstGeom>
        </p:spPr>
      </p:pic>
      <p:sp>
        <p:nvSpPr>
          <p:cNvPr id="10" name="Arrow: Right 9">
            <a:extLst>
              <a:ext uri="{FF2B5EF4-FFF2-40B4-BE49-F238E27FC236}">
                <a16:creationId xmlns:a16="http://schemas.microsoft.com/office/drawing/2014/main" id="{00DC8A0C-17BC-4A44-BAEC-090D700461A0}"/>
              </a:ext>
            </a:extLst>
          </p:cNvPr>
          <p:cNvSpPr/>
          <p:nvPr/>
        </p:nvSpPr>
        <p:spPr>
          <a:xfrm>
            <a:off x="5404207" y="4458984"/>
            <a:ext cx="691793"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847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F2ACF-9439-484C-B3B2-2325CCBC0444}"/>
              </a:ext>
            </a:extLst>
          </p:cNvPr>
          <p:cNvSpPr txBox="1"/>
          <p:nvPr/>
        </p:nvSpPr>
        <p:spPr>
          <a:xfrm>
            <a:off x="790317" y="219776"/>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Dataflow Optimization Limitations</a:t>
            </a:r>
          </a:p>
        </p:txBody>
      </p:sp>
      <p:sp>
        <p:nvSpPr>
          <p:cNvPr id="5" name="TextBox 4">
            <a:extLst>
              <a:ext uri="{FF2B5EF4-FFF2-40B4-BE49-F238E27FC236}">
                <a16:creationId xmlns:a16="http://schemas.microsoft.com/office/drawing/2014/main" id="{3EC4157E-F0C1-40AC-9E04-2D3F657C7AA7}"/>
              </a:ext>
            </a:extLst>
          </p:cNvPr>
          <p:cNvSpPr txBox="1"/>
          <p:nvPr/>
        </p:nvSpPr>
        <p:spPr>
          <a:xfrm>
            <a:off x="790317" y="1355536"/>
            <a:ext cx="10398240" cy="4525854"/>
          </a:xfrm>
          <a:prstGeom prst="rect">
            <a:avLst/>
          </a:prstGeom>
          <a:noFill/>
        </p:spPr>
        <p:txBody>
          <a:bodyPr wrap="square" rtlCol="0">
            <a:spAutoFit/>
          </a:bodyPr>
          <a:lstStyle/>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Feedback between Tasks:</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Feedback occurs when the output from a task is consumed by a previous task in the DATAFLOW region. Feedback between tasks is not permitted in a DATAFLOW region. </a:t>
            </a:r>
          </a:p>
          <a:p>
            <a:pPr>
              <a:lnSpc>
                <a:spcPct val="120000"/>
              </a:lnSpc>
            </a:pPr>
            <a:endParaRPr lang="en-US" sz="2200" dirty="0">
              <a:solidFill>
                <a:schemeClr val="tx1">
                  <a:lumMod val="65000"/>
                  <a:lumOff val="35000"/>
                </a:schemeClr>
              </a:solidFill>
              <a:latin typeface="Times New Roman" panose="02020603050405020304" pitchFamily="18" charset="0"/>
              <a:cs typeface="Times New Roman" panose="02020603050405020304" pitchFamily="18" charset="0"/>
            </a:endParaRP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Loops with Multiple  Exit Conditions:</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Loops with multiple exit points cannot be used in a DATAFLOW region. </a:t>
            </a:r>
          </a:p>
          <a:p>
            <a:pPr>
              <a:lnSpc>
                <a:spcPct val="120000"/>
              </a:lnSpc>
            </a:pPr>
            <a:endParaRPr lang="en-US" sz="2200" dirty="0">
              <a:solidFill>
                <a:schemeClr val="tx1">
                  <a:lumMod val="65000"/>
                  <a:lumOff val="35000"/>
                </a:schemeClr>
              </a:solidFill>
              <a:latin typeface="Times New Roman" panose="02020603050405020304" pitchFamily="18" charset="0"/>
              <a:cs typeface="Times New Roman" panose="02020603050405020304" pitchFamily="18" charset="0"/>
            </a:endParaRP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Finally, the DATAFLOW optimization has no hierarchical implementation. If a sub-function or loop contains additional tasks that might benefit from the DATAFLOW optimization, you must apply the DATAFLOW optimization to the loop, the sub-function, or inline the sub-function. </a:t>
            </a:r>
          </a:p>
        </p:txBody>
      </p:sp>
    </p:spTree>
    <p:extLst>
      <p:ext uri="{BB962C8B-B14F-4D97-AF65-F5344CB8AC3E}">
        <p14:creationId xmlns:p14="http://schemas.microsoft.com/office/powerpoint/2010/main" val="1612598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D43685-44BC-4CA5-8548-DB5716483FFF}"/>
              </a:ext>
            </a:extLst>
          </p:cNvPr>
          <p:cNvSpPr txBox="1"/>
          <p:nvPr/>
        </p:nvSpPr>
        <p:spPr>
          <a:xfrm>
            <a:off x="790317" y="219776"/>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chemeClr val="accent1"/>
                </a:solidFill>
                <a:latin typeface="Calibri" panose="020F0502020204030204" pitchFamily="34" charset="0"/>
                <a:ea typeface="+mj-ea"/>
                <a:cs typeface="Calibri" panose="020F0502020204030204" pitchFamily="34" charset="0"/>
              </a:rPr>
              <a:t>Configuring DATAFLOW Memory Channels</a:t>
            </a:r>
            <a:endParaRPr lang="en-US" sz="3600" kern="1200" dirty="0">
              <a:solidFill>
                <a:schemeClr val="accent1"/>
              </a:solidFill>
              <a:latin typeface="Calibri" panose="020F0502020204030204" pitchFamily="34" charset="0"/>
              <a:ea typeface="+mj-ea"/>
              <a:cs typeface="Calibri" panose="020F0502020204030204" pitchFamily="34" charset="0"/>
            </a:endParaRPr>
          </a:p>
        </p:txBody>
      </p:sp>
      <p:pic>
        <p:nvPicPr>
          <p:cNvPr id="6" name="Picture 5">
            <a:extLst>
              <a:ext uri="{FF2B5EF4-FFF2-40B4-BE49-F238E27FC236}">
                <a16:creationId xmlns:a16="http://schemas.microsoft.com/office/drawing/2014/main" id="{58D734FE-A545-42C7-9EAF-F761ADB457B2}"/>
              </a:ext>
            </a:extLst>
          </p:cNvPr>
          <p:cNvPicPr>
            <a:picLocks noChangeAspect="1"/>
          </p:cNvPicPr>
          <p:nvPr/>
        </p:nvPicPr>
        <p:blipFill>
          <a:blip r:embed="rId3"/>
          <a:stretch>
            <a:fillRect/>
          </a:stretch>
        </p:blipFill>
        <p:spPr>
          <a:xfrm>
            <a:off x="790317" y="1680944"/>
            <a:ext cx="3026771" cy="1586614"/>
          </a:xfrm>
          <a:prstGeom prst="rect">
            <a:avLst/>
          </a:prstGeom>
        </p:spPr>
      </p:pic>
      <p:pic>
        <p:nvPicPr>
          <p:cNvPr id="7" name="Picture 6">
            <a:extLst>
              <a:ext uri="{FF2B5EF4-FFF2-40B4-BE49-F238E27FC236}">
                <a16:creationId xmlns:a16="http://schemas.microsoft.com/office/drawing/2014/main" id="{1044AE6F-9E33-4DD9-BA1E-BB94B122D259}"/>
              </a:ext>
            </a:extLst>
          </p:cNvPr>
          <p:cNvPicPr>
            <a:picLocks noChangeAspect="1"/>
          </p:cNvPicPr>
          <p:nvPr/>
        </p:nvPicPr>
        <p:blipFill>
          <a:blip r:embed="rId4"/>
          <a:stretch>
            <a:fillRect/>
          </a:stretch>
        </p:blipFill>
        <p:spPr>
          <a:xfrm>
            <a:off x="5369441" y="1542720"/>
            <a:ext cx="6446643" cy="1655401"/>
          </a:xfrm>
          <a:prstGeom prst="rect">
            <a:avLst/>
          </a:prstGeom>
        </p:spPr>
      </p:pic>
      <p:sp>
        <p:nvSpPr>
          <p:cNvPr id="8" name="Arrow: Right 7">
            <a:extLst>
              <a:ext uri="{FF2B5EF4-FFF2-40B4-BE49-F238E27FC236}">
                <a16:creationId xmlns:a16="http://schemas.microsoft.com/office/drawing/2014/main" id="{65CB96F8-122A-4843-AC56-7C5505FA4DA6}"/>
              </a:ext>
            </a:extLst>
          </p:cNvPr>
          <p:cNvSpPr/>
          <p:nvPr/>
        </p:nvSpPr>
        <p:spPr>
          <a:xfrm>
            <a:off x="4338083" y="2194662"/>
            <a:ext cx="627321" cy="35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56EA079-8CFF-42FD-853C-348E3E4405D3}"/>
              </a:ext>
            </a:extLst>
          </p:cNvPr>
          <p:cNvSpPr txBox="1"/>
          <p:nvPr/>
        </p:nvSpPr>
        <p:spPr>
          <a:xfrm>
            <a:off x="790317" y="3659880"/>
            <a:ext cx="10572108" cy="2645404"/>
          </a:xfrm>
          <a:prstGeom prst="rect">
            <a:avLst/>
          </a:prstGeom>
          <a:noFill/>
        </p:spPr>
        <p:txBody>
          <a:bodyPr wrap="square" rtlCol="0">
            <a:spAutoFit/>
          </a:bodyPr>
          <a:lstStyle/>
          <a:p>
            <a:pPr>
              <a:lnSpc>
                <a:spcPct val="120000"/>
              </a:lnSpc>
            </a:pPr>
            <a:r>
              <a:rPr lang="en-US" sz="2000"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For scalar, pointer, and reference parameters, Vivado HLS implements the channel as a FIFO.</a:t>
            </a:r>
            <a:r>
              <a:rPr lang="en-US" sz="2000" dirty="0">
                <a:latin typeface="Times New Roman" panose="02020603050405020304" pitchFamily="18" charset="0"/>
                <a:cs typeface="Times New Roman" panose="02020603050405020304" pitchFamily="18" charset="0"/>
              </a:rPr>
              <a:t> </a:t>
            </a:r>
          </a:p>
          <a:p>
            <a:pPr>
              <a:lnSpc>
                <a:spcPct val="120000"/>
              </a:lnSpc>
            </a:pPr>
            <a:r>
              <a:rPr lang="en-US" sz="2000"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If the parameter is an array, Vivado HLS implements the channel as a ping-pong buffer or a FIFO as follows:</a:t>
            </a:r>
            <a:r>
              <a:rPr lang="en-US" sz="2000" dirty="0">
                <a:latin typeface="Times New Roman" panose="02020603050405020304" pitchFamily="18" charset="0"/>
                <a:cs typeface="Times New Roman" panose="02020603050405020304" pitchFamily="18" charset="0"/>
              </a:rPr>
              <a:t> </a:t>
            </a:r>
          </a:p>
          <a:p>
            <a:pPr marL="342900" indent="-342900">
              <a:lnSpc>
                <a:spcPct val="12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If Vivado HLS determines the data is accessed in sequential order, Vivado HLS implements</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the memory channel as a FIFO channel of depth 2.</a:t>
            </a:r>
            <a:r>
              <a:rPr lang="en-US" sz="2000" dirty="0">
                <a:latin typeface="Times New Roman" panose="02020603050405020304" pitchFamily="18" charset="0"/>
                <a:cs typeface="Times New Roman" panose="02020603050405020304" pitchFamily="18" charset="0"/>
              </a:rPr>
              <a:t> </a:t>
            </a:r>
          </a:p>
          <a:p>
            <a:pPr marL="342900" indent="-342900">
              <a:lnSpc>
                <a:spcPct val="12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If Vivado HLS is unable to determine that the data is accessed in sequential order or in an arbitrary manner, Vivado HLS implements the memory channel as a ping-pong buffer.</a:t>
            </a:r>
          </a:p>
        </p:txBody>
      </p:sp>
    </p:spTree>
    <p:extLst>
      <p:ext uri="{BB962C8B-B14F-4D97-AF65-F5344CB8AC3E}">
        <p14:creationId xmlns:p14="http://schemas.microsoft.com/office/powerpoint/2010/main" val="757190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633634-8D8F-45D4-9E09-2C3E11485780}"/>
              </a:ext>
            </a:extLst>
          </p:cNvPr>
          <p:cNvSpPr txBox="1"/>
          <p:nvPr/>
        </p:nvSpPr>
        <p:spPr>
          <a:xfrm>
            <a:off x="649224" y="629266"/>
            <a:ext cx="5102351" cy="1676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Optimizing for Latency</a:t>
            </a:r>
          </a:p>
        </p:txBody>
      </p:sp>
      <p:sp>
        <p:nvSpPr>
          <p:cNvPr id="5" name="TextBox 4">
            <a:extLst>
              <a:ext uri="{FF2B5EF4-FFF2-40B4-BE49-F238E27FC236}">
                <a16:creationId xmlns:a16="http://schemas.microsoft.com/office/drawing/2014/main" id="{4911633A-E834-4705-934D-7B862BE98560}"/>
              </a:ext>
            </a:extLst>
          </p:cNvPr>
          <p:cNvSpPr txBox="1"/>
          <p:nvPr/>
        </p:nvSpPr>
        <p:spPr>
          <a:xfrm>
            <a:off x="649224" y="2438400"/>
            <a:ext cx="5102351"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Vivado HLS supports the use of a latency constraint on any scope. Latency constraints are specified using the LATENCY directive.</a:t>
            </a:r>
            <a:r>
              <a:rPr lang="en-US" sz="2000" dirty="0"/>
              <a:t> </a:t>
            </a:r>
          </a:p>
          <a:p>
            <a:pPr indent="-228600">
              <a:lnSpc>
                <a:spcPct val="90000"/>
              </a:lnSpc>
              <a:spcAft>
                <a:spcPts val="600"/>
              </a:spcAft>
              <a:buFont typeface="Arial" panose="020B0604020202020204" pitchFamily="34" charset="0"/>
              <a:buChar char="•"/>
            </a:pPr>
            <a:r>
              <a:rPr lang="en-US" sz="2000" dirty="0"/>
              <a:t>When a maximum and/or minimum LATENCY constraint is placed on a scope, Vivado HLS tries to ensure </a:t>
            </a:r>
            <a:r>
              <a:rPr lang="en-US" sz="2000" dirty="0">
                <a:highlight>
                  <a:srgbClr val="FFFF00"/>
                </a:highlight>
              </a:rPr>
              <a:t>all</a:t>
            </a:r>
            <a:r>
              <a:rPr lang="en-US" sz="2000" dirty="0"/>
              <a:t> operations in the function complete within the range of clock cycles specified. </a:t>
            </a:r>
            <a:br>
              <a:rPr lang="en-US" sz="2000" dirty="0"/>
            </a:br>
            <a:r>
              <a:rPr lang="en-US" sz="2000" dirty="0"/>
              <a:t>The latency directive applied to a loop specifies the required latency for a </a:t>
            </a:r>
            <a:r>
              <a:rPr lang="en-US" sz="2000" b="1" dirty="0">
                <a:highlight>
                  <a:srgbClr val="FFFF00"/>
                </a:highlight>
              </a:rPr>
              <a:t>single</a:t>
            </a:r>
            <a:r>
              <a:rPr lang="en-US" sz="2000" dirty="0"/>
              <a:t> iteration of the loop.</a:t>
            </a:r>
          </a:p>
        </p:txBody>
      </p:sp>
      <p:sp>
        <p:nvSpPr>
          <p:cNvPr id="14" name="Rectangle 1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726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2BF3C55C-2E2C-400A-AD8C-983100845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936" y="1196721"/>
            <a:ext cx="4206240" cy="1053933"/>
          </a:xfrm>
          <a:prstGeom prst="rect">
            <a:avLst/>
          </a:prstGeom>
          <a:effectLst/>
        </p:spPr>
      </p:pic>
      <p:pic>
        <p:nvPicPr>
          <p:cNvPr id="9" name="Picture 8" descr="Text&#10;&#10;Description automatically generated">
            <a:extLst>
              <a:ext uri="{FF2B5EF4-FFF2-40B4-BE49-F238E27FC236}">
                <a16:creationId xmlns:a16="http://schemas.microsoft.com/office/drawing/2014/main" id="{AD8053B9-6C7F-4728-9705-D25456391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7936" y="4173761"/>
            <a:ext cx="4206240" cy="1418270"/>
          </a:xfrm>
          <a:prstGeom prst="rect">
            <a:avLst/>
          </a:prstGeom>
        </p:spPr>
      </p:pic>
    </p:spTree>
    <p:extLst>
      <p:ext uri="{BB962C8B-B14F-4D97-AF65-F5344CB8AC3E}">
        <p14:creationId xmlns:p14="http://schemas.microsoft.com/office/powerpoint/2010/main" val="2608552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16CF1-E225-4C7C-A206-E02B3C4115D3}"/>
              </a:ext>
            </a:extLst>
          </p:cNvPr>
          <p:cNvSpPr txBox="1"/>
          <p:nvPr/>
        </p:nvSpPr>
        <p:spPr>
          <a:xfrm>
            <a:off x="649224" y="629266"/>
            <a:ext cx="5102351" cy="1676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O</a:t>
            </a:r>
            <a:r>
              <a:rPr lang="en-US" altLang="zh-CN" sz="4400">
                <a:latin typeface="+mj-lt"/>
                <a:ea typeface="+mj-ea"/>
                <a:cs typeface="+mj-cs"/>
              </a:rPr>
              <a:t>ptimizing for Area</a:t>
            </a:r>
            <a:endParaRPr lang="en-US" sz="4400">
              <a:latin typeface="+mj-lt"/>
              <a:ea typeface="+mj-ea"/>
              <a:cs typeface="+mj-cs"/>
            </a:endParaRPr>
          </a:p>
        </p:txBody>
      </p:sp>
      <p:sp>
        <p:nvSpPr>
          <p:cNvPr id="5" name="TextBox 4">
            <a:extLst>
              <a:ext uri="{FF2B5EF4-FFF2-40B4-BE49-F238E27FC236}">
                <a16:creationId xmlns:a16="http://schemas.microsoft.com/office/drawing/2014/main" id="{8B9CAEDE-2EF4-497B-9AB8-194E980602A7}"/>
              </a:ext>
            </a:extLst>
          </p:cNvPr>
          <p:cNvSpPr txBox="1"/>
          <p:nvPr/>
        </p:nvSpPr>
        <p:spPr>
          <a:xfrm>
            <a:off x="649224" y="2438400"/>
            <a:ext cx="5102351" cy="3785419"/>
          </a:xfrm>
          <a:prstGeom prst="rect">
            <a:avLst/>
          </a:prstGeom>
        </p:spPr>
        <p:txBody>
          <a:bodyPr vert="horz" lIns="91440" tIns="45720" rIns="91440" bIns="45720" rtlCol="0">
            <a:normAutofit lnSpcReduction="10000"/>
          </a:bodyPr>
          <a:lstStyle/>
          <a:p>
            <a:pPr indent="-228600">
              <a:lnSpc>
                <a:spcPct val="120000"/>
              </a:lnSpc>
              <a:spcAft>
                <a:spcPts val="600"/>
              </a:spcAft>
              <a:buFont typeface="Arial" panose="020B0604020202020204" pitchFamily="34" charset="0"/>
              <a:buChar char="•"/>
            </a:pPr>
            <a:r>
              <a:rPr lang="en-US" sz="1800" b="0" i="0" dirty="0">
                <a:solidFill>
                  <a:srgbClr val="000000"/>
                </a:solidFill>
                <a:effectLst/>
                <a:latin typeface="Lato-Regular"/>
              </a:rPr>
              <a:t>Use the appropriate precision for the data types.</a:t>
            </a:r>
            <a:r>
              <a:rPr lang="en-US" sz="2000" dirty="0"/>
              <a:t> </a:t>
            </a:r>
            <a:endParaRPr lang="en-US" sz="2000" b="0" i="0" dirty="0">
              <a:effectLst/>
            </a:endParaRPr>
          </a:p>
          <a:p>
            <a:pPr indent="-228600">
              <a:lnSpc>
                <a:spcPct val="120000"/>
              </a:lnSpc>
              <a:spcAft>
                <a:spcPts val="600"/>
              </a:spcAft>
              <a:buFont typeface="Arial" panose="020B0604020202020204" pitchFamily="34" charset="0"/>
              <a:buChar char="•"/>
            </a:pPr>
            <a:r>
              <a:rPr lang="en-US" sz="1800" b="0" i="0" dirty="0">
                <a:solidFill>
                  <a:srgbClr val="000000"/>
                </a:solidFill>
                <a:effectLst/>
                <a:latin typeface="Lato-Regular"/>
              </a:rPr>
              <a:t>Confirm the size of any arrays that are to be implemented as RAMs or registers. The area</a:t>
            </a:r>
            <a:br>
              <a:rPr lang="en-US" sz="1800" b="0" i="0" dirty="0">
                <a:solidFill>
                  <a:srgbClr val="000000"/>
                </a:solidFill>
                <a:effectLst/>
                <a:latin typeface="Lato-Regular"/>
              </a:rPr>
            </a:br>
            <a:r>
              <a:rPr lang="en-US" sz="1800" b="0" i="0" dirty="0">
                <a:solidFill>
                  <a:srgbClr val="000000"/>
                </a:solidFill>
                <a:effectLst/>
                <a:latin typeface="Lato-Regular"/>
              </a:rPr>
              <a:t>impact of any over-sized elements is wasteful in hardware resources.</a:t>
            </a:r>
            <a:r>
              <a:rPr lang="en-US" sz="2000" dirty="0"/>
              <a:t> </a:t>
            </a:r>
          </a:p>
          <a:p>
            <a:pPr indent="-228600">
              <a:lnSpc>
                <a:spcPct val="120000"/>
              </a:lnSpc>
              <a:spcAft>
                <a:spcPts val="600"/>
              </a:spcAft>
              <a:buFont typeface="Arial" panose="020B0604020202020204" pitchFamily="34" charset="0"/>
              <a:buChar char="•"/>
            </a:pPr>
            <a:r>
              <a:rPr lang="en-US" sz="1800" b="0" i="0" dirty="0">
                <a:solidFill>
                  <a:srgbClr val="000000"/>
                </a:solidFill>
                <a:effectLst/>
                <a:latin typeface="Lato-Regular"/>
              </a:rPr>
              <a:t>Pay special attention to multiplications, divisions, modulus or other complex arithmetic</a:t>
            </a:r>
            <a:br>
              <a:rPr lang="en-US" sz="1800" b="0" i="0" dirty="0">
                <a:solidFill>
                  <a:srgbClr val="000000"/>
                </a:solidFill>
                <a:effectLst/>
                <a:latin typeface="Lato-Regular"/>
              </a:rPr>
            </a:br>
            <a:r>
              <a:rPr lang="en-US" sz="1800" b="0" i="0" dirty="0">
                <a:solidFill>
                  <a:srgbClr val="000000"/>
                </a:solidFill>
                <a:effectLst/>
                <a:latin typeface="Lato-Regular"/>
              </a:rPr>
              <a:t>operations. If these variables are larger than they need to be, they negatively impact both area</a:t>
            </a:r>
            <a:br>
              <a:rPr lang="en-US" sz="1800" b="0" i="0" dirty="0">
                <a:solidFill>
                  <a:srgbClr val="000000"/>
                </a:solidFill>
                <a:effectLst/>
                <a:latin typeface="Lato-Regular"/>
              </a:rPr>
            </a:br>
            <a:r>
              <a:rPr lang="en-US" sz="1800" b="0" i="0" dirty="0">
                <a:solidFill>
                  <a:srgbClr val="000000"/>
                </a:solidFill>
                <a:effectLst/>
                <a:latin typeface="Lato-Regular"/>
              </a:rPr>
              <a:t>and performance.</a:t>
            </a:r>
            <a:r>
              <a:rPr lang="en-US" sz="2000" dirty="0"/>
              <a:t> </a:t>
            </a:r>
          </a:p>
          <a:p>
            <a:pPr indent="-228600">
              <a:lnSpc>
                <a:spcPct val="90000"/>
              </a:lnSpc>
              <a:spcAft>
                <a:spcPts val="600"/>
              </a:spcAft>
              <a:buFont typeface="Arial" panose="020B0604020202020204" pitchFamily="34" charset="0"/>
              <a:buChar char="•"/>
            </a:pPr>
            <a:endParaRPr lang="en-US" sz="20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516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A0ABA25D-CB48-4394-A186-AF13C0CDB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168" y="857251"/>
            <a:ext cx="4206240" cy="1997963"/>
          </a:xfrm>
          <a:prstGeom prst="rect">
            <a:avLst/>
          </a:prstGeom>
        </p:spPr>
      </p:pic>
      <p:sp>
        <p:nvSpPr>
          <p:cNvPr id="16"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with low confidence">
            <a:extLst>
              <a:ext uri="{FF2B5EF4-FFF2-40B4-BE49-F238E27FC236}">
                <a16:creationId xmlns:a16="http://schemas.microsoft.com/office/drawing/2014/main" id="{C5F7B7DB-8D7F-4978-8A18-6F1A30DE2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168" y="3899688"/>
            <a:ext cx="4206240" cy="1966416"/>
          </a:xfrm>
          <a:prstGeom prst="rect">
            <a:avLst/>
          </a:prstGeom>
          <a:effectLst/>
        </p:spPr>
      </p:pic>
    </p:spTree>
    <p:extLst>
      <p:ext uri="{BB962C8B-B14F-4D97-AF65-F5344CB8AC3E}">
        <p14:creationId xmlns:p14="http://schemas.microsoft.com/office/powerpoint/2010/main" val="77827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70484D-B51F-41E0-A0CA-53ABFD92206E}"/>
              </a:ext>
            </a:extLst>
          </p:cNvPr>
          <p:cNvSpPr txBox="1"/>
          <p:nvPr/>
        </p:nvSpPr>
        <p:spPr>
          <a:xfrm flipH="1">
            <a:off x="809648" y="424571"/>
            <a:ext cx="4005419" cy="646331"/>
          </a:xfrm>
          <a:prstGeom prst="rect">
            <a:avLst/>
          </a:prstGeom>
          <a:noFill/>
        </p:spPr>
        <p:txBody>
          <a:bodyPr wrap="square" rtlCol="0">
            <a:spAutoFit/>
          </a:bodyPr>
          <a:lstStyle/>
          <a:p>
            <a:r>
              <a:rPr lang="en-US" sz="3600" dirty="0">
                <a:solidFill>
                  <a:schemeClr val="accent1">
                    <a:lumMod val="75000"/>
                  </a:schemeClr>
                </a:solidFill>
              </a:rPr>
              <a:t>High Level Synthesis</a:t>
            </a:r>
          </a:p>
        </p:txBody>
      </p:sp>
      <p:sp>
        <p:nvSpPr>
          <p:cNvPr id="3" name="TextBox 2">
            <a:extLst>
              <a:ext uri="{FF2B5EF4-FFF2-40B4-BE49-F238E27FC236}">
                <a16:creationId xmlns:a16="http://schemas.microsoft.com/office/drawing/2014/main" id="{9089F87C-9513-4B4B-B37C-7195E40E12A0}"/>
              </a:ext>
            </a:extLst>
          </p:cNvPr>
          <p:cNvSpPr txBox="1"/>
          <p:nvPr/>
        </p:nvSpPr>
        <p:spPr>
          <a:xfrm>
            <a:off x="809648" y="1340736"/>
            <a:ext cx="11382352" cy="4156522"/>
          </a:xfrm>
          <a:prstGeom prst="rect">
            <a:avLst/>
          </a:prstGeom>
          <a:noFill/>
        </p:spPr>
        <p:txBody>
          <a:bodyPr wrap="square" rtlCol="0">
            <a:spAutoFit/>
          </a:bodyPr>
          <a:lstStyle/>
          <a:p>
            <a:pPr>
              <a:lnSpc>
                <a:spcPct val="120000"/>
              </a:lnSpc>
            </a:pP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High-level synthesis synthesizes the C code as follows:</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b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Top-level function arguments synthesize into RTL I/O ports.</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C functions synthesize into blocks in the RTL hierarchy.</a:t>
            </a:r>
            <a:br>
              <a:rPr lang="en-US" sz="2000" dirty="0">
                <a:solidFill>
                  <a:schemeClr val="tx1">
                    <a:lumMod val="65000"/>
                    <a:lumOff val="35000"/>
                  </a:schemeClr>
                </a:solidFill>
              </a:rPr>
            </a:br>
            <a:r>
              <a:rPr lang="en-US" sz="2200" dirty="0">
                <a:solidFill>
                  <a:schemeClr val="tx1">
                    <a:lumMod val="65000"/>
                    <a:lumOff val="35000"/>
                  </a:schemeClr>
                </a:solidFill>
              </a:rPr>
              <a:t>-- </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Loops in the C functions are kept rolled by default.</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Arrays in the C code synthesize into block RAM in the final FPGA design.</a:t>
            </a:r>
          </a:p>
          <a:p>
            <a:pPr>
              <a:lnSpc>
                <a:spcPct val="120000"/>
              </a:lnSpc>
            </a:pPr>
            <a:endParaRPr lang="en-US" sz="2200" dirty="0">
              <a:solidFill>
                <a:schemeClr val="tx1">
                  <a:lumMod val="65000"/>
                  <a:lumOff val="35000"/>
                </a:schemeClr>
              </a:solidFill>
              <a:latin typeface="Times New Roman" panose="02020603050405020304" pitchFamily="18" charset="0"/>
              <a:cs typeface="Times New Roman" panose="02020603050405020304" pitchFamily="18" charset="0"/>
            </a:endParaRP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You can use optimization directives to modify and control the default behavior of the internal </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logic and I/O ports. This allows you to generate variations of the hardware implementation </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from the same C code. </a:t>
            </a:r>
            <a:br>
              <a:rPr lang="en-US" sz="2400" dirty="0"/>
            </a:br>
            <a:endParaRPr lang="en-US" sz="2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697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991D19-D960-4236-AFEB-55867CD9C55A}"/>
              </a:ext>
            </a:extLst>
          </p:cNvPr>
          <p:cNvSpPr txBox="1"/>
          <p:nvPr/>
        </p:nvSpPr>
        <p:spPr>
          <a:xfrm>
            <a:off x="790317" y="219776"/>
            <a:ext cx="8427684"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Optimizing for Area – Function </a:t>
            </a:r>
            <a:r>
              <a:rPr lang="en-US" sz="3600" kern="1200" dirty="0" err="1">
                <a:solidFill>
                  <a:schemeClr val="accent1"/>
                </a:solidFill>
                <a:latin typeface="Calibri" panose="020F0502020204030204" pitchFamily="34" charset="0"/>
                <a:ea typeface="+mj-ea"/>
                <a:cs typeface="Calibri" panose="020F0502020204030204" pitchFamily="34" charset="0"/>
              </a:rPr>
              <a:t>Inlining</a:t>
            </a:r>
            <a:endParaRPr lang="en-US" sz="3600" kern="1200" dirty="0">
              <a:solidFill>
                <a:schemeClr val="accent1"/>
              </a:solidFill>
              <a:latin typeface="Calibri" panose="020F0502020204030204" pitchFamily="34" charset="0"/>
              <a:ea typeface="+mj-ea"/>
              <a:cs typeface="Calibri" panose="020F0502020204030204" pitchFamily="34" charset="0"/>
            </a:endParaRPr>
          </a:p>
        </p:txBody>
      </p:sp>
      <p:sp>
        <p:nvSpPr>
          <p:cNvPr id="5" name="TextBox 4">
            <a:extLst>
              <a:ext uri="{FF2B5EF4-FFF2-40B4-BE49-F238E27FC236}">
                <a16:creationId xmlns:a16="http://schemas.microsoft.com/office/drawing/2014/main" id="{BC9954F5-FDDD-421E-AF05-0749CBC13740}"/>
              </a:ext>
            </a:extLst>
          </p:cNvPr>
          <p:cNvSpPr txBox="1"/>
          <p:nvPr/>
        </p:nvSpPr>
        <p:spPr>
          <a:xfrm>
            <a:off x="790317" y="1542720"/>
            <a:ext cx="10330543" cy="1275734"/>
          </a:xfrm>
          <a:prstGeom prst="rect">
            <a:avLst/>
          </a:prstGeom>
          <a:noFill/>
        </p:spPr>
        <p:txBody>
          <a:bodyPr wrap="square" rtlCol="0">
            <a:spAutoFit/>
          </a:bodyPr>
          <a:lstStyle/>
          <a:p>
            <a:pPr>
              <a:lnSpc>
                <a:spcPct val="120000"/>
              </a:lnSpc>
            </a:pPr>
            <a:r>
              <a:rPr lang="en-US" sz="2200" b="0" i="0" dirty="0">
                <a:solidFill>
                  <a:srgbClr val="000000"/>
                </a:solidFill>
                <a:effectLst/>
                <a:latin typeface="Times New Roman" panose="02020603050405020304" pitchFamily="18" charset="0"/>
                <a:cs typeface="Times New Roman" panose="02020603050405020304" pitchFamily="18" charset="0"/>
              </a:rPr>
              <a:t>Function </a:t>
            </a:r>
            <a:r>
              <a:rPr lang="en-US" sz="2200" b="0" i="0" dirty="0" err="1">
                <a:solidFill>
                  <a:srgbClr val="000000"/>
                </a:solidFill>
                <a:effectLst/>
                <a:latin typeface="Times New Roman" panose="02020603050405020304" pitchFamily="18" charset="0"/>
                <a:cs typeface="Times New Roman" panose="02020603050405020304" pitchFamily="18" charset="0"/>
              </a:rPr>
              <a:t>inlining</a:t>
            </a:r>
            <a:r>
              <a:rPr lang="en-US" sz="2200" b="0" i="0" dirty="0">
                <a:solidFill>
                  <a:srgbClr val="000000"/>
                </a:solidFill>
                <a:effectLst/>
                <a:latin typeface="Times New Roman" panose="02020603050405020304" pitchFamily="18" charset="0"/>
                <a:cs typeface="Times New Roman" panose="02020603050405020304" pitchFamily="18" charset="0"/>
              </a:rPr>
              <a:t> removes the function hierarchy. A function is </a:t>
            </a:r>
            <a:r>
              <a:rPr lang="en-US" sz="2200" b="0" i="0" dirty="0" err="1">
                <a:solidFill>
                  <a:srgbClr val="000000"/>
                </a:solidFill>
                <a:effectLst/>
                <a:latin typeface="Times New Roman" panose="02020603050405020304" pitchFamily="18" charset="0"/>
                <a:cs typeface="Times New Roman" panose="02020603050405020304" pitchFamily="18" charset="0"/>
              </a:rPr>
              <a:t>inlined</a:t>
            </a:r>
            <a:r>
              <a:rPr lang="en-US" sz="2200" b="0" i="0" dirty="0">
                <a:solidFill>
                  <a:srgbClr val="000000"/>
                </a:solidFill>
                <a:effectLst/>
                <a:latin typeface="Times New Roman" panose="02020603050405020304" pitchFamily="18" charset="0"/>
                <a:cs typeface="Times New Roman" panose="02020603050405020304" pitchFamily="18" charset="0"/>
              </a:rPr>
              <a:t> using the INLINE directive. </a:t>
            </a:r>
            <a:r>
              <a:rPr lang="en-US" sz="2200" b="0" i="0" dirty="0" err="1">
                <a:solidFill>
                  <a:srgbClr val="000000"/>
                </a:solidFill>
                <a:effectLst/>
                <a:latin typeface="Times New Roman" panose="02020603050405020304" pitchFamily="18" charset="0"/>
                <a:cs typeface="Times New Roman" panose="02020603050405020304" pitchFamily="18" charset="0"/>
              </a:rPr>
              <a:t>Inlining</a:t>
            </a:r>
            <a:r>
              <a:rPr lang="en-US" sz="2200" b="0" i="0" dirty="0">
                <a:solidFill>
                  <a:srgbClr val="000000"/>
                </a:solidFill>
                <a:effectLst/>
                <a:latin typeface="Times New Roman" panose="02020603050405020304" pitchFamily="18" charset="0"/>
                <a:cs typeface="Times New Roman" panose="02020603050405020304" pitchFamily="18" charset="0"/>
              </a:rPr>
              <a:t> a function may improve area by allowing the components within the function to be better shared or optimized with the logic in the calling function. </a:t>
            </a:r>
          </a:p>
        </p:txBody>
      </p:sp>
      <p:pic>
        <p:nvPicPr>
          <p:cNvPr id="7" name="Picture 6" descr="Text, letter&#10;&#10;Description automatically generated">
            <a:extLst>
              <a:ext uri="{FF2B5EF4-FFF2-40B4-BE49-F238E27FC236}">
                <a16:creationId xmlns:a16="http://schemas.microsoft.com/office/drawing/2014/main" id="{BBCAB860-6C0D-4198-BEC3-4875B0ADF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03" y="3305168"/>
            <a:ext cx="3030568" cy="245700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EEBEFEDE-6791-46B5-90B7-F7303A27B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904" y="3305168"/>
            <a:ext cx="4665552" cy="2457006"/>
          </a:xfrm>
          <a:prstGeom prst="rect">
            <a:avLst/>
          </a:prstGeom>
        </p:spPr>
      </p:pic>
      <p:sp>
        <p:nvSpPr>
          <p:cNvPr id="10" name="Arrow: Right 9">
            <a:extLst>
              <a:ext uri="{FF2B5EF4-FFF2-40B4-BE49-F238E27FC236}">
                <a16:creationId xmlns:a16="http://schemas.microsoft.com/office/drawing/2014/main" id="{C58236CF-8AF0-426C-B592-9108FEDD2D2A}"/>
              </a:ext>
            </a:extLst>
          </p:cNvPr>
          <p:cNvSpPr/>
          <p:nvPr/>
        </p:nvSpPr>
        <p:spPr>
          <a:xfrm>
            <a:off x="4561114" y="4158343"/>
            <a:ext cx="805543"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482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945370-46CB-40D8-A3A7-5FBF91CD889B}"/>
              </a:ext>
            </a:extLst>
          </p:cNvPr>
          <p:cNvSpPr txBox="1"/>
          <p:nvPr/>
        </p:nvSpPr>
        <p:spPr>
          <a:xfrm>
            <a:off x="790317" y="219776"/>
            <a:ext cx="8941512"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Optimizing for Area – Mapping Arrays into One</a:t>
            </a:r>
          </a:p>
        </p:txBody>
      </p:sp>
      <p:sp>
        <p:nvSpPr>
          <p:cNvPr id="5" name="TextBox 4">
            <a:extLst>
              <a:ext uri="{FF2B5EF4-FFF2-40B4-BE49-F238E27FC236}">
                <a16:creationId xmlns:a16="http://schemas.microsoft.com/office/drawing/2014/main" id="{056F2569-52D1-4C23-9DB2-9CB33AD40A92}"/>
              </a:ext>
            </a:extLst>
          </p:cNvPr>
          <p:cNvSpPr txBox="1"/>
          <p:nvPr/>
        </p:nvSpPr>
        <p:spPr>
          <a:xfrm>
            <a:off x="790317" y="1698171"/>
            <a:ext cx="10363200" cy="3790268"/>
          </a:xfrm>
          <a:prstGeom prst="rect">
            <a:avLst/>
          </a:prstGeom>
          <a:noFill/>
        </p:spPr>
        <p:txBody>
          <a:bodyPr wrap="square" rtlCol="0">
            <a:spAutoFit/>
          </a:bodyPr>
          <a:lstStyle/>
          <a:p>
            <a:pPr>
              <a:lnSpc>
                <a:spcPct val="120000"/>
              </a:lnSpc>
              <a:spcAft>
                <a:spcPts val="600"/>
              </a:spcAft>
            </a:pPr>
            <a:r>
              <a:rPr lang="en-US" sz="2200" b="0" i="0" dirty="0">
                <a:solidFill>
                  <a:srgbClr val="000000"/>
                </a:solidFill>
                <a:effectLst/>
                <a:latin typeface="Times New Roman" panose="02020603050405020304" pitchFamily="18" charset="0"/>
                <a:cs typeface="Times New Roman" panose="02020603050405020304" pitchFamily="18" charset="0"/>
              </a:rPr>
              <a:t>When there are many small arrays in the C Code, mapping them into a single larger array typically reduces the number of block RAM required.</a:t>
            </a:r>
            <a:r>
              <a:rPr lang="en-US" sz="2200" dirty="0">
                <a:latin typeface="Times New Roman" panose="02020603050405020304" pitchFamily="18" charset="0"/>
                <a:cs typeface="Times New Roman" panose="02020603050405020304" pitchFamily="18" charset="0"/>
              </a:rPr>
              <a:t> </a:t>
            </a:r>
          </a:p>
          <a:p>
            <a:pPr>
              <a:lnSpc>
                <a:spcPct val="120000"/>
              </a:lnSpc>
              <a:spcAft>
                <a:spcPts val="600"/>
              </a:spcAft>
            </a:pPr>
            <a:br>
              <a:rPr lang="en-US" sz="2200" dirty="0">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The ARRAY_MAP directive supports two ways of mapping small arrays into a larger one:</a:t>
            </a: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Horizontal mapping: this corresponds to creating a new array by concatenating the original arrays. Physically, this gets implemented as a single array with more elements.</a:t>
            </a: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Vertical mapping: this corresponds to creating a new array by concatenating the original</a:t>
            </a: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words in the array. Physically, this gets implemented by a single array with a larger bit-width</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2332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3A5D7A-88BD-4366-B56F-AC540347EF2E}"/>
              </a:ext>
            </a:extLst>
          </p:cNvPr>
          <p:cNvSpPr txBox="1"/>
          <p:nvPr/>
        </p:nvSpPr>
        <p:spPr>
          <a:xfrm>
            <a:off x="790316" y="219776"/>
            <a:ext cx="10432855"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Optimizing for Area – Controlling hardware Resources</a:t>
            </a:r>
          </a:p>
        </p:txBody>
      </p:sp>
      <p:pic>
        <p:nvPicPr>
          <p:cNvPr id="6" name="Picture 5" descr="Text&#10;&#10;Description automatically generated">
            <a:extLst>
              <a:ext uri="{FF2B5EF4-FFF2-40B4-BE49-F238E27FC236}">
                <a16:creationId xmlns:a16="http://schemas.microsoft.com/office/drawing/2014/main" id="{E097B6A6-FA4A-4214-95AF-578BE6D47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316" y="1542720"/>
            <a:ext cx="4476980" cy="1720938"/>
          </a:xfrm>
          <a:prstGeom prst="rect">
            <a:avLst/>
          </a:prstGeom>
        </p:spPr>
      </p:pic>
      <p:sp>
        <p:nvSpPr>
          <p:cNvPr id="7" name="TextBox 6">
            <a:extLst>
              <a:ext uri="{FF2B5EF4-FFF2-40B4-BE49-F238E27FC236}">
                <a16:creationId xmlns:a16="http://schemas.microsoft.com/office/drawing/2014/main" id="{24F637B0-C91A-4854-BA60-7FE3051D83E0}"/>
              </a:ext>
            </a:extLst>
          </p:cNvPr>
          <p:cNvSpPr txBox="1"/>
          <p:nvPr/>
        </p:nvSpPr>
        <p:spPr>
          <a:xfrm>
            <a:off x="5954485" y="1542720"/>
            <a:ext cx="5268686" cy="5078313"/>
          </a:xfrm>
          <a:prstGeom prst="rect">
            <a:avLst/>
          </a:prstGeom>
          <a:noFill/>
        </p:spPr>
        <p:txBody>
          <a:bodyPr wrap="square" rtlCol="0">
            <a:spAutoFit/>
          </a:bodyPr>
          <a:lstStyle/>
          <a:p>
            <a:r>
              <a:rPr lang="en-US" dirty="0">
                <a:solidFill>
                  <a:srgbClr val="000000"/>
                </a:solidFill>
                <a:latin typeface="Lato-Regular"/>
              </a:rPr>
              <a:t>I</a:t>
            </a:r>
            <a:r>
              <a:rPr lang="en-US" sz="1800" b="0" i="0" dirty="0">
                <a:solidFill>
                  <a:srgbClr val="000000"/>
                </a:solidFill>
                <a:effectLst/>
                <a:latin typeface="Lato-Regular"/>
              </a:rPr>
              <a:t>f a design called </a:t>
            </a:r>
            <a:r>
              <a:rPr lang="en-US" sz="1800" b="0" i="0" dirty="0">
                <a:solidFill>
                  <a:srgbClr val="000000"/>
                </a:solidFill>
                <a:effectLst/>
                <a:latin typeface="CutiveMono-Regular"/>
              </a:rPr>
              <a:t>foo </a:t>
            </a:r>
            <a:r>
              <a:rPr lang="en-US" sz="1800" b="0" i="0" dirty="0">
                <a:solidFill>
                  <a:srgbClr val="000000"/>
                </a:solidFill>
                <a:effectLst/>
                <a:latin typeface="Lato-Regular"/>
              </a:rPr>
              <a:t>has 317 multiplications but the FPGA only has 256 multiplier resources (DSP48s). The </a:t>
            </a:r>
            <a:r>
              <a:rPr lang="en-US" sz="1800" b="0" i="0" dirty="0">
                <a:solidFill>
                  <a:srgbClr val="000000"/>
                </a:solidFill>
                <a:effectLst/>
                <a:latin typeface="CutiveMono-Regular"/>
              </a:rPr>
              <a:t>ALLOCATION </a:t>
            </a:r>
            <a:r>
              <a:rPr lang="en-US" sz="1800" b="0" i="0" dirty="0">
                <a:solidFill>
                  <a:srgbClr val="000000"/>
                </a:solidFill>
                <a:effectLst/>
                <a:latin typeface="Lato-Regular"/>
              </a:rPr>
              <a:t>directive shown left directs Vivado HLS to create a design with maximum of 256 multiplication operators.</a:t>
            </a:r>
          </a:p>
          <a:p>
            <a:endParaRPr lang="en-US" dirty="0">
              <a:solidFill>
                <a:srgbClr val="000000"/>
              </a:solidFill>
              <a:latin typeface="Lato-Regular"/>
            </a:endParaRPr>
          </a:p>
          <a:p>
            <a:endParaRPr lang="en-US" dirty="0">
              <a:solidFill>
                <a:srgbClr val="000000"/>
              </a:solidFill>
              <a:latin typeface="Lato-Regular"/>
            </a:endParaRPr>
          </a:p>
          <a:p>
            <a:r>
              <a:rPr lang="en-US" sz="1800" b="0" i="0" dirty="0">
                <a:solidFill>
                  <a:srgbClr val="000000"/>
                </a:solidFill>
                <a:effectLst/>
                <a:latin typeface="Lato-Regular"/>
              </a:rPr>
              <a:t>The following command informs Vivado HLS to use a 2-stage pipelined multiplier for variable </a:t>
            </a:r>
            <a:r>
              <a:rPr lang="en-US" sz="1800" b="0" i="0" dirty="0">
                <a:solidFill>
                  <a:srgbClr val="000000"/>
                </a:solidFill>
                <a:effectLst/>
                <a:latin typeface="CutiveMono-Regular"/>
              </a:rPr>
              <a:t>c</a:t>
            </a:r>
            <a:r>
              <a:rPr lang="en-US" sz="1800" b="0" i="0" dirty="0">
                <a:solidFill>
                  <a:srgbClr val="000000"/>
                </a:solidFill>
                <a:effectLst/>
                <a:latin typeface="Lato-Regular"/>
              </a:rPr>
              <a:t>. It is left to Vivado HLS which core to use for variable </a:t>
            </a:r>
            <a:r>
              <a:rPr lang="en-US" sz="1800" b="0" i="0" dirty="0">
                <a:solidFill>
                  <a:srgbClr val="000000"/>
                </a:solidFill>
                <a:effectLst/>
                <a:latin typeface="CutiveMono-Regular"/>
              </a:rPr>
              <a:t>d</a:t>
            </a:r>
            <a:r>
              <a:rPr lang="en-US" sz="1800" b="0" i="0" dirty="0">
                <a:solidFill>
                  <a:srgbClr val="000000"/>
                </a:solidFill>
                <a:effectLst/>
                <a:latin typeface="Lato-Regular"/>
              </a:rPr>
              <a:t>.</a:t>
            </a:r>
            <a:r>
              <a:rPr lang="en-US" dirty="0"/>
              <a:t> </a:t>
            </a:r>
          </a:p>
          <a:p>
            <a:endParaRPr lang="en-US" dirty="0"/>
          </a:p>
          <a:p>
            <a:r>
              <a:rPr lang="en-US" sz="1800" b="0" i="0" dirty="0">
                <a:solidFill>
                  <a:srgbClr val="000000"/>
                </a:solidFill>
                <a:effectLst/>
                <a:latin typeface="Lato-Regular"/>
              </a:rPr>
              <a:t>In the left example, the RESOURCE directives specify that the operation for variable temp is implemented using the </a:t>
            </a:r>
            <a:r>
              <a:rPr lang="en-US" sz="1800" b="0" i="0" dirty="0" err="1">
                <a:solidFill>
                  <a:srgbClr val="000000"/>
                </a:solidFill>
                <a:effectLst/>
                <a:latin typeface="CutiveMono-Regular"/>
              </a:rPr>
              <a:t>AddSub_DSP</a:t>
            </a:r>
            <a:r>
              <a:rPr lang="en-US" sz="1800" b="0" i="0" dirty="0">
                <a:solidFill>
                  <a:srgbClr val="000000"/>
                </a:solidFill>
                <a:effectLst/>
                <a:latin typeface="CutiveMono-Regular"/>
              </a:rPr>
              <a:t> </a:t>
            </a:r>
            <a:r>
              <a:rPr lang="en-US" sz="1800" b="0" i="0" dirty="0">
                <a:solidFill>
                  <a:srgbClr val="000000"/>
                </a:solidFill>
                <a:effectLst/>
                <a:latin typeface="Lato-Regular"/>
              </a:rPr>
              <a:t>core. This ensures that the operation is implemented using a DSP48 rather than LUTs w</a:t>
            </a:r>
            <a:r>
              <a:rPr lang="en-US" dirty="0">
                <a:solidFill>
                  <a:srgbClr val="000000"/>
                </a:solidFill>
                <a:latin typeface="Lato-Regular"/>
              </a:rPr>
              <a:t>hich </a:t>
            </a:r>
            <a:r>
              <a:rPr lang="en-US" sz="1800" b="0" i="0" dirty="0">
                <a:solidFill>
                  <a:srgbClr val="000000"/>
                </a:solidFill>
                <a:effectLst/>
                <a:latin typeface="Lato-Regular"/>
              </a:rPr>
              <a:t>by default.</a:t>
            </a:r>
            <a:br>
              <a:rPr lang="en-US" dirty="0"/>
            </a:br>
            <a:endParaRPr lang="en-US" dirty="0"/>
          </a:p>
        </p:txBody>
      </p:sp>
      <p:pic>
        <p:nvPicPr>
          <p:cNvPr id="9" name="Picture 8" descr="Text&#10;&#10;Description automatically generated">
            <a:extLst>
              <a:ext uri="{FF2B5EF4-FFF2-40B4-BE49-F238E27FC236}">
                <a16:creationId xmlns:a16="http://schemas.microsoft.com/office/drawing/2014/main" id="{911FB1FF-AFA1-4857-8CDA-F7008AC68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316" y="3594343"/>
            <a:ext cx="3429176" cy="1231963"/>
          </a:xfrm>
          <a:prstGeom prst="rect">
            <a:avLst/>
          </a:prstGeom>
        </p:spPr>
      </p:pic>
      <p:pic>
        <p:nvPicPr>
          <p:cNvPr id="11" name="Picture 10" descr="Text&#10;&#10;Description automatically generated">
            <a:extLst>
              <a:ext uri="{FF2B5EF4-FFF2-40B4-BE49-F238E27FC236}">
                <a16:creationId xmlns:a16="http://schemas.microsoft.com/office/drawing/2014/main" id="{B81F4A6B-B240-4075-ADB9-9EC8EEE006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316" y="5156991"/>
            <a:ext cx="3994355" cy="1206562"/>
          </a:xfrm>
          <a:prstGeom prst="rect">
            <a:avLst/>
          </a:prstGeom>
        </p:spPr>
      </p:pic>
    </p:spTree>
    <p:extLst>
      <p:ext uri="{BB962C8B-B14F-4D97-AF65-F5344CB8AC3E}">
        <p14:creationId xmlns:p14="http://schemas.microsoft.com/office/powerpoint/2010/main" val="2922711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816DB08-4D74-4012-ADA9-5FE02C1A4474}"/>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HLS vs Opencl</a:t>
            </a:r>
          </a:p>
        </p:txBody>
      </p:sp>
      <p:graphicFrame>
        <p:nvGraphicFramePr>
          <p:cNvPr id="6" name="Table 5">
            <a:extLst>
              <a:ext uri="{FF2B5EF4-FFF2-40B4-BE49-F238E27FC236}">
                <a16:creationId xmlns:a16="http://schemas.microsoft.com/office/drawing/2014/main" id="{1B0483E2-B68D-42A0-B07F-C7DB440DFFD6}"/>
              </a:ext>
            </a:extLst>
          </p:cNvPr>
          <p:cNvGraphicFramePr>
            <a:graphicFrameLocks noGrp="1"/>
          </p:cNvGraphicFramePr>
          <p:nvPr>
            <p:extLst>
              <p:ext uri="{D42A27DB-BD31-4B8C-83A1-F6EECF244321}">
                <p14:modId xmlns:p14="http://schemas.microsoft.com/office/powerpoint/2010/main" val="2742143929"/>
              </p:ext>
            </p:extLst>
          </p:nvPr>
        </p:nvGraphicFramePr>
        <p:xfrm>
          <a:off x="643467" y="2083489"/>
          <a:ext cx="10905067" cy="3577679"/>
        </p:xfrm>
        <a:graphic>
          <a:graphicData uri="http://schemas.openxmlformats.org/drawingml/2006/table">
            <a:tbl>
              <a:tblPr firstRow="1" bandRow="1">
                <a:tableStyleId>{5C22544A-7EE6-4342-B048-85BDC9FD1C3A}</a:tableStyleId>
              </a:tblPr>
              <a:tblGrid>
                <a:gridCol w="1690212">
                  <a:extLst>
                    <a:ext uri="{9D8B030D-6E8A-4147-A177-3AD203B41FA5}">
                      <a16:colId xmlns:a16="http://schemas.microsoft.com/office/drawing/2014/main" val="798211340"/>
                    </a:ext>
                  </a:extLst>
                </a:gridCol>
                <a:gridCol w="5456241">
                  <a:extLst>
                    <a:ext uri="{9D8B030D-6E8A-4147-A177-3AD203B41FA5}">
                      <a16:colId xmlns:a16="http://schemas.microsoft.com/office/drawing/2014/main" val="683363540"/>
                    </a:ext>
                  </a:extLst>
                </a:gridCol>
                <a:gridCol w="3758614">
                  <a:extLst>
                    <a:ext uri="{9D8B030D-6E8A-4147-A177-3AD203B41FA5}">
                      <a16:colId xmlns:a16="http://schemas.microsoft.com/office/drawing/2014/main" val="1217211408"/>
                    </a:ext>
                  </a:extLst>
                </a:gridCol>
              </a:tblGrid>
              <a:tr h="351285">
                <a:tc>
                  <a:txBody>
                    <a:bodyPr/>
                    <a:lstStyle/>
                    <a:p>
                      <a:pPr algn="l" fontAlgn="b"/>
                      <a:r>
                        <a:rPr lang="en-US" sz="1800" u="none" strike="noStrike">
                          <a:effectLst/>
                        </a:rPr>
                        <a:t>OPTIMIZE</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XILINX OPENCL</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VIVADO HLS</a:t>
                      </a:r>
                      <a:endParaRPr lang="en-US" sz="1800" b="0" i="0" u="none" strike="noStrike">
                        <a:solidFill>
                          <a:srgbClr val="000000"/>
                        </a:solidFill>
                        <a:effectLst/>
                        <a:latin typeface="Calibri" panose="020F0502020204030204" pitchFamily="34" charset="0"/>
                      </a:endParaRPr>
                    </a:p>
                  </a:txBody>
                  <a:tcPr marL="10594" marR="10594" marT="10594" marB="0" anchor="b"/>
                </a:tc>
                <a:extLst>
                  <a:ext uri="{0D108BD9-81ED-4DB2-BD59-A6C34878D82A}">
                    <a16:rowId xmlns:a16="http://schemas.microsoft.com/office/drawing/2014/main" val="1046677344"/>
                  </a:ext>
                </a:extLst>
              </a:tr>
              <a:tr h="910627">
                <a:tc>
                  <a:txBody>
                    <a:bodyPr/>
                    <a:lstStyle/>
                    <a:p>
                      <a:pPr algn="l" fontAlgn="ctr"/>
                      <a:r>
                        <a:rPr lang="en-US" sz="1800" u="none" strike="noStrike">
                          <a:effectLst/>
                        </a:rPr>
                        <a:t>array_partition</a:t>
                      </a:r>
                      <a:endParaRPr lang="en-US" sz="1800" b="0" i="0" u="none" strike="noStrike">
                        <a:solidFill>
                          <a:srgbClr val="000000"/>
                        </a:solidFill>
                        <a:effectLst/>
                        <a:latin typeface="Calibri" panose="020F0502020204030204" pitchFamily="34" charset="0"/>
                      </a:endParaRPr>
                    </a:p>
                  </a:txBody>
                  <a:tcPr marL="10594" marR="10594" marT="10594" marB="0" anchor="ctr"/>
                </a:tc>
                <a:tc>
                  <a:txBody>
                    <a:bodyPr/>
                    <a:lstStyle/>
                    <a:p>
                      <a:pPr algn="l" fontAlgn="t"/>
                      <a:r>
                        <a:rPr lang="en-US" sz="1800" u="none" strike="noStrike">
                          <a:effectLst/>
                        </a:rPr>
                        <a:t>__attribute__((xcl_array_partition(&lt;type&gt;, &lt;factor&gt;, &lt;dimension&gt;)))</a:t>
                      </a:r>
                      <a:endParaRPr lang="en-US" sz="1800" b="0" i="0" u="none" strike="noStrike">
                        <a:solidFill>
                          <a:srgbClr val="000000"/>
                        </a:solidFill>
                        <a:effectLst/>
                        <a:latin typeface="Calibri" panose="020F0502020204030204" pitchFamily="34" charset="0"/>
                      </a:endParaRPr>
                    </a:p>
                  </a:txBody>
                  <a:tcPr marL="10594" marR="10594" marT="10594" marB="0"/>
                </a:tc>
                <a:tc>
                  <a:txBody>
                    <a:bodyPr/>
                    <a:lstStyle/>
                    <a:p>
                      <a:pPr algn="l" fontAlgn="ctr"/>
                      <a:r>
                        <a:rPr lang="en-US" sz="1800" u="none" strike="noStrike">
                          <a:effectLst/>
                        </a:rPr>
                        <a:t>#pragma HLS array_partition variable=&lt;name&gt; \</a:t>
                      </a:r>
                      <a:br>
                        <a:rPr lang="en-US" sz="1800" u="none" strike="noStrike">
                          <a:effectLst/>
                        </a:rPr>
                      </a:br>
                      <a:r>
                        <a:rPr lang="en-US" sz="1800" u="none" strike="noStrike">
                          <a:effectLst/>
                        </a:rPr>
                        <a:t>&lt;type&gt; factor=&lt;int&gt; dim=&lt;int&gt;</a:t>
                      </a:r>
                      <a:endParaRPr lang="en-US" sz="1800" b="0" i="0" u="none" strike="noStrike">
                        <a:solidFill>
                          <a:srgbClr val="000000"/>
                        </a:solidFill>
                        <a:effectLst/>
                        <a:latin typeface="Calibri" panose="020F0502020204030204" pitchFamily="34" charset="0"/>
                      </a:endParaRPr>
                    </a:p>
                  </a:txBody>
                  <a:tcPr marL="10594" marR="10594" marT="10594" marB="0" anchor="ctr"/>
                </a:tc>
                <a:extLst>
                  <a:ext uri="{0D108BD9-81ED-4DB2-BD59-A6C34878D82A}">
                    <a16:rowId xmlns:a16="http://schemas.microsoft.com/office/drawing/2014/main" val="769432397"/>
                  </a:ext>
                </a:extLst>
              </a:tr>
              <a:tr h="910627">
                <a:tc>
                  <a:txBody>
                    <a:bodyPr/>
                    <a:lstStyle/>
                    <a:p>
                      <a:pPr algn="l" fontAlgn="ctr"/>
                      <a:r>
                        <a:rPr lang="en-US" sz="1800" u="none" strike="noStrike">
                          <a:effectLst/>
                        </a:rPr>
                        <a:t>array_reshape</a:t>
                      </a:r>
                      <a:endParaRPr lang="en-US" sz="1800" b="0" i="0" u="none" strike="noStrike">
                        <a:solidFill>
                          <a:srgbClr val="000000"/>
                        </a:solidFill>
                        <a:effectLst/>
                        <a:latin typeface="Calibri" panose="020F0502020204030204" pitchFamily="34" charset="0"/>
                      </a:endParaRPr>
                    </a:p>
                  </a:txBody>
                  <a:tcPr marL="10594" marR="10594" marT="10594" marB="0" anchor="ctr"/>
                </a:tc>
                <a:tc>
                  <a:txBody>
                    <a:bodyPr/>
                    <a:lstStyle/>
                    <a:p>
                      <a:pPr algn="l" fontAlgn="t"/>
                      <a:r>
                        <a:rPr lang="en-US" sz="1800" u="none" strike="noStrike">
                          <a:effectLst/>
                        </a:rPr>
                        <a:t>__attribute__((xcl_array_reshape(&lt;type&gt;, &lt;factor&gt;, &lt;dimension&gt;)))</a:t>
                      </a:r>
                      <a:endParaRPr lang="en-US" sz="1800" b="0" i="0" u="none" strike="noStrike">
                        <a:solidFill>
                          <a:srgbClr val="000000"/>
                        </a:solidFill>
                        <a:effectLst/>
                        <a:latin typeface="Calibri" panose="020F0502020204030204" pitchFamily="34" charset="0"/>
                      </a:endParaRPr>
                    </a:p>
                  </a:txBody>
                  <a:tcPr marL="10594" marR="10594" marT="10594" marB="0"/>
                </a:tc>
                <a:tc>
                  <a:txBody>
                    <a:bodyPr/>
                    <a:lstStyle/>
                    <a:p>
                      <a:pPr algn="l" fontAlgn="b"/>
                      <a:r>
                        <a:rPr lang="en-US" sz="1800" u="none" strike="noStrike">
                          <a:effectLst/>
                        </a:rPr>
                        <a:t>#pragma HLS ARRAY_RESHAPE &lt;variable&gt; &lt;type&gt;</a:t>
                      </a:r>
                      <a:br>
                        <a:rPr lang="en-US" sz="1800" u="none" strike="noStrike">
                          <a:effectLst/>
                        </a:rPr>
                      </a:br>
                      <a:r>
                        <a:rPr lang="en-US" sz="1800" u="none" strike="noStrike">
                          <a:effectLst/>
                        </a:rPr>
                        <a:t>&lt;factor&gt; &lt;dim&gt;</a:t>
                      </a:r>
                      <a:endParaRPr lang="en-US" sz="1800" b="0" i="0" u="none" strike="noStrike">
                        <a:solidFill>
                          <a:srgbClr val="000000"/>
                        </a:solidFill>
                        <a:effectLst/>
                        <a:latin typeface="Calibri" panose="020F0502020204030204" pitchFamily="34" charset="0"/>
                      </a:endParaRPr>
                    </a:p>
                  </a:txBody>
                  <a:tcPr marL="10594" marR="10594" marT="10594" marB="0" anchor="b"/>
                </a:tc>
                <a:extLst>
                  <a:ext uri="{0D108BD9-81ED-4DB2-BD59-A6C34878D82A}">
                    <a16:rowId xmlns:a16="http://schemas.microsoft.com/office/drawing/2014/main" val="1606878302"/>
                  </a:ext>
                </a:extLst>
              </a:tr>
              <a:tr h="351285">
                <a:tc>
                  <a:txBody>
                    <a:bodyPr/>
                    <a:lstStyle/>
                    <a:p>
                      <a:pPr algn="l" fontAlgn="b"/>
                      <a:r>
                        <a:rPr lang="en-US" sz="1800" u="none" strike="noStrike">
                          <a:effectLst/>
                        </a:rPr>
                        <a:t>dataflow</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__attribute__((xcl_dataflow))</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#pragma HLS DATAFLOW</a:t>
                      </a:r>
                      <a:endParaRPr lang="en-US" sz="1800" b="0" i="0" u="none" strike="noStrike">
                        <a:solidFill>
                          <a:srgbClr val="000000"/>
                        </a:solidFill>
                        <a:effectLst/>
                        <a:latin typeface="Calibri" panose="020F0502020204030204" pitchFamily="34" charset="0"/>
                      </a:endParaRPr>
                    </a:p>
                  </a:txBody>
                  <a:tcPr marL="10594" marR="10594" marT="10594" marB="0" anchor="b"/>
                </a:tc>
                <a:extLst>
                  <a:ext uri="{0D108BD9-81ED-4DB2-BD59-A6C34878D82A}">
                    <a16:rowId xmlns:a16="http://schemas.microsoft.com/office/drawing/2014/main" val="4070110629"/>
                  </a:ext>
                </a:extLst>
              </a:tr>
              <a:tr h="351285">
                <a:tc>
                  <a:txBody>
                    <a:bodyPr/>
                    <a:lstStyle/>
                    <a:p>
                      <a:pPr algn="l" fontAlgn="b"/>
                      <a:r>
                        <a:rPr lang="en-US" sz="1800" u="none" strike="noStrike">
                          <a:effectLst/>
                        </a:rPr>
                        <a:t>pipeline</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__attribute__((xcl_pipeline_loop(II=1)))</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#pragma HLS PIPELINE</a:t>
                      </a:r>
                      <a:endParaRPr lang="en-US" sz="1800" b="0" i="0" u="none" strike="noStrike">
                        <a:solidFill>
                          <a:srgbClr val="000000"/>
                        </a:solidFill>
                        <a:effectLst/>
                        <a:latin typeface="Calibri" panose="020F0502020204030204" pitchFamily="34" charset="0"/>
                      </a:endParaRPr>
                    </a:p>
                  </a:txBody>
                  <a:tcPr marL="10594" marR="10594" marT="10594" marB="0" anchor="b"/>
                </a:tc>
                <a:extLst>
                  <a:ext uri="{0D108BD9-81ED-4DB2-BD59-A6C34878D82A}">
                    <a16:rowId xmlns:a16="http://schemas.microsoft.com/office/drawing/2014/main" val="2279761529"/>
                  </a:ext>
                </a:extLst>
              </a:tr>
              <a:tr h="351285">
                <a:tc>
                  <a:txBody>
                    <a:bodyPr/>
                    <a:lstStyle/>
                    <a:p>
                      <a:pPr algn="l" fontAlgn="b"/>
                      <a:r>
                        <a:rPr lang="en-US" sz="1800" u="none" strike="noStrike">
                          <a:effectLst/>
                        </a:rPr>
                        <a:t>unroll</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__attribute__((opencl_unroll_hint(&lt;factor&gt;)))</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#pragma HLS unroll &lt;factor&gt;</a:t>
                      </a:r>
                      <a:endParaRPr lang="en-US" sz="1800" b="0" i="0" u="none" strike="noStrike">
                        <a:solidFill>
                          <a:srgbClr val="000000"/>
                        </a:solidFill>
                        <a:effectLst/>
                        <a:latin typeface="Calibri" panose="020F0502020204030204" pitchFamily="34" charset="0"/>
                      </a:endParaRPr>
                    </a:p>
                  </a:txBody>
                  <a:tcPr marL="10594" marR="10594" marT="10594" marB="0" anchor="b"/>
                </a:tc>
                <a:extLst>
                  <a:ext uri="{0D108BD9-81ED-4DB2-BD59-A6C34878D82A}">
                    <a16:rowId xmlns:a16="http://schemas.microsoft.com/office/drawing/2014/main" val="3955080486"/>
                  </a:ext>
                </a:extLst>
              </a:tr>
              <a:tr h="351285">
                <a:tc>
                  <a:txBody>
                    <a:bodyPr/>
                    <a:lstStyle/>
                    <a:p>
                      <a:pPr algn="l" fontAlgn="b"/>
                      <a:r>
                        <a:rPr lang="en-US" sz="1800" u="none" strike="noStrike">
                          <a:effectLst/>
                        </a:rPr>
                        <a:t>inline</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__attribute__((always_inline))</a:t>
                      </a:r>
                      <a:endParaRPr lang="en-US" sz="1800" b="0" i="0" u="none" strike="noStrike">
                        <a:solidFill>
                          <a:srgbClr val="000000"/>
                        </a:solidFill>
                        <a:effectLst/>
                        <a:latin typeface="Calibri" panose="020F0502020204030204" pitchFamily="34" charset="0"/>
                      </a:endParaRPr>
                    </a:p>
                  </a:txBody>
                  <a:tcPr marL="10594" marR="10594" marT="10594" marB="0" anchor="b"/>
                </a:tc>
                <a:tc>
                  <a:txBody>
                    <a:bodyPr/>
                    <a:lstStyle/>
                    <a:p>
                      <a:pPr algn="l" fontAlgn="b"/>
                      <a:r>
                        <a:rPr lang="en-US" sz="1800" u="none" strike="noStrike">
                          <a:effectLst/>
                        </a:rPr>
                        <a:t>#pragma HLS inline</a:t>
                      </a:r>
                      <a:endParaRPr lang="en-US" sz="1800" b="0" i="0" u="none" strike="noStrike">
                        <a:solidFill>
                          <a:srgbClr val="000000"/>
                        </a:solidFill>
                        <a:effectLst/>
                        <a:latin typeface="Calibri" panose="020F0502020204030204" pitchFamily="34" charset="0"/>
                      </a:endParaRPr>
                    </a:p>
                  </a:txBody>
                  <a:tcPr marL="10594" marR="10594" marT="10594" marB="0" anchor="b"/>
                </a:tc>
                <a:extLst>
                  <a:ext uri="{0D108BD9-81ED-4DB2-BD59-A6C34878D82A}">
                    <a16:rowId xmlns:a16="http://schemas.microsoft.com/office/drawing/2014/main" val="2002027334"/>
                  </a:ext>
                </a:extLst>
              </a:tr>
            </a:tbl>
          </a:graphicData>
        </a:graphic>
      </p:graphicFrame>
    </p:spTree>
    <p:extLst>
      <p:ext uri="{BB962C8B-B14F-4D97-AF65-F5344CB8AC3E}">
        <p14:creationId xmlns:p14="http://schemas.microsoft.com/office/powerpoint/2010/main" val="1344271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E20E3-CD6D-4EF4-9474-B73C64153D8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HLS  vs  OpenCL</a:t>
            </a:r>
          </a:p>
        </p:txBody>
      </p:sp>
      <p:graphicFrame>
        <p:nvGraphicFramePr>
          <p:cNvPr id="5" name="Table 4">
            <a:extLst>
              <a:ext uri="{FF2B5EF4-FFF2-40B4-BE49-F238E27FC236}">
                <a16:creationId xmlns:a16="http://schemas.microsoft.com/office/drawing/2014/main" id="{02C695F9-ED68-4ECC-A840-BDB77B605759}"/>
              </a:ext>
            </a:extLst>
          </p:cNvPr>
          <p:cNvGraphicFramePr>
            <a:graphicFrameLocks noGrp="1"/>
          </p:cNvGraphicFramePr>
          <p:nvPr>
            <p:extLst>
              <p:ext uri="{D42A27DB-BD31-4B8C-83A1-F6EECF244321}">
                <p14:modId xmlns:p14="http://schemas.microsoft.com/office/powerpoint/2010/main" val="2535826398"/>
              </p:ext>
            </p:extLst>
          </p:nvPr>
        </p:nvGraphicFramePr>
        <p:xfrm>
          <a:off x="432225" y="2410290"/>
          <a:ext cx="11327550" cy="3564168"/>
        </p:xfrm>
        <a:graphic>
          <a:graphicData uri="http://schemas.openxmlformats.org/drawingml/2006/table">
            <a:tbl>
              <a:tblPr>
                <a:solidFill>
                  <a:schemeClr val="bg1"/>
                </a:solidFill>
                <a:tableStyleId>{5C22544A-7EE6-4342-B048-85BDC9FD1C3A}</a:tableStyleId>
              </a:tblPr>
              <a:tblGrid>
                <a:gridCol w="2249948">
                  <a:extLst>
                    <a:ext uri="{9D8B030D-6E8A-4147-A177-3AD203B41FA5}">
                      <a16:colId xmlns:a16="http://schemas.microsoft.com/office/drawing/2014/main" val="3712301265"/>
                    </a:ext>
                  </a:extLst>
                </a:gridCol>
                <a:gridCol w="4373798">
                  <a:extLst>
                    <a:ext uri="{9D8B030D-6E8A-4147-A177-3AD203B41FA5}">
                      <a16:colId xmlns:a16="http://schemas.microsoft.com/office/drawing/2014/main" val="2045200832"/>
                    </a:ext>
                  </a:extLst>
                </a:gridCol>
                <a:gridCol w="4703804">
                  <a:extLst>
                    <a:ext uri="{9D8B030D-6E8A-4147-A177-3AD203B41FA5}">
                      <a16:colId xmlns:a16="http://schemas.microsoft.com/office/drawing/2014/main" val="325106938"/>
                    </a:ext>
                  </a:extLst>
                </a:gridCol>
              </a:tblGrid>
              <a:tr h="595426">
                <a:tc>
                  <a:txBody>
                    <a:bodyPr/>
                    <a:lstStyle/>
                    <a:p>
                      <a:pPr algn="l" fontAlgn="ct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HLS</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OpenCL</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547254541"/>
                  </a:ext>
                </a:extLst>
              </a:tr>
              <a:tr h="595426">
                <a:tc>
                  <a:txBody>
                    <a:bodyPr/>
                    <a:lstStyle/>
                    <a:p>
                      <a:pPr algn="l" fontAlgn="ctr"/>
                      <a:r>
                        <a:rPr lang="en-US" sz="1900" u="none" strike="noStrike" cap="none" spc="0">
                          <a:solidFill>
                            <a:schemeClr val="tx1"/>
                          </a:solidFill>
                          <a:effectLst/>
                        </a:rPr>
                        <a:t>Time of Exitance</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30-40 years</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from 2008</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046310039"/>
                  </a:ext>
                </a:extLst>
              </a:tr>
              <a:tr h="888945">
                <a:tc>
                  <a:txBody>
                    <a:bodyPr/>
                    <a:lstStyle/>
                    <a:p>
                      <a:pPr algn="l" fontAlgn="ctr"/>
                      <a:r>
                        <a:rPr lang="en-US" sz="1900" u="none" strike="noStrike" cap="none" spc="0">
                          <a:solidFill>
                            <a:schemeClr val="tx1"/>
                          </a:solidFill>
                          <a:effectLst/>
                        </a:rPr>
                        <a:t>Scope</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module，Module-level algorithm implementation</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system，for heterogeneous，</a:t>
                      </a:r>
                      <a:br>
                        <a:rPr lang="en-US" sz="1900" u="none" strike="noStrike" cap="none" spc="0">
                          <a:solidFill>
                            <a:schemeClr val="tx1"/>
                          </a:solidFill>
                          <a:effectLst/>
                        </a:rPr>
                      </a:br>
                      <a:r>
                        <a:rPr lang="en-US" sz="1900" u="none" strike="noStrike" cap="none" spc="0">
                          <a:solidFill>
                            <a:schemeClr val="tx1"/>
                          </a:solidFill>
                          <a:effectLst/>
                        </a:rPr>
                        <a:t>A complete programming model</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767968556"/>
                  </a:ext>
                </a:extLst>
              </a:tr>
              <a:tr h="595426">
                <a:tc>
                  <a:txBody>
                    <a:bodyPr/>
                    <a:lstStyle/>
                    <a:p>
                      <a:pPr algn="l" fontAlgn="ctr"/>
                      <a:r>
                        <a:rPr lang="en-US" sz="1900" u="none" strike="noStrike" cap="none" spc="0">
                          <a:solidFill>
                            <a:schemeClr val="tx1"/>
                          </a:solidFill>
                          <a:effectLst/>
                        </a:rPr>
                        <a:t>Target Product</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IP which will be integrated into system</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A complete design</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795450201"/>
                  </a:ext>
                </a:extLst>
              </a:tr>
              <a:tr h="888945">
                <a:tc>
                  <a:txBody>
                    <a:bodyPr/>
                    <a:lstStyle/>
                    <a:p>
                      <a:pPr algn="l" fontAlgn="ctr"/>
                      <a:r>
                        <a:rPr lang="en-US" sz="1900" u="none" strike="noStrike" cap="none" spc="0">
                          <a:solidFill>
                            <a:schemeClr val="tx1"/>
                          </a:solidFill>
                          <a:effectLst/>
                        </a:rPr>
                        <a:t>The user</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FPGA developer，develop algorithm</a:t>
                      </a:r>
                      <a:br>
                        <a:rPr lang="en-US" sz="1900" u="none" strike="noStrike" cap="none" spc="0">
                          <a:solidFill>
                            <a:schemeClr val="tx1"/>
                          </a:solidFill>
                          <a:effectLst/>
                        </a:rPr>
                      </a:br>
                      <a:r>
                        <a:rPr lang="en-US" sz="1900" u="none" strike="noStrike" cap="none" spc="0">
                          <a:solidFill>
                            <a:schemeClr val="tx1"/>
                          </a:solidFill>
                          <a:effectLst/>
                        </a:rPr>
                        <a:t>quickly</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System developer,  little impact on the </a:t>
                      </a:r>
                      <a:br>
                        <a:rPr lang="en-US" sz="1900" u="none" strike="noStrike" cap="none" spc="0">
                          <a:solidFill>
                            <a:schemeClr val="tx1"/>
                          </a:solidFill>
                          <a:effectLst/>
                        </a:rPr>
                      </a:br>
                      <a:r>
                        <a:rPr lang="en-US" sz="1900" u="none" strike="noStrike" cap="none" spc="0">
                          <a:solidFill>
                            <a:schemeClr val="tx1"/>
                          </a:solidFill>
                          <a:effectLst/>
                        </a:rPr>
                        <a:t>circuit</a:t>
                      </a:r>
                      <a:endParaRPr lang="en-US" sz="1900" b="0" i="0" u="none" strike="noStrike" cap="none" spc="0">
                        <a:solidFill>
                          <a:schemeClr val="tx1"/>
                        </a:solidFill>
                        <a:effectLst/>
                        <a:latin typeface="Calibri" panose="020F0502020204030204" pitchFamily="34" charset="0"/>
                      </a:endParaRPr>
                    </a:p>
                  </a:txBody>
                  <a:tcPr marL="163532" marR="8736" marT="125794" marB="1257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6168248"/>
                  </a:ext>
                </a:extLst>
              </a:tr>
            </a:tbl>
          </a:graphicData>
        </a:graphic>
      </p:graphicFrame>
    </p:spTree>
    <p:extLst>
      <p:ext uri="{BB962C8B-B14F-4D97-AF65-F5344CB8AC3E}">
        <p14:creationId xmlns:p14="http://schemas.microsoft.com/office/powerpoint/2010/main" val="880251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5617-1959-4C9E-869C-CB830B634E68}"/>
              </a:ext>
            </a:extLst>
          </p:cNvPr>
          <p:cNvSpPr>
            <a:spLocks noGrp="1"/>
          </p:cNvSpPr>
          <p:nvPr>
            <p:ph type="title"/>
          </p:nvPr>
        </p:nvSpPr>
        <p:spPr/>
        <p:txBody>
          <a:bodyPr/>
          <a:lstStyle/>
          <a:p>
            <a:r>
              <a:rPr lang="en-US" dirty="0">
                <a:solidFill>
                  <a:schemeClr val="accent5">
                    <a:lumMod val="75000"/>
                  </a:schemeClr>
                </a:solidFill>
              </a:rPr>
              <a:t>OpenCL S</a:t>
            </a:r>
            <a:r>
              <a:rPr lang="en-US" altLang="zh-CN" dirty="0">
                <a:solidFill>
                  <a:schemeClr val="accent5">
                    <a:lumMod val="75000"/>
                  </a:schemeClr>
                </a:solidFill>
              </a:rPr>
              <a:t>upport</a:t>
            </a:r>
            <a:endParaRPr lang="en-US" dirty="0">
              <a:solidFill>
                <a:schemeClr val="accent5">
                  <a:lumMod val="75000"/>
                </a:schemeClr>
              </a:solidFill>
            </a:endParaRPr>
          </a:p>
        </p:txBody>
      </p:sp>
      <p:sp>
        <p:nvSpPr>
          <p:cNvPr id="4" name="TextBox 3">
            <a:extLst>
              <a:ext uri="{FF2B5EF4-FFF2-40B4-BE49-F238E27FC236}">
                <a16:creationId xmlns:a16="http://schemas.microsoft.com/office/drawing/2014/main" id="{6B672D3A-4B7B-4C78-8D9E-00402B346852}"/>
              </a:ext>
            </a:extLst>
          </p:cNvPr>
          <p:cNvSpPr txBox="1"/>
          <p:nvPr/>
        </p:nvSpPr>
        <p:spPr>
          <a:xfrm>
            <a:off x="838200" y="1694090"/>
            <a:ext cx="9862457" cy="1681999"/>
          </a:xfrm>
          <a:prstGeom prst="rect">
            <a:avLst/>
          </a:prstGeom>
          <a:noFill/>
        </p:spPr>
        <p:txBody>
          <a:bodyPr wrap="square" rtlCol="0">
            <a:spAutoFit/>
          </a:bodyPr>
          <a:lstStyle/>
          <a:p>
            <a:pPr>
              <a:lnSpc>
                <a:spcPct val="120000"/>
              </a:lnSpc>
            </a:pPr>
            <a:r>
              <a:rPr lang="en-US" sz="2200" dirty="0">
                <a:latin typeface="Times New Roman" panose="02020603050405020304" pitchFamily="18" charset="0"/>
                <a:cs typeface="Times New Roman" panose="02020603050405020304" pitchFamily="18" charset="0"/>
              </a:rPr>
              <a:t>-- A software programming model for software engineers and a software methodology for system architects.</a:t>
            </a:r>
          </a:p>
          <a:p>
            <a:pPr>
              <a:lnSpc>
                <a:spcPct val="120000"/>
              </a:lnSpc>
            </a:pPr>
            <a:r>
              <a:rPr lang="en-US" sz="2200" dirty="0">
                <a:latin typeface="Times New Roman" panose="02020603050405020304" pitchFamily="18" charset="0"/>
                <a:cs typeface="Times New Roman" panose="02020603050405020304" pitchFamily="18" charset="0"/>
              </a:rPr>
              <a:t>-- First industry standard for heterogeneous computing.</a:t>
            </a:r>
          </a:p>
          <a:p>
            <a:pPr>
              <a:lnSpc>
                <a:spcPct val="120000"/>
              </a:lnSpc>
            </a:pPr>
            <a:r>
              <a:rPr lang="en-US" sz="2200" dirty="0">
                <a:latin typeface="Times New Roman" panose="02020603050405020304" pitchFamily="18" charset="0"/>
                <a:cs typeface="Times New Roman" panose="02020603050405020304" pitchFamily="18" charset="0"/>
              </a:rPr>
              <a:t>-- Provides increased performance with hardware acceleration.</a:t>
            </a:r>
          </a:p>
        </p:txBody>
      </p:sp>
      <p:pic>
        <p:nvPicPr>
          <p:cNvPr id="6" name="Picture 5" descr="A picture containing website&#10;&#10;Description automatically generated">
            <a:extLst>
              <a:ext uri="{FF2B5EF4-FFF2-40B4-BE49-F238E27FC236}">
                <a16:creationId xmlns:a16="http://schemas.microsoft.com/office/drawing/2014/main" id="{36A38D12-5127-4C6B-9B8A-F9C709E46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108" y="3429000"/>
            <a:ext cx="3892379" cy="3200400"/>
          </a:xfrm>
          <a:prstGeom prst="rect">
            <a:avLst/>
          </a:prstGeom>
        </p:spPr>
      </p:pic>
      <p:pic>
        <p:nvPicPr>
          <p:cNvPr id="8" name="Picture 7" descr="A close-up of a computer&#10;&#10;Description automatically generated with low confidence">
            <a:extLst>
              <a:ext uri="{FF2B5EF4-FFF2-40B4-BE49-F238E27FC236}">
                <a16:creationId xmlns:a16="http://schemas.microsoft.com/office/drawing/2014/main" id="{00E46339-660A-4B04-B8A7-3E8223A44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397" y="3481912"/>
            <a:ext cx="3730260" cy="2808514"/>
          </a:xfrm>
          <a:prstGeom prst="rect">
            <a:avLst/>
          </a:prstGeom>
        </p:spPr>
      </p:pic>
      <p:sp>
        <p:nvSpPr>
          <p:cNvPr id="9" name="Arrow: Right 8">
            <a:extLst>
              <a:ext uri="{FF2B5EF4-FFF2-40B4-BE49-F238E27FC236}">
                <a16:creationId xmlns:a16="http://schemas.microsoft.com/office/drawing/2014/main" id="{1997A045-C646-4EB3-91AC-519F4EFA5BFB}"/>
              </a:ext>
            </a:extLst>
          </p:cNvPr>
          <p:cNvSpPr/>
          <p:nvPr/>
        </p:nvSpPr>
        <p:spPr>
          <a:xfrm>
            <a:off x="5312229" y="4789714"/>
            <a:ext cx="870857" cy="522515"/>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34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96DB91-0B8B-4768-BC0E-22DB6AFAC293}"/>
              </a:ext>
            </a:extLst>
          </p:cNvPr>
          <p:cNvSpPr>
            <a:spLocks noGrp="1"/>
          </p:cNvSpPr>
          <p:nvPr>
            <p:ph type="title"/>
          </p:nvPr>
        </p:nvSpPr>
        <p:spPr>
          <a:xfrm>
            <a:off x="838200" y="212725"/>
            <a:ext cx="10515600" cy="1325563"/>
          </a:xfrm>
        </p:spPr>
        <p:txBody>
          <a:bodyPr/>
          <a:lstStyle/>
          <a:p>
            <a:r>
              <a:rPr lang="en-US" b="1" dirty="0">
                <a:solidFill>
                  <a:schemeClr val="accent5">
                    <a:lumMod val="75000"/>
                  </a:schemeClr>
                </a:solidFill>
              </a:rPr>
              <a:t>OpenCL S</a:t>
            </a:r>
            <a:r>
              <a:rPr lang="en-US" altLang="zh-CN" b="1" dirty="0">
                <a:solidFill>
                  <a:schemeClr val="accent5">
                    <a:lumMod val="75000"/>
                  </a:schemeClr>
                </a:solidFill>
              </a:rPr>
              <a:t>upport</a:t>
            </a:r>
            <a:endParaRPr lang="en-US" b="1" dirty="0">
              <a:solidFill>
                <a:schemeClr val="accent5">
                  <a:lumMod val="75000"/>
                </a:schemeClr>
              </a:solidFill>
            </a:endParaRPr>
          </a:p>
        </p:txBody>
      </p:sp>
      <p:sp>
        <p:nvSpPr>
          <p:cNvPr id="5" name="TextBox 4">
            <a:extLst>
              <a:ext uri="{FF2B5EF4-FFF2-40B4-BE49-F238E27FC236}">
                <a16:creationId xmlns:a16="http://schemas.microsoft.com/office/drawing/2014/main" id="{3DCEC239-56D0-4190-9845-7A1978DE79F7}"/>
              </a:ext>
            </a:extLst>
          </p:cNvPr>
          <p:cNvSpPr txBox="1"/>
          <p:nvPr/>
        </p:nvSpPr>
        <p:spPr>
          <a:xfrm>
            <a:off x="838200" y="1538288"/>
            <a:ext cx="10591800" cy="4273478"/>
          </a:xfrm>
          <a:prstGeom prst="rect">
            <a:avLst/>
          </a:prstGeom>
          <a:noFill/>
        </p:spPr>
        <p:txBody>
          <a:bodyPr wrap="square" rtlCol="0">
            <a:spAutoFit/>
          </a:bodyPr>
          <a:lstStyle/>
          <a:p>
            <a:pPr>
              <a:lnSpc>
                <a:spcPct val="120000"/>
              </a:lnSpc>
            </a:pPr>
            <a:r>
              <a:rPr lang="en-US" sz="2200" dirty="0">
                <a:latin typeface="Times New Roman" panose="02020603050405020304" pitchFamily="18" charset="0"/>
                <a:cs typeface="Times New Roman" panose="02020603050405020304" pitchFamily="18" charset="0"/>
              </a:rPr>
              <a:t>Xilinx suggests using HLS to develop FPGA kernel and using OpenCL supported software to generate host code.</a:t>
            </a:r>
          </a:p>
          <a:p>
            <a:pPr>
              <a:lnSpc>
                <a:spcPct val="120000"/>
              </a:lnSpc>
              <a:spcAft>
                <a:spcPts val="1200"/>
              </a:spcAft>
            </a:pPr>
            <a:r>
              <a:rPr lang="en-US" sz="2200" dirty="0">
                <a:latin typeface="Times New Roman" panose="02020603050405020304" pitchFamily="18" charset="0"/>
                <a:cs typeface="Times New Roman" panose="02020603050405020304" pitchFamily="18" charset="0"/>
              </a:rPr>
              <a:t>S</a:t>
            </a:r>
            <a:r>
              <a:rPr lang="en-US" altLang="zh-CN" sz="2200" dirty="0">
                <a:latin typeface="Times New Roman" panose="02020603050405020304" pitchFamily="18" charset="0"/>
                <a:cs typeface="Times New Roman" panose="02020603050405020304" pitchFamily="18" charset="0"/>
              </a:rPr>
              <a:t>teps for application execution on a heterogeneous system are shown as below:</a:t>
            </a:r>
          </a:p>
          <a:p>
            <a:pPr>
              <a:lnSpc>
                <a:spcPct val="120000"/>
              </a:lnSpc>
            </a:pPr>
            <a:r>
              <a:rPr lang="en-US" sz="2200" dirty="0">
                <a:latin typeface="Times New Roman" panose="02020603050405020304" pitchFamily="18" charset="0"/>
                <a:cs typeface="Times New Roman" panose="02020603050405020304" pitchFamily="18" charset="0"/>
              </a:rPr>
              <a:t>-- Powering up</a:t>
            </a:r>
          </a:p>
          <a:p>
            <a:pPr>
              <a:lnSpc>
                <a:spcPct val="120000"/>
              </a:lnSpc>
            </a:pPr>
            <a:r>
              <a:rPr lang="en-US" sz="2200" dirty="0">
                <a:latin typeface="Times New Roman" panose="02020603050405020304" pitchFamily="18" charset="0"/>
                <a:cs typeface="Times New Roman" panose="02020603050405020304" pitchFamily="18" charset="0"/>
              </a:rPr>
              <a:t>-- Initializing runtime components</a:t>
            </a:r>
          </a:p>
          <a:p>
            <a:pPr>
              <a:lnSpc>
                <a:spcPct val="120000"/>
              </a:lnSpc>
            </a:pPr>
            <a:r>
              <a:rPr lang="en-US" sz="2200" dirty="0">
                <a:latin typeface="Times New Roman" panose="02020603050405020304" pitchFamily="18" charset="0"/>
                <a:cs typeface="Times New Roman" panose="02020603050405020304" pitchFamily="18" charset="0"/>
              </a:rPr>
              <a:t>-- Configuring the device</a:t>
            </a:r>
          </a:p>
          <a:p>
            <a:pPr>
              <a:lnSpc>
                <a:spcPct val="120000"/>
              </a:lnSpc>
            </a:pPr>
            <a:r>
              <a:rPr lang="en-US" sz="2200" dirty="0">
                <a:latin typeface="Times New Roman" panose="02020603050405020304" pitchFamily="18" charset="0"/>
                <a:cs typeface="Times New Roman" panose="02020603050405020304" pitchFamily="18" charset="0"/>
              </a:rPr>
              <a:t>-- Allocating buffers</a:t>
            </a:r>
          </a:p>
          <a:p>
            <a:pPr>
              <a:lnSpc>
                <a:spcPct val="120000"/>
              </a:lnSpc>
            </a:pPr>
            <a:r>
              <a:rPr lang="en-US" sz="2200" dirty="0">
                <a:latin typeface="Times New Roman" panose="02020603050405020304" pitchFamily="18" charset="0"/>
                <a:cs typeface="Times New Roman" panose="02020603050405020304" pitchFamily="18" charset="0"/>
              </a:rPr>
              <a:t>-- Writing the buffers to FPGA memory</a:t>
            </a:r>
          </a:p>
          <a:p>
            <a:pPr>
              <a:lnSpc>
                <a:spcPct val="120000"/>
              </a:lnSpc>
            </a:pPr>
            <a:r>
              <a:rPr lang="en-US" sz="2200" dirty="0">
                <a:latin typeface="Times New Roman" panose="02020603050405020304" pitchFamily="18" charset="0"/>
                <a:cs typeface="Times New Roman" panose="02020603050405020304" pitchFamily="18" charset="0"/>
              </a:rPr>
              <a:t>-- Running the accelerators</a:t>
            </a:r>
          </a:p>
          <a:p>
            <a:pPr>
              <a:lnSpc>
                <a:spcPct val="120000"/>
              </a:lnSpc>
            </a:pPr>
            <a:r>
              <a:rPr lang="en-US" sz="2200" dirty="0">
                <a:latin typeface="Times New Roman" panose="02020603050405020304" pitchFamily="18" charset="0"/>
                <a:cs typeface="Times New Roman" panose="02020603050405020304" pitchFamily="18" charset="0"/>
              </a:rPr>
              <a:t>-- Reading the buffers from FPGA memory</a:t>
            </a:r>
          </a:p>
        </p:txBody>
      </p:sp>
    </p:spTree>
    <p:extLst>
      <p:ext uri="{BB962C8B-B14F-4D97-AF65-F5344CB8AC3E}">
        <p14:creationId xmlns:p14="http://schemas.microsoft.com/office/powerpoint/2010/main" val="3884911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435C71-5E77-43DF-8DB2-6392FE2B3EDF}"/>
              </a:ext>
            </a:extLst>
          </p:cNvPr>
          <p:cNvSpPr>
            <a:spLocks noGrp="1"/>
          </p:cNvSpPr>
          <p:nvPr>
            <p:ph type="title"/>
          </p:nvPr>
        </p:nvSpPr>
        <p:spPr>
          <a:xfrm>
            <a:off x="761997" y="299810"/>
            <a:ext cx="10515600" cy="1325563"/>
          </a:xfrm>
        </p:spPr>
        <p:txBody>
          <a:bodyPr/>
          <a:lstStyle/>
          <a:p>
            <a:r>
              <a:rPr lang="en-US" b="1" dirty="0">
                <a:solidFill>
                  <a:schemeClr val="accent5">
                    <a:lumMod val="75000"/>
                  </a:schemeClr>
                </a:solidFill>
              </a:rPr>
              <a:t>OpenCL S</a:t>
            </a:r>
            <a:r>
              <a:rPr lang="en-US" altLang="zh-CN" b="1" dirty="0">
                <a:solidFill>
                  <a:schemeClr val="accent5">
                    <a:lumMod val="75000"/>
                  </a:schemeClr>
                </a:solidFill>
              </a:rPr>
              <a:t>upport</a:t>
            </a:r>
            <a:endParaRPr lang="en-US" b="1" dirty="0">
              <a:solidFill>
                <a:schemeClr val="accent5">
                  <a:lumMod val="75000"/>
                </a:schemeClr>
              </a:solidFill>
            </a:endParaRPr>
          </a:p>
        </p:txBody>
      </p:sp>
      <p:sp>
        <p:nvSpPr>
          <p:cNvPr id="9" name="TextBox 8">
            <a:extLst>
              <a:ext uri="{FF2B5EF4-FFF2-40B4-BE49-F238E27FC236}">
                <a16:creationId xmlns:a16="http://schemas.microsoft.com/office/drawing/2014/main" id="{3A96C8CF-D714-49A5-8D8A-5CE61426C568}"/>
              </a:ext>
            </a:extLst>
          </p:cNvPr>
          <p:cNvSpPr txBox="1"/>
          <p:nvPr/>
        </p:nvSpPr>
        <p:spPr>
          <a:xfrm>
            <a:off x="761997" y="1742717"/>
            <a:ext cx="4767943" cy="1168077"/>
          </a:xfrm>
          <a:prstGeom prst="rect">
            <a:avLst/>
          </a:prstGeom>
          <a:noFill/>
        </p:spPr>
        <p:txBody>
          <a:bodyPr wrap="square" rtlCol="0">
            <a:spAutoFit/>
          </a:bodyPr>
          <a:lstStyle/>
          <a:p>
            <a:pPr>
              <a:lnSpc>
                <a:spcPct val="120000"/>
              </a:lnSpc>
            </a:pPr>
            <a:r>
              <a:rPr lang="en-US" sz="2000" dirty="0">
                <a:latin typeface="Times New Roman" panose="02020603050405020304" pitchFamily="18" charset="0"/>
                <a:cs typeface="Times New Roman" panose="02020603050405020304" pitchFamily="18" charset="0"/>
              </a:rPr>
              <a:t>1. On power up, only the shell is initialized in the FPGA. The shell will manage communication with the host.</a:t>
            </a:r>
          </a:p>
        </p:txBody>
      </p:sp>
      <p:pic>
        <p:nvPicPr>
          <p:cNvPr id="11" name="Picture 10" descr="Diagram&#10;&#10;Description automatically generated">
            <a:extLst>
              <a:ext uri="{FF2B5EF4-FFF2-40B4-BE49-F238E27FC236}">
                <a16:creationId xmlns:a16="http://schemas.microsoft.com/office/drawing/2014/main" id="{11C952BF-03BD-4DF8-A1B4-A88BA49E1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7" y="3607707"/>
            <a:ext cx="4934204" cy="2082907"/>
          </a:xfrm>
          <a:prstGeom prst="rect">
            <a:avLst/>
          </a:prstGeom>
        </p:spPr>
      </p:pic>
      <p:pic>
        <p:nvPicPr>
          <p:cNvPr id="13" name="Picture 12" descr="A picture containing text, sign&#10;&#10;Description automatically generated">
            <a:extLst>
              <a:ext uri="{FF2B5EF4-FFF2-40B4-BE49-F238E27FC236}">
                <a16:creationId xmlns:a16="http://schemas.microsoft.com/office/drawing/2014/main" id="{34267081-6113-48A5-9C2B-6E209DEAF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813" y="3577876"/>
            <a:ext cx="4934204" cy="2025754"/>
          </a:xfrm>
          <a:prstGeom prst="rect">
            <a:avLst/>
          </a:prstGeom>
        </p:spPr>
      </p:pic>
      <p:sp>
        <p:nvSpPr>
          <p:cNvPr id="14" name="TextBox 13">
            <a:extLst>
              <a:ext uri="{FF2B5EF4-FFF2-40B4-BE49-F238E27FC236}">
                <a16:creationId xmlns:a16="http://schemas.microsoft.com/office/drawing/2014/main" id="{BDCC9FF3-A582-4256-96C4-E99633B6A1E4}"/>
              </a:ext>
            </a:extLst>
          </p:cNvPr>
          <p:cNvSpPr txBox="1"/>
          <p:nvPr/>
        </p:nvSpPr>
        <p:spPr>
          <a:xfrm>
            <a:off x="6407731" y="1742716"/>
            <a:ext cx="5022272" cy="1537409"/>
          </a:xfrm>
          <a:prstGeom prst="rect">
            <a:avLst/>
          </a:prstGeom>
          <a:noFill/>
        </p:spPr>
        <p:txBody>
          <a:bodyPr wrap="square" rtlCol="0">
            <a:spAutoFit/>
          </a:bodyPr>
          <a:lstStyle/>
          <a:p>
            <a:pPr>
              <a:lnSpc>
                <a:spcPct val="120000"/>
              </a:lnSpc>
            </a:pPr>
            <a:r>
              <a:rPr lang="en-US" sz="2000" dirty="0">
                <a:latin typeface="Times New Roman" panose="02020603050405020304" pitchFamily="18" charset="0"/>
                <a:cs typeface="Times New Roman" panose="02020603050405020304" pitchFamily="18" charset="0"/>
              </a:rPr>
              <a:t>2. </a:t>
            </a:r>
            <a:r>
              <a:rPr lang="en-US" sz="2000" dirty="0">
                <a:cs typeface="Times New Roman" panose="02020603050405020304" pitchFamily="18" charset="0"/>
              </a:rPr>
              <a:t>Devices = </a:t>
            </a:r>
            <a:r>
              <a:rPr lang="en-US" sz="2000" dirty="0" err="1">
                <a:cs typeface="Times New Roman" panose="02020603050405020304" pitchFamily="18" charset="0"/>
              </a:rPr>
              <a:t>get_devices</a:t>
            </a:r>
            <a:r>
              <a:rPr lang="en-US" sz="2000" dirty="0">
                <a:cs typeface="Times New Roman" panose="02020603050405020304" pitchFamily="18" charset="0"/>
              </a:rPr>
              <a:t>(“Xilinx/Altera”);</a:t>
            </a:r>
          </a:p>
          <a:p>
            <a:pPr>
              <a:lnSpc>
                <a:spcPct val="120000"/>
              </a:lnSpc>
            </a:pPr>
            <a:r>
              <a:rPr lang="en-US" sz="2000" dirty="0">
                <a:cs typeface="Times New Roman" panose="02020603050405020304" pitchFamily="18" charset="0"/>
              </a:rPr>
              <a:t>    cl::Device </a:t>
            </a:r>
            <a:r>
              <a:rPr lang="en-US" sz="2000" dirty="0" err="1">
                <a:cs typeface="Times New Roman" panose="02020603050405020304" pitchFamily="18" charset="0"/>
              </a:rPr>
              <a:t>device</a:t>
            </a:r>
            <a:r>
              <a:rPr lang="en-US" sz="2000" dirty="0">
                <a:cs typeface="Times New Roman" panose="02020603050405020304" pitchFamily="18" charset="0"/>
              </a:rPr>
              <a:t> = devices[0];</a:t>
            </a:r>
          </a:p>
          <a:p>
            <a:pPr>
              <a:lnSpc>
                <a:spcPct val="120000"/>
              </a:lnSpc>
            </a:pPr>
            <a:r>
              <a:rPr lang="en-US" sz="2000" dirty="0">
                <a:cs typeface="Times New Roman" panose="02020603050405020304" pitchFamily="18" charset="0"/>
              </a:rPr>
              <a:t>    cl::Context context(…);</a:t>
            </a:r>
          </a:p>
          <a:p>
            <a:pPr>
              <a:lnSpc>
                <a:spcPct val="120000"/>
              </a:lnSpc>
            </a:pPr>
            <a:r>
              <a:rPr lang="en-US" sz="2000" dirty="0">
                <a:cs typeface="Times New Roman" panose="02020603050405020304" pitchFamily="18" charset="0"/>
              </a:rPr>
              <a:t>    cl::</a:t>
            </a:r>
            <a:r>
              <a:rPr lang="en-US" sz="2000" dirty="0" err="1">
                <a:cs typeface="Times New Roman" panose="02020603050405020304" pitchFamily="18" charset="0"/>
              </a:rPr>
              <a:t>CommandQueue</a:t>
            </a:r>
            <a:r>
              <a:rPr lang="en-US" sz="2000" dirty="0">
                <a:cs typeface="Times New Roman" panose="02020603050405020304" pitchFamily="18" charset="0"/>
              </a:rPr>
              <a:t> q(context, device, …);</a:t>
            </a:r>
          </a:p>
        </p:txBody>
      </p:sp>
    </p:spTree>
    <p:extLst>
      <p:ext uri="{BB962C8B-B14F-4D97-AF65-F5344CB8AC3E}">
        <p14:creationId xmlns:p14="http://schemas.microsoft.com/office/powerpoint/2010/main" val="1730571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435C71-5E77-43DF-8DB2-6392FE2B3EDF}"/>
              </a:ext>
            </a:extLst>
          </p:cNvPr>
          <p:cNvSpPr>
            <a:spLocks noGrp="1"/>
          </p:cNvSpPr>
          <p:nvPr>
            <p:ph type="title"/>
          </p:nvPr>
        </p:nvSpPr>
        <p:spPr>
          <a:xfrm>
            <a:off x="761997" y="299810"/>
            <a:ext cx="10515600" cy="1325563"/>
          </a:xfrm>
        </p:spPr>
        <p:txBody>
          <a:bodyPr/>
          <a:lstStyle/>
          <a:p>
            <a:r>
              <a:rPr lang="en-US" b="1" dirty="0">
                <a:solidFill>
                  <a:schemeClr val="accent5">
                    <a:lumMod val="75000"/>
                  </a:schemeClr>
                </a:solidFill>
              </a:rPr>
              <a:t>OpenCL S</a:t>
            </a:r>
            <a:r>
              <a:rPr lang="en-US" altLang="zh-CN" b="1" dirty="0">
                <a:solidFill>
                  <a:schemeClr val="accent5">
                    <a:lumMod val="75000"/>
                  </a:schemeClr>
                </a:solidFill>
              </a:rPr>
              <a:t>upport</a:t>
            </a:r>
            <a:endParaRPr lang="en-US" b="1" dirty="0">
              <a:solidFill>
                <a:schemeClr val="accent5">
                  <a:lumMod val="75000"/>
                </a:schemeClr>
              </a:solidFill>
            </a:endParaRPr>
          </a:p>
        </p:txBody>
      </p:sp>
      <p:sp>
        <p:nvSpPr>
          <p:cNvPr id="9" name="TextBox 8">
            <a:extLst>
              <a:ext uri="{FF2B5EF4-FFF2-40B4-BE49-F238E27FC236}">
                <a16:creationId xmlns:a16="http://schemas.microsoft.com/office/drawing/2014/main" id="{3A96C8CF-D714-49A5-8D8A-5CE61426C568}"/>
              </a:ext>
            </a:extLst>
          </p:cNvPr>
          <p:cNvSpPr txBox="1"/>
          <p:nvPr/>
        </p:nvSpPr>
        <p:spPr>
          <a:xfrm>
            <a:off x="761997" y="1742717"/>
            <a:ext cx="4767943" cy="1537409"/>
          </a:xfrm>
          <a:prstGeom prst="rect">
            <a:avLst/>
          </a:prstGeom>
          <a:noFill/>
        </p:spPr>
        <p:txBody>
          <a:bodyPr wrap="square" rtlCol="0">
            <a:spAutoFit/>
          </a:bodyPr>
          <a:lstStyle/>
          <a:p>
            <a:pPr>
              <a:lnSpc>
                <a:spcPct val="120000"/>
              </a:lnSpc>
            </a:pPr>
            <a:r>
              <a:rPr lang="en-US" sz="2000" dirty="0">
                <a:latin typeface="Times New Roman" panose="02020603050405020304" pitchFamily="18" charset="0"/>
                <a:cs typeface="Times New Roman" panose="02020603050405020304" pitchFamily="18" charset="0"/>
              </a:rPr>
              <a:t>3. </a:t>
            </a:r>
            <a:r>
              <a:rPr lang="en-US" sz="2000" dirty="0">
                <a:cs typeface="Times New Roman" panose="02020603050405020304" pitchFamily="18" charset="0"/>
              </a:rPr>
              <a:t>cl::Program::Binaries bins{{</a:t>
            </a:r>
            <a:r>
              <a:rPr lang="en-US" sz="2000" dirty="0" err="1">
                <a:cs typeface="Times New Roman" panose="02020603050405020304" pitchFamily="18" charset="0"/>
              </a:rPr>
              <a:t>fileBuf</a:t>
            </a:r>
            <a:r>
              <a:rPr lang="en-US" sz="2000" dirty="0">
                <a:cs typeface="Times New Roman" panose="02020603050405020304" pitchFamily="18" charset="0"/>
              </a:rPr>
              <a:t>,</a:t>
            </a:r>
          </a:p>
          <a:p>
            <a:pPr>
              <a:lnSpc>
                <a:spcPct val="120000"/>
              </a:lnSpc>
            </a:pPr>
            <a:r>
              <a:rPr lang="en-US" sz="2000" dirty="0">
                <a:cs typeface="Times New Roman" panose="02020603050405020304" pitchFamily="18" charset="0"/>
              </a:rPr>
              <a:t>                </a:t>
            </a:r>
            <a:r>
              <a:rPr lang="en-US" sz="2000" dirty="0" err="1">
                <a:cs typeface="Times New Roman" panose="02020603050405020304" pitchFamily="18" charset="0"/>
              </a:rPr>
              <a:t>FileBufSize</a:t>
            </a:r>
            <a:r>
              <a:rPr lang="en-US" sz="2000" dirty="0">
                <a:cs typeface="Times New Roman" panose="02020603050405020304" pitchFamily="18" charset="0"/>
              </a:rPr>
              <a:t>}};</a:t>
            </a:r>
          </a:p>
          <a:p>
            <a:pPr>
              <a:lnSpc>
                <a:spcPct val="120000"/>
              </a:lnSpc>
            </a:pPr>
            <a:r>
              <a:rPr lang="en-US" sz="2000" dirty="0">
                <a:cs typeface="Times New Roman" panose="02020603050405020304" pitchFamily="18" charset="0"/>
              </a:rPr>
              <a:t>     cl::Program program(context, devices</a:t>
            </a:r>
          </a:p>
          <a:p>
            <a:pPr>
              <a:lnSpc>
                <a:spcPct val="120000"/>
              </a:lnSpc>
            </a:pPr>
            <a:r>
              <a:rPr lang="en-US" sz="2000" dirty="0">
                <a:cs typeface="Times New Roman" panose="02020603050405020304" pitchFamily="18" charset="0"/>
              </a:rPr>
              <a:t>                bins, …);</a:t>
            </a:r>
          </a:p>
        </p:txBody>
      </p:sp>
      <p:sp>
        <p:nvSpPr>
          <p:cNvPr id="14" name="TextBox 13">
            <a:extLst>
              <a:ext uri="{FF2B5EF4-FFF2-40B4-BE49-F238E27FC236}">
                <a16:creationId xmlns:a16="http://schemas.microsoft.com/office/drawing/2014/main" id="{BDCC9FF3-A582-4256-96C4-E99633B6A1E4}"/>
              </a:ext>
            </a:extLst>
          </p:cNvPr>
          <p:cNvSpPr txBox="1"/>
          <p:nvPr/>
        </p:nvSpPr>
        <p:spPr>
          <a:xfrm>
            <a:off x="5729100" y="1736755"/>
            <a:ext cx="6462900" cy="1067343"/>
          </a:xfrm>
          <a:prstGeom prst="rect">
            <a:avLst/>
          </a:prstGeom>
          <a:noFill/>
        </p:spPr>
        <p:txBody>
          <a:bodyPr wrap="square" rtlCol="0">
            <a:spAutoFit/>
          </a:bodyPr>
          <a:lstStyle/>
          <a:p>
            <a:pPr>
              <a:lnSpc>
                <a:spcPct val="120000"/>
              </a:lnSpc>
            </a:pPr>
            <a:r>
              <a:rPr lang="en-US" dirty="0">
                <a:latin typeface="Times New Roman" panose="02020603050405020304" pitchFamily="18" charset="0"/>
                <a:cs typeface="Times New Roman" panose="02020603050405020304" pitchFamily="18" charset="0"/>
              </a:rPr>
              <a:t>4. </a:t>
            </a:r>
            <a:r>
              <a:rPr lang="en-US" altLang="zh-CN" dirty="0">
                <a:cs typeface="Times New Roman" panose="02020603050405020304" pitchFamily="18" charset="0"/>
              </a:rPr>
              <a:t>buf0 = </a:t>
            </a:r>
            <a:r>
              <a:rPr lang="en-US" dirty="0">
                <a:cs typeface="Times New Roman" panose="02020603050405020304" pitchFamily="18" charset="0"/>
              </a:rPr>
              <a:t>cl::</a:t>
            </a:r>
            <a:r>
              <a:rPr lang="en-US" dirty="0" err="1">
                <a:cs typeface="Times New Roman" panose="02020603050405020304" pitchFamily="18" charset="0"/>
              </a:rPr>
              <a:t>clCreateBuffer</a:t>
            </a:r>
            <a:r>
              <a:rPr lang="en-US" dirty="0">
                <a:cs typeface="Times New Roman" panose="02020603050405020304" pitchFamily="18" charset="0"/>
              </a:rPr>
              <a:t>(context, CL_MEM_READ_ONLY,…);</a:t>
            </a:r>
          </a:p>
          <a:p>
            <a:pPr>
              <a:lnSpc>
                <a:spcPct val="120000"/>
              </a:lnSpc>
            </a:pPr>
            <a:r>
              <a:rPr lang="en-US" dirty="0">
                <a:cs typeface="Times New Roman" panose="02020603050405020304" pitchFamily="18" charset="0"/>
              </a:rPr>
              <a:t>    </a:t>
            </a:r>
            <a:r>
              <a:rPr lang="en-US" altLang="zh-CN" dirty="0">
                <a:cs typeface="Times New Roman" panose="02020603050405020304" pitchFamily="18" charset="0"/>
              </a:rPr>
              <a:t>buf1 = </a:t>
            </a:r>
            <a:r>
              <a:rPr lang="en-US" dirty="0">
                <a:cs typeface="Times New Roman" panose="02020603050405020304" pitchFamily="18" charset="0"/>
              </a:rPr>
              <a:t>cl::</a:t>
            </a:r>
            <a:r>
              <a:rPr lang="en-US" dirty="0" err="1">
                <a:cs typeface="Times New Roman" panose="02020603050405020304" pitchFamily="18" charset="0"/>
              </a:rPr>
              <a:t>clCreateBuffer</a:t>
            </a:r>
            <a:r>
              <a:rPr lang="en-US" dirty="0">
                <a:cs typeface="Times New Roman" panose="02020603050405020304" pitchFamily="18" charset="0"/>
              </a:rPr>
              <a:t>(context, CL_MEM_READ_ONLY, …);</a:t>
            </a:r>
          </a:p>
          <a:p>
            <a:pPr>
              <a:lnSpc>
                <a:spcPct val="120000"/>
              </a:lnSpc>
            </a:pPr>
            <a:r>
              <a:rPr lang="en-US" dirty="0">
                <a:cs typeface="Times New Roman" panose="02020603050405020304" pitchFamily="18" charset="0"/>
              </a:rPr>
              <a:t>    </a:t>
            </a:r>
            <a:r>
              <a:rPr lang="en-US" altLang="zh-CN" dirty="0">
                <a:cs typeface="Times New Roman" panose="02020603050405020304" pitchFamily="18" charset="0"/>
              </a:rPr>
              <a:t>buf2 = cl::</a:t>
            </a:r>
            <a:r>
              <a:rPr lang="en-US" dirty="0" err="1">
                <a:cs typeface="Times New Roman" panose="02020603050405020304" pitchFamily="18" charset="0"/>
              </a:rPr>
              <a:t>clCreateBuffer</a:t>
            </a:r>
            <a:r>
              <a:rPr lang="en-US" dirty="0">
                <a:cs typeface="Times New Roman" panose="02020603050405020304" pitchFamily="18" charset="0"/>
              </a:rPr>
              <a:t>(context, CL_MEM_WRITE_ONLY,… );</a:t>
            </a:r>
          </a:p>
        </p:txBody>
      </p:sp>
      <p:pic>
        <p:nvPicPr>
          <p:cNvPr id="3" name="Picture 2" descr="Diagram&#10;&#10;Description automatically generated">
            <a:extLst>
              <a:ext uri="{FF2B5EF4-FFF2-40B4-BE49-F238E27FC236}">
                <a16:creationId xmlns:a16="http://schemas.microsoft.com/office/drawing/2014/main" id="{C192A150-4F51-46EC-A75B-F913C6BCA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53" y="4044427"/>
            <a:ext cx="5330047" cy="1864928"/>
          </a:xfrm>
          <a:prstGeom prst="rect">
            <a:avLst/>
          </a:prstGeom>
        </p:spPr>
      </p:pic>
      <p:pic>
        <p:nvPicPr>
          <p:cNvPr id="6" name="Picture 5" descr="Diagram&#10;&#10;Description automatically generated">
            <a:extLst>
              <a:ext uri="{FF2B5EF4-FFF2-40B4-BE49-F238E27FC236}">
                <a16:creationId xmlns:a16="http://schemas.microsoft.com/office/drawing/2014/main" id="{6D5EF0B1-EEC1-47AD-B91F-DECF32E71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230" y="4044427"/>
            <a:ext cx="4762286" cy="1946468"/>
          </a:xfrm>
          <a:prstGeom prst="rect">
            <a:avLst/>
          </a:prstGeom>
        </p:spPr>
      </p:pic>
    </p:spTree>
    <p:extLst>
      <p:ext uri="{BB962C8B-B14F-4D97-AF65-F5344CB8AC3E}">
        <p14:creationId xmlns:p14="http://schemas.microsoft.com/office/powerpoint/2010/main" val="2343001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435C71-5E77-43DF-8DB2-6392FE2B3EDF}"/>
              </a:ext>
            </a:extLst>
          </p:cNvPr>
          <p:cNvSpPr>
            <a:spLocks noGrp="1"/>
          </p:cNvSpPr>
          <p:nvPr>
            <p:ph type="title"/>
          </p:nvPr>
        </p:nvSpPr>
        <p:spPr>
          <a:xfrm>
            <a:off x="761997" y="299810"/>
            <a:ext cx="10515600" cy="1325563"/>
          </a:xfrm>
        </p:spPr>
        <p:txBody>
          <a:bodyPr/>
          <a:lstStyle/>
          <a:p>
            <a:r>
              <a:rPr lang="en-US" b="1" dirty="0">
                <a:solidFill>
                  <a:schemeClr val="accent5">
                    <a:lumMod val="75000"/>
                  </a:schemeClr>
                </a:solidFill>
              </a:rPr>
              <a:t>OpenCL S</a:t>
            </a:r>
            <a:r>
              <a:rPr lang="en-US" altLang="zh-CN" b="1" dirty="0">
                <a:solidFill>
                  <a:schemeClr val="accent5">
                    <a:lumMod val="75000"/>
                  </a:schemeClr>
                </a:solidFill>
              </a:rPr>
              <a:t>upport</a:t>
            </a:r>
            <a:endParaRPr lang="en-US" b="1" dirty="0">
              <a:solidFill>
                <a:schemeClr val="accent5">
                  <a:lumMod val="75000"/>
                </a:schemeClr>
              </a:solidFill>
            </a:endParaRPr>
          </a:p>
        </p:txBody>
      </p:sp>
      <p:sp>
        <p:nvSpPr>
          <p:cNvPr id="9" name="TextBox 8">
            <a:extLst>
              <a:ext uri="{FF2B5EF4-FFF2-40B4-BE49-F238E27FC236}">
                <a16:creationId xmlns:a16="http://schemas.microsoft.com/office/drawing/2014/main" id="{3A96C8CF-D714-49A5-8D8A-5CE61426C568}"/>
              </a:ext>
            </a:extLst>
          </p:cNvPr>
          <p:cNvSpPr txBox="1"/>
          <p:nvPr/>
        </p:nvSpPr>
        <p:spPr>
          <a:xfrm>
            <a:off x="761997" y="1689189"/>
            <a:ext cx="4767943" cy="1174039"/>
          </a:xfrm>
          <a:prstGeom prst="rect">
            <a:avLst/>
          </a:prstGeom>
          <a:noFill/>
        </p:spPr>
        <p:txBody>
          <a:bodyPr wrap="square" rtlCol="0">
            <a:spAutoFit/>
          </a:bodyPr>
          <a:lstStyle/>
          <a:p>
            <a:pPr>
              <a:lnSpc>
                <a:spcPct val="120000"/>
              </a:lnSpc>
            </a:pPr>
            <a:r>
              <a:rPr lang="en-US" sz="2000" dirty="0">
                <a:latin typeface="Times New Roman" panose="02020603050405020304" pitchFamily="18" charset="0"/>
                <a:cs typeface="Times New Roman" panose="02020603050405020304" pitchFamily="18" charset="0"/>
              </a:rPr>
              <a:t>5. </a:t>
            </a:r>
            <a:r>
              <a:rPr lang="en-US" altLang="zh-CN" sz="2000" dirty="0" err="1">
                <a:cs typeface="Times New Roman" panose="02020603050405020304" pitchFamily="18" charset="0"/>
              </a:rPr>
              <a:t>clEnqueueMigrateMemObjects</a:t>
            </a:r>
            <a:r>
              <a:rPr lang="en-US" altLang="zh-CN" sz="2000" dirty="0">
                <a:cs typeface="Times New Roman" panose="02020603050405020304" pitchFamily="18" charset="0"/>
              </a:rPr>
              <a:t> (</a:t>
            </a:r>
            <a:r>
              <a:rPr lang="en-US" altLang="zh-CN" sz="2000" dirty="0" err="1">
                <a:cs typeface="Times New Roman" panose="02020603050405020304" pitchFamily="18" charset="0"/>
              </a:rPr>
              <a:t>Command_Queue</a:t>
            </a:r>
            <a:r>
              <a:rPr lang="en-US" altLang="zh-CN" sz="2000" dirty="0">
                <a:cs typeface="Times New Roman" panose="02020603050405020304" pitchFamily="18" charset="0"/>
              </a:rPr>
              <a:t>, 1, &amp;GlobMem_BUF_DataIn_1, …);</a:t>
            </a:r>
            <a:endParaRPr lang="en-US" sz="2000" dirty="0">
              <a:cs typeface="Times New Roman" panose="02020603050405020304" pitchFamily="18" charset="0"/>
            </a:endParaRPr>
          </a:p>
        </p:txBody>
      </p:sp>
      <p:sp>
        <p:nvSpPr>
          <p:cNvPr id="14" name="TextBox 13">
            <a:extLst>
              <a:ext uri="{FF2B5EF4-FFF2-40B4-BE49-F238E27FC236}">
                <a16:creationId xmlns:a16="http://schemas.microsoft.com/office/drawing/2014/main" id="{BDCC9FF3-A582-4256-96C4-E99633B6A1E4}"/>
              </a:ext>
            </a:extLst>
          </p:cNvPr>
          <p:cNvSpPr txBox="1"/>
          <p:nvPr/>
        </p:nvSpPr>
        <p:spPr>
          <a:xfrm>
            <a:off x="5729099" y="1689189"/>
            <a:ext cx="6462900" cy="1399742"/>
          </a:xfrm>
          <a:prstGeom prst="rect">
            <a:avLst/>
          </a:prstGeom>
          <a:noFill/>
        </p:spPr>
        <p:txBody>
          <a:bodyPr wrap="square" rtlCol="0">
            <a:spAutoFit/>
          </a:bodyPr>
          <a:lstStyle/>
          <a:p>
            <a:pPr>
              <a:lnSpc>
                <a:spcPct val="120000"/>
              </a:lnSpc>
            </a:pPr>
            <a:r>
              <a:rPr lang="en-US" dirty="0">
                <a:latin typeface="Times New Roman" panose="02020603050405020304" pitchFamily="18" charset="0"/>
                <a:cs typeface="Times New Roman" panose="02020603050405020304" pitchFamily="18" charset="0"/>
              </a:rPr>
              <a:t>6. </a:t>
            </a:r>
            <a:r>
              <a:rPr lang="en-US" dirty="0">
                <a:cs typeface="Times New Roman" panose="02020603050405020304" pitchFamily="18" charset="0"/>
              </a:rPr>
              <a:t>Kernel = cl::</a:t>
            </a:r>
            <a:r>
              <a:rPr lang="en-US" dirty="0" err="1">
                <a:cs typeface="Times New Roman" panose="02020603050405020304" pitchFamily="18" charset="0"/>
              </a:rPr>
              <a:t>clCreatekernel</a:t>
            </a:r>
            <a:r>
              <a:rPr lang="en-US" dirty="0">
                <a:cs typeface="Times New Roman" panose="02020603050405020304" pitchFamily="18" charset="0"/>
              </a:rPr>
              <a:t>(program, “</a:t>
            </a:r>
            <a:r>
              <a:rPr lang="en-US" dirty="0" err="1">
                <a:cs typeface="Times New Roman" panose="02020603050405020304" pitchFamily="18" charset="0"/>
              </a:rPr>
              <a:t>mykernel</a:t>
            </a:r>
            <a:r>
              <a:rPr lang="en-US" dirty="0">
                <a:cs typeface="Times New Roman" panose="02020603050405020304" pitchFamily="18" charset="0"/>
              </a:rPr>
              <a:t>”, …);</a:t>
            </a:r>
          </a:p>
          <a:p>
            <a:pPr>
              <a:lnSpc>
                <a:spcPct val="120000"/>
              </a:lnSpc>
            </a:pPr>
            <a:r>
              <a:rPr lang="en-US" dirty="0">
                <a:cs typeface="Times New Roman" panose="02020603050405020304" pitchFamily="18" charset="0"/>
              </a:rPr>
              <a:t>    cl::</a:t>
            </a:r>
            <a:r>
              <a:rPr lang="en-US" dirty="0" err="1">
                <a:cs typeface="Times New Roman" panose="02020603050405020304" pitchFamily="18" charset="0"/>
              </a:rPr>
              <a:t>clSetKernelArg</a:t>
            </a:r>
            <a:r>
              <a:rPr lang="en-US" dirty="0">
                <a:cs typeface="Times New Roman" panose="02020603050405020304" pitchFamily="18" charset="0"/>
              </a:rPr>
              <a:t>(kernel, 0, </a:t>
            </a:r>
            <a:r>
              <a:rPr lang="en-US" dirty="0" err="1">
                <a:cs typeface="Times New Roman" panose="02020603050405020304" pitchFamily="18" charset="0"/>
              </a:rPr>
              <a:t>sizeof</a:t>
            </a:r>
            <a:r>
              <a:rPr lang="en-US" dirty="0">
                <a:cs typeface="Times New Roman" panose="02020603050405020304" pitchFamily="18" charset="0"/>
              </a:rPr>
              <a:t>(</a:t>
            </a:r>
            <a:r>
              <a:rPr lang="en-US" dirty="0" err="1">
                <a:cs typeface="Times New Roman" panose="02020603050405020304" pitchFamily="18" charset="0"/>
              </a:rPr>
              <a:t>cl_mem</a:t>
            </a:r>
            <a:r>
              <a:rPr lang="en-US" dirty="0">
                <a:cs typeface="Times New Roman" panose="02020603050405020304" pitchFamily="18" charset="0"/>
              </a:rPr>
              <a:t>), &amp;buf0);</a:t>
            </a:r>
          </a:p>
          <a:p>
            <a:pPr>
              <a:lnSpc>
                <a:spcPct val="120000"/>
              </a:lnSpc>
            </a:pPr>
            <a:r>
              <a:rPr lang="en-US" dirty="0">
                <a:cs typeface="Times New Roman" panose="02020603050405020304" pitchFamily="18" charset="0"/>
              </a:rPr>
              <a:t>    cl::</a:t>
            </a:r>
            <a:r>
              <a:rPr lang="en-US" dirty="0" err="1">
                <a:cs typeface="Times New Roman" panose="02020603050405020304" pitchFamily="18" charset="0"/>
              </a:rPr>
              <a:t>clSetKernelArg</a:t>
            </a:r>
            <a:r>
              <a:rPr lang="en-US" dirty="0">
                <a:cs typeface="Times New Roman" panose="02020603050405020304" pitchFamily="18" charset="0"/>
              </a:rPr>
              <a:t>(kernel, 1, </a:t>
            </a:r>
            <a:r>
              <a:rPr lang="en-US" dirty="0" err="1">
                <a:cs typeface="Times New Roman" panose="02020603050405020304" pitchFamily="18" charset="0"/>
              </a:rPr>
              <a:t>sizeof</a:t>
            </a:r>
            <a:r>
              <a:rPr lang="en-US" dirty="0">
                <a:cs typeface="Times New Roman" panose="02020603050405020304" pitchFamily="18" charset="0"/>
              </a:rPr>
              <a:t>(</a:t>
            </a:r>
            <a:r>
              <a:rPr lang="en-US" dirty="0" err="1">
                <a:cs typeface="Times New Roman" panose="02020603050405020304" pitchFamily="18" charset="0"/>
              </a:rPr>
              <a:t>cl_mem</a:t>
            </a:r>
            <a:r>
              <a:rPr lang="en-US" dirty="0">
                <a:cs typeface="Times New Roman" panose="02020603050405020304" pitchFamily="18" charset="0"/>
              </a:rPr>
              <a:t>), &amp;buf1);</a:t>
            </a:r>
          </a:p>
          <a:p>
            <a:pPr>
              <a:lnSpc>
                <a:spcPct val="120000"/>
              </a:lnSpc>
            </a:pPr>
            <a:r>
              <a:rPr lang="en-US" dirty="0">
                <a:cs typeface="Times New Roman" panose="02020603050405020304" pitchFamily="18" charset="0"/>
              </a:rPr>
              <a:t>    cl::</a:t>
            </a:r>
            <a:r>
              <a:rPr lang="en-US" dirty="0" err="1">
                <a:cs typeface="Times New Roman" panose="02020603050405020304" pitchFamily="18" charset="0"/>
              </a:rPr>
              <a:t>clEnqueueTask</a:t>
            </a:r>
            <a:r>
              <a:rPr lang="en-US" dirty="0">
                <a:cs typeface="Times New Roman" panose="02020603050405020304" pitchFamily="18" charset="0"/>
              </a:rPr>
              <a:t>(</a:t>
            </a:r>
            <a:r>
              <a:rPr lang="en-US" dirty="0" err="1">
                <a:cs typeface="Times New Roman" panose="02020603050405020304" pitchFamily="18" charset="0"/>
              </a:rPr>
              <a:t>Command_Queue</a:t>
            </a:r>
            <a:r>
              <a:rPr lang="en-US" dirty="0">
                <a:cs typeface="Times New Roman" panose="02020603050405020304" pitchFamily="18" charset="0"/>
              </a:rPr>
              <a:t>, Kernel, 0, NULL, NULL);</a:t>
            </a:r>
          </a:p>
        </p:txBody>
      </p:sp>
      <p:pic>
        <p:nvPicPr>
          <p:cNvPr id="5" name="Picture 4" descr="Diagram&#10;&#10;Description automatically generated">
            <a:extLst>
              <a:ext uri="{FF2B5EF4-FFF2-40B4-BE49-F238E27FC236}">
                <a16:creationId xmlns:a16="http://schemas.microsoft.com/office/drawing/2014/main" id="{C8A9303B-9E74-4A6F-8EC7-9DA54FE63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15" y="3663651"/>
            <a:ext cx="5537485" cy="2533780"/>
          </a:xfrm>
          <a:prstGeom prst="rect">
            <a:avLst/>
          </a:prstGeom>
        </p:spPr>
      </p:pic>
      <p:pic>
        <p:nvPicPr>
          <p:cNvPr id="8" name="Picture 7" descr="Diagram&#10;&#10;Description automatically generated">
            <a:extLst>
              <a:ext uri="{FF2B5EF4-FFF2-40B4-BE49-F238E27FC236}">
                <a16:creationId xmlns:a16="http://schemas.microsoft.com/office/drawing/2014/main" id="{478B2323-492A-402E-AF08-3B37018C9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610" y="3695402"/>
            <a:ext cx="5435879" cy="2502029"/>
          </a:xfrm>
          <a:prstGeom prst="rect">
            <a:avLst/>
          </a:prstGeom>
        </p:spPr>
      </p:pic>
    </p:spTree>
    <p:extLst>
      <p:ext uri="{BB962C8B-B14F-4D97-AF65-F5344CB8AC3E}">
        <p14:creationId xmlns:p14="http://schemas.microsoft.com/office/powerpoint/2010/main" val="187486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48404C5-5FFC-4768-BCCD-F319094BD0B7}"/>
              </a:ext>
            </a:extLst>
          </p:cNvPr>
          <p:cNvSpPr txBox="1"/>
          <p:nvPr/>
        </p:nvSpPr>
        <p:spPr>
          <a:xfrm>
            <a:off x="2103121" y="310343"/>
            <a:ext cx="7985759" cy="868823"/>
          </a:xfrm>
          <a:prstGeom prst="ellipse">
            <a:avLst/>
          </a:prstGeom>
        </p:spPr>
        <p:txBody>
          <a:bodyPr vert="horz" lIns="91440" tIns="45720" rIns="91440" bIns="45720" rtlCol="0" anchor="ctr">
            <a:normAutofit/>
          </a:bodyPr>
          <a:lstStyle/>
          <a:p>
            <a:pPr algn="ctr">
              <a:lnSpc>
                <a:spcPct val="90000"/>
              </a:lnSpc>
              <a:spcBef>
                <a:spcPct val="0"/>
              </a:spcBef>
              <a:spcAft>
                <a:spcPts val="600"/>
              </a:spcAft>
            </a:pPr>
            <a:r>
              <a:rPr lang="en-US" sz="3700" kern="1200">
                <a:solidFill>
                  <a:schemeClr val="tx1"/>
                </a:solidFill>
                <a:latin typeface="+mj-lt"/>
                <a:ea typeface="+mj-ea"/>
                <a:cs typeface="+mj-cs"/>
              </a:rPr>
              <a:t>Vivado HLS Design Flow</a:t>
            </a:r>
          </a:p>
        </p:txBody>
      </p:sp>
      <p:sp>
        <p:nvSpPr>
          <p:cNvPr id="34" name="Rectangle: Rounded Corners 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6C59C4B3-5FBB-41F0-86B2-C490FF2685C5}"/>
              </a:ext>
            </a:extLst>
          </p:cNvPr>
          <p:cNvPicPr>
            <a:picLocks noChangeAspect="1"/>
          </p:cNvPicPr>
          <p:nvPr/>
        </p:nvPicPr>
        <p:blipFill>
          <a:blip r:embed="rId3"/>
          <a:stretch>
            <a:fillRect/>
          </a:stretch>
        </p:blipFill>
        <p:spPr>
          <a:xfrm>
            <a:off x="2329292" y="2139484"/>
            <a:ext cx="7533416" cy="4096512"/>
          </a:xfrm>
          <a:prstGeom prst="rect">
            <a:avLst/>
          </a:prstGeom>
        </p:spPr>
      </p:pic>
    </p:spTree>
    <p:extLst>
      <p:ext uri="{BB962C8B-B14F-4D97-AF65-F5344CB8AC3E}">
        <p14:creationId xmlns:p14="http://schemas.microsoft.com/office/powerpoint/2010/main" val="419267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435C71-5E77-43DF-8DB2-6392FE2B3EDF}"/>
              </a:ext>
            </a:extLst>
          </p:cNvPr>
          <p:cNvSpPr>
            <a:spLocks noGrp="1"/>
          </p:cNvSpPr>
          <p:nvPr>
            <p:ph type="title"/>
          </p:nvPr>
        </p:nvSpPr>
        <p:spPr>
          <a:xfrm>
            <a:off x="761997" y="299810"/>
            <a:ext cx="10515600" cy="1325563"/>
          </a:xfrm>
        </p:spPr>
        <p:txBody>
          <a:bodyPr/>
          <a:lstStyle/>
          <a:p>
            <a:r>
              <a:rPr lang="en-US" b="1" dirty="0">
                <a:solidFill>
                  <a:schemeClr val="accent5">
                    <a:lumMod val="75000"/>
                  </a:schemeClr>
                </a:solidFill>
              </a:rPr>
              <a:t>OpenCL S</a:t>
            </a:r>
            <a:r>
              <a:rPr lang="en-US" altLang="zh-CN" b="1" dirty="0">
                <a:solidFill>
                  <a:schemeClr val="accent5">
                    <a:lumMod val="75000"/>
                  </a:schemeClr>
                </a:solidFill>
              </a:rPr>
              <a:t>upport</a:t>
            </a:r>
            <a:endParaRPr lang="en-US" b="1" dirty="0">
              <a:solidFill>
                <a:schemeClr val="accent5">
                  <a:lumMod val="75000"/>
                </a:schemeClr>
              </a:solidFill>
            </a:endParaRPr>
          </a:p>
        </p:txBody>
      </p:sp>
      <p:sp>
        <p:nvSpPr>
          <p:cNvPr id="9" name="TextBox 8">
            <a:extLst>
              <a:ext uri="{FF2B5EF4-FFF2-40B4-BE49-F238E27FC236}">
                <a16:creationId xmlns:a16="http://schemas.microsoft.com/office/drawing/2014/main" id="{3A96C8CF-D714-49A5-8D8A-5CE61426C568}"/>
              </a:ext>
            </a:extLst>
          </p:cNvPr>
          <p:cNvSpPr txBox="1"/>
          <p:nvPr/>
        </p:nvSpPr>
        <p:spPr>
          <a:xfrm>
            <a:off x="761997" y="1689189"/>
            <a:ext cx="4767943" cy="806375"/>
          </a:xfrm>
          <a:prstGeom prst="rect">
            <a:avLst/>
          </a:prstGeom>
          <a:noFill/>
        </p:spPr>
        <p:txBody>
          <a:bodyPr wrap="square" rtlCol="0">
            <a:spAutoFit/>
          </a:bodyPr>
          <a:lstStyle/>
          <a:p>
            <a:pPr>
              <a:lnSpc>
                <a:spcPct val="120000"/>
              </a:lnSpc>
            </a:pPr>
            <a:r>
              <a:rPr lang="en-US" sz="2000" dirty="0">
                <a:latin typeface="Times New Roman" panose="02020603050405020304" pitchFamily="18" charset="0"/>
                <a:cs typeface="Times New Roman" panose="02020603050405020304" pitchFamily="18" charset="0"/>
              </a:rPr>
              <a:t>6(cont’d). </a:t>
            </a:r>
          </a:p>
          <a:p>
            <a:pPr>
              <a:lnSpc>
                <a:spcPct val="120000"/>
              </a:lnSpc>
            </a:pPr>
            <a:r>
              <a:rPr lang="en-US" altLang="zh-CN" sz="2000" dirty="0">
                <a:latin typeface="Times New Roman" panose="02020603050405020304" pitchFamily="18" charset="0"/>
                <a:cs typeface="Times New Roman" panose="02020603050405020304" pitchFamily="18" charset="0"/>
              </a:rPr>
              <a:t>    </a:t>
            </a:r>
            <a:r>
              <a:rPr lang="en-US" altLang="zh-CN" sz="2000" dirty="0">
                <a:cs typeface="Times New Roman" panose="02020603050405020304" pitchFamily="18" charset="0"/>
              </a:rPr>
              <a:t>cl::</a:t>
            </a:r>
            <a:r>
              <a:rPr lang="en-US" altLang="zh-CN" sz="2000" dirty="0" err="1">
                <a:cs typeface="Times New Roman" panose="02020603050405020304" pitchFamily="18" charset="0"/>
              </a:rPr>
              <a:t>clFinish</a:t>
            </a:r>
            <a:r>
              <a:rPr lang="en-US" altLang="zh-CN" sz="2000" dirty="0">
                <a:cs typeface="Times New Roman" panose="02020603050405020304" pitchFamily="18" charset="0"/>
              </a:rPr>
              <a:t>(</a:t>
            </a:r>
            <a:r>
              <a:rPr lang="en-US" altLang="zh-CN" sz="2000" dirty="0" err="1">
                <a:cs typeface="Times New Roman" panose="02020603050405020304" pitchFamily="18" charset="0"/>
              </a:rPr>
              <a:t>Command_Queue</a:t>
            </a:r>
            <a:r>
              <a:rPr lang="en-US" altLang="zh-CN" sz="2000" dirty="0">
                <a:cs typeface="Times New Roman" panose="02020603050405020304" pitchFamily="18" charset="0"/>
              </a:rPr>
              <a:t>);</a:t>
            </a:r>
            <a:endParaRPr lang="en-US" sz="2000" dirty="0">
              <a:cs typeface="Times New Roman" panose="02020603050405020304" pitchFamily="18" charset="0"/>
            </a:endParaRPr>
          </a:p>
        </p:txBody>
      </p:sp>
      <p:sp>
        <p:nvSpPr>
          <p:cNvPr id="14" name="TextBox 13">
            <a:extLst>
              <a:ext uri="{FF2B5EF4-FFF2-40B4-BE49-F238E27FC236}">
                <a16:creationId xmlns:a16="http://schemas.microsoft.com/office/drawing/2014/main" id="{BDCC9FF3-A582-4256-96C4-E99633B6A1E4}"/>
              </a:ext>
            </a:extLst>
          </p:cNvPr>
          <p:cNvSpPr txBox="1"/>
          <p:nvPr/>
        </p:nvSpPr>
        <p:spPr>
          <a:xfrm>
            <a:off x="5729099" y="1689189"/>
            <a:ext cx="5850093" cy="1065869"/>
          </a:xfrm>
          <a:prstGeom prst="rect">
            <a:avLst/>
          </a:prstGeom>
          <a:noFill/>
        </p:spPr>
        <p:txBody>
          <a:bodyPr wrap="square" rtlCol="0">
            <a:spAutoFit/>
          </a:bodyPr>
          <a:lstStyle/>
          <a:p>
            <a:pPr>
              <a:lnSpc>
                <a:spcPct val="120000"/>
              </a:lnSpc>
            </a:pPr>
            <a:r>
              <a:rPr lang="en-US" dirty="0">
                <a:latin typeface="Times New Roman" panose="02020603050405020304" pitchFamily="18" charset="0"/>
                <a:cs typeface="Times New Roman" panose="02020603050405020304" pitchFamily="18" charset="0"/>
              </a:rPr>
              <a:t>7. </a:t>
            </a:r>
            <a:r>
              <a:rPr lang="en-US" dirty="0">
                <a:cs typeface="Times New Roman" panose="02020603050405020304" pitchFamily="18" charset="0"/>
              </a:rPr>
              <a:t>cl::</a:t>
            </a:r>
            <a:r>
              <a:rPr lang="en-US" dirty="0" err="1">
                <a:cs typeface="Times New Roman" panose="02020603050405020304" pitchFamily="18" charset="0"/>
              </a:rPr>
              <a:t>clEnqueueMigrateMemObjects</a:t>
            </a:r>
            <a:r>
              <a:rPr lang="en-US" dirty="0">
                <a:cs typeface="Times New Roman" panose="02020603050405020304" pitchFamily="18" charset="0"/>
              </a:rPr>
              <a:t>(</a:t>
            </a:r>
            <a:r>
              <a:rPr lang="en-US" dirty="0" err="1">
                <a:cs typeface="Times New Roman" panose="02020603050405020304" pitchFamily="18" charset="0"/>
              </a:rPr>
              <a:t>Command_Queue</a:t>
            </a:r>
            <a:r>
              <a:rPr lang="en-US" dirty="0">
                <a:cs typeface="Times New Roman" panose="02020603050405020304" pitchFamily="18" charset="0"/>
              </a:rPr>
              <a:t>, 1,  &amp;</a:t>
            </a:r>
            <a:r>
              <a:rPr lang="en-US" dirty="0" err="1">
                <a:cs typeface="Times New Roman" panose="02020603050405020304" pitchFamily="18" charset="0"/>
              </a:rPr>
              <a:t>GlobMem_BUF_RES</a:t>
            </a:r>
            <a:r>
              <a:rPr lang="en-US" dirty="0">
                <a:cs typeface="Times New Roman" panose="02020603050405020304" pitchFamily="18" charset="0"/>
              </a:rPr>
              <a:t>,</a:t>
            </a:r>
          </a:p>
          <a:p>
            <a:pPr>
              <a:lnSpc>
                <a:spcPct val="120000"/>
              </a:lnSpc>
            </a:pPr>
            <a:r>
              <a:rPr lang="en-US" dirty="0">
                <a:cs typeface="Times New Roman" panose="02020603050405020304" pitchFamily="18" charset="0"/>
              </a:rPr>
              <a:t>CL_MIGRATE_MEM_OBJECT_HOST,…);</a:t>
            </a:r>
          </a:p>
        </p:txBody>
      </p:sp>
      <p:pic>
        <p:nvPicPr>
          <p:cNvPr id="3" name="Picture 2" descr="Diagram&#10;&#10;Description automatically generated">
            <a:extLst>
              <a:ext uri="{FF2B5EF4-FFF2-40B4-BE49-F238E27FC236}">
                <a16:creationId xmlns:a16="http://schemas.microsoft.com/office/drawing/2014/main" id="{36195395-8B5A-4B3B-9C68-6ACEF748F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7" y="3609763"/>
            <a:ext cx="4877051" cy="1898748"/>
          </a:xfrm>
          <a:prstGeom prst="rect">
            <a:avLst/>
          </a:prstGeom>
        </p:spPr>
      </p:pic>
      <p:pic>
        <p:nvPicPr>
          <p:cNvPr id="7" name="Picture 6" descr="Diagram&#10;&#10;Description automatically generated">
            <a:extLst>
              <a:ext uri="{FF2B5EF4-FFF2-40B4-BE49-F238E27FC236}">
                <a16:creationId xmlns:a16="http://schemas.microsoft.com/office/drawing/2014/main" id="{899FDC26-9F3C-4BAE-95BF-B734BDD8D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030" y="3377976"/>
            <a:ext cx="5442230" cy="2362321"/>
          </a:xfrm>
          <a:prstGeom prst="rect">
            <a:avLst/>
          </a:prstGeom>
        </p:spPr>
      </p:pic>
    </p:spTree>
    <p:extLst>
      <p:ext uri="{BB962C8B-B14F-4D97-AF65-F5344CB8AC3E}">
        <p14:creationId xmlns:p14="http://schemas.microsoft.com/office/powerpoint/2010/main" val="22351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F4D4DF-1DA3-485E-B464-8C19F94148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a:t>
            </a:r>
            <a:r>
              <a:rPr lang="en-US" altLang="zh-CN" sz="7200" kern="1200">
                <a:solidFill>
                  <a:schemeClr val="tx1"/>
                </a:solidFill>
                <a:latin typeface="+mj-lt"/>
                <a:ea typeface="+mj-ea"/>
                <a:cs typeface="+mj-cs"/>
              </a:rPr>
              <a:t>he End</a:t>
            </a:r>
            <a:endParaRPr lang="en-US" sz="72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23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CC747D-A01E-4A24-8513-6E910750FB4C}"/>
              </a:ext>
            </a:extLst>
          </p:cNvPr>
          <p:cNvSpPr txBox="1"/>
          <p:nvPr/>
        </p:nvSpPr>
        <p:spPr>
          <a:xfrm flipH="1">
            <a:off x="809648" y="384196"/>
            <a:ext cx="4005419" cy="646331"/>
          </a:xfrm>
          <a:prstGeom prst="rect">
            <a:avLst/>
          </a:prstGeom>
          <a:noFill/>
        </p:spPr>
        <p:txBody>
          <a:bodyPr wrap="square" rtlCol="0">
            <a:spAutoFit/>
          </a:bodyPr>
          <a:lstStyle/>
          <a:p>
            <a:r>
              <a:rPr lang="en-US" sz="3600" dirty="0">
                <a:solidFill>
                  <a:schemeClr val="accent1">
                    <a:lumMod val="75000"/>
                  </a:schemeClr>
                </a:solidFill>
              </a:rPr>
              <a:t>HLS : Reports</a:t>
            </a:r>
          </a:p>
        </p:txBody>
      </p:sp>
      <p:sp>
        <p:nvSpPr>
          <p:cNvPr id="6" name="TextBox 5">
            <a:extLst>
              <a:ext uri="{FF2B5EF4-FFF2-40B4-BE49-F238E27FC236}">
                <a16:creationId xmlns:a16="http://schemas.microsoft.com/office/drawing/2014/main" id="{4D783755-AE99-4F8B-B692-F9465CE324FE}"/>
              </a:ext>
            </a:extLst>
          </p:cNvPr>
          <p:cNvSpPr txBox="1"/>
          <p:nvPr/>
        </p:nvSpPr>
        <p:spPr>
          <a:xfrm>
            <a:off x="809648" y="1479284"/>
            <a:ext cx="10794523" cy="4525854"/>
          </a:xfrm>
          <a:prstGeom prst="rect">
            <a:avLst/>
          </a:prstGeom>
          <a:noFill/>
        </p:spPr>
        <p:txBody>
          <a:bodyPr wrap="square">
            <a:spAutoFit/>
          </a:bodyPr>
          <a:lstStyle/>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Area</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Amount of hardware resources required to implement the design based on the resources available in the FPGA, including look-up tables (LUT), registers, block RAMs, and DSP48s. </a:t>
            </a:r>
            <a:b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Latency</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Number of clock cycles required for the function to compute all output values. </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Initiation</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interval</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(II)</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Number of clock cycles before the function can accept new input data. </a:t>
            </a:r>
            <a:b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Loop iteration latency</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Number of clock cycles it takes to complete one iteration of the loop. </a:t>
            </a:r>
            <a:b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Loop initiation interval</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Number of clock cycles before the next iteration of the loop starts to process data. </a:t>
            </a:r>
            <a:b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Loop latency</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Number of cycles to execute all iterations of the loop. </a:t>
            </a:r>
          </a:p>
        </p:txBody>
      </p:sp>
    </p:spTree>
    <p:extLst>
      <p:ext uri="{BB962C8B-B14F-4D97-AF65-F5344CB8AC3E}">
        <p14:creationId xmlns:p14="http://schemas.microsoft.com/office/powerpoint/2010/main" val="30975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5BA370-F144-48FD-B21C-EFA845E4C277}"/>
              </a:ext>
            </a:extLst>
          </p:cNvPr>
          <p:cNvSpPr txBox="1"/>
          <p:nvPr/>
        </p:nvSpPr>
        <p:spPr>
          <a:xfrm flipH="1">
            <a:off x="809648" y="384196"/>
            <a:ext cx="4005419" cy="646331"/>
          </a:xfrm>
          <a:prstGeom prst="rect">
            <a:avLst/>
          </a:prstGeom>
          <a:noFill/>
        </p:spPr>
        <p:txBody>
          <a:bodyPr wrap="square" rtlCol="0">
            <a:spAutoFit/>
          </a:bodyPr>
          <a:lstStyle/>
          <a:p>
            <a:r>
              <a:rPr lang="en-US" sz="3600" dirty="0">
                <a:solidFill>
                  <a:schemeClr val="accent1">
                    <a:lumMod val="75000"/>
                  </a:schemeClr>
                </a:solidFill>
              </a:rPr>
              <a:t>HLS : Reports</a:t>
            </a:r>
          </a:p>
        </p:txBody>
      </p:sp>
      <p:pic>
        <p:nvPicPr>
          <p:cNvPr id="6" name="Picture 5" descr="Graphical user interface, application&#10;&#10;Description automatically generated">
            <a:extLst>
              <a:ext uri="{FF2B5EF4-FFF2-40B4-BE49-F238E27FC236}">
                <a16:creationId xmlns:a16="http://schemas.microsoft.com/office/drawing/2014/main" id="{BCB16B21-0978-48F1-86AB-781695590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619" y="1296196"/>
            <a:ext cx="3718809" cy="2491383"/>
          </a:xfrm>
          <a:prstGeom prst="rect">
            <a:avLst/>
          </a:prstGeom>
        </p:spPr>
      </p:pic>
      <p:pic>
        <p:nvPicPr>
          <p:cNvPr id="8" name="Picture 7" descr="Graphical user interface, application, table, Excel&#10;&#10;Description automatically generated">
            <a:extLst>
              <a:ext uri="{FF2B5EF4-FFF2-40B4-BE49-F238E27FC236}">
                <a16:creationId xmlns:a16="http://schemas.microsoft.com/office/drawing/2014/main" id="{42222427-5A75-4000-BCAD-FAE395B88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675" y="1352517"/>
            <a:ext cx="5823249" cy="3670489"/>
          </a:xfrm>
          <a:prstGeom prst="rect">
            <a:avLst/>
          </a:prstGeom>
        </p:spPr>
      </p:pic>
      <p:sp>
        <p:nvSpPr>
          <p:cNvPr id="9" name="TextBox 8">
            <a:extLst>
              <a:ext uri="{FF2B5EF4-FFF2-40B4-BE49-F238E27FC236}">
                <a16:creationId xmlns:a16="http://schemas.microsoft.com/office/drawing/2014/main" id="{EFE03A95-CF7F-4D4A-9640-A69CE0DC370F}"/>
              </a:ext>
            </a:extLst>
          </p:cNvPr>
          <p:cNvSpPr txBox="1"/>
          <p:nvPr/>
        </p:nvSpPr>
        <p:spPr>
          <a:xfrm>
            <a:off x="1682187" y="3868891"/>
            <a:ext cx="1812126" cy="368714"/>
          </a:xfrm>
          <a:prstGeom prst="rect">
            <a:avLst/>
          </a:prstGeom>
          <a:noFill/>
        </p:spPr>
        <p:txBody>
          <a:bodyPr wrap="square" rtlCol="0">
            <a:spAutoFit/>
          </a:bodyPr>
          <a:lstStyle/>
          <a:p>
            <a:r>
              <a:rPr lang="en-US" dirty="0">
                <a:solidFill>
                  <a:schemeClr val="tx1">
                    <a:lumMod val="65000"/>
                    <a:lumOff val="35000"/>
                  </a:schemeClr>
                </a:solidFill>
              </a:rPr>
              <a:t>Synthesis Report</a:t>
            </a:r>
          </a:p>
        </p:txBody>
      </p:sp>
      <p:sp>
        <p:nvSpPr>
          <p:cNvPr id="11" name="TextBox 10">
            <a:extLst>
              <a:ext uri="{FF2B5EF4-FFF2-40B4-BE49-F238E27FC236}">
                <a16:creationId xmlns:a16="http://schemas.microsoft.com/office/drawing/2014/main" id="{439B75C4-B56B-4D1D-99CA-4BAFF7E05985}"/>
              </a:ext>
            </a:extLst>
          </p:cNvPr>
          <p:cNvSpPr txBox="1"/>
          <p:nvPr/>
        </p:nvSpPr>
        <p:spPr>
          <a:xfrm>
            <a:off x="7273196" y="5862295"/>
            <a:ext cx="2155576" cy="368714"/>
          </a:xfrm>
          <a:prstGeom prst="rect">
            <a:avLst/>
          </a:prstGeom>
          <a:noFill/>
        </p:spPr>
        <p:txBody>
          <a:bodyPr wrap="square" rtlCol="0">
            <a:spAutoFit/>
          </a:bodyPr>
          <a:lstStyle/>
          <a:p>
            <a:r>
              <a:rPr lang="en-US" dirty="0"/>
              <a:t>Analysis Perspective</a:t>
            </a:r>
          </a:p>
        </p:txBody>
      </p:sp>
      <p:sp>
        <p:nvSpPr>
          <p:cNvPr id="12" name="TextBox 11">
            <a:extLst>
              <a:ext uri="{FF2B5EF4-FFF2-40B4-BE49-F238E27FC236}">
                <a16:creationId xmlns:a16="http://schemas.microsoft.com/office/drawing/2014/main" id="{B25A5D91-60A7-4600-A6D9-B67158359FFE}"/>
              </a:ext>
            </a:extLst>
          </p:cNvPr>
          <p:cNvSpPr txBox="1"/>
          <p:nvPr/>
        </p:nvSpPr>
        <p:spPr>
          <a:xfrm>
            <a:off x="907619" y="4356317"/>
            <a:ext cx="3907448" cy="1690335"/>
          </a:xfrm>
          <a:prstGeom prst="rect">
            <a:avLst/>
          </a:prstGeom>
          <a:noFill/>
        </p:spPr>
        <p:txBody>
          <a:bodyPr wrap="square" rtlCol="0">
            <a:spAutoFit/>
          </a:bodyPr>
          <a:lstStyle/>
          <a:p>
            <a:pPr>
              <a:lnSpc>
                <a:spcPct val="120000"/>
              </a:lnSpc>
            </a:pPr>
            <a:r>
              <a:rPr lang="en-US" sz="2200" dirty="0">
                <a:solidFill>
                  <a:schemeClr val="tx1">
                    <a:lumMod val="65000"/>
                    <a:lumOff val="35000"/>
                  </a:schemeClr>
                </a:solidFill>
              </a:rPr>
              <a:t>-- General Information</a:t>
            </a:r>
          </a:p>
          <a:p>
            <a:pPr>
              <a:lnSpc>
                <a:spcPct val="120000"/>
              </a:lnSpc>
            </a:pPr>
            <a:r>
              <a:rPr lang="en-US" sz="2200" dirty="0">
                <a:solidFill>
                  <a:schemeClr val="tx1">
                    <a:lumMod val="65000"/>
                    <a:lumOff val="35000"/>
                  </a:schemeClr>
                </a:solidFill>
              </a:rPr>
              <a:t>-- Performance Estimate</a:t>
            </a:r>
          </a:p>
          <a:p>
            <a:pPr>
              <a:lnSpc>
                <a:spcPct val="120000"/>
              </a:lnSpc>
            </a:pPr>
            <a:r>
              <a:rPr lang="en-US" sz="2200" dirty="0">
                <a:solidFill>
                  <a:schemeClr val="tx1">
                    <a:lumMod val="65000"/>
                    <a:lumOff val="35000"/>
                  </a:schemeClr>
                </a:solidFill>
              </a:rPr>
              <a:t>-- Utilization Estimate</a:t>
            </a:r>
          </a:p>
          <a:p>
            <a:pPr>
              <a:lnSpc>
                <a:spcPct val="120000"/>
              </a:lnSpc>
            </a:pPr>
            <a:r>
              <a:rPr lang="en-US" sz="2200" dirty="0">
                <a:solidFill>
                  <a:schemeClr val="tx1">
                    <a:lumMod val="65000"/>
                    <a:lumOff val="35000"/>
                  </a:schemeClr>
                </a:solidFill>
              </a:rPr>
              <a:t>-- Interface</a:t>
            </a:r>
          </a:p>
        </p:txBody>
      </p:sp>
      <p:pic>
        <p:nvPicPr>
          <p:cNvPr id="14" name="Picture 13" descr="Table, Excel&#10;&#10;Description automatically generated with medium confidence">
            <a:extLst>
              <a:ext uri="{FF2B5EF4-FFF2-40B4-BE49-F238E27FC236}">
                <a16:creationId xmlns:a16="http://schemas.microsoft.com/office/drawing/2014/main" id="{B530F4E3-1E11-4563-A563-831AF8247C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0179" y="1739994"/>
            <a:ext cx="6059010" cy="4001078"/>
          </a:xfrm>
          <a:prstGeom prst="rect">
            <a:avLst/>
          </a:prstGeom>
        </p:spPr>
      </p:pic>
    </p:spTree>
    <p:extLst>
      <p:ext uri="{BB962C8B-B14F-4D97-AF65-F5344CB8AC3E}">
        <p14:creationId xmlns:p14="http://schemas.microsoft.com/office/powerpoint/2010/main" val="215917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EFF1C-ADED-47DA-803A-53D05ECE77FE}"/>
              </a:ext>
            </a:extLst>
          </p:cNvPr>
          <p:cNvSpPr txBox="1"/>
          <p:nvPr/>
        </p:nvSpPr>
        <p:spPr>
          <a:xfrm flipH="1">
            <a:off x="809648" y="465266"/>
            <a:ext cx="4005419" cy="646331"/>
          </a:xfrm>
          <a:prstGeom prst="rect">
            <a:avLst/>
          </a:prstGeom>
          <a:noFill/>
        </p:spPr>
        <p:txBody>
          <a:bodyPr wrap="square" rtlCol="0">
            <a:spAutoFit/>
          </a:bodyPr>
          <a:lstStyle/>
          <a:p>
            <a:r>
              <a:rPr lang="en-US" sz="3600" dirty="0">
                <a:solidFill>
                  <a:schemeClr val="accent1">
                    <a:lumMod val="75000"/>
                  </a:schemeClr>
                </a:solidFill>
              </a:rPr>
              <a:t>HLS : Optimize</a:t>
            </a:r>
          </a:p>
        </p:txBody>
      </p:sp>
      <p:sp>
        <p:nvSpPr>
          <p:cNvPr id="5" name="TextBox 4">
            <a:extLst>
              <a:ext uri="{FF2B5EF4-FFF2-40B4-BE49-F238E27FC236}">
                <a16:creationId xmlns:a16="http://schemas.microsoft.com/office/drawing/2014/main" id="{8EE568C7-EB21-4F9D-9840-9F8D464D0C24}"/>
              </a:ext>
            </a:extLst>
          </p:cNvPr>
          <p:cNvSpPr txBox="1"/>
          <p:nvPr/>
        </p:nvSpPr>
        <p:spPr>
          <a:xfrm>
            <a:off x="809648" y="1648963"/>
            <a:ext cx="10511495" cy="3719864"/>
          </a:xfrm>
          <a:prstGeom prst="rect">
            <a:avLst/>
          </a:prstGeom>
          <a:noFill/>
        </p:spPr>
        <p:txBody>
          <a:bodyPr wrap="square" rtlCol="0">
            <a:spAutoFit/>
          </a:bodyPr>
          <a:lstStyle/>
          <a:p>
            <a:pPr>
              <a:lnSpc>
                <a:spcPct val="120000"/>
              </a:lnSpc>
            </a:pP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Instruct a task to execute in a pipeline, allowing the next execution of the task to begin </a:t>
            </a:r>
          </a:p>
          <a:p>
            <a:pPr>
              <a:lnSpc>
                <a:spcPct val="120000"/>
              </a:lnSpc>
            </a:pP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b</a:t>
            </a: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efore the current execution is complete.</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endPar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endParaRPr>
          </a:p>
          <a:p>
            <a:pPr>
              <a:lnSpc>
                <a:spcPct val="120000"/>
              </a:lnSpc>
            </a:pP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Specify a latency for the completion of functions, loops, and regions.</a:t>
            </a:r>
            <a:b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Specify a limit on the number of resources used.</a:t>
            </a:r>
            <a:b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Override the inherent or implied dependencies in the code and permit specified operations. For example, if it is acceptable to discard or ignore the initial data values, such as in a video stream, allow a memory read before write if it results in better performance.</a:t>
            </a:r>
            <a:b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b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200" b="0" i="0" dirty="0">
                <a:solidFill>
                  <a:schemeClr val="tx1">
                    <a:lumMod val="65000"/>
                    <a:lumOff val="35000"/>
                  </a:schemeClr>
                </a:solidFill>
                <a:effectLst/>
                <a:latin typeface="Times New Roman" panose="02020603050405020304" pitchFamily="18" charset="0"/>
                <a:cs typeface="Times New Roman" panose="02020603050405020304" pitchFamily="18" charset="0"/>
              </a:rPr>
              <a:t>Select the I/O protocol to ensure the final design can be connected to other hardware blocks with the same I/O protocol.</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316623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DDE571-E57F-4AB5-83C7-30EB5DDC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66E33E-591A-4E90-93BC-23793B882B66}"/>
              </a:ext>
            </a:extLst>
          </p:cNvPr>
          <p:cNvSpPr txBox="1"/>
          <p:nvPr/>
        </p:nvSpPr>
        <p:spPr>
          <a:xfrm>
            <a:off x="712483" y="289303"/>
            <a:ext cx="6255868" cy="1322944"/>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3600" kern="1200" dirty="0">
                <a:solidFill>
                  <a:schemeClr val="accent1"/>
                </a:solidFill>
                <a:ea typeface="+mj-ea"/>
                <a:cs typeface="+mj-cs"/>
              </a:rPr>
              <a:t>Applying Optimization Directives</a:t>
            </a:r>
          </a:p>
        </p:txBody>
      </p:sp>
      <p:sp>
        <p:nvSpPr>
          <p:cNvPr id="6" name="TextBox 5">
            <a:extLst>
              <a:ext uri="{FF2B5EF4-FFF2-40B4-BE49-F238E27FC236}">
                <a16:creationId xmlns:a16="http://schemas.microsoft.com/office/drawing/2014/main" id="{E0F8E55F-6DAA-4309-802E-ED24DFBFC61A}"/>
              </a:ext>
            </a:extLst>
          </p:cNvPr>
          <p:cNvSpPr txBox="1"/>
          <p:nvPr/>
        </p:nvSpPr>
        <p:spPr>
          <a:xfrm>
            <a:off x="712483" y="1831136"/>
            <a:ext cx="10919330" cy="4046401"/>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You can add optimization directives via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directives.tcl</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GUI/ source code.</a:t>
            </a:r>
          </a:p>
          <a:p>
            <a:pPr indent="-228600">
              <a:lnSpc>
                <a:spcPct val="120000"/>
              </a:lnSpc>
              <a:spcAft>
                <a:spcPts val="600"/>
              </a:spcAft>
              <a:buFont typeface="Arial" panose="020B0604020202020204" pitchFamily="34" charset="0"/>
              <a:buChar char="•"/>
            </a:pP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With the source code active in the Information pane, select the Directives tab on the right to display and modify directives for the file. The Directives tab contains all the objects and scopes in the currently opened source code to which you can apply directives.</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en-US" sz="2000" dirty="0">
                <a:solidFill>
                  <a:schemeClr val="tx1">
                    <a:lumMod val="85000"/>
                    <a:lumOff val="15000"/>
                  </a:schemeClr>
                </a:solidFill>
              </a:rPr>
            </a:br>
            <a:endParaRPr lang="en-US" sz="2000" dirty="0">
              <a:solidFill>
                <a:schemeClr val="tx1">
                  <a:lumMod val="85000"/>
                  <a:lumOff val="15000"/>
                </a:schemeClr>
              </a:solidFill>
            </a:endParaRPr>
          </a:p>
        </p:txBody>
      </p:sp>
      <p:pic>
        <p:nvPicPr>
          <p:cNvPr id="4" name="Picture 3" descr="Graphical user interface, text, application, email&#10;&#10;Description automatically generated">
            <a:extLst>
              <a:ext uri="{FF2B5EF4-FFF2-40B4-BE49-F238E27FC236}">
                <a16:creationId xmlns:a16="http://schemas.microsoft.com/office/drawing/2014/main" id="{A91EB253-ECA5-42D1-BBD8-519C531D0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86" y="3521160"/>
            <a:ext cx="10293879" cy="2641736"/>
          </a:xfrm>
          <a:prstGeom prst="rect">
            <a:avLst/>
          </a:prstGeom>
        </p:spPr>
      </p:pic>
    </p:spTree>
    <p:extLst>
      <p:ext uri="{BB962C8B-B14F-4D97-AF65-F5344CB8AC3E}">
        <p14:creationId xmlns:p14="http://schemas.microsoft.com/office/powerpoint/2010/main" val="169837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98E9A4-D60E-4ECE-9514-11D8FDAB5306}"/>
              </a:ext>
            </a:extLst>
          </p:cNvPr>
          <p:cNvSpPr txBox="1"/>
          <p:nvPr/>
        </p:nvSpPr>
        <p:spPr>
          <a:xfrm>
            <a:off x="745149" y="78098"/>
            <a:ext cx="6439422" cy="13229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accent1"/>
                </a:solidFill>
                <a:latin typeface="Calibri" panose="020F0502020204030204" pitchFamily="34" charset="0"/>
                <a:ea typeface="+mj-ea"/>
                <a:cs typeface="Calibri" panose="020F0502020204030204" pitchFamily="34" charset="0"/>
              </a:rPr>
              <a:t>Applying Optimization Directives</a:t>
            </a:r>
          </a:p>
        </p:txBody>
      </p:sp>
      <p:sp>
        <p:nvSpPr>
          <p:cNvPr id="6" name="TextBox 5">
            <a:extLst>
              <a:ext uri="{FF2B5EF4-FFF2-40B4-BE49-F238E27FC236}">
                <a16:creationId xmlns:a16="http://schemas.microsoft.com/office/drawing/2014/main" id="{AF738932-6582-42BC-8C96-7D8D3B518E60}"/>
              </a:ext>
            </a:extLst>
          </p:cNvPr>
          <p:cNvSpPr txBox="1"/>
          <p:nvPr/>
        </p:nvSpPr>
        <p:spPr>
          <a:xfrm>
            <a:off x="745149" y="1387187"/>
            <a:ext cx="10701702" cy="4492064"/>
          </a:xfrm>
          <a:prstGeom prst="rect">
            <a:avLst/>
          </a:prstGeom>
          <a:noFill/>
        </p:spPr>
        <p:txBody>
          <a:bodyPr wrap="square">
            <a:spAutoFit/>
          </a:bodyPr>
          <a:lstStyle/>
          <a:p>
            <a:pPr>
              <a:lnSpc>
                <a:spcPct val="120000"/>
              </a:lnSpc>
            </a:pPr>
            <a:r>
              <a:rPr lang="en-US" sz="2000" b="0" i="0" dirty="0">
                <a:solidFill>
                  <a:schemeClr val="tx1">
                    <a:lumMod val="65000"/>
                    <a:lumOff val="35000"/>
                  </a:schemeClr>
                </a:solidFill>
                <a:effectLst/>
                <a:latin typeface="Times New Roman" panose="02020603050405020304" pitchFamily="18" charset="0"/>
                <a:cs typeface="Times New Roman" panose="02020603050405020304" pitchFamily="18" charset="0"/>
              </a:rPr>
              <a:t>You can apply optimization directives to the following objects and scopes: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a:t>
            </a:r>
          </a:p>
          <a:p>
            <a:pPr>
              <a:lnSpc>
                <a:spcPct val="120000"/>
              </a:lnSpc>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Interfaces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When you apply directives to an interface, Vivado HLS applies the directive to the top-level function, because the top-level function is the scope that contains the interface. </a:t>
            </a:r>
          </a:p>
          <a:p>
            <a:pPr>
              <a:lnSpc>
                <a:spcPct val="120000"/>
              </a:lnSpc>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Functions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When you apply directives to functions, Vivado HLS applies the directive to all objects within the scope of the function. The effect of any directive stops at the next level of function hierarchy.</a:t>
            </a:r>
          </a:p>
          <a:p>
            <a:pPr>
              <a:lnSpc>
                <a:spcPct val="120000"/>
              </a:lnSpc>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Loops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When you apply directives to loops, Vivado HLS applies the directive to all objects within the scope of the loop. </a:t>
            </a:r>
          </a:p>
          <a:p>
            <a:pPr>
              <a:lnSpc>
                <a:spcPct val="120000"/>
              </a:lnSpc>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Arrays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When you apply directives to arrays, Vivado HLS applies the directive to the scope that contains the array. </a:t>
            </a:r>
            <a:b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Regions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When you apply directives to regions, Vivado HLS applies the directive to the entire scope of the region. A region is any area enclosed within two braces. </a:t>
            </a:r>
          </a:p>
        </p:txBody>
      </p:sp>
    </p:spTree>
    <p:extLst>
      <p:ext uri="{BB962C8B-B14F-4D97-AF65-F5344CB8AC3E}">
        <p14:creationId xmlns:p14="http://schemas.microsoft.com/office/powerpoint/2010/main" val="2097409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C398A1A6FFF14D843D4EA415B3B6F1" ma:contentTypeVersion="11" ma:contentTypeDescription="Create a new document." ma:contentTypeScope="" ma:versionID="65be503b2963f9b8dba9ce61839c6efe">
  <xsd:schema xmlns:xsd="http://www.w3.org/2001/XMLSchema" xmlns:xs="http://www.w3.org/2001/XMLSchema" xmlns:p="http://schemas.microsoft.com/office/2006/metadata/properties" xmlns:ns2="563d45fc-4e68-4d87-a342-a9a4912bd36a" xmlns:ns3="a7bc6c04-a6f3-4b85-abcc-278c78dc556b" targetNamespace="http://schemas.microsoft.com/office/2006/metadata/properties" ma:root="true" ma:fieldsID="a6acc21a3832cb1af14433cc0992dfa9" ns2:_="" ns3:_="">
    <xsd:import namespace="563d45fc-4e68-4d87-a342-a9a4912bd36a"/>
    <xsd:import namespace="a7bc6c04-a6f3-4b85-abcc-278c78dc556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3d45fc-4e68-4d87-a342-a9a4912bd3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bc6c04-a6f3-4b85-abcc-278c78dc556b"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03b7d7eb-b6a2-4f50-a82a-35840bec400f}" ma:internalName="TaxCatchAll" ma:showField="CatchAllData" ma:web="71e90523-5a15-48fe-a867-4aa966efb3d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7bc6c04-a6f3-4b85-abcc-278c78dc556b" xsi:nil="true"/>
    <lcf76f155ced4ddcb4097134ff3c332f xmlns="563d45fc-4e68-4d87-a342-a9a4912bd36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09945CC-92C7-4EB0-A2A9-011A111B2833}"/>
</file>

<file path=customXml/itemProps2.xml><?xml version="1.0" encoding="utf-8"?>
<ds:datastoreItem xmlns:ds="http://schemas.openxmlformats.org/officeDocument/2006/customXml" ds:itemID="{8213F9C6-8BF7-4E04-BCD4-8B5326F0AA0D}"/>
</file>

<file path=customXml/itemProps3.xml><?xml version="1.0" encoding="utf-8"?>
<ds:datastoreItem xmlns:ds="http://schemas.openxmlformats.org/officeDocument/2006/customXml" ds:itemID="{77FAD846-2D32-41A6-9181-AF4D7E18D745}"/>
</file>

<file path=docProps/app.xml><?xml version="1.0" encoding="utf-8"?>
<Properties xmlns="http://schemas.openxmlformats.org/officeDocument/2006/extended-properties" xmlns:vt="http://schemas.openxmlformats.org/officeDocument/2006/docPropsVTypes">
  <Template>Office Theme</Template>
  <TotalTime>22639</TotalTime>
  <Words>3022</Words>
  <Application>Microsoft Office PowerPoint</Application>
  <PresentationFormat>Widescreen</PresentationFormat>
  <Paragraphs>255</Paragraphs>
  <Slides>41</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CutiveMono-Regular</vt:lpstr>
      <vt:lpstr>Lato-Regular</vt:lpstr>
      <vt:lpstr>Arial</vt:lpstr>
      <vt:lpstr>Calibri</vt:lpstr>
      <vt:lpstr>Calibri Light</vt:lpstr>
      <vt:lpstr>Times New Roman</vt:lpstr>
      <vt:lpstr>Office Theme</vt:lpstr>
      <vt:lpstr>High Level Synthesis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HLS  vs  OpenCL</vt:lpstr>
      <vt:lpstr>OpenCL Support</vt:lpstr>
      <vt:lpstr>OpenCL Support</vt:lpstr>
      <vt:lpstr>OpenCL Support</vt:lpstr>
      <vt:lpstr>OpenCL Support</vt:lpstr>
      <vt:lpstr>OpenCL Support</vt:lpstr>
      <vt:lpstr>OpenCL Support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Ying6</dc:creator>
  <cp:lastModifiedBy>Li, Ying6</cp:lastModifiedBy>
  <cp:revision>329</cp:revision>
  <dcterms:created xsi:type="dcterms:W3CDTF">2022-05-25T05:57:56Z</dcterms:created>
  <dcterms:modified xsi:type="dcterms:W3CDTF">2022-07-04T03:16:44Z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0x01010076C398A1A6FFF14D843D4EA415B3B6F1</vt:lpwstr>
  </property>
</Properties>
</file>