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7" r:id="rId1"/>
  </p:sldMasterIdLst>
  <p:notesMasterIdLst>
    <p:notesMasterId r:id="rId31"/>
  </p:notesMasterIdLst>
  <p:sldIdLst>
    <p:sldId id="523" r:id="rId2"/>
    <p:sldId id="524" r:id="rId3"/>
    <p:sldId id="526" r:id="rId4"/>
    <p:sldId id="545" r:id="rId5"/>
    <p:sldId id="527" r:id="rId6"/>
    <p:sldId id="543" r:id="rId7"/>
    <p:sldId id="544" r:id="rId8"/>
    <p:sldId id="546" r:id="rId9"/>
    <p:sldId id="547" r:id="rId10"/>
    <p:sldId id="548" r:id="rId11"/>
    <p:sldId id="549" r:id="rId12"/>
    <p:sldId id="566" r:id="rId13"/>
    <p:sldId id="565" r:id="rId14"/>
    <p:sldId id="550" r:id="rId15"/>
    <p:sldId id="551" r:id="rId16"/>
    <p:sldId id="552" r:id="rId17"/>
    <p:sldId id="553" r:id="rId18"/>
    <p:sldId id="554" r:id="rId19"/>
    <p:sldId id="564" r:id="rId20"/>
    <p:sldId id="567" r:id="rId21"/>
    <p:sldId id="556" r:id="rId22"/>
    <p:sldId id="557" r:id="rId23"/>
    <p:sldId id="561" r:id="rId24"/>
    <p:sldId id="558" r:id="rId25"/>
    <p:sldId id="559" r:id="rId26"/>
    <p:sldId id="560" r:id="rId27"/>
    <p:sldId id="562" r:id="rId28"/>
    <p:sldId id="563" r:id="rId29"/>
    <p:sldId id="542" r:id="rId30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in Stokes" initials="KS" lastIdx="2" clrIdx="0"/>
  <p:cmAuthor id="2" name="david groom" initials="d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B34"/>
    <a:srgbClr val="E5004C"/>
    <a:srgbClr val="231CA5"/>
    <a:srgbClr val="A82476"/>
    <a:srgbClr val="11BAB6"/>
    <a:srgbClr val="00A9C2"/>
    <a:srgbClr val="00BAC2"/>
    <a:srgbClr val="00A4ED"/>
    <a:srgbClr val="0155EF"/>
    <a:srgbClr val="ECE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9" autoAdjust="0"/>
    <p:restoredTop sz="30303" autoAdjust="0"/>
  </p:normalViewPr>
  <p:slideViewPr>
    <p:cSldViewPr snapToGrid="0" showGuides="1">
      <p:cViewPr varScale="1">
        <p:scale>
          <a:sx n="27" d="100"/>
          <a:sy n="27" d="100"/>
        </p:scale>
        <p:origin x="2669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74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137A-32A9-4E3E-80A1-313294284C14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56D5C-5EF9-4233-82C8-1D8C4F6E2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0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django.http</a:t>
            </a:r>
            <a:r>
              <a:rPr lang="en-US" dirty="0" smtClean="0"/>
              <a:t> import </a:t>
            </a:r>
            <a:r>
              <a:rPr lang="en-US" dirty="0" err="1" smtClean="0"/>
              <a:t>HttpResponse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test(</a:t>
            </a:r>
            <a:r>
              <a:rPr lang="en-US" dirty="0" err="1" smtClean="0"/>
              <a:t>req</a:t>
            </a:r>
            <a:r>
              <a:rPr lang="en-US" dirty="0" smtClean="0"/>
              <a:t>):</a:t>
            </a:r>
          </a:p>
          <a:p>
            <a:r>
              <a:rPr lang="en-US" dirty="0" smtClean="0"/>
              <a:t>	return </a:t>
            </a:r>
            <a:r>
              <a:rPr lang="en-US" dirty="0" err="1" smtClean="0"/>
              <a:t>HttpResponse</a:t>
            </a:r>
            <a:r>
              <a:rPr lang="en-US" dirty="0" smtClean="0"/>
              <a:t>("Joey is a good man")</a:t>
            </a:r>
          </a:p>
          <a:p>
            <a:endParaRPr lang="en-US" dirty="0" smtClean="0"/>
          </a:p>
          <a:p>
            <a:r>
              <a:rPr lang="en-US" dirty="0" err="1" smtClean="0"/>
              <a:t>urlpatterns</a:t>
            </a:r>
            <a:r>
              <a:rPr lang="en-US" dirty="0" smtClean="0"/>
              <a:t> = [</a:t>
            </a:r>
          </a:p>
          <a:p>
            <a:r>
              <a:rPr lang="en-US" dirty="0" smtClean="0"/>
              <a:t>	path('test', test),</a:t>
            </a:r>
          </a:p>
          <a:p>
            <a:r>
              <a:rPr lang="en-US" dirty="0" smtClean="0"/>
              <a:t>    path('admin/', </a:t>
            </a:r>
            <a:r>
              <a:rPr lang="en-US" dirty="0" err="1" smtClean="0"/>
              <a:t>admin.site.urls</a:t>
            </a:r>
            <a:r>
              <a:rPr lang="en-US" dirty="0" smtClean="0"/>
              <a:t>),</a:t>
            </a:r>
          </a:p>
          <a:p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76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7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Create your models here.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Student(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models.Model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name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models.CharField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max_length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=255)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phone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models.CharField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max_length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=30)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address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models.CharField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max_length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=255)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8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1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django.shortcuts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render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rest_framework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serializers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.models import Student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rest_framework.viewsets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ModelViewSet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 Create your views here.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StudentSerializer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serializers.ModelSerializer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class Meta: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model = Student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fields = '__all__'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StudentViewSet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ModelViewSet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Student.objects.all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serializer_class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StudentSerializer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r>
              <a:rPr lang="en-US" dirty="0" smtClean="0"/>
              <a:t>----------------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django.contrib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admin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django.urls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path, include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django.http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HttpResponse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demo.views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StudentViewSet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rest_framework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routers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routers.SimpleRouter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router.register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StudentViewSet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base_name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="user")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urlpatterns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[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path('admin/',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admin.site.urls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path('', include(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router.urls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)),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89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django.shortcuts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render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rest_framework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serializers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.models import Student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rest_framework.viewsets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ModelViewSet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rest_framework.pagination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import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PageNumberPagination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CommonPagination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PageNumberPagination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page_size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4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StudentSerializer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serializers.ModelSerializer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class Meta: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model = Student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fields = '__all__'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StudentViewSet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ModelViewSet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queryset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Student.objects.all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serializer_class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StudentSerializer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pagination_class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CommonPagination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72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flask import Flask</a:t>
            </a:r>
          </a:p>
          <a:p>
            <a:endParaRPr lang="en-US" dirty="0" smtClean="0"/>
          </a:p>
          <a:p>
            <a:r>
              <a:rPr lang="en-US" dirty="0" smtClean="0"/>
              <a:t>app = Flask(__name__)</a:t>
            </a:r>
          </a:p>
          <a:p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app.route</a:t>
            </a:r>
            <a:r>
              <a:rPr lang="en-US" dirty="0" smtClean="0"/>
              <a:t>("/")</a:t>
            </a:r>
          </a:p>
          <a:p>
            <a:r>
              <a:rPr lang="en-US" dirty="0" err="1" smtClean="0"/>
              <a:t>def</a:t>
            </a:r>
            <a:r>
              <a:rPr lang="en-US" dirty="0" smtClean="0"/>
              <a:t> hello():</a:t>
            </a:r>
          </a:p>
          <a:p>
            <a:r>
              <a:rPr lang="en-US" dirty="0" smtClean="0"/>
              <a:t>    return "Hello, World1!“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 FLASK_APP=hello.py</a:t>
            </a:r>
          </a:p>
          <a:p>
            <a:r>
              <a:rPr lang="en-US" dirty="0" smtClean="0"/>
              <a:t>flask run --host 0.0.0.0 --port 5002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71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 = require('http')</a:t>
            </a:r>
          </a:p>
          <a:p>
            <a:endParaRPr lang="en-US" dirty="0" smtClean="0"/>
          </a:p>
          <a:p>
            <a:r>
              <a:rPr lang="en-US" dirty="0" err="1" smtClean="0"/>
              <a:t>http.createServer</a:t>
            </a:r>
            <a:r>
              <a:rPr lang="en-US" dirty="0" smtClean="0"/>
              <a:t>(function (</a:t>
            </a:r>
            <a:r>
              <a:rPr lang="en-US" dirty="0" err="1" smtClean="0"/>
              <a:t>req</a:t>
            </a:r>
            <a:r>
              <a:rPr lang="en-US" dirty="0" smtClean="0"/>
              <a:t>, res)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res.writeHead</a:t>
            </a:r>
            <a:r>
              <a:rPr lang="en-US" dirty="0" smtClean="0"/>
              <a:t>(200, { 'Content-Type': 'text/plain' })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res.end</a:t>
            </a:r>
            <a:r>
              <a:rPr lang="en-US" dirty="0" smtClean="0"/>
              <a:t>('Hello World')</a:t>
            </a:r>
          </a:p>
          <a:p>
            <a:r>
              <a:rPr lang="en-US" dirty="0" smtClean="0"/>
              <a:t>}).listen(3002)</a:t>
            </a:r>
          </a:p>
          <a:p>
            <a:endParaRPr lang="en-US" dirty="0" smtClean="0"/>
          </a:p>
          <a:p>
            <a:r>
              <a:rPr lang="en-US" dirty="0" smtClean="0"/>
              <a:t>console.log('Server is running on port 3002 ...')</a:t>
            </a:r>
          </a:p>
          <a:p>
            <a:endParaRPr lang="en-US" dirty="0" smtClean="0"/>
          </a:p>
          <a:p>
            <a:r>
              <a:rPr lang="en-US" altLang="zh-CN" dirty="0" smtClean="0"/>
              <a:t>---------------------------------------------------------------</a:t>
            </a:r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express = require('express')</a:t>
            </a:r>
          </a:p>
          <a:p>
            <a:endParaRPr lang="en-US" dirty="0" smtClean="0"/>
          </a:p>
          <a:p>
            <a:r>
              <a:rPr lang="en-US" dirty="0" smtClean="0"/>
              <a:t>app = express()</a:t>
            </a:r>
          </a:p>
          <a:p>
            <a:endParaRPr lang="en-US" dirty="0" smtClean="0"/>
          </a:p>
          <a:p>
            <a:r>
              <a:rPr lang="en-US" dirty="0" err="1" smtClean="0"/>
              <a:t>app.get</a:t>
            </a:r>
            <a:r>
              <a:rPr lang="en-US" dirty="0" smtClean="0"/>
              <a:t>('/', (</a:t>
            </a:r>
            <a:r>
              <a:rPr lang="en-US" dirty="0" err="1" smtClean="0"/>
              <a:t>req</a:t>
            </a:r>
            <a:r>
              <a:rPr lang="en-US" dirty="0" smtClean="0"/>
              <a:t>, res) =&gt;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res.send</a:t>
            </a:r>
            <a:r>
              <a:rPr lang="en-US" dirty="0" smtClean="0"/>
              <a:t>('hello world')</a:t>
            </a:r>
          </a:p>
          <a:p>
            <a:r>
              <a:rPr lang="en-US" dirty="0" smtClean="0"/>
              <a:t>})</a:t>
            </a:r>
          </a:p>
          <a:p>
            <a:endParaRPr lang="en-US" dirty="0" smtClean="0"/>
          </a:p>
          <a:p>
            <a:r>
              <a:rPr lang="en-US" dirty="0" err="1" smtClean="0"/>
              <a:t>app.listen</a:t>
            </a:r>
            <a:r>
              <a:rPr lang="en-US" dirty="0" smtClean="0"/>
              <a:t>(3001)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93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en-US" dirty="0" err="1" smtClean="0"/>
              <a:t>env</a:t>
            </a:r>
            <a:r>
              <a:rPr lang="en-US" dirty="0" smtClean="0"/>
              <a:t> -w GO111MODULE=on </a:t>
            </a:r>
          </a:p>
          <a:p>
            <a:r>
              <a:rPr lang="en-US" dirty="0" smtClean="0"/>
              <a:t>go </a:t>
            </a:r>
            <a:r>
              <a:rPr lang="en-US" dirty="0" err="1" smtClean="0"/>
              <a:t>env</a:t>
            </a:r>
            <a:r>
              <a:rPr lang="en-US" dirty="0" smtClean="0"/>
              <a:t> -w GOPROXY=https://goproxy.cn,direct</a:t>
            </a:r>
          </a:p>
          <a:p>
            <a:r>
              <a:rPr lang="en-US" dirty="0" smtClean="0"/>
              <a:t>go mod </a:t>
            </a:r>
            <a:r>
              <a:rPr lang="en-US" dirty="0" err="1" smtClean="0"/>
              <a:t>init</a:t>
            </a:r>
            <a:r>
              <a:rPr lang="en-US" dirty="0" smtClean="0"/>
              <a:t> gin-demo</a:t>
            </a:r>
          </a:p>
          <a:p>
            <a:r>
              <a:rPr lang="en-US" dirty="0" smtClean="0"/>
              <a:t>go get -u github.com/gin-</a:t>
            </a:r>
            <a:r>
              <a:rPr lang="en-US" dirty="0" err="1" smtClean="0"/>
              <a:t>gonic</a:t>
            </a:r>
            <a:r>
              <a:rPr lang="en-US" dirty="0" smtClean="0"/>
              <a:t>/gin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package main</a:t>
            </a:r>
          </a:p>
          <a:p>
            <a:endParaRPr lang="en-US" dirty="0" smtClean="0"/>
          </a:p>
          <a:p>
            <a:r>
              <a:rPr lang="en-US" dirty="0" smtClean="0"/>
              <a:t>import (</a:t>
            </a:r>
          </a:p>
          <a:p>
            <a:r>
              <a:rPr lang="en-US" dirty="0" smtClean="0"/>
              <a:t>	"github.com/gin-</a:t>
            </a:r>
            <a:r>
              <a:rPr lang="en-US" dirty="0" err="1" smtClean="0"/>
              <a:t>gonic</a:t>
            </a:r>
            <a:r>
              <a:rPr lang="en-US" dirty="0" smtClean="0"/>
              <a:t>/gin"</a:t>
            </a:r>
          </a:p>
          <a:p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func</a:t>
            </a:r>
            <a:r>
              <a:rPr lang="en-US" dirty="0" smtClean="0"/>
              <a:t> main() {</a:t>
            </a:r>
          </a:p>
          <a:p>
            <a:r>
              <a:rPr lang="en-US" dirty="0" smtClean="0"/>
              <a:t>	r := </a:t>
            </a:r>
            <a:r>
              <a:rPr lang="en-US" dirty="0" err="1" smtClean="0"/>
              <a:t>gin.Default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r.GET</a:t>
            </a:r>
            <a:r>
              <a:rPr lang="en-US" dirty="0" smtClean="0"/>
              <a:t>("/", </a:t>
            </a:r>
            <a:r>
              <a:rPr lang="en-US" dirty="0" err="1" smtClean="0"/>
              <a:t>func</a:t>
            </a:r>
            <a:r>
              <a:rPr lang="en-US" dirty="0" smtClean="0"/>
              <a:t>(c *</a:t>
            </a:r>
            <a:r>
              <a:rPr lang="en-US" dirty="0" err="1" smtClean="0"/>
              <a:t>gin.Context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c.JSON</a:t>
            </a:r>
            <a:r>
              <a:rPr lang="en-US" dirty="0" smtClean="0"/>
              <a:t>(200, </a:t>
            </a:r>
            <a:r>
              <a:rPr lang="en-US" dirty="0" err="1" smtClean="0"/>
              <a:t>gin.H</a:t>
            </a:r>
            <a:r>
              <a:rPr lang="en-US" dirty="0" smtClean="0"/>
              <a:t>{"message": "GET"})</a:t>
            </a:r>
          </a:p>
          <a:p>
            <a:r>
              <a:rPr lang="en-US" dirty="0" smtClean="0"/>
              <a:t>	})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r.Run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56D5C-5EF9-4233-82C8-1D8C4F6E2E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2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078933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Title + Subtitle Only 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91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3857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Two Columns—INFORM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8741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50976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29350" y="1736725"/>
            <a:ext cx="5029200" cy="444023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Two Column with Subtitle—INFORM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891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Two Columns with Headings—INFORM</a:t>
            </a:r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0336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46785" y="1736725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50976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22441" y="1736724"/>
            <a:ext cx="5029200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22441" y="2224405"/>
            <a:ext cx="5029200" cy="395533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Two Column with Subtitle and Headings—INFORM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061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Three Column—INFORM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340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Headings 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265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1736725"/>
            <a:ext cx="3268376" cy="4440239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1736725"/>
            <a:ext cx="3229804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1736725"/>
            <a:ext cx="3367536" cy="4440239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Subtitle—INFORM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3338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46785" y="2205038"/>
            <a:ext cx="3268376" cy="3971926"/>
          </a:xfrm>
        </p:spPr>
        <p:txBody>
          <a:bodyPr/>
          <a:lstStyle>
            <a:lvl1pPr marL="228594" indent="-228594"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 baseline="0"/>
            </a:lvl4pPr>
            <a:lvl5pPr>
              <a:spcAft>
                <a:spcPts val="600"/>
              </a:spcAft>
              <a:defRPr sz="140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27035" y="2205038"/>
            <a:ext cx="3229804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7868712" y="2205038"/>
            <a:ext cx="3367536" cy="3971926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600"/>
            </a:lvl2pPr>
            <a:lvl3pPr>
              <a:spcAft>
                <a:spcPts val="600"/>
              </a:spcAft>
              <a:defRPr sz="14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946785" y="1736725"/>
            <a:ext cx="326837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427035" y="1736724"/>
            <a:ext cx="3229804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868712" y="1736725"/>
            <a:ext cx="3367536" cy="417195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Subtitle and Headings—INFORM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950976" y="1087119"/>
            <a:ext cx="1030757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702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20244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96" y="0"/>
            <a:ext cx="12204191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2446511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5071003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1039758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50913" y="4411489"/>
            <a:ext cx="10314495" cy="512058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2400"/>
            </a:lvl1pPr>
            <a:lvl2pPr marL="346075" indent="0">
              <a:spcAft>
                <a:spcPts val="600"/>
              </a:spcAft>
              <a:buNone/>
              <a:defRPr sz="1800"/>
            </a:lvl2pPr>
            <a:lvl3pPr marL="574675" indent="0">
              <a:spcAft>
                <a:spcPts val="600"/>
              </a:spcAft>
              <a:buNone/>
              <a:defRPr sz="1600"/>
            </a:lvl3pPr>
            <a:lvl4pPr marL="744538" indent="0">
              <a:spcAft>
                <a:spcPts val="600"/>
              </a:spcAft>
              <a:buNone/>
              <a:defRPr sz="1600"/>
            </a:lvl4pPr>
            <a:lvl5pPr marL="922337" indent="0">
              <a:spcAft>
                <a:spcPts val="600"/>
              </a:spcAft>
              <a:buNone/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Image Left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506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/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4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Image Left with Bullets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258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946786" y="1736726"/>
            <a:ext cx="6286795" cy="44434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7404101" y="1736724"/>
            <a:ext cx="3854450" cy="4443413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Wingdings" panose="05000000000000000000" pitchFamily="2" charset="2"/>
              <a:buChar char="§"/>
              <a:defRPr sz="20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Image Left with Bullets—INFORM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4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Image Right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400"/>
            </a:lvl1pPr>
            <a:lvl2pPr marL="346075" indent="0">
              <a:spcAft>
                <a:spcPts val="1200"/>
              </a:spcAft>
              <a:buNone/>
              <a:defRPr sz="1800"/>
            </a:lvl2pPr>
            <a:lvl3pPr marL="574675" indent="0">
              <a:spcAft>
                <a:spcPts val="1200"/>
              </a:spcAft>
              <a:buNone/>
              <a:defRPr sz="1600"/>
            </a:lvl3pPr>
            <a:lvl4pPr marL="744538" indent="0">
              <a:spcAft>
                <a:spcPts val="1200"/>
              </a:spcAft>
              <a:buNone/>
              <a:defRPr sz="1600"/>
            </a:lvl4pPr>
            <a:lvl5pPr marL="922337" indent="0"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891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Image Right with Bullets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181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5113360" y="1736725"/>
            <a:ext cx="6145191" cy="4443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Image Right with Bullets—INFORM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946786" y="1736725"/>
            <a:ext cx="3955414" cy="4443413"/>
          </a:xfrm>
        </p:spPr>
        <p:txBody>
          <a:bodyPr/>
          <a:lstStyle>
            <a:lvl1pPr>
              <a:spcAft>
                <a:spcPts val="1200"/>
              </a:spcAft>
              <a:defRPr sz="2000"/>
            </a:lvl1pPr>
            <a:lvl2pPr>
              <a:spcAft>
                <a:spcPts val="1200"/>
              </a:spcAft>
              <a:defRPr sz="1800"/>
            </a:lvl2pPr>
            <a:lvl3pPr>
              <a:spcAft>
                <a:spcPts val="1200"/>
              </a:spcAft>
              <a:defRPr sz="1600"/>
            </a:lvl3pPr>
            <a:lvl4pPr>
              <a:spcAft>
                <a:spcPts val="1200"/>
              </a:spcAft>
              <a:defRPr sz="1400"/>
            </a:lvl4pPr>
            <a:lvl5pPr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6917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47750" y="1987091"/>
            <a:ext cx="4383499" cy="393638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Half Screen Image Right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6191251" y="1"/>
            <a:ext cx="600075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467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69250" y="1951465"/>
            <a:ext cx="4383499" cy="39363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Half Screen Image </a:t>
            </a:r>
            <a:br>
              <a:rPr lang="en-US" dirty="0"/>
            </a:br>
            <a:r>
              <a:rPr lang="en-US" dirty="0"/>
              <a:t>Left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6000752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81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041400" y="0"/>
            <a:ext cx="1803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412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851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 flip="none" rotWithShape="1">
          <a:gsLst>
            <a:gs pos="40000">
              <a:schemeClr val="accent1">
                <a:lumMod val="100000"/>
              </a:schemeClr>
            </a:gs>
            <a:gs pos="0">
              <a:schemeClr val="accent5"/>
            </a:gs>
            <a:gs pos="100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7780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43753" y="4408637"/>
            <a:ext cx="698500" cy="701675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5370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134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888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4182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9437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>
          <a:gsLst>
            <a:gs pos="0">
              <a:srgbClr val="1DBDFF"/>
            </a:gs>
            <a:gs pos="32000">
              <a:srgbClr val="1A8C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80465" y="0"/>
            <a:ext cx="11916181" cy="68580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12191" y="-1"/>
            <a:ext cx="12204191" cy="68580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950976" y="341105"/>
            <a:ext cx="10314432" cy="1964978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951663" y="2333175"/>
            <a:ext cx="4270249" cy="142745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946986" y="5176329"/>
            <a:ext cx="2805821" cy="680014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10241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148840" y="3767327"/>
            <a:ext cx="9109710" cy="1874520"/>
          </a:xfrm>
        </p:spPr>
        <p:txBody>
          <a:bodyPr lIns="91440" tIns="45720" rIns="91440" bIns="4572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56453" y="4240362"/>
            <a:ext cx="869950" cy="869950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944563" y="3767138"/>
            <a:ext cx="1085204" cy="1874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Color">
    <p:bg>
      <p:bgPr>
        <a:gradFill>
          <a:gsLst>
            <a:gs pos="24000">
              <a:srgbClr val="BF1697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 28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2934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946405" y="0"/>
            <a:ext cx="1799696" cy="1518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4463703" y="2986727"/>
            <a:ext cx="3649746" cy="884546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09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Title and Content—INFORM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44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+ Subtitle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6" y="1087119"/>
            <a:ext cx="10311765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81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946786" y="429275"/>
            <a:ext cx="10311765" cy="657844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+ Subtitle—INFORM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50977" y="1087119"/>
            <a:ext cx="10307574" cy="41837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0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20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20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981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946786" y="4419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Title Only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104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Title Text</a:t>
            </a:r>
            <a:br>
              <a:rPr lang="en-US" dirty="0"/>
            </a:br>
            <a:r>
              <a:rPr lang="en-US" dirty="0"/>
              <a:t>with up to two lines</a:t>
            </a: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946786" y="1728000"/>
            <a:ext cx="10311765" cy="44521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First level 28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  <a:prstGeom prst="rect">
            <a:avLst/>
          </a:prstGeom>
        </p:spPr>
        <p:txBody>
          <a:bodyPr wrap="none" anchor="ctr"/>
          <a:lstStyle>
            <a:lvl1pPr>
              <a:defRPr sz="1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4" name="Logo"/>
          <p:cNvGrpSpPr>
            <a:grpSpLocks noChangeAspect="1"/>
          </p:cNvGrpSpPr>
          <p:nvPr userDrawn="1"/>
        </p:nvGrpSpPr>
        <p:grpSpPr>
          <a:xfrm>
            <a:off x="11051812" y="6398865"/>
            <a:ext cx="875755" cy="212246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944563" y="0"/>
            <a:ext cx="1799696" cy="151844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94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910" r:id="rId2"/>
    <p:sldLayoutId id="2147483896" r:id="rId3"/>
    <p:sldLayoutId id="2147483895" r:id="rId4"/>
    <p:sldLayoutId id="2147483860" r:id="rId5"/>
    <p:sldLayoutId id="2147483886" r:id="rId6"/>
    <p:sldLayoutId id="2147483861" r:id="rId7"/>
    <p:sldLayoutId id="2147483890" r:id="rId8"/>
    <p:sldLayoutId id="2147483863" r:id="rId9"/>
    <p:sldLayoutId id="2147483885" r:id="rId10"/>
    <p:sldLayoutId id="2147483864" r:id="rId11"/>
    <p:sldLayoutId id="2147483866" r:id="rId12"/>
    <p:sldLayoutId id="2147483884" r:id="rId13"/>
    <p:sldLayoutId id="2147483865" r:id="rId14"/>
    <p:sldLayoutId id="2147483897" r:id="rId15"/>
    <p:sldLayoutId id="2147483867" r:id="rId16"/>
    <p:sldLayoutId id="2147483893" r:id="rId17"/>
    <p:sldLayoutId id="2147483883" r:id="rId18"/>
    <p:sldLayoutId id="2147483898" r:id="rId19"/>
    <p:sldLayoutId id="2147483868" r:id="rId20"/>
    <p:sldLayoutId id="2147483888" r:id="rId21"/>
    <p:sldLayoutId id="2147483891" r:id="rId22"/>
    <p:sldLayoutId id="2147483869" r:id="rId23"/>
    <p:sldLayoutId id="2147483889" r:id="rId24"/>
    <p:sldLayoutId id="2147483892" r:id="rId25"/>
    <p:sldLayoutId id="2147483870" r:id="rId26"/>
    <p:sldLayoutId id="2147483871" r:id="rId27"/>
    <p:sldLayoutId id="2147483872" r:id="rId28"/>
    <p:sldLayoutId id="2147483873" r:id="rId29"/>
    <p:sldLayoutId id="2147483874" r:id="rId30"/>
    <p:sldLayoutId id="2147483908" r:id="rId31"/>
    <p:sldLayoutId id="2147483876" r:id="rId32"/>
    <p:sldLayoutId id="2147483875" r:id="rId33"/>
    <p:sldLayoutId id="2147483899" r:id="rId34"/>
    <p:sldLayoutId id="2147483900" r:id="rId35"/>
    <p:sldLayoutId id="2147483901" r:id="rId36"/>
    <p:sldLayoutId id="2147483902" r:id="rId37"/>
    <p:sldLayoutId id="2147483909" r:id="rId38"/>
    <p:sldLayoutId id="2147483906" r:id="rId39"/>
    <p:sldLayoutId id="2147483904" r:id="rId40"/>
    <p:sldLayoutId id="2147483905" r:id="rId41"/>
    <p:sldLayoutId id="2147483907" r:id="rId42"/>
    <p:sldLayoutId id="2147483916" r:id="rId43"/>
    <p:sldLayoutId id="2147483903" r:id="rId44"/>
    <p:sldLayoutId id="2147483915" r:id="rId45"/>
    <p:sldLayoutId id="2147483914" r:id="rId46"/>
    <p:sldLayoutId id="2147483913" r:id="rId47"/>
    <p:sldLayoutId id="2147483912" r:id="rId48"/>
    <p:sldLayoutId id="2147483911" r:id="rId49"/>
    <p:sldLayoutId id="2147483917" r:id="rId50"/>
    <p:sldLayoutId id="2147483881" r:id="rId5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286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22338" indent="-17780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58750" algn="l" defTabSz="914377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SzPct val="80000"/>
        <a:buFont typeface="Wingdings" panose="05000000000000000000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pos="7092">
          <p15:clr>
            <a:srgbClr val="F26B43"/>
          </p15:clr>
        </p15:guide>
        <p15:guide id="4" pos="595">
          <p15:clr>
            <a:srgbClr val="F26B43"/>
          </p15:clr>
        </p15:guide>
        <p15:guide id="5" orient="horz" pos="540">
          <p15:clr>
            <a:srgbClr val="F26B43"/>
          </p15:clr>
        </p15:guide>
        <p15:guide id="6" orient="horz" pos="96">
          <p15:clr>
            <a:srgbClr val="F26B43"/>
          </p15:clr>
        </p15:guide>
        <p15:guide id="7" orient="horz" pos="4224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0" pos="3840" userDrawn="1">
          <p15:clr>
            <a:srgbClr val="F26B43"/>
          </p15:clr>
        </p15:guide>
        <p15:guide id="9" orient="horz" pos="3893" userDrawn="1">
          <p15:clr>
            <a:srgbClr val="F26B43"/>
          </p15:clr>
        </p15:guide>
        <p15:guide id="10" orient="horz" pos="1389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jango-rest-framework.org/api-guide/serializers#serializers" TargetMode="External"/><Relationship Id="rId13" Type="http://schemas.openxmlformats.org/officeDocument/2006/relationships/hyperlink" Target="https://groups.google.com/forum/?fromgroups#!forum/django-rest-framework" TargetMode="External"/><Relationship Id="rId3" Type="http://schemas.openxmlformats.org/officeDocument/2006/relationships/hyperlink" Target="https://www.django-rest-framework.org/api-guide/authentication/" TargetMode="External"/><Relationship Id="rId7" Type="http://schemas.openxmlformats.org/officeDocument/2006/relationships/hyperlink" Target="https://www.django-rest-framework.org/api-guide/serializers#modelserializer" TargetMode="External"/><Relationship Id="rId12" Type="http://schemas.openxmlformats.org/officeDocument/2006/relationships/hyperlink" Target="https://www.django-rest-framework.org/api-guide/routers/" TargetMode="External"/><Relationship Id="rId17" Type="http://schemas.openxmlformats.org/officeDocument/2006/relationships/hyperlink" Target="https://www.eventbrite.co.uk/about/" TargetMode="External"/><Relationship Id="rId2" Type="http://schemas.openxmlformats.org/officeDocument/2006/relationships/hyperlink" Target="https://restframework.herokuapp.com/" TargetMode="External"/><Relationship Id="rId16" Type="http://schemas.openxmlformats.org/officeDocument/2006/relationships/hyperlink" Target="https://www.heroku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django-rest-framework.org/api-guide/serializers/" TargetMode="External"/><Relationship Id="rId11" Type="http://schemas.openxmlformats.org/officeDocument/2006/relationships/hyperlink" Target="https://www.django-rest-framework.org/api-guide/viewsets/" TargetMode="External"/><Relationship Id="rId5" Type="http://schemas.openxmlformats.org/officeDocument/2006/relationships/hyperlink" Target="https://www.django-rest-framework.org/api-guide/authentication/#django-oauth-toolkit" TargetMode="External"/><Relationship Id="rId15" Type="http://schemas.openxmlformats.org/officeDocument/2006/relationships/hyperlink" Target="https://www.redhat.com/" TargetMode="External"/><Relationship Id="rId10" Type="http://schemas.openxmlformats.org/officeDocument/2006/relationships/hyperlink" Target="https://www.django-rest-framework.org/api-guide/generic-views/" TargetMode="External"/><Relationship Id="rId4" Type="http://schemas.openxmlformats.org/officeDocument/2006/relationships/hyperlink" Target="https://www.django-rest-framework.org/api-guide/authentication/#django-rest-framework-oauth" TargetMode="External"/><Relationship Id="rId9" Type="http://schemas.openxmlformats.org/officeDocument/2006/relationships/hyperlink" Target="https://www.django-rest-framework.org/api-guide/views#function-based-views" TargetMode="External"/><Relationship Id="rId14" Type="http://schemas.openxmlformats.org/officeDocument/2006/relationships/hyperlink" Target="https://www.mozilla.org/en-US/about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4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PPM</a:t>
            </a:r>
            <a:br>
              <a:rPr lang="en-US" dirty="0"/>
            </a:br>
            <a:r>
              <a:rPr lang="en-US" altLang="zh-CN" dirty="0" smtClean="0"/>
              <a:t>Django and other web servers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CPE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467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039906"/>
            <a:ext cx="10311765" cy="5140232"/>
          </a:xfrm>
        </p:spPr>
        <p:txBody>
          <a:bodyPr/>
          <a:lstStyle/>
          <a:p>
            <a:r>
              <a:rPr lang="en-US" dirty="0" smtClean="0"/>
              <a:t>Edit</a:t>
            </a:r>
          </a:p>
          <a:p>
            <a:pPr lvl="1"/>
            <a:r>
              <a:rPr lang="en-US" dirty="0" err="1" smtClean="0"/>
              <a:t>stu</a:t>
            </a:r>
            <a:r>
              <a:rPr lang="en-US" dirty="0"/>
              <a:t> = </a:t>
            </a:r>
            <a:r>
              <a:rPr lang="en-US" dirty="0" err="1"/>
              <a:t>Student.objects.get</a:t>
            </a:r>
            <a:r>
              <a:rPr lang="en-US" dirty="0"/>
              <a:t>(</a:t>
            </a:r>
            <a:r>
              <a:rPr lang="en-US" dirty="0" err="1"/>
              <a:t>pk</a:t>
            </a:r>
            <a:r>
              <a:rPr lang="en-US" dirty="0"/>
              <a:t>=1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stu.address</a:t>
            </a:r>
            <a:r>
              <a:rPr lang="en-US" dirty="0"/>
              <a:t> = "</a:t>
            </a:r>
            <a:r>
              <a:rPr lang="en-US" dirty="0" smtClean="0"/>
              <a:t>AH“</a:t>
            </a:r>
          </a:p>
          <a:p>
            <a:pPr lvl="1"/>
            <a:r>
              <a:rPr lang="en-US" dirty="0" err="1"/>
              <a:t>stu.save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 smtClean="0"/>
              <a:t>Delete</a:t>
            </a:r>
          </a:p>
          <a:p>
            <a:pPr lvl="1"/>
            <a:r>
              <a:rPr lang="en-US" dirty="0" err="1"/>
              <a:t>stu</a:t>
            </a:r>
            <a:r>
              <a:rPr lang="en-US" dirty="0"/>
              <a:t> = </a:t>
            </a:r>
            <a:r>
              <a:rPr lang="en-US" dirty="0" err="1"/>
              <a:t>Student.objects.get</a:t>
            </a:r>
            <a:r>
              <a:rPr lang="en-US" dirty="0"/>
              <a:t>(</a:t>
            </a:r>
            <a:r>
              <a:rPr lang="en-US" dirty="0" err="1"/>
              <a:t>pk</a:t>
            </a:r>
            <a:r>
              <a:rPr lang="en-US" dirty="0"/>
              <a:t>=1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stu.delete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03056"/>
          </a:xfrm>
        </p:spPr>
        <p:txBody>
          <a:bodyPr/>
          <a:lstStyle/>
          <a:p>
            <a:r>
              <a:rPr lang="en-US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13974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013012"/>
            <a:ext cx="10311765" cy="5167126"/>
          </a:xfrm>
        </p:spPr>
        <p:txBody>
          <a:bodyPr/>
          <a:lstStyle/>
          <a:p>
            <a:r>
              <a:rPr lang="en-US" dirty="0"/>
              <a:t>Django REST framework is a powerful and flexible toolkit for building Web APIs.</a:t>
            </a:r>
          </a:p>
          <a:p>
            <a:r>
              <a:rPr lang="en-US" dirty="0"/>
              <a:t>Some reasons you might want to use REST framework:</a:t>
            </a:r>
          </a:p>
          <a:p>
            <a:pPr lvl="1"/>
            <a:r>
              <a:rPr lang="en-US" dirty="0"/>
              <a:t>The </a:t>
            </a:r>
            <a:r>
              <a:rPr lang="en-US" dirty="0">
                <a:hlinkClick r:id="rId2"/>
              </a:rPr>
              <a:t>Web </a:t>
            </a:r>
            <a:r>
              <a:rPr lang="en-US" dirty="0" err="1">
                <a:hlinkClick r:id="rId2"/>
              </a:rPr>
              <a:t>browsable</a:t>
            </a:r>
            <a:r>
              <a:rPr lang="en-US" dirty="0">
                <a:hlinkClick r:id="rId2"/>
              </a:rPr>
              <a:t> API</a:t>
            </a:r>
            <a:r>
              <a:rPr lang="en-US" dirty="0"/>
              <a:t> is a huge usability win for your developers.</a:t>
            </a:r>
          </a:p>
          <a:p>
            <a:pPr lvl="1"/>
            <a:r>
              <a:rPr lang="en-US" dirty="0">
                <a:hlinkClick r:id="rId3"/>
              </a:rPr>
              <a:t>Authentication policies</a:t>
            </a:r>
            <a:r>
              <a:rPr lang="en-US" dirty="0"/>
              <a:t> including packages for </a:t>
            </a:r>
            <a:r>
              <a:rPr lang="en-US" dirty="0">
                <a:hlinkClick r:id="rId4"/>
              </a:rPr>
              <a:t>OAuth1a</a:t>
            </a:r>
            <a:r>
              <a:rPr lang="en-US" dirty="0"/>
              <a:t> and </a:t>
            </a:r>
            <a:r>
              <a:rPr lang="en-US" dirty="0">
                <a:hlinkClick r:id="rId5"/>
              </a:rPr>
              <a:t>OAuth2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6"/>
              </a:rPr>
              <a:t>Serialization</a:t>
            </a:r>
            <a:r>
              <a:rPr lang="en-US" dirty="0"/>
              <a:t> that supports both </a:t>
            </a:r>
            <a:r>
              <a:rPr lang="en-US" dirty="0">
                <a:hlinkClick r:id="rId7"/>
              </a:rPr>
              <a:t>ORM</a:t>
            </a:r>
            <a:r>
              <a:rPr lang="en-US" dirty="0"/>
              <a:t> and </a:t>
            </a:r>
            <a:r>
              <a:rPr lang="en-US" dirty="0">
                <a:hlinkClick r:id="rId8"/>
              </a:rPr>
              <a:t>non-ORM</a:t>
            </a:r>
            <a:r>
              <a:rPr lang="en-US" dirty="0"/>
              <a:t> data sources.</a:t>
            </a:r>
          </a:p>
          <a:p>
            <a:pPr lvl="1"/>
            <a:r>
              <a:rPr lang="en-US" dirty="0"/>
              <a:t>Customizable all the way down - just use </a:t>
            </a:r>
            <a:r>
              <a:rPr lang="en-US" dirty="0">
                <a:hlinkClick r:id="rId9"/>
              </a:rPr>
              <a:t>regular function-based views</a:t>
            </a:r>
            <a:r>
              <a:rPr lang="en-US" dirty="0"/>
              <a:t> if you don't need the </a:t>
            </a:r>
            <a:r>
              <a:rPr lang="en-US" dirty="0">
                <a:hlinkClick r:id="rId10"/>
              </a:rPr>
              <a:t>more</a:t>
            </a:r>
            <a:r>
              <a:rPr lang="en-US" dirty="0"/>
              <a:t> </a:t>
            </a:r>
            <a:r>
              <a:rPr lang="en-US" dirty="0">
                <a:hlinkClick r:id="rId11"/>
              </a:rPr>
              <a:t>powerful</a:t>
            </a:r>
            <a:r>
              <a:rPr lang="en-US" dirty="0"/>
              <a:t> </a:t>
            </a:r>
            <a:r>
              <a:rPr lang="en-US" dirty="0">
                <a:hlinkClick r:id="rId12"/>
              </a:rPr>
              <a:t>features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Extensive documentation, and </a:t>
            </a:r>
            <a:r>
              <a:rPr lang="en-US" dirty="0">
                <a:hlinkClick r:id="rId13"/>
              </a:rPr>
              <a:t>great community support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Used and trusted by internationally </a:t>
            </a:r>
            <a:r>
              <a:rPr lang="en-US" dirty="0" err="1"/>
              <a:t>recognised</a:t>
            </a:r>
            <a:r>
              <a:rPr lang="en-US" dirty="0"/>
              <a:t> companies including </a:t>
            </a:r>
            <a:r>
              <a:rPr lang="en-US" dirty="0">
                <a:hlinkClick r:id="rId14"/>
              </a:rPr>
              <a:t>Mozilla</a:t>
            </a:r>
            <a:r>
              <a:rPr lang="en-US" dirty="0"/>
              <a:t>, </a:t>
            </a:r>
            <a:r>
              <a:rPr lang="en-US" dirty="0">
                <a:hlinkClick r:id="rId15"/>
              </a:rPr>
              <a:t>Red Hat</a:t>
            </a:r>
            <a:r>
              <a:rPr lang="en-US" dirty="0"/>
              <a:t>, </a:t>
            </a:r>
            <a:r>
              <a:rPr lang="en-US" dirty="0" err="1">
                <a:hlinkClick r:id="rId16"/>
              </a:rPr>
              <a:t>Heroku</a:t>
            </a:r>
            <a:r>
              <a:rPr lang="en-US" dirty="0"/>
              <a:t>, and </a:t>
            </a:r>
            <a:r>
              <a:rPr lang="en-US" dirty="0">
                <a:hlinkClick r:id="rId17"/>
              </a:rPr>
              <a:t>Eventbrite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83739"/>
          </a:xfrm>
        </p:spPr>
        <p:txBody>
          <a:bodyPr/>
          <a:lstStyle/>
          <a:p>
            <a:r>
              <a:rPr lang="en-US" dirty="0" smtClean="0"/>
              <a:t>DRF – Django Rest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078302"/>
            <a:ext cx="10311765" cy="5101836"/>
          </a:xfrm>
        </p:spPr>
        <p:txBody>
          <a:bodyPr/>
          <a:lstStyle/>
          <a:p>
            <a:r>
              <a:rPr lang="en-US" dirty="0"/>
              <a:t>pip3 install </a:t>
            </a:r>
            <a:r>
              <a:rPr lang="en-US" dirty="0" err="1"/>
              <a:t>djangorestframework</a:t>
            </a:r>
            <a:r>
              <a:rPr lang="en-US" dirty="0"/>
              <a:t>==3.9.1</a:t>
            </a:r>
          </a:p>
          <a:p>
            <a:r>
              <a:rPr lang="en-US" dirty="0" err="1"/>
              <a:t>Config</a:t>
            </a:r>
            <a:r>
              <a:rPr lang="en-US" dirty="0"/>
              <a:t> settings.py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80018"/>
          </a:xfrm>
        </p:spPr>
        <p:txBody>
          <a:bodyPr/>
          <a:lstStyle/>
          <a:p>
            <a:r>
              <a:rPr lang="en-US" dirty="0" smtClean="0"/>
              <a:t>Prepare for DRF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46" y="2209365"/>
            <a:ext cx="5734475" cy="312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069675"/>
            <a:ext cx="10311765" cy="5110463"/>
          </a:xfrm>
        </p:spPr>
        <p:txBody>
          <a:bodyPr/>
          <a:lstStyle/>
          <a:p>
            <a:r>
              <a:rPr lang="en-US" dirty="0" smtClean="0"/>
              <a:t>GET</a:t>
            </a:r>
          </a:p>
          <a:p>
            <a:r>
              <a:rPr lang="en-US" dirty="0" smtClean="0"/>
              <a:t>POST</a:t>
            </a:r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DELETE</a:t>
            </a:r>
          </a:p>
          <a:p>
            <a:r>
              <a:rPr lang="en-US" dirty="0" smtClean="0"/>
              <a:t>PATCH</a:t>
            </a:r>
          </a:p>
          <a:p>
            <a:r>
              <a:rPr lang="en-US" dirty="0" smtClean="0"/>
              <a:t>HEAD</a:t>
            </a:r>
          </a:p>
          <a:p>
            <a:r>
              <a:rPr lang="en-US" dirty="0" smtClean="0"/>
              <a:t>OPTIONS</a:t>
            </a:r>
          </a:p>
          <a:p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54138"/>
          </a:xfrm>
        </p:spPr>
        <p:txBody>
          <a:bodyPr/>
          <a:lstStyle/>
          <a:p>
            <a:r>
              <a:rPr lang="en-US" dirty="0" err="1" smtClean="0"/>
              <a:t>APIView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043796"/>
            <a:ext cx="10311765" cy="51363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02380"/>
          </a:xfrm>
        </p:spPr>
        <p:txBody>
          <a:bodyPr/>
          <a:lstStyle/>
          <a:p>
            <a:r>
              <a:rPr lang="en-US" dirty="0" err="1" smtClean="0"/>
              <a:t>ModelViewSet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887683"/>
            <a:ext cx="10289512" cy="4813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34090">
            <a:off x="1622329" y="1740374"/>
            <a:ext cx="6311173" cy="32559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55651">
            <a:off x="3052417" y="597885"/>
            <a:ext cx="6847114" cy="45737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2655" y="419041"/>
            <a:ext cx="9089834" cy="61280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040276"/>
            <a:ext cx="11955796" cy="382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8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2" y="0"/>
            <a:ext cx="6690035" cy="34633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966" y="2870283"/>
            <a:ext cx="8434272" cy="381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993058"/>
            <a:ext cx="10311765" cy="5187080"/>
          </a:xfrm>
        </p:spPr>
        <p:txBody>
          <a:bodyPr/>
          <a:lstStyle/>
          <a:p>
            <a:r>
              <a:rPr lang="en-US" altLang="zh-CN" dirty="0" smtClean="0"/>
              <a:t>Four lines of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63785"/>
          </a:xfrm>
        </p:spPr>
        <p:txBody>
          <a:bodyPr/>
          <a:lstStyle/>
          <a:p>
            <a:r>
              <a:rPr lang="en-US" dirty="0" smtClean="0"/>
              <a:t>How about pagination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86" y="1556843"/>
            <a:ext cx="6988949" cy="471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9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117" y="994554"/>
            <a:ext cx="9556308" cy="49839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441995"/>
          </a:xfrm>
        </p:spPr>
        <p:txBody>
          <a:bodyPr/>
          <a:lstStyle/>
          <a:p>
            <a:r>
              <a:rPr lang="en-US" dirty="0"/>
              <a:t>Throttle</a:t>
            </a:r>
          </a:p>
        </p:txBody>
      </p:sp>
    </p:spTree>
    <p:extLst>
      <p:ext uri="{BB962C8B-B14F-4D97-AF65-F5344CB8AC3E}">
        <p14:creationId xmlns:p14="http://schemas.microsoft.com/office/powerpoint/2010/main" val="15850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web frameworks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954839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992038"/>
            <a:ext cx="10311765" cy="5417906"/>
          </a:xfrm>
        </p:spPr>
        <p:txBody>
          <a:bodyPr/>
          <a:lstStyle/>
          <a:p>
            <a:r>
              <a:rPr lang="zh-CN" altLang="en-US" dirty="0"/>
              <a:t>两张</a:t>
            </a:r>
            <a:r>
              <a:rPr lang="zh-CN" altLang="en-US" dirty="0" smtClean="0"/>
              <a:t>表</a:t>
            </a:r>
            <a:endParaRPr lang="en-US" altLang="zh-CN" dirty="0"/>
          </a:p>
          <a:p>
            <a:pPr lvl="1"/>
            <a:r>
              <a:rPr lang="en-US" altLang="zh-CN" dirty="0" smtClean="0"/>
              <a:t>Organization</a:t>
            </a:r>
          </a:p>
          <a:p>
            <a:pPr lvl="1"/>
            <a:r>
              <a:rPr lang="en-US" altLang="zh-CN" dirty="0" smtClean="0"/>
              <a:t>User</a:t>
            </a:r>
          </a:p>
          <a:p>
            <a:r>
              <a:rPr lang="zh-CN" altLang="en-US" dirty="0"/>
              <a:t>关</a:t>
            </a:r>
            <a:r>
              <a:rPr lang="zh-CN" altLang="en-US" dirty="0" smtClean="0"/>
              <a:t>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Organization </a:t>
            </a:r>
            <a:r>
              <a:rPr lang="zh-CN" altLang="en-US" dirty="0" smtClean="0"/>
              <a:t>对 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one to many</a:t>
            </a:r>
          </a:p>
          <a:p>
            <a:pPr lvl="1"/>
            <a:r>
              <a:rPr lang="en-US" altLang="zh-CN" dirty="0" smtClean="0"/>
              <a:t>Organization </a:t>
            </a:r>
            <a:r>
              <a:rPr lang="zh-CN" altLang="en-US" dirty="0" smtClean="0"/>
              <a:t>本身也是 </a:t>
            </a:r>
            <a:r>
              <a:rPr lang="en-US" altLang="zh-CN" dirty="0" smtClean="0"/>
              <a:t>one to many</a:t>
            </a:r>
          </a:p>
          <a:p>
            <a:r>
              <a:rPr lang="zh-CN" altLang="en-US" dirty="0"/>
              <a:t>要</a:t>
            </a:r>
            <a:r>
              <a:rPr lang="zh-CN" altLang="en-US" dirty="0" smtClean="0"/>
              <a:t>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Organization </a:t>
            </a:r>
            <a:r>
              <a:rPr lang="zh-CN" altLang="en-US" dirty="0" smtClean="0"/>
              <a:t>的增删改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User </a:t>
            </a:r>
            <a:r>
              <a:rPr lang="zh-CN" altLang="en-US" dirty="0" smtClean="0"/>
              <a:t>的增删改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Organization </a:t>
            </a:r>
            <a:r>
              <a:rPr lang="zh-CN" altLang="en-US" dirty="0" smtClean="0"/>
              <a:t>页面要展示 父 </a:t>
            </a:r>
            <a:r>
              <a:rPr lang="en-US" altLang="zh-CN" dirty="0" smtClean="0"/>
              <a:t>Organization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name</a:t>
            </a:r>
          </a:p>
          <a:p>
            <a:pPr lvl="1"/>
            <a:r>
              <a:rPr lang="en-US" altLang="zh-CN" dirty="0" smtClean="0"/>
              <a:t>User </a:t>
            </a:r>
            <a:r>
              <a:rPr lang="zh-CN" altLang="en-US" dirty="0" smtClean="0"/>
              <a:t>页面展示的 </a:t>
            </a:r>
            <a:r>
              <a:rPr lang="en-US" altLang="zh-CN" dirty="0" smtClean="0"/>
              <a:t>User </a:t>
            </a:r>
            <a:r>
              <a:rPr lang="zh-CN" altLang="en-US" dirty="0" smtClean="0"/>
              <a:t>只属于某一个 </a:t>
            </a:r>
            <a:r>
              <a:rPr lang="en-US" altLang="zh-CN" dirty="0" smtClean="0"/>
              <a:t>Organization</a:t>
            </a:r>
          </a:p>
          <a:p>
            <a:pPr lvl="1"/>
            <a:r>
              <a:rPr lang="en-US" altLang="zh-CN" dirty="0"/>
              <a:t>User </a:t>
            </a:r>
            <a:r>
              <a:rPr lang="zh-CN" altLang="en-US" dirty="0"/>
              <a:t>页面展</a:t>
            </a:r>
            <a:r>
              <a:rPr lang="zh-CN" altLang="en-US" dirty="0" smtClean="0"/>
              <a:t>示所属 </a:t>
            </a:r>
            <a:r>
              <a:rPr lang="en-US" altLang="zh-CN" dirty="0" smtClean="0"/>
              <a:t>Organization </a:t>
            </a:r>
            <a:r>
              <a:rPr lang="zh-CN" altLang="en-US" dirty="0" smtClean="0"/>
              <a:t>的名字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62765"/>
          </a:xfrm>
        </p:spPr>
        <p:txBody>
          <a:bodyPr/>
          <a:lstStyle/>
          <a:p>
            <a:r>
              <a:rPr lang="en-US" altLang="zh-CN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785" y="1410762"/>
            <a:ext cx="10311765" cy="5136342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altLang="zh-CN" dirty="0" smtClean="0"/>
              <a:t>Django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A simple Django demo</a:t>
            </a:r>
          </a:p>
          <a:p>
            <a:pPr lvl="1"/>
            <a:r>
              <a:rPr lang="en-US" dirty="0" smtClean="0"/>
              <a:t>Model C</a:t>
            </a:r>
            <a:r>
              <a:rPr lang="en-US" altLang="zh-CN" dirty="0" smtClean="0"/>
              <a:t>RUD</a:t>
            </a:r>
            <a:endParaRPr lang="en-US" dirty="0" smtClean="0"/>
          </a:p>
          <a:p>
            <a:pPr lvl="1"/>
            <a:r>
              <a:rPr lang="en-US" dirty="0" smtClean="0"/>
              <a:t>DRF</a:t>
            </a:r>
            <a:endParaRPr lang="en-US" dirty="0"/>
          </a:p>
          <a:p>
            <a:r>
              <a:rPr lang="en-US" dirty="0" smtClean="0"/>
              <a:t>2. Other web servers</a:t>
            </a:r>
          </a:p>
          <a:p>
            <a:pPr lvl="1"/>
            <a:r>
              <a:rPr lang="en-US" dirty="0" smtClean="0"/>
              <a:t>Flask</a:t>
            </a:r>
          </a:p>
          <a:p>
            <a:pPr lvl="1"/>
            <a:r>
              <a:rPr lang="en-US" dirty="0" smtClean="0"/>
              <a:t>Node.js (Raw</a:t>
            </a:r>
            <a:r>
              <a:rPr lang="en-US" dirty="0"/>
              <a:t>, </a:t>
            </a:r>
            <a:r>
              <a:rPr lang="en-US" dirty="0" err="1" smtClean="0"/>
              <a:t>Sequelize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Go(Gin and </a:t>
            </a:r>
            <a:r>
              <a:rPr lang="en-US" dirty="0" err="1" smtClean="0"/>
              <a:t>Gorm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Spring Boot (JPA, </a:t>
            </a:r>
            <a:r>
              <a:rPr lang="en-US" dirty="0" err="1" smtClean="0"/>
              <a:t>Mybatis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</p:spPr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785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946786" y="992038"/>
            <a:ext cx="10311765" cy="5188100"/>
          </a:xfrm>
        </p:spPr>
        <p:txBody>
          <a:bodyPr/>
          <a:lstStyle/>
          <a:p>
            <a:r>
              <a:rPr lang="en-US" dirty="0" smtClean="0"/>
              <a:t>Web framework: </a:t>
            </a:r>
            <a:r>
              <a:rPr lang="en-US" dirty="0" smtClean="0"/>
              <a:t>DRF</a:t>
            </a:r>
            <a:endParaRPr lang="en-US" dirty="0" smtClean="0"/>
          </a:p>
          <a:p>
            <a:r>
              <a:rPr lang="en-US" dirty="0" smtClean="0"/>
              <a:t>Effort</a:t>
            </a:r>
            <a:r>
              <a:rPr lang="en-US" dirty="0" smtClean="0"/>
              <a:t>: </a:t>
            </a:r>
            <a:r>
              <a:rPr lang="en-US" altLang="zh-CN" dirty="0" smtClean="0"/>
              <a:t>1</a:t>
            </a:r>
            <a:r>
              <a:rPr lang="en-US" dirty="0" smtClean="0"/>
              <a:t> day</a:t>
            </a:r>
            <a:endParaRPr lang="en-US" dirty="0"/>
          </a:p>
          <a:p>
            <a:endParaRPr lang="en-US" dirty="0"/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82880" y="6409944"/>
            <a:ext cx="365760" cy="274320"/>
          </a:xfrm>
        </p:spPr>
        <p:txBody>
          <a:bodyPr/>
          <a:lstStyle/>
          <a:p>
            <a:fld id="{0FB999A9-77CE-4AD1-9911-24A29F08BC3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62765"/>
          </a:xfrm>
        </p:spPr>
        <p:txBody>
          <a:bodyPr/>
          <a:lstStyle/>
          <a:p>
            <a:r>
              <a:rPr lang="en-US" dirty="0" smtClean="0"/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3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992038"/>
            <a:ext cx="10311765" cy="5188100"/>
          </a:xfrm>
        </p:spPr>
        <p:txBody>
          <a:bodyPr/>
          <a:lstStyle/>
          <a:p>
            <a:r>
              <a:rPr lang="en-US" dirty="0" smtClean="0"/>
              <a:t>Web framework: </a:t>
            </a:r>
            <a:r>
              <a:rPr lang="en-US" dirty="0" smtClean="0"/>
              <a:t>Flask, </a:t>
            </a:r>
            <a:r>
              <a:rPr lang="en-US" dirty="0" smtClean="0"/>
              <a:t>Flask-RESTful</a:t>
            </a:r>
            <a:endParaRPr lang="en-US" dirty="0" smtClean="0"/>
          </a:p>
          <a:p>
            <a:r>
              <a:rPr lang="en-US" dirty="0" smtClean="0"/>
              <a:t>ORM: Flask-</a:t>
            </a:r>
            <a:r>
              <a:rPr lang="en-US" dirty="0" err="1" smtClean="0"/>
              <a:t>SQLAlchemy</a:t>
            </a:r>
            <a:endParaRPr lang="en-US" dirty="0" smtClean="0"/>
          </a:p>
          <a:p>
            <a:r>
              <a:rPr lang="en-US" dirty="0" smtClean="0"/>
              <a:t>Effort: 3-4 days</a:t>
            </a:r>
          </a:p>
          <a:p>
            <a:r>
              <a:rPr lang="en-US" dirty="0" smtClean="0"/>
              <a:t>Compare to Django</a:t>
            </a:r>
          </a:p>
          <a:p>
            <a:pPr lvl="1"/>
            <a:r>
              <a:rPr lang="zh-CN" altLang="en-US" dirty="0"/>
              <a:t>优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Flask </a:t>
            </a:r>
            <a:r>
              <a:rPr lang="zh-CN" altLang="en-US" dirty="0" smtClean="0"/>
              <a:t>可以选择很多插件，比如 </a:t>
            </a:r>
            <a:r>
              <a:rPr lang="en-US" altLang="zh-CN" dirty="0" smtClean="0"/>
              <a:t>ORM </a:t>
            </a:r>
            <a:r>
              <a:rPr lang="zh-CN" altLang="en-US" dirty="0" smtClean="0"/>
              <a:t>框架就有很多种选择</a:t>
            </a:r>
            <a:endParaRPr lang="en-US" altLang="zh-CN" dirty="0" smtClean="0"/>
          </a:p>
          <a:p>
            <a:pPr lvl="2"/>
            <a:r>
              <a:rPr lang="zh-CN" altLang="en-US" dirty="0"/>
              <a:t>适</a:t>
            </a:r>
            <a:r>
              <a:rPr lang="zh-CN" altLang="en-US" dirty="0" smtClean="0"/>
              <a:t>合很复杂的架构</a:t>
            </a:r>
            <a:endParaRPr lang="en-US" dirty="0" smtClean="0"/>
          </a:p>
          <a:p>
            <a:pPr lvl="1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2"/>
            <a:r>
              <a:rPr lang="zh-CN" altLang="en-US" dirty="0"/>
              <a:t>很明</a:t>
            </a:r>
            <a:r>
              <a:rPr lang="zh-CN" altLang="en-US" dirty="0" smtClean="0"/>
              <a:t>显代码更多</a:t>
            </a:r>
            <a:endParaRPr lang="en-US" altLang="zh-CN" dirty="0" smtClean="0"/>
          </a:p>
          <a:p>
            <a:pPr lvl="2"/>
            <a:r>
              <a:rPr lang="zh-CN" altLang="en-US" dirty="0"/>
              <a:t>个</a:t>
            </a:r>
            <a:r>
              <a:rPr lang="zh-CN" altLang="en-US" dirty="0" smtClean="0"/>
              <a:t>人认为学习成本比较高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62765"/>
          </a:xfrm>
        </p:spPr>
        <p:txBody>
          <a:bodyPr/>
          <a:lstStyle/>
          <a:p>
            <a:r>
              <a:rPr lang="en-US" dirty="0" smtClean="0"/>
              <a:t>Flask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104181"/>
            <a:ext cx="10311765" cy="5075957"/>
          </a:xfrm>
        </p:spPr>
        <p:txBody>
          <a:bodyPr/>
          <a:lstStyle/>
          <a:p>
            <a:r>
              <a:rPr lang="en-US" dirty="0"/>
              <a:t>Web framework: </a:t>
            </a:r>
            <a:r>
              <a:rPr lang="en-US" altLang="zh-CN" dirty="0" smtClean="0"/>
              <a:t>Express</a:t>
            </a:r>
            <a:endParaRPr lang="en-US" dirty="0"/>
          </a:p>
          <a:p>
            <a:r>
              <a:rPr lang="en-US" dirty="0"/>
              <a:t>ORM</a:t>
            </a:r>
            <a:r>
              <a:rPr lang="en-US" dirty="0" smtClean="0"/>
              <a:t>: None</a:t>
            </a:r>
            <a:endParaRPr lang="en-US" dirty="0"/>
          </a:p>
          <a:p>
            <a:r>
              <a:rPr lang="en-US" dirty="0"/>
              <a:t>Effort: </a:t>
            </a:r>
            <a:r>
              <a:rPr lang="en-US" dirty="0" smtClean="0"/>
              <a:t>1-2 </a:t>
            </a:r>
            <a:r>
              <a:rPr lang="en-US" dirty="0"/>
              <a:t>days</a:t>
            </a:r>
          </a:p>
          <a:p>
            <a:r>
              <a:rPr lang="en-US" dirty="0"/>
              <a:t>Compare to Django</a:t>
            </a:r>
          </a:p>
          <a:p>
            <a:pPr lvl="1"/>
            <a:r>
              <a:rPr lang="zh-CN" altLang="en-US" dirty="0"/>
              <a:t>优点</a:t>
            </a:r>
            <a:endParaRPr lang="en-US" altLang="zh-CN" dirty="0"/>
          </a:p>
          <a:p>
            <a:pPr lvl="2"/>
            <a:r>
              <a:rPr lang="zh-CN" altLang="en-US" dirty="0" smtClean="0"/>
              <a:t>用</a:t>
            </a:r>
            <a:r>
              <a:rPr lang="en-US" altLang="zh-CN" dirty="0"/>
              <a:t> </a:t>
            </a:r>
            <a:r>
              <a:rPr lang="en-US" altLang="zh-CN" dirty="0" smtClean="0"/>
              <a:t>JS </a:t>
            </a:r>
            <a:r>
              <a:rPr lang="zh-CN" altLang="en-US" dirty="0" smtClean="0"/>
              <a:t>编程，学习效率高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</a:t>
            </a:r>
            <a:r>
              <a:rPr lang="zh-CN" altLang="en-US" dirty="0"/>
              <a:t>点</a:t>
            </a:r>
            <a:endParaRPr lang="en-US" altLang="zh-CN" dirty="0"/>
          </a:p>
          <a:p>
            <a:pPr lvl="2"/>
            <a:r>
              <a:rPr lang="zh-CN" altLang="en-US" dirty="0"/>
              <a:t>社区貌似不是很活</a:t>
            </a:r>
            <a:r>
              <a:rPr lang="zh-CN" altLang="en-US" dirty="0" smtClean="0"/>
              <a:t>跃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性能肯定不高</a:t>
            </a:r>
            <a:endParaRPr lang="en-US" altLang="zh-CN" dirty="0" smtClean="0"/>
          </a:p>
          <a:p>
            <a:pPr lvl="2"/>
            <a:r>
              <a:rPr lang="zh-CN" altLang="en-US" dirty="0"/>
              <a:t>代码</a:t>
            </a:r>
            <a:r>
              <a:rPr lang="zh-CN" altLang="en-US" dirty="0" smtClean="0"/>
              <a:t>量很多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614523"/>
          </a:xfrm>
        </p:spPr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- Raw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992038"/>
            <a:ext cx="10311765" cy="5188100"/>
          </a:xfrm>
        </p:spPr>
        <p:txBody>
          <a:bodyPr/>
          <a:lstStyle/>
          <a:p>
            <a:r>
              <a:rPr lang="en-US" dirty="0"/>
              <a:t>Web framework: </a:t>
            </a:r>
            <a:r>
              <a:rPr lang="en-US" altLang="zh-CN" dirty="0"/>
              <a:t>Express</a:t>
            </a:r>
            <a:endParaRPr lang="en-US" dirty="0"/>
          </a:p>
          <a:p>
            <a:r>
              <a:rPr lang="en-US" dirty="0"/>
              <a:t>ORM: </a:t>
            </a:r>
            <a:r>
              <a:rPr lang="en-US" dirty="0" err="1"/>
              <a:t>Sequelize</a:t>
            </a:r>
            <a:endParaRPr lang="en-US" dirty="0"/>
          </a:p>
          <a:p>
            <a:r>
              <a:rPr lang="en-US" dirty="0"/>
              <a:t>Effort: 1-2 days</a:t>
            </a:r>
          </a:p>
          <a:p>
            <a:r>
              <a:rPr lang="en-US" dirty="0"/>
              <a:t>Compare to Django</a:t>
            </a:r>
          </a:p>
          <a:p>
            <a:pPr lvl="1"/>
            <a:r>
              <a:rPr lang="zh-CN" altLang="en-US" dirty="0"/>
              <a:t>优点</a:t>
            </a:r>
            <a:endParaRPr lang="en-US" altLang="zh-CN" dirty="0"/>
          </a:p>
          <a:p>
            <a:pPr lvl="2"/>
            <a:r>
              <a:rPr lang="zh-CN" altLang="en-US" dirty="0"/>
              <a:t>用</a:t>
            </a:r>
            <a:r>
              <a:rPr lang="en-US" altLang="zh-CN" dirty="0"/>
              <a:t> JS </a:t>
            </a:r>
            <a:r>
              <a:rPr lang="zh-CN" altLang="en-US" dirty="0"/>
              <a:t>编程，学习效率高</a:t>
            </a:r>
            <a:endParaRPr lang="en-US" altLang="zh-CN" dirty="0"/>
          </a:p>
          <a:p>
            <a:pPr lvl="1"/>
            <a:r>
              <a:rPr lang="zh-CN" altLang="en-US" dirty="0"/>
              <a:t>缺点</a:t>
            </a:r>
            <a:endParaRPr lang="en-US" altLang="zh-CN" dirty="0"/>
          </a:p>
          <a:p>
            <a:pPr lvl="2"/>
            <a:r>
              <a:rPr lang="zh-CN" altLang="en-US" dirty="0"/>
              <a:t>社区貌似不是很活跃</a:t>
            </a:r>
            <a:endParaRPr lang="en-US" altLang="zh-CN" dirty="0"/>
          </a:p>
          <a:p>
            <a:pPr lvl="2"/>
            <a:r>
              <a:rPr lang="zh-CN" altLang="en-US" dirty="0"/>
              <a:t>性能肯定不高</a:t>
            </a:r>
            <a:endParaRPr lang="en-US" altLang="zh-CN" dirty="0"/>
          </a:p>
          <a:p>
            <a:pPr lvl="2"/>
            <a:r>
              <a:rPr lang="zh-CN" altLang="en-US" dirty="0"/>
              <a:t>代码量很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pPr lvl="2"/>
            <a:r>
              <a:rPr lang="zh-CN" altLang="en-US" dirty="0"/>
              <a:t>对</a:t>
            </a:r>
            <a:r>
              <a:rPr lang="zh-CN" altLang="en-US" dirty="0" smtClean="0"/>
              <a:t>于我来说，学习 </a:t>
            </a:r>
            <a:r>
              <a:rPr lang="en-US" altLang="zh-CN" dirty="0" smtClean="0"/>
              <a:t>ORM </a:t>
            </a:r>
            <a:r>
              <a:rPr lang="zh-CN" altLang="en-US" dirty="0" smtClean="0"/>
              <a:t>框架又花去好些时间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657655"/>
          </a:xfrm>
        </p:spPr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/>
              <a:t> - </a:t>
            </a:r>
            <a:r>
              <a:rPr lang="en-US" dirty="0" err="1" smtClean="0"/>
              <a:t>Sequelize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095555"/>
            <a:ext cx="10311765" cy="5084583"/>
          </a:xfrm>
        </p:spPr>
        <p:txBody>
          <a:bodyPr/>
          <a:lstStyle/>
          <a:p>
            <a:r>
              <a:rPr lang="en-US" dirty="0"/>
              <a:t>Web framework: </a:t>
            </a:r>
            <a:r>
              <a:rPr lang="en-US" altLang="zh-CN" dirty="0" smtClean="0"/>
              <a:t>Gin</a:t>
            </a:r>
            <a:endParaRPr lang="en-US" dirty="0"/>
          </a:p>
          <a:p>
            <a:r>
              <a:rPr lang="en-US" dirty="0"/>
              <a:t>ORM: </a:t>
            </a:r>
            <a:r>
              <a:rPr lang="en-US" dirty="0" err="1" smtClean="0"/>
              <a:t>Gorm</a:t>
            </a:r>
            <a:endParaRPr lang="en-US" dirty="0"/>
          </a:p>
          <a:p>
            <a:r>
              <a:rPr lang="en-US" dirty="0"/>
              <a:t>Effort: </a:t>
            </a:r>
            <a:r>
              <a:rPr lang="en-US" altLang="zh-CN" dirty="0" smtClean="0"/>
              <a:t>2</a:t>
            </a:r>
            <a:r>
              <a:rPr lang="en-US" dirty="0" smtClean="0"/>
              <a:t>-</a:t>
            </a:r>
            <a:r>
              <a:rPr lang="en-US" altLang="zh-CN" dirty="0" smtClean="0"/>
              <a:t>3</a:t>
            </a:r>
            <a:r>
              <a:rPr lang="en-US" dirty="0" smtClean="0"/>
              <a:t> </a:t>
            </a:r>
            <a:r>
              <a:rPr lang="en-US" dirty="0"/>
              <a:t>days</a:t>
            </a:r>
          </a:p>
          <a:p>
            <a:r>
              <a:rPr lang="en-US" dirty="0"/>
              <a:t>Compare to Django</a:t>
            </a:r>
          </a:p>
          <a:p>
            <a:pPr lvl="1"/>
            <a:r>
              <a:rPr lang="zh-CN" altLang="en-US" dirty="0"/>
              <a:t>优点</a:t>
            </a:r>
            <a:endParaRPr lang="en-US" altLang="zh-CN" dirty="0"/>
          </a:p>
          <a:p>
            <a:pPr lvl="2"/>
            <a:r>
              <a:rPr lang="en-US" altLang="zh-CN" dirty="0" smtClean="0"/>
              <a:t>Go </a:t>
            </a:r>
            <a:r>
              <a:rPr lang="zh-CN" altLang="en-US" dirty="0" smtClean="0"/>
              <a:t>语言现在非常火，可以学习下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Go </a:t>
            </a:r>
            <a:r>
              <a:rPr lang="zh-CN" altLang="en-US" dirty="0" smtClean="0"/>
              <a:t>语言的运行效率高</a:t>
            </a:r>
            <a:endParaRPr lang="en-US" altLang="zh-CN" dirty="0"/>
          </a:p>
          <a:p>
            <a:pPr lvl="1"/>
            <a:r>
              <a:rPr lang="zh-CN" altLang="en-US" dirty="0"/>
              <a:t>缺点</a:t>
            </a:r>
            <a:endParaRPr lang="en-US" altLang="zh-CN" dirty="0"/>
          </a:p>
          <a:p>
            <a:pPr lvl="2"/>
            <a:r>
              <a:rPr lang="zh-CN" altLang="en-US" dirty="0" smtClean="0"/>
              <a:t>学习成本高，会 </a:t>
            </a:r>
            <a:r>
              <a:rPr lang="en-US" altLang="zh-CN" dirty="0" smtClean="0"/>
              <a:t>C </a:t>
            </a:r>
            <a:r>
              <a:rPr lang="zh-CN" altLang="en-US" dirty="0" smtClean="0"/>
              <a:t>可能会简单些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代码量很多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80018"/>
          </a:xfrm>
        </p:spPr>
        <p:txBody>
          <a:bodyPr/>
          <a:lstStyle/>
          <a:p>
            <a:r>
              <a:rPr lang="en-US" dirty="0" smtClean="0"/>
              <a:t>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9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147313"/>
            <a:ext cx="10311765" cy="5032825"/>
          </a:xfrm>
        </p:spPr>
        <p:txBody>
          <a:bodyPr/>
          <a:lstStyle/>
          <a:p>
            <a:r>
              <a:rPr lang="en-US" dirty="0"/>
              <a:t>Web framework: </a:t>
            </a:r>
            <a:r>
              <a:rPr lang="en-US" altLang="zh-CN" dirty="0" smtClean="0"/>
              <a:t>Spring MVC</a:t>
            </a:r>
            <a:endParaRPr lang="en-US" dirty="0"/>
          </a:p>
          <a:p>
            <a:r>
              <a:rPr lang="en-US" dirty="0"/>
              <a:t>ORM: </a:t>
            </a:r>
            <a:r>
              <a:rPr lang="en-US" dirty="0" smtClean="0"/>
              <a:t>JAP</a:t>
            </a:r>
            <a:endParaRPr lang="en-US" dirty="0"/>
          </a:p>
          <a:p>
            <a:r>
              <a:rPr lang="en-US" dirty="0"/>
              <a:t>Effort: </a:t>
            </a:r>
            <a:r>
              <a:rPr lang="en-US" altLang="zh-CN" dirty="0" smtClean="0"/>
              <a:t>1</a:t>
            </a:r>
            <a:r>
              <a:rPr lang="en-US" dirty="0" smtClean="0"/>
              <a:t> </a:t>
            </a:r>
            <a:r>
              <a:rPr lang="en-US" dirty="0"/>
              <a:t>days</a:t>
            </a:r>
          </a:p>
          <a:p>
            <a:r>
              <a:rPr lang="en-US" dirty="0"/>
              <a:t>Compare to Django</a:t>
            </a:r>
          </a:p>
          <a:p>
            <a:pPr lvl="1"/>
            <a:r>
              <a:rPr lang="zh-CN" altLang="en-US" dirty="0"/>
              <a:t>优点</a:t>
            </a:r>
            <a:endParaRPr lang="en-US" altLang="zh-CN" dirty="0"/>
          </a:p>
          <a:p>
            <a:pPr lvl="2"/>
            <a:r>
              <a:rPr lang="zh-CN" altLang="en-US" dirty="0" smtClean="0"/>
              <a:t>会 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学习成本低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JPA </a:t>
            </a:r>
            <a:r>
              <a:rPr lang="zh-CN" altLang="en-US" dirty="0" smtClean="0"/>
              <a:t>封装的比较好，简单的</a:t>
            </a:r>
            <a:r>
              <a:rPr lang="en-US" altLang="zh-CN" dirty="0"/>
              <a:t> </a:t>
            </a:r>
            <a:r>
              <a:rPr lang="en-US" altLang="zh-CN" dirty="0" smtClean="0"/>
              <a:t>CRUD </a:t>
            </a:r>
            <a:r>
              <a:rPr lang="zh-CN" altLang="en-US" dirty="0" smtClean="0"/>
              <a:t>很容易</a:t>
            </a:r>
            <a:endParaRPr lang="en-US" altLang="zh-CN" dirty="0"/>
          </a:p>
          <a:p>
            <a:pPr lvl="1"/>
            <a:r>
              <a:rPr lang="zh-CN" altLang="en-US" dirty="0"/>
              <a:t>缺点</a:t>
            </a:r>
            <a:endParaRPr lang="en-US" altLang="zh-CN" dirty="0"/>
          </a:p>
          <a:p>
            <a:pPr lvl="2"/>
            <a:r>
              <a:rPr lang="zh-CN" altLang="en-US" dirty="0"/>
              <a:t>面</a:t>
            </a:r>
            <a:r>
              <a:rPr lang="zh-CN" altLang="en-US" dirty="0" smtClean="0"/>
              <a:t>向代码行数编程？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657655"/>
          </a:xfrm>
        </p:spPr>
        <p:txBody>
          <a:bodyPr/>
          <a:lstStyle/>
          <a:p>
            <a:r>
              <a:rPr lang="en-US" dirty="0" smtClean="0"/>
              <a:t>Spring Boot JPA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000664"/>
            <a:ext cx="10311765" cy="5179474"/>
          </a:xfrm>
        </p:spPr>
        <p:txBody>
          <a:bodyPr/>
          <a:lstStyle/>
          <a:p>
            <a:r>
              <a:rPr lang="en-US" dirty="0"/>
              <a:t>Web framework: </a:t>
            </a:r>
            <a:r>
              <a:rPr lang="en-US" altLang="zh-CN" dirty="0"/>
              <a:t>Spring MVC</a:t>
            </a:r>
            <a:endParaRPr lang="en-US" dirty="0"/>
          </a:p>
          <a:p>
            <a:r>
              <a:rPr lang="en-US" dirty="0"/>
              <a:t>ORM: </a:t>
            </a:r>
            <a:r>
              <a:rPr lang="en-US" altLang="zh-CN" dirty="0" err="1" smtClean="0"/>
              <a:t>Mybatis</a:t>
            </a:r>
            <a:endParaRPr lang="en-US" dirty="0"/>
          </a:p>
          <a:p>
            <a:r>
              <a:rPr lang="en-US" dirty="0"/>
              <a:t>Effort: </a:t>
            </a:r>
            <a:r>
              <a:rPr lang="en-US" altLang="zh-CN" dirty="0"/>
              <a:t>1</a:t>
            </a:r>
            <a:r>
              <a:rPr lang="en-US" dirty="0"/>
              <a:t> days</a:t>
            </a:r>
          </a:p>
          <a:p>
            <a:r>
              <a:rPr lang="en-US" dirty="0"/>
              <a:t>Compare to Django</a:t>
            </a:r>
          </a:p>
          <a:p>
            <a:pPr lvl="1"/>
            <a:r>
              <a:rPr lang="zh-CN" altLang="en-US" dirty="0"/>
              <a:t>优点</a:t>
            </a:r>
            <a:endParaRPr lang="en-US" altLang="zh-CN" dirty="0"/>
          </a:p>
          <a:p>
            <a:pPr lvl="2"/>
            <a:r>
              <a:rPr lang="zh-CN" altLang="en-US" dirty="0"/>
              <a:t>会 </a:t>
            </a:r>
            <a:r>
              <a:rPr lang="en-US" altLang="zh-CN" dirty="0"/>
              <a:t>Java </a:t>
            </a:r>
            <a:r>
              <a:rPr lang="zh-CN" altLang="en-US" dirty="0"/>
              <a:t>学习成本低</a:t>
            </a:r>
            <a:endParaRPr lang="en-US" altLang="zh-CN" dirty="0"/>
          </a:p>
          <a:p>
            <a:pPr lvl="2"/>
            <a:r>
              <a:rPr lang="zh-CN" altLang="en-US" dirty="0"/>
              <a:t>自</a:t>
            </a:r>
            <a:r>
              <a:rPr lang="zh-CN" altLang="en-US" dirty="0" smtClean="0"/>
              <a:t>己写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，性能好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要自己写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，效率低</a:t>
            </a:r>
            <a:endParaRPr lang="en-US" altLang="zh-CN" dirty="0"/>
          </a:p>
          <a:p>
            <a:pPr lvl="2"/>
            <a:r>
              <a:rPr lang="zh-CN" altLang="en-US" dirty="0"/>
              <a:t>面向代码行数编程？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71391"/>
          </a:xfrm>
        </p:spPr>
        <p:txBody>
          <a:bodyPr/>
          <a:lstStyle/>
          <a:p>
            <a:r>
              <a:rPr lang="en-US" dirty="0" smtClean="0"/>
              <a:t>Spring Boot </a:t>
            </a:r>
            <a:r>
              <a:rPr lang="en-US" dirty="0" err="1" smtClean="0"/>
              <a:t>Mybatis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190445"/>
            <a:ext cx="10311765" cy="4989693"/>
          </a:xfrm>
        </p:spPr>
        <p:txBody>
          <a:bodyPr/>
          <a:lstStyle/>
          <a:p>
            <a:r>
              <a:rPr lang="en-US" altLang="zh-CN" dirty="0" smtClean="0"/>
              <a:t>Django </a:t>
            </a:r>
            <a:r>
              <a:rPr lang="zh-CN" altLang="en-US" dirty="0" smtClean="0"/>
              <a:t>的代码量最少，但是有学习成本</a:t>
            </a:r>
            <a:endParaRPr lang="en-US" altLang="zh-CN" dirty="0" smtClean="0"/>
          </a:p>
          <a:p>
            <a:r>
              <a:rPr lang="zh-CN" altLang="en-US" dirty="0" smtClean="0"/>
              <a:t>没事别瞎折腾，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挺好的</a:t>
            </a:r>
            <a:endParaRPr lang="en-US" altLang="zh-CN" dirty="0" smtClean="0"/>
          </a:p>
          <a:p>
            <a:r>
              <a:rPr lang="zh-CN" altLang="en-US" dirty="0"/>
              <a:t>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588644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7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04053" y="2585876"/>
            <a:ext cx="4229063" cy="1080000"/>
          </a:xfrm>
        </p:spPr>
        <p:txBody>
          <a:bodyPr/>
          <a:lstStyle/>
          <a:p>
            <a:r>
              <a:rPr lang="en-US" altLang="zh-CN" sz="9600" dirty="0" smtClean="0"/>
              <a:t>Q&amp;A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8352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078495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Django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133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27" y="87519"/>
            <a:ext cx="8910679" cy="668301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5" y="169586"/>
            <a:ext cx="10489736" cy="65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7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895" y="1509273"/>
            <a:ext cx="10311765" cy="4843044"/>
          </a:xfrm>
        </p:spPr>
        <p:txBody>
          <a:bodyPr/>
          <a:lstStyle/>
          <a:p>
            <a:r>
              <a:rPr lang="en-US" altLang="zh-CN" sz="3600" dirty="0" smtClean="0"/>
              <a:t>Install Django</a:t>
            </a:r>
          </a:p>
          <a:p>
            <a:pPr lvl="1"/>
            <a:r>
              <a:rPr lang="en-US" altLang="zh-CN" dirty="0"/>
              <a:t>pip install </a:t>
            </a:r>
            <a:r>
              <a:rPr lang="en-US" altLang="zh-CN" dirty="0" err="1"/>
              <a:t>django</a:t>
            </a:r>
            <a:r>
              <a:rPr lang="en-US" altLang="zh-CN" dirty="0"/>
              <a:t>==2.1</a:t>
            </a:r>
            <a:endParaRPr lang="en-US" altLang="zh-CN" dirty="0" smtClean="0"/>
          </a:p>
          <a:p>
            <a:r>
              <a:rPr lang="en-US" altLang="zh-CN" sz="3600" dirty="0" smtClean="0"/>
              <a:t>Create a Project</a:t>
            </a:r>
          </a:p>
          <a:p>
            <a:pPr lvl="1"/>
            <a:r>
              <a:rPr lang="en-US" altLang="zh-CN" dirty="0" err="1"/>
              <a:t>django</a:t>
            </a:r>
            <a:r>
              <a:rPr lang="en-US" altLang="zh-CN" dirty="0"/>
              <a:t>-admin </a:t>
            </a:r>
            <a:r>
              <a:rPr lang="en-US" altLang="zh-CN" dirty="0" err="1"/>
              <a:t>startproject</a:t>
            </a:r>
            <a:r>
              <a:rPr lang="en-US" altLang="zh-CN" dirty="0"/>
              <a:t> </a:t>
            </a:r>
            <a:r>
              <a:rPr lang="en-US" altLang="zh-CN" dirty="0" err="1" smtClean="0"/>
              <a:t>hello_world</a:t>
            </a:r>
            <a:endParaRPr lang="en-US" altLang="zh-CN" sz="3600" dirty="0" smtClean="0"/>
          </a:p>
          <a:p>
            <a:r>
              <a:rPr lang="en-US" altLang="zh-CN" sz="3600" dirty="0" smtClean="0"/>
              <a:t>Start Project</a:t>
            </a:r>
          </a:p>
          <a:p>
            <a:pPr lvl="1"/>
            <a:r>
              <a:rPr lang="en-US" altLang="zh-CN" dirty="0"/>
              <a:t>python manage.py </a:t>
            </a:r>
            <a:r>
              <a:rPr lang="en-US" altLang="zh-CN" dirty="0" err="1"/>
              <a:t>runserver</a:t>
            </a:r>
            <a:r>
              <a:rPr lang="en-US" altLang="zh-CN" dirty="0"/>
              <a:t> </a:t>
            </a:r>
            <a:r>
              <a:rPr lang="en-US" altLang="zh-CN" dirty="0" smtClean="0"/>
              <a:t>127.0.0.1:8040</a:t>
            </a:r>
          </a:p>
          <a:p>
            <a:pPr marL="287338" lvl="1" indent="-287338"/>
            <a:r>
              <a:rPr lang="en-US" altLang="zh-CN" sz="3600" dirty="0"/>
              <a:t>Try </a:t>
            </a:r>
            <a:r>
              <a:rPr lang="en-US" altLang="zh-CN" sz="3600" dirty="0" smtClean="0"/>
              <a:t>it</a:t>
            </a:r>
          </a:p>
          <a:p>
            <a:pPr marL="457201" lvl="2" indent="-287338"/>
            <a:r>
              <a:rPr lang="en-US" sz="2000" dirty="0">
                <a:hlinkClick r:id="rId3"/>
              </a:rPr>
              <a:t>http://localhost:8040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287338" lvl="1" indent="-287338"/>
            <a:r>
              <a:rPr lang="en-US" altLang="zh-CN" sz="3600" dirty="0" smtClean="0"/>
              <a:t>How to prove I’m a good man?</a:t>
            </a:r>
            <a:endParaRPr lang="en-US" altLang="zh-CN" sz="3600" dirty="0"/>
          </a:p>
          <a:p>
            <a:pPr marL="457201" lvl="2" indent="-287338"/>
            <a:endParaRPr lang="en-US" altLang="zh-CN" sz="3400" dirty="0"/>
          </a:p>
          <a:p>
            <a:pPr marL="342900" lvl="1" indent="-342900"/>
            <a:endParaRPr lang="en-US" altLang="zh-CN" dirty="0" smtClean="0"/>
          </a:p>
          <a:p>
            <a:pPr marL="346075" lvl="1" indent="0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1080000"/>
          </a:xfrm>
        </p:spPr>
        <p:txBody>
          <a:bodyPr/>
          <a:lstStyle/>
          <a:p>
            <a:r>
              <a:rPr lang="en-US" altLang="zh-CN" dirty="0" smtClean="0"/>
              <a:t>Simple Django Demo - Three steps to create a web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209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7775" y="1236294"/>
            <a:ext cx="10311765" cy="4452138"/>
          </a:xfrm>
        </p:spPr>
        <p:txBody>
          <a:bodyPr/>
          <a:lstStyle/>
          <a:p>
            <a:r>
              <a:rPr lang="en-US" dirty="0" smtClean="0"/>
              <a:t>manage.py</a:t>
            </a:r>
          </a:p>
          <a:p>
            <a:pPr lvl="1"/>
            <a:r>
              <a:rPr lang="en-US" dirty="0"/>
              <a:t>command-line </a:t>
            </a:r>
            <a:r>
              <a:rPr lang="en-US" dirty="0" smtClean="0"/>
              <a:t>utility </a:t>
            </a:r>
          </a:p>
          <a:p>
            <a:pPr lvl="1"/>
            <a:r>
              <a:rPr lang="en-US" dirty="0" smtClean="0"/>
              <a:t>For more information </a:t>
            </a:r>
            <a:r>
              <a:rPr lang="en-US" dirty="0"/>
              <a:t>please type </a:t>
            </a:r>
            <a:r>
              <a:rPr lang="en-US" b="1" dirty="0"/>
              <a:t>python manage.py -h</a:t>
            </a:r>
            <a:endParaRPr lang="en-US" b="1" dirty="0" smtClean="0"/>
          </a:p>
          <a:p>
            <a:r>
              <a:rPr lang="en-US" dirty="0" smtClean="0"/>
              <a:t>settings.py</a:t>
            </a:r>
          </a:p>
          <a:p>
            <a:pPr lvl="1"/>
            <a:r>
              <a:rPr lang="en-US" dirty="0"/>
              <a:t>Django settings for p</a:t>
            </a:r>
            <a:r>
              <a:rPr lang="en-US" dirty="0" smtClean="0"/>
              <a:t>roject</a:t>
            </a:r>
            <a:r>
              <a:rPr lang="en-US" dirty="0"/>
              <a:t>.</a:t>
            </a:r>
          </a:p>
          <a:p>
            <a:r>
              <a:rPr lang="en-US" dirty="0" smtClean="0"/>
              <a:t>url.py</a:t>
            </a:r>
          </a:p>
          <a:p>
            <a:pPr lvl="1"/>
            <a:r>
              <a:rPr lang="en-US" dirty="0" smtClean="0"/>
              <a:t>Project URL </a:t>
            </a:r>
            <a:r>
              <a:rPr lang="en-US" dirty="0"/>
              <a:t>Configuration</a:t>
            </a:r>
            <a:endParaRPr lang="en-US" dirty="0" smtClean="0"/>
          </a:p>
          <a:p>
            <a:r>
              <a:rPr lang="en-US" dirty="0" smtClean="0"/>
              <a:t>wsgi.py</a:t>
            </a:r>
          </a:p>
          <a:p>
            <a:pPr lvl="1"/>
            <a:r>
              <a:rPr lang="en-US" dirty="0"/>
              <a:t>WSGI </a:t>
            </a:r>
            <a:r>
              <a:rPr lang="en-US" dirty="0" err="1"/>
              <a:t>config</a:t>
            </a:r>
            <a:r>
              <a:rPr lang="en-US" dirty="0"/>
              <a:t> for </a:t>
            </a:r>
            <a:r>
              <a:rPr lang="en-US" dirty="0" err="1"/>
              <a:t>hello_world</a:t>
            </a:r>
            <a:r>
              <a:rPr lang="en-US" dirty="0"/>
              <a:t> project.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Default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4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5" y="1250586"/>
            <a:ext cx="10311765" cy="4452138"/>
          </a:xfrm>
        </p:spPr>
        <p:txBody>
          <a:bodyPr/>
          <a:lstStyle/>
          <a:p>
            <a:r>
              <a:rPr lang="en-US" altLang="zh-CN" dirty="0" smtClean="0"/>
              <a:t>Create a App</a:t>
            </a:r>
            <a:endParaRPr lang="en-US" dirty="0" smtClean="0"/>
          </a:p>
          <a:p>
            <a:pPr lvl="1"/>
            <a:r>
              <a:rPr lang="en-US" dirty="0" smtClean="0"/>
              <a:t>python </a:t>
            </a:r>
            <a:r>
              <a:rPr lang="en-US" dirty="0"/>
              <a:t>manage.py </a:t>
            </a:r>
            <a:r>
              <a:rPr lang="en-US" dirty="0" err="1" smtClean="0"/>
              <a:t>startapp</a:t>
            </a:r>
            <a:r>
              <a:rPr lang="en-US" dirty="0" smtClean="0"/>
              <a:t> demo</a:t>
            </a:r>
          </a:p>
          <a:p>
            <a:r>
              <a:rPr lang="en-US" dirty="0" smtClean="0"/>
              <a:t>Add app name to settings.py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735293"/>
          </a:xfrm>
        </p:spPr>
        <p:txBody>
          <a:bodyPr/>
          <a:lstStyle/>
          <a:p>
            <a:r>
              <a:rPr lang="en-US" dirty="0" smtClean="0"/>
              <a:t>Create Module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98" y="2780083"/>
            <a:ext cx="6915955" cy="292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270800"/>
            <a:ext cx="10311765" cy="5139144"/>
          </a:xfrm>
        </p:spPr>
        <p:txBody>
          <a:bodyPr/>
          <a:lstStyle/>
          <a:p>
            <a:r>
              <a:rPr lang="en-US" dirty="0" smtClean="0"/>
              <a:t>Define a model in models.py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Make migration</a:t>
            </a:r>
          </a:p>
          <a:p>
            <a:pPr lvl="1"/>
            <a:r>
              <a:rPr lang="en-US" dirty="0"/>
              <a:t>python manage.py </a:t>
            </a:r>
            <a:r>
              <a:rPr lang="en-US" dirty="0" err="1" smtClean="0"/>
              <a:t>makemigrations</a:t>
            </a:r>
            <a:endParaRPr lang="en-US" dirty="0" smtClean="0"/>
          </a:p>
          <a:p>
            <a:pPr lvl="1"/>
            <a:r>
              <a:rPr lang="en-US" dirty="0"/>
              <a:t>python manage.py migrate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49" y="1767946"/>
            <a:ext cx="5139619" cy="24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6786" y="1030941"/>
            <a:ext cx="10311765" cy="5149197"/>
          </a:xfrm>
        </p:spPr>
        <p:txBody>
          <a:bodyPr/>
          <a:lstStyle/>
          <a:p>
            <a:r>
              <a:rPr lang="en-US" dirty="0"/>
              <a:t>python manage.py </a:t>
            </a:r>
            <a:r>
              <a:rPr lang="en-US" dirty="0" smtClean="0"/>
              <a:t>shell</a:t>
            </a:r>
          </a:p>
          <a:p>
            <a:r>
              <a:rPr lang="en-US" dirty="0" smtClean="0"/>
              <a:t>Add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demo.models</a:t>
            </a:r>
            <a:r>
              <a:rPr lang="en-US" dirty="0"/>
              <a:t> import </a:t>
            </a:r>
            <a:r>
              <a:rPr lang="en-US" dirty="0" smtClean="0"/>
              <a:t>Student</a:t>
            </a:r>
          </a:p>
          <a:p>
            <a:pPr lvl="1"/>
            <a:r>
              <a:rPr lang="en-US" dirty="0" err="1"/>
              <a:t>stu</a:t>
            </a:r>
            <a:r>
              <a:rPr lang="en-US" dirty="0"/>
              <a:t> = Student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stu.name = "</a:t>
            </a:r>
            <a:r>
              <a:rPr lang="en-US" dirty="0" smtClean="0"/>
              <a:t>Joey“</a:t>
            </a:r>
          </a:p>
          <a:p>
            <a:pPr lvl="1"/>
            <a:r>
              <a:rPr lang="en-US" dirty="0" err="1"/>
              <a:t>stu.address</a:t>
            </a:r>
            <a:r>
              <a:rPr lang="en-US" dirty="0"/>
              <a:t>="</a:t>
            </a:r>
            <a:r>
              <a:rPr lang="en-US" dirty="0" smtClean="0"/>
              <a:t>SH“</a:t>
            </a:r>
          </a:p>
          <a:p>
            <a:pPr lvl="1"/>
            <a:r>
              <a:rPr lang="en-US" dirty="0" err="1" smtClean="0"/>
              <a:t>stu.save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pPr marL="287338" lvl="1" indent="-287338"/>
            <a:r>
              <a:rPr lang="en-US" sz="2800" dirty="0" smtClean="0"/>
              <a:t>Query</a:t>
            </a:r>
          </a:p>
          <a:p>
            <a:pPr lvl="1"/>
            <a:r>
              <a:rPr lang="en-US" dirty="0" err="1"/>
              <a:t>Student.objects.all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Student.objects.get</a:t>
            </a:r>
            <a:r>
              <a:rPr lang="en-US" dirty="0" smtClean="0"/>
              <a:t>(</a:t>
            </a:r>
            <a:r>
              <a:rPr lang="en-US" dirty="0" err="1" smtClean="0"/>
              <a:t>pk</a:t>
            </a:r>
            <a:r>
              <a:rPr lang="en-US" dirty="0"/>
              <a:t>=</a:t>
            </a:r>
            <a:r>
              <a:rPr lang="en-US" dirty="0" smtClean="0"/>
              <a:t>1)</a:t>
            </a:r>
            <a:endParaRPr lang="en-US" dirty="0"/>
          </a:p>
          <a:p>
            <a:pPr marL="457201" lvl="2" indent="-287338"/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6786" y="429273"/>
            <a:ext cx="10311765" cy="601668"/>
          </a:xfrm>
        </p:spPr>
        <p:txBody>
          <a:bodyPr/>
          <a:lstStyle/>
          <a:p>
            <a:r>
              <a:rPr lang="en-US" dirty="0" smtClean="0"/>
              <a:t>CRUD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99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cro Focus Theme v5">
  <a:themeElements>
    <a:clrScheme name="MF Theme Colors v4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4" id="{9C3F3FE9-DA64-0047-809D-E6430BF63CC2}" vid="{DB03C3A6-7804-6247-80D3-1FA7E2429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03BCB38-008C-E349-A4FC-E674450CD1CA}">
  <we:reference id="wa104381063" version="1.0.0.0" store="en-US" storeType="OMEX"/>
  <we:alternateReferences>
    <we:reference id="wa104381063" version="1.0.0.0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MF Presentation Template 10-11-17 v1_ks</Template>
  <TotalTime>8342</TotalTime>
  <Words>895</Words>
  <Application>Microsoft Office PowerPoint</Application>
  <PresentationFormat>Widescreen</PresentationFormat>
  <Paragraphs>343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宋体</vt:lpstr>
      <vt:lpstr>Arial</vt:lpstr>
      <vt:lpstr>Calibri</vt:lpstr>
      <vt:lpstr>Calibri Light</vt:lpstr>
      <vt:lpstr>Wingdings</vt:lpstr>
      <vt:lpstr>Micro Focus Theme v5</vt:lpstr>
      <vt:lpstr>PPM Django and other web servers</vt:lpstr>
      <vt:lpstr>Agenda</vt:lpstr>
      <vt:lpstr>Django</vt:lpstr>
      <vt:lpstr>PowerPoint Presentation</vt:lpstr>
      <vt:lpstr>Simple Django Demo - Three steps to create a web project</vt:lpstr>
      <vt:lpstr>Default Files</vt:lpstr>
      <vt:lpstr>Create Module</vt:lpstr>
      <vt:lpstr>Model</vt:lpstr>
      <vt:lpstr>CRUD</vt:lpstr>
      <vt:lpstr>CRUD</vt:lpstr>
      <vt:lpstr>DRF – Django Rest Framework</vt:lpstr>
      <vt:lpstr>Prepare for DRF</vt:lpstr>
      <vt:lpstr>APIView</vt:lpstr>
      <vt:lpstr>ModelViewSet</vt:lpstr>
      <vt:lpstr>PowerPoint Presentation</vt:lpstr>
      <vt:lpstr>How about pagination</vt:lpstr>
      <vt:lpstr>Throttle</vt:lpstr>
      <vt:lpstr>Other web frameworks</vt:lpstr>
      <vt:lpstr>Demo</vt:lpstr>
      <vt:lpstr>Django</vt:lpstr>
      <vt:lpstr>Flask</vt:lpstr>
      <vt:lpstr>Nodejs - Raw</vt:lpstr>
      <vt:lpstr>Nodejs - Sequelize</vt:lpstr>
      <vt:lpstr>Gin</vt:lpstr>
      <vt:lpstr>Spring Boot JPA</vt:lpstr>
      <vt:lpstr>Spring Boot Mybatis</vt:lpstr>
      <vt:lpstr>Conclusion</vt:lpstr>
      <vt:lpstr>Q&amp;A</vt:lpstr>
      <vt:lpstr>Thank You.</vt:lpstr>
    </vt:vector>
  </TitlesOfParts>
  <Company>Serena Software,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Focus Presentation Template</dc:title>
  <dc:creator>Katrina Nelson</dc:creator>
  <cp:lastModifiedBy>Xun Qiao</cp:lastModifiedBy>
  <cp:revision>373</cp:revision>
  <dcterms:created xsi:type="dcterms:W3CDTF">2017-10-13T16:07:22Z</dcterms:created>
  <dcterms:modified xsi:type="dcterms:W3CDTF">2020-10-15T07:48:17Z</dcterms:modified>
</cp:coreProperties>
</file>