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28"/>
  </p:notesMasterIdLst>
  <p:sldIdLst>
    <p:sldId id="523" r:id="rId2"/>
    <p:sldId id="524" r:id="rId3"/>
    <p:sldId id="526" r:id="rId4"/>
    <p:sldId id="545" r:id="rId5"/>
    <p:sldId id="527" r:id="rId6"/>
    <p:sldId id="543" r:id="rId7"/>
    <p:sldId id="544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64" r:id="rId18"/>
    <p:sldId id="556" r:id="rId19"/>
    <p:sldId id="557" r:id="rId20"/>
    <p:sldId id="561" r:id="rId21"/>
    <p:sldId id="558" r:id="rId22"/>
    <p:sldId id="559" r:id="rId23"/>
    <p:sldId id="560" r:id="rId24"/>
    <p:sldId id="562" r:id="rId25"/>
    <p:sldId id="563" r:id="rId26"/>
    <p:sldId id="542" r:id="rId2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/>
  <p:cmAuthor id="2" name="david groom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B34"/>
    <a:srgbClr val="E5004C"/>
    <a:srgbClr val="231CA5"/>
    <a:srgbClr val="A82476"/>
    <a:srgbClr val="11BAB6"/>
    <a:srgbClr val="00A9C2"/>
    <a:srgbClr val="00BAC2"/>
    <a:srgbClr val="00A4ED"/>
    <a:srgbClr val="0155EF"/>
    <a:srgbClr val="EC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9" autoAdjust="0"/>
    <p:restoredTop sz="95394" autoAdjust="0"/>
  </p:normalViewPr>
  <p:slideViewPr>
    <p:cSldViewPr snapToGrid="0" showGuides="1">
      <p:cViewPr varScale="1">
        <p:scale>
          <a:sx n="89" d="100"/>
          <a:sy n="89" d="100"/>
        </p:scale>
        <p:origin x="3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django.http</a:t>
            </a:r>
            <a:r>
              <a:rPr lang="en-US" dirty="0" smtClean="0"/>
              <a:t> import </a:t>
            </a:r>
            <a:r>
              <a:rPr lang="en-US" dirty="0" err="1" smtClean="0"/>
              <a:t>HttpResponse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test(</a:t>
            </a:r>
            <a:r>
              <a:rPr lang="en-US" dirty="0" err="1" smtClean="0"/>
              <a:t>req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HttpResponse</a:t>
            </a:r>
            <a:r>
              <a:rPr lang="en-US" dirty="0" smtClean="0"/>
              <a:t>("Joey is a good man")</a:t>
            </a:r>
          </a:p>
          <a:p>
            <a:endParaRPr lang="en-US" dirty="0" smtClean="0"/>
          </a:p>
          <a:p>
            <a:r>
              <a:rPr lang="en-US" dirty="0" err="1" smtClean="0"/>
              <a:t>urlpatterns</a:t>
            </a:r>
            <a:r>
              <a:rPr lang="en-US" dirty="0" smtClean="0"/>
              <a:t> = [</a:t>
            </a:r>
          </a:p>
          <a:p>
            <a:r>
              <a:rPr lang="en-US" dirty="0" smtClean="0"/>
              <a:t>	path('test', test),</a:t>
            </a:r>
          </a:p>
          <a:p>
            <a:r>
              <a:rPr lang="en-US" dirty="0" smtClean="0"/>
              <a:t>    path('admin/', </a:t>
            </a:r>
            <a:r>
              <a:rPr lang="en-US" dirty="0" err="1" smtClean="0"/>
              <a:t>admin.site.urls</a:t>
            </a:r>
            <a:r>
              <a:rPr lang="en-US" dirty="0" smtClean="0"/>
              <a:t>),</a:t>
            </a:r>
          </a:p>
          <a:p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Create your models here.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Student(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models.Model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name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models.CharField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=255)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phone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models.CharField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=30)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address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models.CharField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=255)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django.shortcuts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render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.models import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rest_framework.viewsets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Create your views here.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serializers.ModelSerializer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class Meta: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model =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fields = '__all__'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Student.objects.all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serializer_class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----------------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django.contrib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admin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django.urls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path, include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django.http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demo.views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routers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routers.SimpleRouter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router.register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="user")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urlpatterns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[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path('admin/',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admin.site.urls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path('', include(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router.urls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django.shortcuts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render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.models import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rest_framework.viewsets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rest_framework.pagination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PageNumberPagination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CommonPagination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PageNumberPagination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page_size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4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serializers.ModelSerializer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class Meta: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model =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fields = '__all__'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Student.objects.all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serializer_class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pagination_class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CommonPagination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85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74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89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033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061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4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 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6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338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702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0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258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4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891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8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691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7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1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5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53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134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8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2934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9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4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8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0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9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910" r:id="rId2"/>
    <p:sldLayoutId id="2147483896" r:id="rId3"/>
    <p:sldLayoutId id="2147483895" r:id="rId4"/>
    <p:sldLayoutId id="2147483860" r:id="rId5"/>
    <p:sldLayoutId id="2147483886" r:id="rId6"/>
    <p:sldLayoutId id="2147483861" r:id="rId7"/>
    <p:sldLayoutId id="2147483890" r:id="rId8"/>
    <p:sldLayoutId id="2147483863" r:id="rId9"/>
    <p:sldLayoutId id="2147483885" r:id="rId10"/>
    <p:sldLayoutId id="2147483864" r:id="rId11"/>
    <p:sldLayoutId id="2147483866" r:id="rId12"/>
    <p:sldLayoutId id="2147483884" r:id="rId13"/>
    <p:sldLayoutId id="2147483865" r:id="rId14"/>
    <p:sldLayoutId id="2147483897" r:id="rId15"/>
    <p:sldLayoutId id="2147483867" r:id="rId16"/>
    <p:sldLayoutId id="2147483893" r:id="rId17"/>
    <p:sldLayoutId id="2147483883" r:id="rId18"/>
    <p:sldLayoutId id="2147483898" r:id="rId19"/>
    <p:sldLayoutId id="2147483868" r:id="rId20"/>
    <p:sldLayoutId id="2147483888" r:id="rId21"/>
    <p:sldLayoutId id="2147483891" r:id="rId22"/>
    <p:sldLayoutId id="2147483869" r:id="rId23"/>
    <p:sldLayoutId id="2147483889" r:id="rId24"/>
    <p:sldLayoutId id="2147483892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908" r:id="rId31"/>
    <p:sldLayoutId id="2147483876" r:id="rId32"/>
    <p:sldLayoutId id="2147483875" r:id="rId33"/>
    <p:sldLayoutId id="2147483899" r:id="rId34"/>
    <p:sldLayoutId id="2147483900" r:id="rId35"/>
    <p:sldLayoutId id="2147483901" r:id="rId36"/>
    <p:sldLayoutId id="2147483902" r:id="rId37"/>
    <p:sldLayoutId id="2147483909" r:id="rId38"/>
    <p:sldLayoutId id="2147483906" r:id="rId39"/>
    <p:sldLayoutId id="2147483904" r:id="rId40"/>
    <p:sldLayoutId id="2147483905" r:id="rId41"/>
    <p:sldLayoutId id="2147483907" r:id="rId42"/>
    <p:sldLayoutId id="2147483916" r:id="rId43"/>
    <p:sldLayoutId id="2147483903" r:id="rId44"/>
    <p:sldLayoutId id="2147483915" r:id="rId45"/>
    <p:sldLayoutId id="2147483914" r:id="rId46"/>
    <p:sldLayoutId id="2147483913" r:id="rId47"/>
    <p:sldLayoutId id="2147483912" r:id="rId48"/>
    <p:sldLayoutId id="2147483911" r:id="rId49"/>
    <p:sldLayoutId id="2147483917" r:id="rId50"/>
    <p:sldLayoutId id="2147483881" r:id="rId5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0" pos="3840" userDrawn="1">
          <p15:clr>
            <a:srgbClr val="F26B43"/>
          </p15:clr>
        </p15:guide>
        <p15:guide id="9" orient="horz" pos="3893" userDrawn="1">
          <p15:clr>
            <a:srgbClr val="F26B43"/>
          </p15:clr>
        </p15:guide>
        <p15:guide id="10" orient="horz" pos="1389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jango-rest-framework.org/api-guide/serializers#serializers" TargetMode="External"/><Relationship Id="rId13" Type="http://schemas.openxmlformats.org/officeDocument/2006/relationships/hyperlink" Target="https://groups.google.com/forum/?fromgroups#!forum/django-rest-framework" TargetMode="External"/><Relationship Id="rId3" Type="http://schemas.openxmlformats.org/officeDocument/2006/relationships/hyperlink" Target="https://www.django-rest-framework.org/api-guide/authentication/" TargetMode="External"/><Relationship Id="rId7" Type="http://schemas.openxmlformats.org/officeDocument/2006/relationships/hyperlink" Target="https://www.django-rest-framework.org/api-guide/serializers#modelserializer" TargetMode="External"/><Relationship Id="rId12" Type="http://schemas.openxmlformats.org/officeDocument/2006/relationships/hyperlink" Target="https://www.django-rest-framework.org/api-guide/routers/" TargetMode="External"/><Relationship Id="rId17" Type="http://schemas.openxmlformats.org/officeDocument/2006/relationships/hyperlink" Target="https://www.eventbrite.co.uk/about/" TargetMode="External"/><Relationship Id="rId2" Type="http://schemas.openxmlformats.org/officeDocument/2006/relationships/hyperlink" Target="https://restframework.herokuapp.com/" TargetMode="External"/><Relationship Id="rId16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jango-rest-framework.org/api-guide/serializers/" TargetMode="External"/><Relationship Id="rId11" Type="http://schemas.openxmlformats.org/officeDocument/2006/relationships/hyperlink" Target="https://www.django-rest-framework.org/api-guide/viewsets/" TargetMode="External"/><Relationship Id="rId5" Type="http://schemas.openxmlformats.org/officeDocument/2006/relationships/hyperlink" Target="https://www.django-rest-framework.org/api-guide/authentication/#django-oauth-toolkit" TargetMode="External"/><Relationship Id="rId15" Type="http://schemas.openxmlformats.org/officeDocument/2006/relationships/hyperlink" Target="https://www.redhat.com/" TargetMode="External"/><Relationship Id="rId10" Type="http://schemas.openxmlformats.org/officeDocument/2006/relationships/hyperlink" Target="https://www.django-rest-framework.org/api-guide/generic-views/" TargetMode="External"/><Relationship Id="rId4" Type="http://schemas.openxmlformats.org/officeDocument/2006/relationships/hyperlink" Target="https://www.django-rest-framework.org/api-guide/authentication/#django-rest-framework-oauth" TargetMode="External"/><Relationship Id="rId9" Type="http://schemas.openxmlformats.org/officeDocument/2006/relationships/hyperlink" Target="https://www.django-rest-framework.org/api-guide/views#function-based-views" TargetMode="External"/><Relationship Id="rId14" Type="http://schemas.openxmlformats.org/officeDocument/2006/relationships/hyperlink" Target="https://www.mozilla.org/en-US/about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PPM</a:t>
            </a:r>
            <a:br>
              <a:rPr lang="en-US" dirty="0"/>
            </a:br>
            <a:r>
              <a:rPr lang="en-US" altLang="zh-CN" dirty="0" smtClean="0"/>
              <a:t>Django and other web servers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46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39906"/>
            <a:ext cx="10311765" cy="5140232"/>
          </a:xfrm>
        </p:spPr>
        <p:txBody>
          <a:bodyPr/>
          <a:lstStyle/>
          <a:p>
            <a:r>
              <a:rPr lang="en-US" dirty="0" smtClean="0"/>
              <a:t>Edit</a:t>
            </a:r>
          </a:p>
          <a:p>
            <a:pPr lvl="1"/>
            <a:r>
              <a:rPr lang="en-US" dirty="0" err="1" smtClean="0"/>
              <a:t>stu</a:t>
            </a:r>
            <a:r>
              <a:rPr lang="en-US" dirty="0"/>
              <a:t> = </a:t>
            </a:r>
            <a:r>
              <a:rPr lang="en-US" dirty="0" err="1"/>
              <a:t>Student.objects.get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stu.address</a:t>
            </a:r>
            <a:r>
              <a:rPr lang="en-US" dirty="0"/>
              <a:t> = "</a:t>
            </a:r>
            <a:r>
              <a:rPr lang="en-US" dirty="0" smtClean="0"/>
              <a:t>AH“</a:t>
            </a:r>
          </a:p>
          <a:p>
            <a:pPr lvl="1"/>
            <a:r>
              <a:rPr lang="en-US" dirty="0" err="1"/>
              <a:t>stu.save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err="1"/>
              <a:t>stu</a:t>
            </a:r>
            <a:r>
              <a:rPr lang="en-US" dirty="0"/>
              <a:t> = </a:t>
            </a:r>
            <a:r>
              <a:rPr lang="en-US" dirty="0" err="1"/>
              <a:t>Student.objects.get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stu.delete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03056"/>
          </a:xfrm>
        </p:spPr>
        <p:txBody>
          <a:bodyPr/>
          <a:lstStyle/>
          <a:p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397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13012"/>
            <a:ext cx="10311765" cy="5167126"/>
          </a:xfrm>
        </p:spPr>
        <p:txBody>
          <a:bodyPr/>
          <a:lstStyle/>
          <a:p>
            <a:r>
              <a:rPr lang="en-US" dirty="0"/>
              <a:t>Django REST framework is a powerful and flexible toolkit for building Web APIs.</a:t>
            </a:r>
          </a:p>
          <a:p>
            <a:r>
              <a:rPr lang="en-US" dirty="0"/>
              <a:t>Some reasons you might want to use REST framework: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2"/>
              </a:rPr>
              <a:t>Web </a:t>
            </a:r>
            <a:r>
              <a:rPr lang="en-US" dirty="0" err="1">
                <a:hlinkClick r:id="rId2"/>
              </a:rPr>
              <a:t>browsable</a:t>
            </a:r>
            <a:r>
              <a:rPr lang="en-US" dirty="0">
                <a:hlinkClick r:id="rId2"/>
              </a:rPr>
              <a:t> API</a:t>
            </a:r>
            <a:r>
              <a:rPr lang="en-US" dirty="0"/>
              <a:t> is a huge usability win for your developers.</a:t>
            </a:r>
          </a:p>
          <a:p>
            <a:pPr lvl="1"/>
            <a:r>
              <a:rPr lang="en-US" dirty="0">
                <a:hlinkClick r:id="rId3"/>
              </a:rPr>
              <a:t>Authentication policies</a:t>
            </a:r>
            <a:r>
              <a:rPr lang="en-US" dirty="0"/>
              <a:t> including packages for </a:t>
            </a:r>
            <a:r>
              <a:rPr lang="en-US" dirty="0">
                <a:hlinkClick r:id="rId4"/>
              </a:rPr>
              <a:t>OAuth1a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OAuth2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6"/>
              </a:rPr>
              <a:t>Serialization</a:t>
            </a:r>
            <a:r>
              <a:rPr lang="en-US" dirty="0"/>
              <a:t> that supports both </a:t>
            </a:r>
            <a:r>
              <a:rPr lang="en-US" dirty="0">
                <a:hlinkClick r:id="rId7"/>
              </a:rPr>
              <a:t>ORM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non-ORM</a:t>
            </a:r>
            <a:r>
              <a:rPr lang="en-US" dirty="0"/>
              <a:t> data sources.</a:t>
            </a:r>
          </a:p>
          <a:p>
            <a:pPr lvl="1"/>
            <a:r>
              <a:rPr lang="en-US" dirty="0"/>
              <a:t>Customizable all the way down - just use </a:t>
            </a:r>
            <a:r>
              <a:rPr lang="en-US" dirty="0">
                <a:hlinkClick r:id="rId9"/>
              </a:rPr>
              <a:t>regular function-based views</a:t>
            </a:r>
            <a:r>
              <a:rPr lang="en-US" dirty="0"/>
              <a:t> if you don't need the </a:t>
            </a:r>
            <a:r>
              <a:rPr lang="en-US" dirty="0">
                <a:hlinkClick r:id="rId10"/>
              </a:rPr>
              <a:t>more</a:t>
            </a:r>
            <a:r>
              <a:rPr lang="en-US" dirty="0"/>
              <a:t> </a:t>
            </a:r>
            <a:r>
              <a:rPr lang="en-US" dirty="0">
                <a:hlinkClick r:id="rId11"/>
              </a:rPr>
              <a:t>powerful</a:t>
            </a:r>
            <a:r>
              <a:rPr lang="en-US" dirty="0"/>
              <a:t> </a:t>
            </a:r>
            <a:r>
              <a:rPr lang="en-US" dirty="0">
                <a:hlinkClick r:id="rId12"/>
              </a:rPr>
              <a:t>features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Extensive documentation, and </a:t>
            </a:r>
            <a:r>
              <a:rPr lang="en-US" dirty="0">
                <a:hlinkClick r:id="rId13"/>
              </a:rPr>
              <a:t>great community support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Used and trusted by internationally </a:t>
            </a:r>
            <a:r>
              <a:rPr lang="en-US" dirty="0" err="1"/>
              <a:t>recognised</a:t>
            </a:r>
            <a:r>
              <a:rPr lang="en-US" dirty="0"/>
              <a:t> companies including </a:t>
            </a:r>
            <a:r>
              <a:rPr lang="en-US" dirty="0">
                <a:hlinkClick r:id="rId14"/>
              </a:rPr>
              <a:t>Mozilla</a:t>
            </a:r>
            <a:r>
              <a:rPr lang="en-US" dirty="0"/>
              <a:t>, </a:t>
            </a:r>
            <a:r>
              <a:rPr lang="en-US" dirty="0">
                <a:hlinkClick r:id="rId15"/>
              </a:rPr>
              <a:t>Red Hat</a:t>
            </a:r>
            <a:r>
              <a:rPr lang="en-US" dirty="0"/>
              <a:t>, </a:t>
            </a:r>
            <a:r>
              <a:rPr lang="en-US" dirty="0" err="1">
                <a:hlinkClick r:id="rId16"/>
              </a:rPr>
              <a:t>Heroku</a:t>
            </a:r>
            <a:r>
              <a:rPr lang="en-US" dirty="0"/>
              <a:t>, and </a:t>
            </a:r>
            <a:r>
              <a:rPr lang="en-US" dirty="0">
                <a:hlinkClick r:id="rId17"/>
              </a:rPr>
              <a:t>Eventbrite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3739"/>
          </a:xfrm>
        </p:spPr>
        <p:txBody>
          <a:bodyPr/>
          <a:lstStyle/>
          <a:p>
            <a:r>
              <a:rPr lang="en-US" dirty="0" smtClean="0"/>
              <a:t>DRF – Django Rest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43796"/>
            <a:ext cx="10311765" cy="5136342"/>
          </a:xfrm>
        </p:spPr>
        <p:txBody>
          <a:bodyPr/>
          <a:lstStyle/>
          <a:p>
            <a:r>
              <a:rPr lang="en-US" dirty="0"/>
              <a:t>pip3 install </a:t>
            </a:r>
            <a:r>
              <a:rPr lang="en-US" dirty="0" err="1"/>
              <a:t>djangorestframework</a:t>
            </a:r>
            <a:r>
              <a:rPr lang="en-US" dirty="0"/>
              <a:t>==</a:t>
            </a:r>
            <a:r>
              <a:rPr lang="en-US" dirty="0" smtClean="0"/>
              <a:t>3.9.1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settings.py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02380"/>
          </a:xfrm>
        </p:spPr>
        <p:txBody>
          <a:bodyPr/>
          <a:lstStyle/>
          <a:p>
            <a:r>
              <a:rPr lang="en-US" dirty="0" smtClean="0"/>
              <a:t>DRF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54" y="1483315"/>
            <a:ext cx="2667231" cy="1562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1" y="8627"/>
            <a:ext cx="1028951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1" y="838716"/>
            <a:ext cx="10289512" cy="4813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34090">
            <a:off x="1589752" y="1323480"/>
            <a:ext cx="6311173" cy="3255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55651">
            <a:off x="4091330" y="758657"/>
            <a:ext cx="6847114" cy="4573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6240" y="259037"/>
            <a:ext cx="9089834" cy="6128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770" y="825118"/>
            <a:ext cx="11955796" cy="38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" y="0"/>
            <a:ext cx="6690035" cy="3463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966" y="2870283"/>
            <a:ext cx="8434272" cy="38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3058"/>
            <a:ext cx="10311765" cy="5187080"/>
          </a:xfrm>
        </p:spPr>
        <p:txBody>
          <a:bodyPr/>
          <a:lstStyle/>
          <a:p>
            <a:r>
              <a:rPr lang="en-US" altLang="zh-CN" dirty="0" smtClean="0"/>
              <a:t>Four lines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63785"/>
          </a:xfrm>
        </p:spPr>
        <p:txBody>
          <a:bodyPr/>
          <a:lstStyle/>
          <a:p>
            <a:r>
              <a:rPr lang="en-US" dirty="0" smtClean="0"/>
              <a:t>How about pagination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86" y="1556843"/>
            <a:ext cx="6988949" cy="47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17" y="994554"/>
            <a:ext cx="9556308" cy="49839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441995"/>
          </a:xfrm>
        </p:spPr>
        <p:txBody>
          <a:bodyPr/>
          <a:lstStyle/>
          <a:p>
            <a:r>
              <a:rPr lang="en-US" dirty="0"/>
              <a:t>Throttle</a:t>
            </a:r>
          </a:p>
        </p:txBody>
      </p:sp>
    </p:spTree>
    <p:extLst>
      <p:ext uri="{BB962C8B-B14F-4D97-AF65-F5344CB8AC3E}">
        <p14:creationId xmlns:p14="http://schemas.microsoft.com/office/powerpoint/2010/main" val="15850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web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54839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2038"/>
            <a:ext cx="10311765" cy="5417906"/>
          </a:xfrm>
        </p:spPr>
        <p:txBody>
          <a:bodyPr/>
          <a:lstStyle/>
          <a:p>
            <a:r>
              <a:rPr lang="zh-CN" altLang="en-US" dirty="0"/>
              <a:t>两张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pPr lvl="1"/>
            <a:r>
              <a:rPr lang="en-US" altLang="zh-CN" dirty="0" smtClean="0"/>
              <a:t>Organization</a:t>
            </a:r>
          </a:p>
          <a:p>
            <a:pPr lvl="1"/>
            <a:r>
              <a:rPr lang="en-US" altLang="zh-CN" dirty="0" smtClean="0"/>
              <a:t>User</a:t>
            </a:r>
          </a:p>
          <a:p>
            <a:r>
              <a:rPr lang="zh-CN" altLang="en-US" dirty="0"/>
              <a:t>关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Organization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one to many</a:t>
            </a:r>
          </a:p>
          <a:p>
            <a:pPr lvl="1"/>
            <a:r>
              <a:rPr lang="en-US" altLang="zh-CN" dirty="0" smtClean="0"/>
              <a:t>Organization </a:t>
            </a:r>
            <a:r>
              <a:rPr lang="zh-CN" altLang="en-US" dirty="0" smtClean="0"/>
              <a:t>本身也是 </a:t>
            </a:r>
            <a:r>
              <a:rPr lang="en-US" altLang="zh-CN" dirty="0" smtClean="0"/>
              <a:t>one to many</a:t>
            </a:r>
          </a:p>
          <a:p>
            <a:r>
              <a:rPr lang="zh-CN" altLang="en-US" dirty="0"/>
              <a:t>要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Organization </a:t>
            </a:r>
            <a:r>
              <a:rPr lang="zh-CN" altLang="en-US" dirty="0" smtClean="0"/>
              <a:t>的增删改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 </a:t>
            </a:r>
            <a:r>
              <a:rPr lang="zh-CN" altLang="en-US" dirty="0" smtClean="0"/>
              <a:t>的增删改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Organization </a:t>
            </a:r>
            <a:r>
              <a:rPr lang="zh-CN" altLang="en-US" dirty="0" smtClean="0"/>
              <a:t>页面要展示 父 </a:t>
            </a:r>
            <a:r>
              <a:rPr lang="en-US" altLang="zh-CN" dirty="0" smtClean="0"/>
              <a:t>Organization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User </a:t>
            </a:r>
            <a:r>
              <a:rPr lang="zh-CN" altLang="en-US" dirty="0" smtClean="0"/>
              <a:t>页面展示的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只属于某一个 </a:t>
            </a:r>
            <a:r>
              <a:rPr lang="en-US" altLang="zh-CN" dirty="0" smtClean="0"/>
              <a:t>Organization</a:t>
            </a:r>
          </a:p>
          <a:p>
            <a:pPr lvl="1"/>
            <a:r>
              <a:rPr lang="en-US" altLang="zh-CN" dirty="0"/>
              <a:t>User </a:t>
            </a:r>
            <a:r>
              <a:rPr lang="zh-CN" altLang="en-US" dirty="0"/>
              <a:t>页面展</a:t>
            </a:r>
            <a:r>
              <a:rPr lang="zh-CN" altLang="en-US" dirty="0" smtClean="0"/>
              <a:t>示所属 </a:t>
            </a:r>
            <a:r>
              <a:rPr lang="en-US" altLang="zh-CN" dirty="0" smtClean="0"/>
              <a:t>Organization </a:t>
            </a:r>
            <a:r>
              <a:rPr lang="zh-CN" altLang="en-US" dirty="0" smtClean="0"/>
              <a:t>的名字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62765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2038"/>
            <a:ext cx="10311765" cy="5188100"/>
          </a:xfrm>
        </p:spPr>
        <p:txBody>
          <a:bodyPr/>
          <a:lstStyle/>
          <a:p>
            <a:r>
              <a:rPr lang="en-US" dirty="0" smtClean="0"/>
              <a:t>Web framework: Flask</a:t>
            </a:r>
          </a:p>
          <a:p>
            <a:r>
              <a:rPr lang="en-US" dirty="0" smtClean="0"/>
              <a:t>ORM: Flask-</a:t>
            </a:r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Effort: 3-4 days</a:t>
            </a:r>
          </a:p>
          <a:p>
            <a:r>
              <a:rPr lang="en-US" dirty="0" smtClean="0"/>
              <a:t>Compare to Django</a:t>
            </a:r>
          </a:p>
          <a:p>
            <a:pPr lvl="1"/>
            <a:r>
              <a:rPr lang="zh-CN" altLang="en-US" dirty="0"/>
              <a:t>优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Flask </a:t>
            </a:r>
            <a:r>
              <a:rPr lang="zh-CN" altLang="en-US" dirty="0" smtClean="0"/>
              <a:t>可以选择很多插件，比如 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框架就有很多种选择</a:t>
            </a:r>
            <a:endParaRPr lang="en-US" altLang="zh-CN" dirty="0" smtClean="0"/>
          </a:p>
          <a:p>
            <a:pPr lvl="2"/>
            <a:r>
              <a:rPr lang="zh-CN" altLang="en-US" dirty="0"/>
              <a:t>适</a:t>
            </a:r>
            <a:r>
              <a:rPr lang="zh-CN" altLang="en-US" dirty="0" smtClean="0"/>
              <a:t>合很复杂的架构</a:t>
            </a:r>
            <a:endParaRPr lang="en-US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/>
              <a:t>很明</a:t>
            </a:r>
            <a:r>
              <a:rPr lang="zh-CN" altLang="en-US" dirty="0" smtClean="0"/>
              <a:t>显代码更多</a:t>
            </a:r>
            <a:endParaRPr lang="en-US" altLang="zh-CN" dirty="0" smtClean="0"/>
          </a:p>
          <a:p>
            <a:pPr lvl="2"/>
            <a:r>
              <a:rPr lang="zh-CN" altLang="en-US" dirty="0"/>
              <a:t>个</a:t>
            </a:r>
            <a:r>
              <a:rPr lang="zh-CN" altLang="en-US" dirty="0" smtClean="0"/>
              <a:t>人认为学习成本比较高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62765"/>
          </a:xfrm>
        </p:spPr>
        <p:txBody>
          <a:bodyPr/>
          <a:lstStyle/>
          <a:p>
            <a:r>
              <a:rPr lang="en-US" dirty="0" smtClean="0"/>
              <a:t>Flask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104181"/>
            <a:ext cx="10311765" cy="5075957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 smtClean="0"/>
              <a:t>Express</a:t>
            </a:r>
            <a:endParaRPr lang="en-US" dirty="0"/>
          </a:p>
          <a:p>
            <a:r>
              <a:rPr lang="en-US" dirty="0"/>
              <a:t>ORM</a:t>
            </a:r>
            <a:r>
              <a:rPr lang="en-US" dirty="0" smtClean="0"/>
              <a:t>: None</a:t>
            </a:r>
            <a:endParaRPr lang="en-US" dirty="0"/>
          </a:p>
          <a:p>
            <a:r>
              <a:rPr lang="en-US" dirty="0"/>
              <a:t>Effort: </a:t>
            </a:r>
            <a:r>
              <a:rPr lang="en-US" dirty="0" smtClean="0"/>
              <a:t>1-2 </a:t>
            </a:r>
            <a:r>
              <a:rPr lang="en-US" dirty="0"/>
              <a:t>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/>
              <a:t>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编程，学习效率高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</a:t>
            </a:r>
            <a:r>
              <a:rPr lang="zh-CN" altLang="en-US" dirty="0"/>
              <a:t>点</a:t>
            </a:r>
            <a:endParaRPr lang="en-US" altLang="zh-CN" dirty="0"/>
          </a:p>
          <a:p>
            <a:pPr lvl="2"/>
            <a:r>
              <a:rPr lang="zh-CN" altLang="en-US" dirty="0"/>
              <a:t>社区貌似不是很活</a:t>
            </a:r>
            <a:r>
              <a:rPr lang="zh-CN" altLang="en-US" dirty="0" smtClean="0"/>
              <a:t>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性能肯定不高</a:t>
            </a:r>
            <a:endParaRPr lang="en-US" altLang="zh-CN" dirty="0" smtClean="0"/>
          </a:p>
          <a:p>
            <a:pPr lvl="2"/>
            <a:r>
              <a:rPr lang="zh-CN" altLang="en-US" dirty="0"/>
              <a:t>代码</a:t>
            </a:r>
            <a:r>
              <a:rPr lang="zh-CN" altLang="en-US" dirty="0" smtClean="0"/>
              <a:t>量很多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14523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- 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5" y="1410762"/>
            <a:ext cx="10311765" cy="513634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altLang="zh-CN" dirty="0" smtClean="0"/>
              <a:t>Django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simple Django demo</a:t>
            </a:r>
          </a:p>
          <a:p>
            <a:pPr lvl="1"/>
            <a:r>
              <a:rPr lang="en-US" dirty="0" smtClean="0"/>
              <a:t>Model C</a:t>
            </a:r>
            <a:r>
              <a:rPr lang="en-US" altLang="zh-CN" dirty="0" smtClean="0"/>
              <a:t>RUD</a:t>
            </a:r>
            <a:endParaRPr lang="en-US" dirty="0" smtClean="0"/>
          </a:p>
          <a:p>
            <a:pPr lvl="1"/>
            <a:r>
              <a:rPr lang="en-US" dirty="0" smtClean="0"/>
              <a:t>DRF</a:t>
            </a:r>
            <a:endParaRPr lang="en-US" dirty="0"/>
          </a:p>
          <a:p>
            <a:r>
              <a:rPr lang="en-US" dirty="0" smtClean="0"/>
              <a:t>2. Other web servers</a:t>
            </a:r>
          </a:p>
          <a:p>
            <a:pPr lvl="1"/>
            <a:r>
              <a:rPr lang="en-US" dirty="0" smtClean="0"/>
              <a:t>Flask</a:t>
            </a:r>
          </a:p>
          <a:p>
            <a:pPr lvl="1"/>
            <a:r>
              <a:rPr lang="en-US" dirty="0" smtClean="0"/>
              <a:t>Node.js (Raw</a:t>
            </a:r>
            <a:r>
              <a:rPr lang="en-US" dirty="0"/>
              <a:t>, </a:t>
            </a:r>
            <a:r>
              <a:rPr lang="en-US" dirty="0" err="1" smtClean="0"/>
              <a:t>Sequelize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Go(Gin and </a:t>
            </a:r>
            <a:r>
              <a:rPr lang="en-US" dirty="0" err="1" smtClean="0"/>
              <a:t>Gorm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Spring Boot (JPA, </a:t>
            </a:r>
            <a:r>
              <a:rPr lang="en-US" dirty="0" err="1" smtClean="0"/>
              <a:t>Mybatis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785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2038"/>
            <a:ext cx="10311765" cy="5188100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/>
              <a:t>Express</a:t>
            </a:r>
            <a:endParaRPr lang="en-US" dirty="0"/>
          </a:p>
          <a:p>
            <a:r>
              <a:rPr lang="en-US" dirty="0"/>
              <a:t>ORM: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Effort: 1-2 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 JS </a:t>
            </a:r>
            <a:r>
              <a:rPr lang="zh-CN" altLang="en-US" dirty="0"/>
              <a:t>编程，学习效率高</a:t>
            </a:r>
            <a:endParaRPr lang="en-US" altLang="zh-CN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/>
              <a:t>社区貌似不是很活跃</a:t>
            </a:r>
            <a:endParaRPr lang="en-US" altLang="zh-CN" dirty="0"/>
          </a:p>
          <a:p>
            <a:pPr lvl="2"/>
            <a:r>
              <a:rPr lang="zh-CN" altLang="en-US" dirty="0"/>
              <a:t>性能肯定不高</a:t>
            </a:r>
            <a:endParaRPr lang="en-US" altLang="zh-CN" dirty="0"/>
          </a:p>
          <a:p>
            <a:pPr lvl="2"/>
            <a:r>
              <a:rPr lang="zh-CN" altLang="en-US" dirty="0"/>
              <a:t>代码量很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zh-CN" altLang="en-US" dirty="0" smtClean="0"/>
              <a:t>于我来说，学习 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框架又花去好些时间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57655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/>
              <a:t> - </a:t>
            </a:r>
            <a:r>
              <a:rPr lang="en-US" dirty="0" err="1" smtClean="0"/>
              <a:t>Sequelize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95555"/>
            <a:ext cx="10311765" cy="5084583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 smtClean="0"/>
              <a:t>Gin</a:t>
            </a:r>
            <a:endParaRPr lang="en-US" dirty="0"/>
          </a:p>
          <a:p>
            <a:r>
              <a:rPr lang="en-US" dirty="0"/>
              <a:t>ORM: </a:t>
            </a:r>
            <a:r>
              <a:rPr lang="en-US" dirty="0" err="1" smtClean="0"/>
              <a:t>Gorm</a:t>
            </a:r>
            <a:endParaRPr lang="en-US" dirty="0"/>
          </a:p>
          <a:p>
            <a:r>
              <a:rPr lang="en-US" dirty="0"/>
              <a:t>Effort: </a:t>
            </a:r>
            <a:r>
              <a:rPr lang="en-US" altLang="zh-CN" dirty="0" smtClean="0"/>
              <a:t>2</a:t>
            </a:r>
            <a:r>
              <a:rPr lang="en-US" dirty="0" smtClean="0"/>
              <a:t>-</a:t>
            </a:r>
            <a:r>
              <a:rPr lang="en-US" altLang="zh-CN" dirty="0" smtClean="0"/>
              <a:t>3</a:t>
            </a:r>
            <a:r>
              <a:rPr lang="en-US" dirty="0" smtClean="0"/>
              <a:t> </a:t>
            </a:r>
            <a:r>
              <a:rPr lang="en-US" dirty="0"/>
              <a:t>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en-US" altLang="zh-CN" dirty="0" smtClean="0"/>
              <a:t>Go </a:t>
            </a:r>
            <a:r>
              <a:rPr lang="zh-CN" altLang="en-US" dirty="0" smtClean="0"/>
              <a:t>语言现在非常火，可以学习下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Go </a:t>
            </a:r>
            <a:r>
              <a:rPr lang="zh-CN" altLang="en-US" dirty="0" smtClean="0"/>
              <a:t>语言的运行效率高</a:t>
            </a:r>
            <a:endParaRPr lang="en-US" altLang="zh-CN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 smtClean="0"/>
              <a:t>学习成本高，会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可能会简单些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代码量很</a:t>
            </a:r>
            <a:r>
              <a:rPr lang="zh-CN" altLang="en-US" dirty="0" smtClean="0"/>
              <a:t>多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0018"/>
          </a:xfrm>
        </p:spPr>
        <p:txBody>
          <a:bodyPr/>
          <a:lstStyle/>
          <a:p>
            <a:r>
              <a:rPr lang="en-US" dirty="0" smtClean="0"/>
              <a:t>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147313"/>
            <a:ext cx="10311765" cy="5032825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 smtClean="0"/>
              <a:t>Spring MVC</a:t>
            </a:r>
            <a:endParaRPr lang="en-US" dirty="0"/>
          </a:p>
          <a:p>
            <a:r>
              <a:rPr lang="en-US" dirty="0"/>
              <a:t>ORM: </a:t>
            </a:r>
            <a:r>
              <a:rPr lang="en-US" dirty="0" smtClean="0"/>
              <a:t>JAP</a:t>
            </a:r>
            <a:endParaRPr lang="en-US" dirty="0"/>
          </a:p>
          <a:p>
            <a:r>
              <a:rPr lang="en-US" dirty="0"/>
              <a:t>Effort: </a:t>
            </a:r>
            <a:r>
              <a:rPr lang="en-US" altLang="zh-CN" dirty="0" smtClean="0"/>
              <a:t>1</a:t>
            </a:r>
            <a:r>
              <a:rPr lang="en-US" dirty="0" smtClean="0"/>
              <a:t> </a:t>
            </a:r>
            <a:r>
              <a:rPr lang="en-US" dirty="0"/>
              <a:t>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 smtClean="0"/>
              <a:t>会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学习成本低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JPA </a:t>
            </a:r>
            <a:r>
              <a:rPr lang="zh-CN" altLang="en-US" dirty="0" smtClean="0"/>
              <a:t>封装的比较好，简单的</a:t>
            </a:r>
            <a:r>
              <a:rPr lang="en-US" altLang="zh-CN" dirty="0"/>
              <a:t> </a:t>
            </a:r>
            <a:r>
              <a:rPr lang="en-US" altLang="zh-CN" dirty="0" smtClean="0"/>
              <a:t>CRUD </a:t>
            </a:r>
            <a:r>
              <a:rPr lang="zh-CN" altLang="en-US" dirty="0" smtClean="0"/>
              <a:t>很容易</a:t>
            </a:r>
            <a:endParaRPr lang="en-US" altLang="zh-CN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/>
              <a:t>面</a:t>
            </a:r>
            <a:r>
              <a:rPr lang="zh-CN" altLang="en-US" dirty="0" smtClean="0"/>
              <a:t>向代码行数编程？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57655"/>
          </a:xfrm>
        </p:spPr>
        <p:txBody>
          <a:bodyPr/>
          <a:lstStyle/>
          <a:p>
            <a:r>
              <a:rPr lang="en-US" dirty="0" smtClean="0"/>
              <a:t>Spring Boot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00664"/>
            <a:ext cx="10311765" cy="5179474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/>
              <a:t>Spring MVC</a:t>
            </a:r>
            <a:endParaRPr lang="en-US" dirty="0"/>
          </a:p>
          <a:p>
            <a:r>
              <a:rPr lang="en-US" dirty="0"/>
              <a:t>ORM: </a:t>
            </a:r>
            <a:r>
              <a:rPr lang="en-US" altLang="zh-CN" dirty="0" err="1" smtClean="0"/>
              <a:t>Mybatis</a:t>
            </a:r>
            <a:endParaRPr lang="en-US" dirty="0"/>
          </a:p>
          <a:p>
            <a:r>
              <a:rPr lang="en-US" dirty="0"/>
              <a:t>Effort: </a:t>
            </a:r>
            <a:r>
              <a:rPr lang="en-US" altLang="zh-CN" dirty="0"/>
              <a:t>1</a:t>
            </a:r>
            <a:r>
              <a:rPr lang="en-US" dirty="0"/>
              <a:t> 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会 </a:t>
            </a:r>
            <a:r>
              <a:rPr lang="en-US" altLang="zh-CN" dirty="0"/>
              <a:t>Java </a:t>
            </a:r>
            <a:r>
              <a:rPr lang="zh-CN" altLang="en-US" dirty="0"/>
              <a:t>学习成本低</a:t>
            </a:r>
            <a:endParaRPr lang="en-US" altLang="zh-CN" dirty="0"/>
          </a:p>
          <a:p>
            <a:pPr lvl="2"/>
            <a:r>
              <a:rPr lang="zh-CN" altLang="en-US" dirty="0"/>
              <a:t>自</a:t>
            </a:r>
            <a:r>
              <a:rPr lang="zh-CN" altLang="en-US" dirty="0" smtClean="0"/>
              <a:t>己写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，性能好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要自己写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，效</a:t>
            </a:r>
            <a:r>
              <a:rPr lang="zh-CN" altLang="en-US" dirty="0" smtClean="0"/>
              <a:t>率低</a:t>
            </a:r>
            <a:endParaRPr lang="en-US" altLang="zh-CN" dirty="0"/>
          </a:p>
          <a:p>
            <a:pPr lvl="2"/>
            <a:r>
              <a:rPr lang="zh-CN" altLang="en-US" dirty="0"/>
              <a:t>面向代码行数编程？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71391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Mybatis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190445"/>
            <a:ext cx="10311765" cy="4989693"/>
          </a:xfrm>
        </p:spPr>
        <p:txBody>
          <a:bodyPr/>
          <a:lstStyle/>
          <a:p>
            <a:r>
              <a:rPr lang="en-US" altLang="zh-CN" dirty="0" smtClean="0"/>
              <a:t>Django </a:t>
            </a:r>
            <a:r>
              <a:rPr lang="zh-CN" altLang="en-US" dirty="0" smtClean="0"/>
              <a:t>的代码量最少，但是有学习成本</a:t>
            </a:r>
            <a:endParaRPr lang="en-US" altLang="zh-CN" dirty="0" smtClean="0"/>
          </a:p>
          <a:p>
            <a:r>
              <a:rPr lang="zh-CN" altLang="en-US" dirty="0" smtClean="0"/>
              <a:t>没事别瞎折腾，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挺好的</a:t>
            </a:r>
            <a:endParaRPr lang="en-US" altLang="zh-CN" dirty="0" smtClean="0"/>
          </a:p>
          <a:p>
            <a:r>
              <a:rPr lang="zh-CN" altLang="en-US" dirty="0"/>
              <a:t>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864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4053" y="2585876"/>
            <a:ext cx="4229063" cy="1080000"/>
          </a:xfrm>
        </p:spPr>
        <p:txBody>
          <a:bodyPr/>
          <a:lstStyle/>
          <a:p>
            <a:r>
              <a:rPr lang="en-US" altLang="zh-CN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35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078495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133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4" y="351295"/>
            <a:ext cx="8016059" cy="60586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0" y="446185"/>
            <a:ext cx="9116512" cy="56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95" y="1509273"/>
            <a:ext cx="10311765" cy="4843044"/>
          </a:xfrm>
        </p:spPr>
        <p:txBody>
          <a:bodyPr/>
          <a:lstStyle/>
          <a:p>
            <a:r>
              <a:rPr lang="en-US" altLang="zh-CN" sz="3600" dirty="0" smtClean="0"/>
              <a:t>Install Django</a:t>
            </a:r>
          </a:p>
          <a:p>
            <a:pPr lvl="1"/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==2.1</a:t>
            </a:r>
            <a:endParaRPr lang="en-US" altLang="zh-CN" dirty="0" smtClean="0"/>
          </a:p>
          <a:p>
            <a:r>
              <a:rPr lang="en-US" altLang="zh-CN" sz="3600" dirty="0" smtClean="0"/>
              <a:t>Create a Project</a:t>
            </a:r>
          </a:p>
          <a:p>
            <a:pPr lvl="1"/>
            <a:r>
              <a:rPr lang="en-US" altLang="zh-CN" dirty="0" err="1"/>
              <a:t>django</a:t>
            </a:r>
            <a:r>
              <a:rPr lang="en-US" altLang="zh-CN" dirty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en-US" altLang="zh-CN" dirty="0" err="1" smtClean="0"/>
              <a:t>hello_world</a:t>
            </a:r>
            <a:endParaRPr lang="en-US" altLang="zh-CN" sz="3600" dirty="0" smtClean="0"/>
          </a:p>
          <a:p>
            <a:r>
              <a:rPr lang="en-US" altLang="zh-CN" sz="3600" dirty="0" smtClean="0"/>
              <a:t>Start Project</a:t>
            </a:r>
          </a:p>
          <a:p>
            <a:pPr lvl="1"/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en-US" altLang="zh-CN" dirty="0" smtClean="0"/>
              <a:t>127.0.0.1:8040</a:t>
            </a:r>
          </a:p>
          <a:p>
            <a:pPr marL="287338" lvl="1" indent="-287338"/>
            <a:r>
              <a:rPr lang="en-US" altLang="zh-CN" sz="3600" dirty="0"/>
              <a:t>Try </a:t>
            </a:r>
            <a:r>
              <a:rPr lang="en-US" altLang="zh-CN" sz="3600" dirty="0" smtClean="0"/>
              <a:t>it</a:t>
            </a:r>
          </a:p>
          <a:p>
            <a:pPr marL="457201" lvl="2" indent="-287338"/>
            <a:r>
              <a:rPr lang="en-US" sz="2000" dirty="0">
                <a:hlinkClick r:id="rId3"/>
              </a:rPr>
              <a:t>http://localhost:8040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287338" lvl="1" indent="-287338"/>
            <a:r>
              <a:rPr lang="en-US" altLang="zh-CN" sz="3600" dirty="0" smtClean="0"/>
              <a:t>How to prove I’m a good man?</a:t>
            </a:r>
            <a:endParaRPr lang="en-US" altLang="zh-CN" sz="3600" dirty="0"/>
          </a:p>
          <a:p>
            <a:pPr marL="457201" lvl="2" indent="-287338"/>
            <a:endParaRPr lang="en-US" altLang="zh-CN" sz="3400" dirty="0"/>
          </a:p>
          <a:p>
            <a:pPr marL="342900" lvl="1" indent="-342900"/>
            <a:endParaRPr lang="en-US" altLang="zh-CN" dirty="0" smtClean="0"/>
          </a:p>
          <a:p>
            <a:pPr marL="346075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</p:spPr>
        <p:txBody>
          <a:bodyPr/>
          <a:lstStyle/>
          <a:p>
            <a:r>
              <a:rPr lang="en-US" altLang="zh-CN" dirty="0" smtClean="0"/>
              <a:t>Simple Django Demo - Three steps to create a web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209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7775" y="1236294"/>
            <a:ext cx="10311765" cy="4452138"/>
          </a:xfrm>
        </p:spPr>
        <p:txBody>
          <a:bodyPr/>
          <a:lstStyle/>
          <a:p>
            <a:r>
              <a:rPr lang="en-US" dirty="0" smtClean="0"/>
              <a:t>manage.py</a:t>
            </a:r>
          </a:p>
          <a:p>
            <a:pPr lvl="1"/>
            <a:r>
              <a:rPr lang="en-US" dirty="0"/>
              <a:t>command-line </a:t>
            </a:r>
            <a:r>
              <a:rPr lang="en-US" dirty="0" smtClean="0"/>
              <a:t>utility </a:t>
            </a:r>
          </a:p>
          <a:p>
            <a:pPr lvl="1"/>
            <a:r>
              <a:rPr lang="en-US" dirty="0" smtClean="0"/>
              <a:t>For more information </a:t>
            </a:r>
            <a:r>
              <a:rPr lang="en-US" dirty="0"/>
              <a:t>please type </a:t>
            </a:r>
            <a:r>
              <a:rPr lang="en-US" b="1" dirty="0"/>
              <a:t>python manage.py -h</a:t>
            </a:r>
            <a:endParaRPr lang="en-US" b="1" dirty="0" smtClean="0"/>
          </a:p>
          <a:p>
            <a:r>
              <a:rPr lang="en-US" dirty="0" smtClean="0"/>
              <a:t>settings.py</a:t>
            </a:r>
          </a:p>
          <a:p>
            <a:pPr lvl="1"/>
            <a:r>
              <a:rPr lang="en-US" dirty="0"/>
              <a:t>Django settings for p</a:t>
            </a:r>
            <a:r>
              <a:rPr lang="en-US" dirty="0" smtClean="0"/>
              <a:t>roject</a:t>
            </a:r>
            <a:r>
              <a:rPr lang="en-US" dirty="0"/>
              <a:t>.</a:t>
            </a:r>
          </a:p>
          <a:p>
            <a:r>
              <a:rPr lang="en-US" dirty="0" smtClean="0"/>
              <a:t>url.py</a:t>
            </a:r>
          </a:p>
          <a:p>
            <a:pPr lvl="1"/>
            <a:r>
              <a:rPr lang="en-US" dirty="0" smtClean="0"/>
              <a:t>Project URL </a:t>
            </a:r>
            <a:r>
              <a:rPr lang="en-US" dirty="0"/>
              <a:t>Configuration</a:t>
            </a:r>
            <a:endParaRPr lang="en-US" dirty="0" smtClean="0"/>
          </a:p>
          <a:p>
            <a:r>
              <a:rPr lang="en-US" dirty="0" smtClean="0"/>
              <a:t>wsgi.py</a:t>
            </a:r>
          </a:p>
          <a:p>
            <a:pPr lvl="1"/>
            <a:r>
              <a:rPr lang="en-US" dirty="0"/>
              <a:t>WSGI </a:t>
            </a:r>
            <a:r>
              <a:rPr lang="en-US" dirty="0" err="1"/>
              <a:t>config</a:t>
            </a:r>
            <a:r>
              <a:rPr lang="en-US" dirty="0"/>
              <a:t> for </a:t>
            </a:r>
            <a:r>
              <a:rPr lang="en-US" dirty="0" err="1"/>
              <a:t>hello_world</a:t>
            </a:r>
            <a:r>
              <a:rPr lang="en-US" dirty="0"/>
              <a:t> project.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5" y="1250586"/>
            <a:ext cx="10311765" cy="4452138"/>
          </a:xfrm>
        </p:spPr>
        <p:txBody>
          <a:bodyPr/>
          <a:lstStyle/>
          <a:p>
            <a:r>
              <a:rPr lang="en-US" altLang="zh-CN" dirty="0" smtClean="0"/>
              <a:t>Create a App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/>
              <a:t>manage.py </a:t>
            </a:r>
            <a:r>
              <a:rPr lang="en-US" dirty="0" err="1" smtClean="0"/>
              <a:t>startapp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Add app name to settings.py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735293"/>
          </a:xfrm>
        </p:spPr>
        <p:txBody>
          <a:bodyPr/>
          <a:lstStyle/>
          <a:p>
            <a:r>
              <a:rPr lang="en-US" dirty="0" smtClean="0"/>
              <a:t>Create Module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43" y="2760663"/>
            <a:ext cx="5792368" cy="26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270800"/>
            <a:ext cx="10311765" cy="5139144"/>
          </a:xfrm>
        </p:spPr>
        <p:txBody>
          <a:bodyPr/>
          <a:lstStyle/>
          <a:p>
            <a:r>
              <a:rPr lang="en-US" dirty="0" smtClean="0"/>
              <a:t>Define a model in models.py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migration</a:t>
            </a:r>
          </a:p>
          <a:p>
            <a:pPr lvl="1"/>
            <a:r>
              <a:rPr lang="en-US" dirty="0"/>
              <a:t>python manage.py </a:t>
            </a:r>
            <a:r>
              <a:rPr lang="en-US" dirty="0" err="1" smtClean="0"/>
              <a:t>makemigrations</a:t>
            </a:r>
            <a:endParaRPr lang="en-US" dirty="0" smtClean="0"/>
          </a:p>
          <a:p>
            <a:pPr lvl="1"/>
            <a:r>
              <a:rPr lang="en-US" dirty="0"/>
              <a:t>python manage.py migrate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49" y="1767946"/>
            <a:ext cx="5139619" cy="24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30941"/>
            <a:ext cx="10311765" cy="5149197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Add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demo.models</a:t>
            </a:r>
            <a:r>
              <a:rPr lang="en-US" dirty="0"/>
              <a:t> import </a:t>
            </a:r>
            <a:r>
              <a:rPr lang="en-US" dirty="0" smtClean="0"/>
              <a:t>Student</a:t>
            </a:r>
          </a:p>
          <a:p>
            <a:pPr lvl="1"/>
            <a:r>
              <a:rPr lang="en-US" dirty="0" err="1"/>
              <a:t>stu</a:t>
            </a:r>
            <a:r>
              <a:rPr lang="en-US" dirty="0"/>
              <a:t> = Student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stu.name = "</a:t>
            </a:r>
            <a:r>
              <a:rPr lang="en-US" dirty="0" smtClean="0"/>
              <a:t>Joey“</a:t>
            </a:r>
          </a:p>
          <a:p>
            <a:pPr lvl="1"/>
            <a:r>
              <a:rPr lang="en-US" dirty="0" err="1"/>
              <a:t>stu.address</a:t>
            </a:r>
            <a:r>
              <a:rPr lang="en-US" dirty="0"/>
              <a:t>="</a:t>
            </a:r>
            <a:r>
              <a:rPr lang="en-US" dirty="0" smtClean="0"/>
              <a:t>SH“</a:t>
            </a:r>
          </a:p>
          <a:p>
            <a:pPr lvl="1"/>
            <a:r>
              <a:rPr lang="en-US" dirty="0" err="1" smtClean="0"/>
              <a:t>stu.save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marL="287338" lvl="1" indent="-287338"/>
            <a:r>
              <a:rPr lang="en-US" sz="2800" dirty="0" smtClean="0"/>
              <a:t>Query</a:t>
            </a:r>
          </a:p>
          <a:p>
            <a:pPr lvl="1"/>
            <a:r>
              <a:rPr lang="en-US" dirty="0" err="1"/>
              <a:t>Student.objects.all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Student.objects.get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/>
              <a:t>=</a:t>
            </a:r>
            <a:r>
              <a:rPr lang="en-US" dirty="0" smtClean="0"/>
              <a:t>1)</a:t>
            </a:r>
            <a:endParaRPr lang="en-US" dirty="0"/>
          </a:p>
          <a:p>
            <a:pPr marL="457201" lvl="2" indent="-287338"/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MF Presentation Template 10-11-17 v1_ks</Template>
  <TotalTime>8203</TotalTime>
  <Words>737</Words>
  <Application>Microsoft Office PowerPoint</Application>
  <PresentationFormat>Widescreen</PresentationFormat>
  <Paragraphs>275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Wingdings</vt:lpstr>
      <vt:lpstr>Micro Focus Theme v5</vt:lpstr>
      <vt:lpstr>PPM Django and other web servers</vt:lpstr>
      <vt:lpstr>Agenda</vt:lpstr>
      <vt:lpstr>Django</vt:lpstr>
      <vt:lpstr>PowerPoint Presentation</vt:lpstr>
      <vt:lpstr>Simple Django Demo - Three steps to create a web project</vt:lpstr>
      <vt:lpstr>Default Files</vt:lpstr>
      <vt:lpstr>Create Module</vt:lpstr>
      <vt:lpstr>Model</vt:lpstr>
      <vt:lpstr>CRUD</vt:lpstr>
      <vt:lpstr>CRUD</vt:lpstr>
      <vt:lpstr>DRF – Django Rest Framework</vt:lpstr>
      <vt:lpstr>DRF Demo</vt:lpstr>
      <vt:lpstr>PowerPoint Presentation</vt:lpstr>
      <vt:lpstr>How about pagination</vt:lpstr>
      <vt:lpstr>Throttle</vt:lpstr>
      <vt:lpstr>Other web frameworks</vt:lpstr>
      <vt:lpstr>Demo</vt:lpstr>
      <vt:lpstr>Flask</vt:lpstr>
      <vt:lpstr>Nodejs - Raw</vt:lpstr>
      <vt:lpstr>Nodejs - Sequelize</vt:lpstr>
      <vt:lpstr>Gin</vt:lpstr>
      <vt:lpstr>Spring Boot JPA</vt:lpstr>
      <vt:lpstr>Spring Boot Mybatis</vt:lpstr>
      <vt:lpstr>Conclusion</vt:lpstr>
      <vt:lpstr>Q&amp;A</vt:lpstr>
      <vt:lpstr>Thank You.</vt:lpstr>
    </vt:vector>
  </TitlesOfParts>
  <Company>Serena Software,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Katrina Nelson</dc:creator>
  <cp:lastModifiedBy>Xun Qiao</cp:lastModifiedBy>
  <cp:revision>335</cp:revision>
  <dcterms:created xsi:type="dcterms:W3CDTF">2017-10-13T16:07:22Z</dcterms:created>
  <dcterms:modified xsi:type="dcterms:W3CDTF">2020-10-14T05:06:33Z</dcterms:modified>
</cp:coreProperties>
</file>