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8288000" cy="10287000"/>
  <p:notesSz cx="6858000" cy="9144000"/>
  <p:embeddedFontLst>
    <p:embeddedFont>
      <p:font typeface="Cabin" panose="020B0604020202020204" charset="-93"/>
      <p:regular r:id="rId26"/>
    </p:embeddedFont>
    <p:embeddedFont>
      <p:font typeface="Calibri" panose="020F0502020204030204" pitchFamily="34" charset="0"/>
      <p:regular r:id="rId27"/>
      <p:bold r:id="rId28"/>
      <p:italic r:id="rId29"/>
      <p:boldItalic r:id="rId30"/>
    </p:embeddedFont>
    <p:embeddedFont>
      <p:font typeface="Muli" panose="020B0604020202020204" charset="-93"/>
      <p:regular r:id="rId31"/>
    </p:embeddedFont>
    <p:embeddedFont>
      <p:font typeface="Muli Bold" panose="020B0604020202020204" charset="-93"/>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7" d="100"/>
          <a:sy n="47" d="100"/>
        </p:scale>
        <p:origin x="840"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 Target="slide2.xml"/><Relationship Id="rId7" Type="http://schemas.openxmlformats.org/officeDocument/2006/relationships/image" Target="../media/image7.sv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21.png"/><Relationship Id="rId5" Type="http://schemas.openxmlformats.org/officeDocument/2006/relationships/image" Target="../media/image3.svg"/><Relationship Id="rId10" Type="http://schemas.openxmlformats.org/officeDocument/2006/relationships/image" Target="../media/image20.png"/><Relationship Id="rId4" Type="http://schemas.openxmlformats.org/officeDocument/2006/relationships/image" Target="../media/image2.png"/><Relationship Id="rId9" Type="http://schemas.openxmlformats.org/officeDocument/2006/relationships/image" Target="../media/image16.sv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 Target="slide2.xml"/><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3.svg"/><Relationship Id="rId10" Type="http://schemas.openxmlformats.org/officeDocument/2006/relationships/image" Target="../media/image22.png"/><Relationship Id="rId4" Type="http://schemas.openxmlformats.org/officeDocument/2006/relationships/image" Target="../media/image2.png"/><Relationship Id="rId9" Type="http://schemas.openxmlformats.org/officeDocument/2006/relationships/image" Target="../media/image16.sv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 Target="slide2.xml"/><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3.svg"/><Relationship Id="rId10" Type="http://schemas.openxmlformats.org/officeDocument/2006/relationships/image" Target="../media/image23.png"/><Relationship Id="rId4" Type="http://schemas.openxmlformats.org/officeDocument/2006/relationships/image" Target="../media/image2.png"/><Relationship Id="rId9" Type="http://schemas.openxmlformats.org/officeDocument/2006/relationships/image" Target="../media/image16.sv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 Target="slide2.xml"/><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3.svg"/><Relationship Id="rId10" Type="http://schemas.openxmlformats.org/officeDocument/2006/relationships/image" Target="../media/image24.png"/><Relationship Id="rId4" Type="http://schemas.openxmlformats.org/officeDocument/2006/relationships/image" Target="../media/image2.png"/><Relationship Id="rId9" Type="http://schemas.openxmlformats.org/officeDocument/2006/relationships/image" Target="../media/image16.svg"/></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 Target="slide2.xml"/><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3.svg"/><Relationship Id="rId10" Type="http://schemas.openxmlformats.org/officeDocument/2006/relationships/image" Target="../media/image25.png"/><Relationship Id="rId4" Type="http://schemas.openxmlformats.org/officeDocument/2006/relationships/image" Target="../media/image2.png"/><Relationship Id="rId9" Type="http://schemas.openxmlformats.org/officeDocument/2006/relationships/image" Target="../media/image16.svg"/></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 Target="slide2.xml"/><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3.svg"/><Relationship Id="rId10" Type="http://schemas.openxmlformats.org/officeDocument/2006/relationships/image" Target="../media/image26.png"/><Relationship Id="rId4" Type="http://schemas.openxmlformats.org/officeDocument/2006/relationships/image" Target="../media/image2.png"/><Relationship Id="rId9" Type="http://schemas.openxmlformats.org/officeDocument/2006/relationships/image" Target="../media/image16.svg"/></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 Target="slide2.xml"/><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3.svg"/><Relationship Id="rId10" Type="http://schemas.openxmlformats.org/officeDocument/2006/relationships/image" Target="../media/image27.png"/><Relationship Id="rId4" Type="http://schemas.openxmlformats.org/officeDocument/2006/relationships/image" Target="../media/image2.png"/><Relationship Id="rId9" Type="http://schemas.openxmlformats.org/officeDocument/2006/relationships/image" Target="../media/image16.svg"/></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 Target="slide2.xml"/><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3.svg"/><Relationship Id="rId10" Type="http://schemas.openxmlformats.org/officeDocument/2006/relationships/image" Target="../media/image28.png"/><Relationship Id="rId4" Type="http://schemas.openxmlformats.org/officeDocument/2006/relationships/image" Target="../media/image2.png"/><Relationship Id="rId9" Type="http://schemas.openxmlformats.org/officeDocument/2006/relationships/image" Target="../media/image16.svg"/></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 Target="slide2.xml"/><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3.svg"/><Relationship Id="rId10"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16.svg"/></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 Target="slide2.xml"/><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3.svg"/><Relationship Id="rId10" Type="http://schemas.openxmlformats.org/officeDocument/2006/relationships/image" Target="../media/image30.png"/><Relationship Id="rId4" Type="http://schemas.openxmlformats.org/officeDocument/2006/relationships/image" Target="../media/image2.png"/><Relationship Id="rId9" Type="http://schemas.openxmlformats.org/officeDocument/2006/relationships/image" Target="../media/image16.sv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1.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4.svg"/><Relationship Id="rId11" Type="http://schemas.openxmlformats.org/officeDocument/2006/relationships/image" Target="../media/image10.png"/><Relationship Id="rId5" Type="http://schemas.openxmlformats.org/officeDocument/2006/relationships/image" Target="../media/image13.png"/><Relationship Id="rId10" Type="http://schemas.openxmlformats.org/officeDocument/2006/relationships/slide" Target="slide5.xml"/><Relationship Id="rId4" Type="http://schemas.openxmlformats.org/officeDocument/2006/relationships/image" Target="../media/image12.svg"/><Relationship Id="rId9" Type="http://schemas.openxmlformats.org/officeDocument/2006/relationships/slide" Target="slide3.xml"/></Relationships>
</file>

<file path=ppt/slides/_rels/slide2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 Target="slide2.xml"/><Relationship Id="rId7" Type="http://schemas.openxmlformats.org/officeDocument/2006/relationships/image" Target="../media/image7.sv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32.png"/><Relationship Id="rId5" Type="http://schemas.openxmlformats.org/officeDocument/2006/relationships/image" Target="../media/image3.svg"/><Relationship Id="rId10" Type="http://schemas.openxmlformats.org/officeDocument/2006/relationships/image" Target="../media/image31.png"/><Relationship Id="rId4" Type="http://schemas.openxmlformats.org/officeDocument/2006/relationships/image" Target="../media/image2.png"/><Relationship Id="rId9" Type="http://schemas.openxmlformats.org/officeDocument/2006/relationships/image" Target="../media/image16.svg"/></Relationships>
</file>

<file path=ppt/slides/_rels/slide21.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33.png"/><Relationship Id="rId7" Type="http://schemas.openxmlformats.org/officeDocument/2006/relationships/image" Target="../media/image2.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11" Type="http://schemas.openxmlformats.org/officeDocument/2006/relationships/image" Target="../media/image12.sv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34.svg"/><Relationship Id="rId9" Type="http://schemas.openxmlformats.org/officeDocument/2006/relationships/slide" Target="slide2.xml"/></Relationships>
</file>

<file path=ppt/slides/_rels/slide22.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33.png"/><Relationship Id="rId7" Type="http://schemas.openxmlformats.org/officeDocument/2006/relationships/image" Target="../media/image2.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11" Type="http://schemas.openxmlformats.org/officeDocument/2006/relationships/image" Target="../media/image12.sv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34.svg"/><Relationship Id="rId9" Type="http://schemas.openxmlformats.org/officeDocument/2006/relationships/slide" Target="slide2.xml"/></Relationships>
</file>

<file path=ppt/slides/_rels/slide23.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33.png"/><Relationship Id="rId7" Type="http://schemas.openxmlformats.org/officeDocument/2006/relationships/image" Target="../media/image2.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11" Type="http://schemas.openxmlformats.org/officeDocument/2006/relationships/image" Target="../media/image12.sv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34.svg"/><Relationship Id="rId9" Type="http://schemas.openxmlformats.org/officeDocument/2006/relationships/slide" Target="slide2.xml"/></Relationships>
</file>

<file path=ppt/slides/_rels/slide2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35.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36.sv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 Target="slide2.xml"/><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svg"/><Relationship Id="rId10"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image" Target="../media/image16.sv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 Target="slide2.xml"/><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svg"/><Relationship Id="rId10"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image" Target="../media/image16.sv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 Target="slide2.xml"/><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svg"/><Relationship Id="rId10"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image" Target="../media/image16.sv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 Target="slide2.xml"/><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svg"/><Relationship Id="rId10"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image" Target="../media/image16.sv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 Target="slide2.xml"/><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3.svg"/><Relationship Id="rId10"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16.sv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 Target="slide2.xml"/><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3.svg"/><Relationship Id="rId10" Type="http://schemas.openxmlformats.org/officeDocument/2006/relationships/image" Target="../media/image18.png"/><Relationship Id="rId4" Type="http://schemas.openxmlformats.org/officeDocument/2006/relationships/image" Target="../media/image2.png"/><Relationship Id="rId9" Type="http://schemas.openxmlformats.org/officeDocument/2006/relationships/image" Target="../media/image16.sv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 Target="slide2.xml"/><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3.svg"/><Relationship Id="rId10" Type="http://schemas.openxmlformats.org/officeDocument/2006/relationships/image" Target="../media/image19.png"/><Relationship Id="rId4" Type="http://schemas.openxmlformats.org/officeDocument/2006/relationships/image" Target="../media/image2.png"/><Relationship Id="rId9"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921850" y="2646748"/>
            <a:ext cx="9009410" cy="6082798"/>
            <a:chOff x="0" y="0"/>
            <a:chExt cx="3286657" cy="2219021"/>
          </a:xfrm>
        </p:grpSpPr>
        <p:sp>
          <p:nvSpPr>
            <p:cNvPr id="4" name="Freeform 4"/>
            <p:cNvSpPr/>
            <p:nvPr/>
          </p:nvSpPr>
          <p:spPr>
            <a:xfrm>
              <a:off x="0" y="0"/>
              <a:ext cx="3286657" cy="2219021"/>
            </a:xfrm>
            <a:custGeom>
              <a:avLst/>
              <a:gdLst/>
              <a:ahLst/>
              <a:cxnLst/>
              <a:rect l="l" t="t" r="r" b="b"/>
              <a:pathLst>
                <a:path w="3286657" h="2219021">
                  <a:moveTo>
                    <a:pt x="0" y="0"/>
                  </a:moveTo>
                  <a:lnTo>
                    <a:pt x="3286657" y="0"/>
                  </a:lnTo>
                  <a:lnTo>
                    <a:pt x="3286657" y="2219021"/>
                  </a:lnTo>
                  <a:lnTo>
                    <a:pt x="0" y="2219021"/>
                  </a:lnTo>
                  <a:close/>
                </a:path>
              </a:pathLst>
            </a:custGeom>
            <a:solidFill>
              <a:srgbClr val="FFFFFF"/>
            </a:solidFill>
          </p:spPr>
        </p:sp>
      </p:grpSp>
      <p:sp>
        <p:nvSpPr>
          <p:cNvPr id="5" name="Freeform 5"/>
          <p:cNvSpPr/>
          <p:nvPr/>
        </p:nvSpPr>
        <p:spPr>
          <a:xfrm flipH="1">
            <a:off x="-1878715" y="9017324"/>
            <a:ext cx="6662470" cy="1611106"/>
          </a:xfrm>
          <a:custGeom>
            <a:avLst/>
            <a:gdLst/>
            <a:ahLst/>
            <a:cxnLst/>
            <a:rect l="l" t="t" r="r" b="b"/>
            <a:pathLst>
              <a:path w="6662470" h="1611106">
                <a:moveTo>
                  <a:pt x="6662470" y="0"/>
                </a:moveTo>
                <a:lnTo>
                  <a:pt x="0" y="0"/>
                </a:lnTo>
                <a:lnTo>
                  <a:pt x="0" y="1611106"/>
                </a:lnTo>
                <a:lnTo>
                  <a:pt x="6662470" y="1611106"/>
                </a:lnTo>
                <a:lnTo>
                  <a:pt x="666247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flipH="1">
            <a:off x="14791434" y="-196457"/>
            <a:ext cx="5652695" cy="1366924"/>
          </a:xfrm>
          <a:custGeom>
            <a:avLst/>
            <a:gdLst/>
            <a:ahLst/>
            <a:cxnLst/>
            <a:rect l="l" t="t" r="r" b="b"/>
            <a:pathLst>
              <a:path w="5652695" h="1366924">
                <a:moveTo>
                  <a:pt x="5652695" y="0"/>
                </a:moveTo>
                <a:lnTo>
                  <a:pt x="0" y="0"/>
                </a:lnTo>
                <a:lnTo>
                  <a:pt x="0" y="1366925"/>
                </a:lnTo>
                <a:lnTo>
                  <a:pt x="5652695" y="1366925"/>
                </a:lnTo>
                <a:lnTo>
                  <a:pt x="5652695"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7" name="Group 7"/>
          <p:cNvGrpSpPr/>
          <p:nvPr/>
        </p:nvGrpSpPr>
        <p:grpSpPr>
          <a:xfrm>
            <a:off x="10261150" y="1315441"/>
            <a:ext cx="7087021" cy="7701883"/>
            <a:chOff x="0" y="0"/>
            <a:chExt cx="2585364" cy="2809668"/>
          </a:xfrm>
        </p:grpSpPr>
        <p:sp>
          <p:nvSpPr>
            <p:cNvPr id="8" name="Freeform 8"/>
            <p:cNvSpPr/>
            <p:nvPr/>
          </p:nvSpPr>
          <p:spPr>
            <a:xfrm>
              <a:off x="0" y="0"/>
              <a:ext cx="2585364" cy="2809668"/>
            </a:xfrm>
            <a:custGeom>
              <a:avLst/>
              <a:gdLst/>
              <a:ahLst/>
              <a:cxnLst/>
              <a:rect l="l" t="t" r="r" b="b"/>
              <a:pathLst>
                <a:path w="2585364" h="2809668">
                  <a:moveTo>
                    <a:pt x="0" y="0"/>
                  </a:moveTo>
                  <a:lnTo>
                    <a:pt x="2585364" y="0"/>
                  </a:lnTo>
                  <a:lnTo>
                    <a:pt x="2585364" y="2809668"/>
                  </a:lnTo>
                  <a:lnTo>
                    <a:pt x="0" y="2809668"/>
                  </a:lnTo>
                  <a:close/>
                </a:path>
              </a:pathLst>
            </a:custGeom>
            <a:solidFill>
              <a:srgbClr val="FFFFFF"/>
            </a:solidFill>
          </p:spPr>
        </p:sp>
      </p:grpSp>
      <p:sp>
        <p:nvSpPr>
          <p:cNvPr id="9" name="Freeform 9"/>
          <p:cNvSpPr/>
          <p:nvPr/>
        </p:nvSpPr>
        <p:spPr>
          <a:xfrm>
            <a:off x="10692016" y="4401714"/>
            <a:ext cx="6225288" cy="3893634"/>
          </a:xfrm>
          <a:custGeom>
            <a:avLst/>
            <a:gdLst/>
            <a:ahLst/>
            <a:cxnLst/>
            <a:rect l="l" t="t" r="r" b="b"/>
            <a:pathLst>
              <a:path w="6225288" h="3893634">
                <a:moveTo>
                  <a:pt x="0" y="0"/>
                </a:moveTo>
                <a:lnTo>
                  <a:pt x="6225288" y="0"/>
                </a:lnTo>
                <a:lnTo>
                  <a:pt x="6225288" y="3893634"/>
                </a:lnTo>
                <a:lnTo>
                  <a:pt x="0" y="389363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Freeform 10"/>
          <p:cNvSpPr/>
          <p:nvPr/>
        </p:nvSpPr>
        <p:spPr>
          <a:xfrm>
            <a:off x="16100246" y="3001723"/>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1" name="Freeform 11"/>
          <p:cNvSpPr/>
          <p:nvPr/>
        </p:nvSpPr>
        <p:spPr>
          <a:xfrm rot="-203414">
            <a:off x="11173930" y="3499519"/>
            <a:ext cx="321948" cy="461574"/>
          </a:xfrm>
          <a:custGeom>
            <a:avLst/>
            <a:gdLst/>
            <a:ahLst/>
            <a:cxnLst/>
            <a:rect l="l" t="t" r="r" b="b"/>
            <a:pathLst>
              <a:path w="321948" h="461574">
                <a:moveTo>
                  <a:pt x="0" y="0"/>
                </a:moveTo>
                <a:lnTo>
                  <a:pt x="321948" y="0"/>
                </a:lnTo>
                <a:lnTo>
                  <a:pt x="321948" y="461574"/>
                </a:lnTo>
                <a:lnTo>
                  <a:pt x="0" y="46157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2" name="Freeform 12"/>
          <p:cNvSpPr/>
          <p:nvPr/>
        </p:nvSpPr>
        <p:spPr>
          <a:xfrm>
            <a:off x="12690344" y="1991652"/>
            <a:ext cx="2228632" cy="1815322"/>
          </a:xfrm>
          <a:custGeom>
            <a:avLst/>
            <a:gdLst/>
            <a:ahLst/>
            <a:cxnLst/>
            <a:rect l="l" t="t" r="r" b="b"/>
            <a:pathLst>
              <a:path w="2228632" h="1815322">
                <a:moveTo>
                  <a:pt x="0" y="0"/>
                </a:moveTo>
                <a:lnTo>
                  <a:pt x="2228632" y="0"/>
                </a:lnTo>
                <a:lnTo>
                  <a:pt x="2228632" y="1815322"/>
                </a:lnTo>
                <a:lnTo>
                  <a:pt x="0" y="181532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3" name="Freeform 13"/>
          <p:cNvSpPr/>
          <p:nvPr/>
        </p:nvSpPr>
        <p:spPr>
          <a:xfrm>
            <a:off x="0" y="0"/>
            <a:ext cx="3088850" cy="2310427"/>
          </a:xfrm>
          <a:custGeom>
            <a:avLst/>
            <a:gdLst/>
            <a:ahLst/>
            <a:cxnLst/>
            <a:rect l="l" t="t" r="r" b="b"/>
            <a:pathLst>
              <a:path w="3088850" h="2310427">
                <a:moveTo>
                  <a:pt x="0" y="0"/>
                </a:moveTo>
                <a:lnTo>
                  <a:pt x="3088850" y="0"/>
                </a:lnTo>
                <a:lnTo>
                  <a:pt x="3088850" y="2310427"/>
                </a:lnTo>
                <a:lnTo>
                  <a:pt x="0" y="2310427"/>
                </a:lnTo>
                <a:lnTo>
                  <a:pt x="0" y="0"/>
                </a:lnTo>
                <a:close/>
              </a:path>
            </a:pathLst>
          </a:custGeom>
          <a:blipFill>
            <a:blip r:embed="rId11"/>
            <a:stretch>
              <a:fillRect/>
            </a:stretch>
          </a:blipFill>
        </p:spPr>
      </p:sp>
      <p:grpSp>
        <p:nvGrpSpPr>
          <p:cNvPr id="14" name="Group 14"/>
          <p:cNvGrpSpPr/>
          <p:nvPr/>
        </p:nvGrpSpPr>
        <p:grpSpPr>
          <a:xfrm>
            <a:off x="1453434" y="3180224"/>
            <a:ext cx="7706921" cy="5105594"/>
            <a:chOff x="0" y="0"/>
            <a:chExt cx="10275894" cy="6807459"/>
          </a:xfrm>
        </p:grpSpPr>
        <p:sp>
          <p:nvSpPr>
            <p:cNvPr id="15" name="TextBox 15"/>
            <p:cNvSpPr txBox="1"/>
            <p:nvPr/>
          </p:nvSpPr>
          <p:spPr>
            <a:xfrm>
              <a:off x="0" y="0"/>
              <a:ext cx="10275894" cy="3657600"/>
            </a:xfrm>
            <a:prstGeom prst="rect">
              <a:avLst/>
            </a:prstGeom>
          </p:spPr>
          <p:txBody>
            <a:bodyPr lIns="0" tIns="0" rIns="0" bIns="0" rtlCol="0" anchor="t">
              <a:spAutoFit/>
            </a:bodyPr>
            <a:lstStyle/>
            <a:p>
              <a:pPr algn="ctr">
                <a:lnSpc>
                  <a:spcPts val="10830"/>
                </a:lnSpc>
              </a:pPr>
              <a:r>
                <a:rPr lang="en-US" sz="9025" spc="-135">
                  <a:solidFill>
                    <a:srgbClr val="003EA8"/>
                  </a:solidFill>
                  <a:latin typeface="Muli"/>
                </a:rPr>
                <a:t>Đồ án tốt nghiệp đại học</a:t>
              </a:r>
            </a:p>
          </p:txBody>
        </p:sp>
        <p:sp>
          <p:nvSpPr>
            <p:cNvPr id="16" name="TextBox 16"/>
            <p:cNvSpPr txBox="1"/>
            <p:nvPr/>
          </p:nvSpPr>
          <p:spPr>
            <a:xfrm>
              <a:off x="0" y="4013459"/>
              <a:ext cx="10275894" cy="2794000"/>
            </a:xfrm>
            <a:prstGeom prst="rect">
              <a:avLst/>
            </a:prstGeom>
          </p:spPr>
          <p:txBody>
            <a:bodyPr lIns="0" tIns="0" rIns="0" bIns="0" rtlCol="0" anchor="t">
              <a:spAutoFit/>
            </a:bodyPr>
            <a:lstStyle/>
            <a:p>
              <a:pPr algn="ctr">
                <a:lnSpc>
                  <a:spcPts val="3359"/>
                </a:lnSpc>
              </a:pPr>
              <a:r>
                <a:rPr lang="en-US" sz="2799">
                  <a:solidFill>
                    <a:srgbClr val="000000"/>
                  </a:solidFill>
                  <a:latin typeface="Cabin"/>
                </a:rPr>
                <a:t>Đề tài: Xây dựng website bán khóa học Văn Anh</a:t>
              </a:r>
            </a:p>
            <a:p>
              <a:pPr algn="ctr">
                <a:lnSpc>
                  <a:spcPts val="3359"/>
                </a:lnSpc>
              </a:pPr>
              <a:r>
                <a:rPr lang="en-US" sz="2799">
                  <a:solidFill>
                    <a:srgbClr val="000000"/>
                  </a:solidFill>
                  <a:latin typeface="Cabin"/>
                </a:rPr>
                <a:t>CBHD: ThS. Nguyễn Lan Anh</a:t>
              </a:r>
            </a:p>
            <a:p>
              <a:pPr algn="ctr">
                <a:lnSpc>
                  <a:spcPts val="3359"/>
                </a:lnSpc>
              </a:pPr>
              <a:r>
                <a:rPr lang="en-US" sz="2799">
                  <a:solidFill>
                    <a:srgbClr val="000000"/>
                  </a:solidFill>
                  <a:latin typeface="Cabin"/>
                </a:rPr>
                <a:t>Sinh viên: Kiều Văn Anh</a:t>
              </a:r>
            </a:p>
            <a:p>
              <a:pPr algn="ctr">
                <a:lnSpc>
                  <a:spcPts val="3359"/>
                </a:lnSpc>
              </a:pPr>
              <a:r>
                <a:rPr lang="en-US" sz="2799">
                  <a:solidFill>
                    <a:srgbClr val="000000"/>
                  </a:solidFill>
                  <a:latin typeface="Cabin"/>
                </a:rPr>
                <a:t>MSV: 2020606145</a:t>
              </a:r>
            </a:p>
            <a:p>
              <a:pPr algn="ctr">
                <a:lnSpc>
                  <a:spcPts val="3359"/>
                </a:lnSpc>
              </a:pPr>
              <a:endParaRPr lang="en-US" sz="2799">
                <a:solidFill>
                  <a:srgbClr val="000000"/>
                </a:solidFill>
                <a:latin typeface="Cabin"/>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4122327" y="158885"/>
            <a:ext cx="10043346" cy="2140598"/>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grpSp>
        <p:nvGrpSpPr>
          <p:cNvPr id="5" name="Group 5"/>
          <p:cNvGrpSpPr/>
          <p:nvPr/>
        </p:nvGrpSpPr>
        <p:grpSpPr>
          <a:xfrm>
            <a:off x="895970" y="9044945"/>
            <a:ext cx="3539104" cy="617207"/>
            <a:chOff x="0" y="0"/>
            <a:chExt cx="4718805" cy="822943"/>
          </a:xfrm>
        </p:grpSpPr>
        <p:grpSp>
          <p:nvGrpSpPr>
            <p:cNvPr id="6" name="Group 6"/>
            <p:cNvGrpSpPr/>
            <p:nvPr/>
          </p:nvGrpSpPr>
          <p:grpSpPr>
            <a:xfrm>
              <a:off x="0" y="0"/>
              <a:ext cx="4718805" cy="822943"/>
              <a:chOff x="0" y="0"/>
              <a:chExt cx="1291075" cy="225159"/>
            </a:xfrm>
          </p:grpSpPr>
          <p:sp>
            <p:nvSpPr>
              <p:cNvPr id="7" name="Freeform 7"/>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sp>
        </p:grpSp>
        <p:sp>
          <p:nvSpPr>
            <p:cNvPr id="8" name="TextBox 8"/>
            <p:cNvSpPr txBox="1"/>
            <p:nvPr/>
          </p:nvSpPr>
          <p:spPr>
            <a:xfrm>
              <a:off x="307158" y="226475"/>
              <a:ext cx="4104490" cy="408093"/>
            </a:xfrm>
            <a:prstGeom prst="rect">
              <a:avLst/>
            </a:prstGeom>
          </p:spPr>
          <p:txBody>
            <a:bodyPr lIns="0" tIns="0" rIns="0" bIns="0" rtlCol="0" anchor="t">
              <a:spAutoFit/>
            </a:bodyPr>
            <a:lstStyle/>
            <a:p>
              <a:pPr algn="ctr">
                <a:lnSpc>
                  <a:spcPts val="2554"/>
                </a:lnSpc>
              </a:pPr>
              <a:r>
                <a:rPr lang="en-US" sz="1824">
                  <a:solidFill>
                    <a:srgbClr val="003EA8"/>
                  </a:solidFill>
                  <a:latin typeface="Cabin"/>
                  <a:hlinkClick r:id="rId3" action="ppaction://hlinksldjump"/>
                </a:rPr>
                <a:t>Quay lại Trang Chương trình</a:t>
              </a:r>
            </a:p>
          </p:txBody>
        </p:sp>
      </p:grpSp>
      <p:sp>
        <p:nvSpPr>
          <p:cNvPr id="9" name="Freeform 9"/>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nvGrpSpPr>
          <p:cNvPr id="13" name="Group 13"/>
          <p:cNvGrpSpPr/>
          <p:nvPr/>
        </p:nvGrpSpPr>
        <p:grpSpPr>
          <a:xfrm>
            <a:off x="2173856" y="3416253"/>
            <a:ext cx="14802348" cy="5628691"/>
            <a:chOff x="0" y="0"/>
            <a:chExt cx="8838845" cy="3361030"/>
          </a:xfrm>
        </p:grpSpPr>
        <p:sp>
          <p:nvSpPr>
            <p:cNvPr id="14" name="Freeform 14"/>
            <p:cNvSpPr/>
            <p:nvPr/>
          </p:nvSpPr>
          <p:spPr>
            <a:xfrm>
              <a:off x="0" y="0"/>
              <a:ext cx="8838845" cy="3361030"/>
            </a:xfrm>
            <a:custGeom>
              <a:avLst/>
              <a:gdLst/>
              <a:ahLst/>
              <a:cxnLst/>
              <a:rect l="l" t="t" r="r" b="b"/>
              <a:pathLst>
                <a:path w="8838845" h="3361030">
                  <a:moveTo>
                    <a:pt x="0" y="0"/>
                  </a:moveTo>
                  <a:lnTo>
                    <a:pt x="8838845" y="0"/>
                  </a:lnTo>
                  <a:lnTo>
                    <a:pt x="8838845" y="3361030"/>
                  </a:lnTo>
                  <a:lnTo>
                    <a:pt x="0" y="3361030"/>
                  </a:lnTo>
                  <a:close/>
                </a:path>
              </a:pathLst>
            </a:custGeom>
            <a:solidFill>
              <a:srgbClr val="FFFFFF"/>
            </a:solidFill>
          </p:spPr>
        </p:sp>
      </p:grpSp>
      <p:sp>
        <p:nvSpPr>
          <p:cNvPr id="15" name="Freeform 15"/>
          <p:cNvSpPr/>
          <p:nvPr/>
        </p:nvSpPr>
        <p:spPr>
          <a:xfrm>
            <a:off x="2665522" y="3894972"/>
            <a:ext cx="6653719" cy="4541831"/>
          </a:xfrm>
          <a:custGeom>
            <a:avLst/>
            <a:gdLst/>
            <a:ahLst/>
            <a:cxnLst/>
            <a:rect l="l" t="t" r="r" b="b"/>
            <a:pathLst>
              <a:path w="6653719" h="4541831">
                <a:moveTo>
                  <a:pt x="0" y="0"/>
                </a:moveTo>
                <a:lnTo>
                  <a:pt x="6653720" y="0"/>
                </a:lnTo>
                <a:lnTo>
                  <a:pt x="6653720" y="4541832"/>
                </a:lnTo>
                <a:lnTo>
                  <a:pt x="0" y="4541832"/>
                </a:lnTo>
                <a:lnTo>
                  <a:pt x="0" y="0"/>
                </a:lnTo>
                <a:close/>
              </a:path>
            </a:pathLst>
          </a:custGeom>
          <a:blipFill>
            <a:blip r:embed="rId10"/>
            <a:stretch>
              <a:fillRect/>
            </a:stretch>
          </a:blipFill>
        </p:spPr>
      </p:sp>
      <p:sp>
        <p:nvSpPr>
          <p:cNvPr id="16" name="Freeform 16"/>
          <p:cNvSpPr/>
          <p:nvPr/>
        </p:nvSpPr>
        <p:spPr>
          <a:xfrm>
            <a:off x="9745141" y="3894972"/>
            <a:ext cx="7231063" cy="3900794"/>
          </a:xfrm>
          <a:custGeom>
            <a:avLst/>
            <a:gdLst/>
            <a:ahLst/>
            <a:cxnLst/>
            <a:rect l="l" t="t" r="r" b="b"/>
            <a:pathLst>
              <a:path w="7231063" h="3900794">
                <a:moveTo>
                  <a:pt x="0" y="0"/>
                </a:moveTo>
                <a:lnTo>
                  <a:pt x="7231063" y="0"/>
                </a:lnTo>
                <a:lnTo>
                  <a:pt x="7231063" y="3900794"/>
                </a:lnTo>
                <a:lnTo>
                  <a:pt x="0" y="3900794"/>
                </a:lnTo>
                <a:lnTo>
                  <a:pt x="0" y="0"/>
                </a:lnTo>
                <a:close/>
              </a:path>
            </a:pathLst>
          </a:custGeom>
          <a:blipFill>
            <a:blip r:embed="rId11"/>
            <a:stretch>
              <a:fillRect/>
            </a:stretch>
          </a:blipFill>
        </p:spPr>
      </p:sp>
      <p:sp>
        <p:nvSpPr>
          <p:cNvPr id="17" name="TextBox 17"/>
          <p:cNvSpPr txBox="1"/>
          <p:nvPr/>
        </p:nvSpPr>
        <p:spPr>
          <a:xfrm>
            <a:off x="5302470" y="478516"/>
            <a:ext cx="7683060" cy="1501336"/>
          </a:xfrm>
          <a:prstGeom prst="rect">
            <a:avLst/>
          </a:prstGeom>
        </p:spPr>
        <p:txBody>
          <a:bodyPr lIns="0" tIns="0" rIns="0" bIns="0" rtlCol="0" anchor="t">
            <a:spAutoFit/>
          </a:bodyPr>
          <a:lstStyle/>
          <a:p>
            <a:pPr algn="ctr">
              <a:lnSpc>
                <a:spcPts val="5938"/>
              </a:lnSpc>
            </a:pPr>
            <a:r>
              <a:rPr lang="en-US" sz="4948">
                <a:solidFill>
                  <a:srgbClr val="003EA8"/>
                </a:solidFill>
                <a:latin typeface="Muli Bold"/>
              </a:rPr>
              <a:t>Phân tích và thiết kế phần mềm</a:t>
            </a:r>
          </a:p>
        </p:txBody>
      </p:sp>
      <p:sp>
        <p:nvSpPr>
          <p:cNvPr id="18" name="TextBox 18"/>
          <p:cNvSpPr txBox="1"/>
          <p:nvPr/>
        </p:nvSpPr>
        <p:spPr>
          <a:xfrm>
            <a:off x="895970" y="2742090"/>
            <a:ext cx="6337385" cy="544742"/>
          </a:xfrm>
          <a:prstGeom prst="rect">
            <a:avLst/>
          </a:prstGeom>
        </p:spPr>
        <p:txBody>
          <a:bodyPr lIns="0" tIns="0" rIns="0" bIns="0" rtlCol="0" anchor="t">
            <a:spAutoFit/>
          </a:bodyPr>
          <a:lstStyle/>
          <a:p>
            <a:pPr algn="ctr">
              <a:lnSpc>
                <a:spcPts val="4309"/>
              </a:lnSpc>
            </a:pPr>
            <a:r>
              <a:rPr lang="en-US" sz="3591">
                <a:solidFill>
                  <a:srgbClr val="003EA8"/>
                </a:solidFill>
                <a:latin typeface="Muli Bold"/>
              </a:rPr>
              <a:t>Biểu đồ tuần tự</a:t>
            </a:r>
          </a:p>
        </p:txBody>
      </p:sp>
      <p:sp>
        <p:nvSpPr>
          <p:cNvPr id="19" name="Freeform 19"/>
          <p:cNvSpPr/>
          <p:nvPr/>
        </p:nvSpPr>
        <p:spPr>
          <a:xfrm>
            <a:off x="15199150" y="73971"/>
            <a:ext cx="3088850" cy="2310427"/>
          </a:xfrm>
          <a:custGeom>
            <a:avLst/>
            <a:gdLst/>
            <a:ahLst/>
            <a:cxnLst/>
            <a:rect l="l" t="t" r="r" b="b"/>
            <a:pathLst>
              <a:path w="3088850" h="2310427">
                <a:moveTo>
                  <a:pt x="0" y="0"/>
                </a:moveTo>
                <a:lnTo>
                  <a:pt x="3088850" y="0"/>
                </a:lnTo>
                <a:lnTo>
                  <a:pt x="3088850" y="2310426"/>
                </a:lnTo>
                <a:lnTo>
                  <a:pt x="0" y="2310426"/>
                </a:lnTo>
                <a:lnTo>
                  <a:pt x="0" y="0"/>
                </a:lnTo>
                <a:close/>
              </a:path>
            </a:pathLst>
          </a:custGeom>
          <a:blipFill>
            <a:blip r:embed="rId12"/>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4122327" y="158885"/>
            <a:ext cx="10043346" cy="2140598"/>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grpSp>
        <p:nvGrpSpPr>
          <p:cNvPr id="5" name="Group 5"/>
          <p:cNvGrpSpPr/>
          <p:nvPr/>
        </p:nvGrpSpPr>
        <p:grpSpPr>
          <a:xfrm>
            <a:off x="895970" y="9044945"/>
            <a:ext cx="3539104" cy="617207"/>
            <a:chOff x="0" y="0"/>
            <a:chExt cx="4718805" cy="822943"/>
          </a:xfrm>
        </p:grpSpPr>
        <p:grpSp>
          <p:nvGrpSpPr>
            <p:cNvPr id="6" name="Group 6"/>
            <p:cNvGrpSpPr/>
            <p:nvPr/>
          </p:nvGrpSpPr>
          <p:grpSpPr>
            <a:xfrm>
              <a:off x="0" y="0"/>
              <a:ext cx="4718805" cy="822943"/>
              <a:chOff x="0" y="0"/>
              <a:chExt cx="1291075" cy="225159"/>
            </a:xfrm>
          </p:grpSpPr>
          <p:sp>
            <p:nvSpPr>
              <p:cNvPr id="7" name="Freeform 7"/>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sp>
        </p:grpSp>
        <p:sp>
          <p:nvSpPr>
            <p:cNvPr id="8" name="TextBox 8"/>
            <p:cNvSpPr txBox="1"/>
            <p:nvPr/>
          </p:nvSpPr>
          <p:spPr>
            <a:xfrm>
              <a:off x="307158" y="226475"/>
              <a:ext cx="4104490" cy="408093"/>
            </a:xfrm>
            <a:prstGeom prst="rect">
              <a:avLst/>
            </a:prstGeom>
          </p:spPr>
          <p:txBody>
            <a:bodyPr lIns="0" tIns="0" rIns="0" bIns="0" rtlCol="0" anchor="t">
              <a:spAutoFit/>
            </a:bodyPr>
            <a:lstStyle/>
            <a:p>
              <a:pPr algn="ctr">
                <a:lnSpc>
                  <a:spcPts val="2554"/>
                </a:lnSpc>
              </a:pPr>
              <a:r>
                <a:rPr lang="en-US" sz="1824">
                  <a:solidFill>
                    <a:srgbClr val="003EA8"/>
                  </a:solidFill>
                  <a:latin typeface="Cabin"/>
                  <a:hlinkClick r:id="rId3" action="ppaction://hlinksldjump"/>
                </a:rPr>
                <a:t>Quay lại Trang Chương trình</a:t>
              </a:r>
            </a:p>
          </p:txBody>
        </p:sp>
      </p:grpSp>
      <p:sp>
        <p:nvSpPr>
          <p:cNvPr id="9" name="Freeform 9"/>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nvGrpSpPr>
          <p:cNvPr id="13" name="Group 13"/>
          <p:cNvGrpSpPr/>
          <p:nvPr/>
        </p:nvGrpSpPr>
        <p:grpSpPr>
          <a:xfrm>
            <a:off x="2173856" y="3416253"/>
            <a:ext cx="14802348" cy="5628691"/>
            <a:chOff x="0" y="0"/>
            <a:chExt cx="8838845" cy="3361030"/>
          </a:xfrm>
        </p:grpSpPr>
        <p:sp>
          <p:nvSpPr>
            <p:cNvPr id="14" name="Freeform 14"/>
            <p:cNvSpPr/>
            <p:nvPr/>
          </p:nvSpPr>
          <p:spPr>
            <a:xfrm>
              <a:off x="0" y="0"/>
              <a:ext cx="8838845" cy="3361030"/>
            </a:xfrm>
            <a:custGeom>
              <a:avLst/>
              <a:gdLst/>
              <a:ahLst/>
              <a:cxnLst/>
              <a:rect l="l" t="t" r="r" b="b"/>
              <a:pathLst>
                <a:path w="8838845" h="3361030">
                  <a:moveTo>
                    <a:pt x="0" y="0"/>
                  </a:moveTo>
                  <a:lnTo>
                    <a:pt x="8838845" y="0"/>
                  </a:lnTo>
                  <a:lnTo>
                    <a:pt x="8838845" y="3361030"/>
                  </a:lnTo>
                  <a:lnTo>
                    <a:pt x="0" y="3361030"/>
                  </a:lnTo>
                  <a:close/>
                </a:path>
              </a:pathLst>
            </a:custGeom>
            <a:solidFill>
              <a:srgbClr val="FFFFFF"/>
            </a:solidFill>
          </p:spPr>
        </p:sp>
      </p:grpSp>
      <p:sp>
        <p:nvSpPr>
          <p:cNvPr id="15" name="Freeform 15"/>
          <p:cNvSpPr/>
          <p:nvPr/>
        </p:nvSpPr>
        <p:spPr>
          <a:xfrm>
            <a:off x="5664832" y="3123175"/>
            <a:ext cx="6958336" cy="5921770"/>
          </a:xfrm>
          <a:custGeom>
            <a:avLst/>
            <a:gdLst/>
            <a:ahLst/>
            <a:cxnLst/>
            <a:rect l="l" t="t" r="r" b="b"/>
            <a:pathLst>
              <a:path w="6958336" h="5921770">
                <a:moveTo>
                  <a:pt x="0" y="0"/>
                </a:moveTo>
                <a:lnTo>
                  <a:pt x="6958336" y="0"/>
                </a:lnTo>
                <a:lnTo>
                  <a:pt x="6958336" y="5921770"/>
                </a:lnTo>
                <a:lnTo>
                  <a:pt x="0" y="5921770"/>
                </a:lnTo>
                <a:lnTo>
                  <a:pt x="0" y="0"/>
                </a:lnTo>
                <a:close/>
              </a:path>
            </a:pathLst>
          </a:custGeom>
          <a:blipFill>
            <a:blip r:embed="rId10"/>
            <a:stretch>
              <a:fillRect/>
            </a:stretch>
          </a:blipFill>
        </p:spPr>
      </p:sp>
      <p:sp>
        <p:nvSpPr>
          <p:cNvPr id="16" name="TextBox 16"/>
          <p:cNvSpPr txBox="1"/>
          <p:nvPr/>
        </p:nvSpPr>
        <p:spPr>
          <a:xfrm>
            <a:off x="5302470" y="478516"/>
            <a:ext cx="7683060" cy="1501336"/>
          </a:xfrm>
          <a:prstGeom prst="rect">
            <a:avLst/>
          </a:prstGeom>
        </p:spPr>
        <p:txBody>
          <a:bodyPr lIns="0" tIns="0" rIns="0" bIns="0" rtlCol="0" anchor="t">
            <a:spAutoFit/>
          </a:bodyPr>
          <a:lstStyle/>
          <a:p>
            <a:pPr algn="ctr">
              <a:lnSpc>
                <a:spcPts val="5938"/>
              </a:lnSpc>
            </a:pPr>
            <a:r>
              <a:rPr lang="en-US" sz="4948">
                <a:solidFill>
                  <a:srgbClr val="003EA8"/>
                </a:solidFill>
                <a:latin typeface="Muli Bold"/>
              </a:rPr>
              <a:t>Phân tích và thiết kế phần mềm</a:t>
            </a:r>
          </a:p>
        </p:txBody>
      </p:sp>
      <p:sp>
        <p:nvSpPr>
          <p:cNvPr id="17" name="TextBox 17"/>
          <p:cNvSpPr txBox="1"/>
          <p:nvPr/>
        </p:nvSpPr>
        <p:spPr>
          <a:xfrm>
            <a:off x="895970" y="2742090"/>
            <a:ext cx="6337385" cy="544742"/>
          </a:xfrm>
          <a:prstGeom prst="rect">
            <a:avLst/>
          </a:prstGeom>
        </p:spPr>
        <p:txBody>
          <a:bodyPr lIns="0" tIns="0" rIns="0" bIns="0" rtlCol="0" anchor="t">
            <a:spAutoFit/>
          </a:bodyPr>
          <a:lstStyle/>
          <a:p>
            <a:pPr algn="ctr">
              <a:lnSpc>
                <a:spcPts val="4309"/>
              </a:lnSpc>
            </a:pPr>
            <a:r>
              <a:rPr lang="en-US" sz="3591">
                <a:solidFill>
                  <a:srgbClr val="003EA8"/>
                </a:solidFill>
                <a:latin typeface="Muli Bold"/>
              </a:rPr>
              <a:t>Sơ đồ CSDL tổng quát</a:t>
            </a:r>
          </a:p>
        </p:txBody>
      </p:sp>
      <p:sp>
        <p:nvSpPr>
          <p:cNvPr id="18" name="Freeform 18"/>
          <p:cNvSpPr/>
          <p:nvPr/>
        </p:nvSpPr>
        <p:spPr>
          <a:xfrm>
            <a:off x="15199150" y="73971"/>
            <a:ext cx="3088850" cy="2310427"/>
          </a:xfrm>
          <a:custGeom>
            <a:avLst/>
            <a:gdLst/>
            <a:ahLst/>
            <a:cxnLst/>
            <a:rect l="l" t="t" r="r" b="b"/>
            <a:pathLst>
              <a:path w="3088850" h="2310427">
                <a:moveTo>
                  <a:pt x="0" y="0"/>
                </a:moveTo>
                <a:lnTo>
                  <a:pt x="3088850" y="0"/>
                </a:lnTo>
                <a:lnTo>
                  <a:pt x="3088850" y="2310426"/>
                </a:lnTo>
                <a:lnTo>
                  <a:pt x="0" y="2310426"/>
                </a:lnTo>
                <a:lnTo>
                  <a:pt x="0" y="0"/>
                </a:lnTo>
                <a:close/>
              </a:path>
            </a:pathLst>
          </a:custGeom>
          <a:blipFill>
            <a:blip r:embed="rId11"/>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4122327" y="158885"/>
            <a:ext cx="10043346" cy="2140598"/>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grpSp>
        <p:nvGrpSpPr>
          <p:cNvPr id="5" name="Group 5"/>
          <p:cNvGrpSpPr/>
          <p:nvPr/>
        </p:nvGrpSpPr>
        <p:grpSpPr>
          <a:xfrm>
            <a:off x="895970" y="9044945"/>
            <a:ext cx="3539104" cy="617207"/>
            <a:chOff x="0" y="0"/>
            <a:chExt cx="4718805" cy="822943"/>
          </a:xfrm>
        </p:grpSpPr>
        <p:grpSp>
          <p:nvGrpSpPr>
            <p:cNvPr id="6" name="Group 6"/>
            <p:cNvGrpSpPr/>
            <p:nvPr/>
          </p:nvGrpSpPr>
          <p:grpSpPr>
            <a:xfrm>
              <a:off x="0" y="0"/>
              <a:ext cx="4718805" cy="822943"/>
              <a:chOff x="0" y="0"/>
              <a:chExt cx="1291075" cy="225159"/>
            </a:xfrm>
          </p:grpSpPr>
          <p:sp>
            <p:nvSpPr>
              <p:cNvPr id="7" name="Freeform 7"/>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sp>
        </p:grpSp>
        <p:sp>
          <p:nvSpPr>
            <p:cNvPr id="8" name="TextBox 8"/>
            <p:cNvSpPr txBox="1"/>
            <p:nvPr/>
          </p:nvSpPr>
          <p:spPr>
            <a:xfrm>
              <a:off x="307158" y="226475"/>
              <a:ext cx="4104490" cy="408093"/>
            </a:xfrm>
            <a:prstGeom prst="rect">
              <a:avLst/>
            </a:prstGeom>
          </p:spPr>
          <p:txBody>
            <a:bodyPr lIns="0" tIns="0" rIns="0" bIns="0" rtlCol="0" anchor="t">
              <a:spAutoFit/>
            </a:bodyPr>
            <a:lstStyle/>
            <a:p>
              <a:pPr algn="ctr">
                <a:lnSpc>
                  <a:spcPts val="2554"/>
                </a:lnSpc>
              </a:pPr>
              <a:r>
                <a:rPr lang="en-US" sz="1824">
                  <a:solidFill>
                    <a:srgbClr val="003EA8"/>
                  </a:solidFill>
                  <a:latin typeface="Cabin"/>
                  <a:hlinkClick r:id="rId3" action="ppaction://hlinksldjump"/>
                </a:rPr>
                <a:t>Quay lại Trang Chương trình</a:t>
              </a:r>
            </a:p>
          </p:txBody>
        </p:sp>
      </p:grpSp>
      <p:sp>
        <p:nvSpPr>
          <p:cNvPr id="9" name="Freeform 9"/>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Freeform 13"/>
          <p:cNvSpPr/>
          <p:nvPr/>
        </p:nvSpPr>
        <p:spPr>
          <a:xfrm>
            <a:off x="3892680" y="3279555"/>
            <a:ext cx="10804726" cy="5518365"/>
          </a:xfrm>
          <a:custGeom>
            <a:avLst/>
            <a:gdLst/>
            <a:ahLst/>
            <a:cxnLst/>
            <a:rect l="l" t="t" r="r" b="b"/>
            <a:pathLst>
              <a:path w="10804726" h="5518365">
                <a:moveTo>
                  <a:pt x="0" y="0"/>
                </a:moveTo>
                <a:lnTo>
                  <a:pt x="10804726" y="0"/>
                </a:lnTo>
                <a:lnTo>
                  <a:pt x="10804726" y="5518364"/>
                </a:lnTo>
                <a:lnTo>
                  <a:pt x="0" y="5518364"/>
                </a:lnTo>
                <a:lnTo>
                  <a:pt x="0" y="0"/>
                </a:lnTo>
                <a:close/>
              </a:path>
            </a:pathLst>
          </a:custGeom>
          <a:blipFill>
            <a:blip r:embed="rId10"/>
            <a:stretch>
              <a:fillRect/>
            </a:stretch>
          </a:blipFill>
        </p:spPr>
      </p:sp>
      <p:sp>
        <p:nvSpPr>
          <p:cNvPr id="14" name="TextBox 14"/>
          <p:cNvSpPr txBox="1"/>
          <p:nvPr/>
        </p:nvSpPr>
        <p:spPr>
          <a:xfrm>
            <a:off x="5302470" y="478516"/>
            <a:ext cx="7683060" cy="1501336"/>
          </a:xfrm>
          <a:prstGeom prst="rect">
            <a:avLst/>
          </a:prstGeom>
        </p:spPr>
        <p:txBody>
          <a:bodyPr lIns="0" tIns="0" rIns="0" bIns="0" rtlCol="0" anchor="t">
            <a:spAutoFit/>
          </a:bodyPr>
          <a:lstStyle/>
          <a:p>
            <a:pPr algn="ctr">
              <a:lnSpc>
                <a:spcPts val="5938"/>
              </a:lnSpc>
            </a:pPr>
            <a:r>
              <a:rPr lang="en-US" sz="4948">
                <a:solidFill>
                  <a:srgbClr val="003EA8"/>
                </a:solidFill>
                <a:latin typeface="Muli Bold"/>
              </a:rPr>
              <a:t>Phân tích và thiết kế phần mềm</a:t>
            </a:r>
          </a:p>
        </p:txBody>
      </p:sp>
      <p:sp>
        <p:nvSpPr>
          <p:cNvPr id="15" name="TextBox 15"/>
          <p:cNvSpPr txBox="1"/>
          <p:nvPr/>
        </p:nvSpPr>
        <p:spPr>
          <a:xfrm>
            <a:off x="895970" y="2742090"/>
            <a:ext cx="6337385" cy="544742"/>
          </a:xfrm>
          <a:prstGeom prst="rect">
            <a:avLst/>
          </a:prstGeom>
        </p:spPr>
        <p:txBody>
          <a:bodyPr lIns="0" tIns="0" rIns="0" bIns="0" rtlCol="0" anchor="t">
            <a:spAutoFit/>
          </a:bodyPr>
          <a:lstStyle/>
          <a:p>
            <a:pPr algn="ctr">
              <a:lnSpc>
                <a:spcPts val="4309"/>
              </a:lnSpc>
            </a:pPr>
            <a:r>
              <a:rPr lang="en-US" sz="3591">
                <a:solidFill>
                  <a:srgbClr val="003EA8"/>
                </a:solidFill>
                <a:latin typeface="Muli Bold"/>
              </a:rPr>
              <a:t>Giao diện đăng nhập</a:t>
            </a:r>
          </a:p>
        </p:txBody>
      </p:sp>
      <p:sp>
        <p:nvSpPr>
          <p:cNvPr id="16" name="Freeform 16"/>
          <p:cNvSpPr/>
          <p:nvPr/>
        </p:nvSpPr>
        <p:spPr>
          <a:xfrm>
            <a:off x="15199150" y="73971"/>
            <a:ext cx="3088850" cy="2310427"/>
          </a:xfrm>
          <a:custGeom>
            <a:avLst/>
            <a:gdLst/>
            <a:ahLst/>
            <a:cxnLst/>
            <a:rect l="l" t="t" r="r" b="b"/>
            <a:pathLst>
              <a:path w="3088850" h="2310427">
                <a:moveTo>
                  <a:pt x="0" y="0"/>
                </a:moveTo>
                <a:lnTo>
                  <a:pt x="3088850" y="0"/>
                </a:lnTo>
                <a:lnTo>
                  <a:pt x="3088850" y="2310426"/>
                </a:lnTo>
                <a:lnTo>
                  <a:pt x="0" y="2310426"/>
                </a:lnTo>
                <a:lnTo>
                  <a:pt x="0" y="0"/>
                </a:lnTo>
                <a:close/>
              </a:path>
            </a:pathLst>
          </a:custGeom>
          <a:blipFill>
            <a:blip r:embed="rId11"/>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4122327" y="158885"/>
            <a:ext cx="10043346" cy="2140598"/>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grpSp>
        <p:nvGrpSpPr>
          <p:cNvPr id="5" name="Group 5"/>
          <p:cNvGrpSpPr/>
          <p:nvPr/>
        </p:nvGrpSpPr>
        <p:grpSpPr>
          <a:xfrm>
            <a:off x="895970" y="9044945"/>
            <a:ext cx="3539104" cy="617207"/>
            <a:chOff x="0" y="0"/>
            <a:chExt cx="4718805" cy="822943"/>
          </a:xfrm>
        </p:grpSpPr>
        <p:grpSp>
          <p:nvGrpSpPr>
            <p:cNvPr id="6" name="Group 6"/>
            <p:cNvGrpSpPr/>
            <p:nvPr/>
          </p:nvGrpSpPr>
          <p:grpSpPr>
            <a:xfrm>
              <a:off x="0" y="0"/>
              <a:ext cx="4718805" cy="822943"/>
              <a:chOff x="0" y="0"/>
              <a:chExt cx="1291075" cy="225159"/>
            </a:xfrm>
          </p:grpSpPr>
          <p:sp>
            <p:nvSpPr>
              <p:cNvPr id="7" name="Freeform 7"/>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sp>
        </p:grpSp>
        <p:sp>
          <p:nvSpPr>
            <p:cNvPr id="8" name="TextBox 8"/>
            <p:cNvSpPr txBox="1"/>
            <p:nvPr/>
          </p:nvSpPr>
          <p:spPr>
            <a:xfrm>
              <a:off x="307158" y="226475"/>
              <a:ext cx="4104490" cy="408093"/>
            </a:xfrm>
            <a:prstGeom prst="rect">
              <a:avLst/>
            </a:prstGeom>
          </p:spPr>
          <p:txBody>
            <a:bodyPr lIns="0" tIns="0" rIns="0" bIns="0" rtlCol="0" anchor="t">
              <a:spAutoFit/>
            </a:bodyPr>
            <a:lstStyle/>
            <a:p>
              <a:pPr algn="ctr">
                <a:lnSpc>
                  <a:spcPts val="2554"/>
                </a:lnSpc>
              </a:pPr>
              <a:r>
                <a:rPr lang="en-US" sz="1824">
                  <a:solidFill>
                    <a:srgbClr val="003EA8"/>
                  </a:solidFill>
                  <a:latin typeface="Cabin"/>
                  <a:hlinkClick r:id="rId3" action="ppaction://hlinksldjump"/>
                </a:rPr>
                <a:t>Quay lại Trang Chương trình</a:t>
              </a:r>
            </a:p>
          </p:txBody>
        </p:sp>
      </p:grpSp>
      <p:sp>
        <p:nvSpPr>
          <p:cNvPr id="9" name="Freeform 9"/>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Freeform 13"/>
          <p:cNvSpPr/>
          <p:nvPr/>
        </p:nvSpPr>
        <p:spPr>
          <a:xfrm>
            <a:off x="4740448" y="3303966"/>
            <a:ext cx="9425225" cy="5476820"/>
          </a:xfrm>
          <a:custGeom>
            <a:avLst/>
            <a:gdLst/>
            <a:ahLst/>
            <a:cxnLst/>
            <a:rect l="l" t="t" r="r" b="b"/>
            <a:pathLst>
              <a:path w="9425225" h="5476820">
                <a:moveTo>
                  <a:pt x="0" y="0"/>
                </a:moveTo>
                <a:lnTo>
                  <a:pt x="9425225" y="0"/>
                </a:lnTo>
                <a:lnTo>
                  <a:pt x="9425225" y="5476819"/>
                </a:lnTo>
                <a:lnTo>
                  <a:pt x="0" y="5476819"/>
                </a:lnTo>
                <a:lnTo>
                  <a:pt x="0" y="0"/>
                </a:lnTo>
                <a:close/>
              </a:path>
            </a:pathLst>
          </a:custGeom>
          <a:blipFill>
            <a:blip r:embed="rId10"/>
            <a:stretch>
              <a:fillRect/>
            </a:stretch>
          </a:blipFill>
        </p:spPr>
      </p:sp>
      <p:sp>
        <p:nvSpPr>
          <p:cNvPr id="14" name="TextBox 14"/>
          <p:cNvSpPr txBox="1"/>
          <p:nvPr/>
        </p:nvSpPr>
        <p:spPr>
          <a:xfrm>
            <a:off x="5302470" y="478516"/>
            <a:ext cx="7683060" cy="1501336"/>
          </a:xfrm>
          <a:prstGeom prst="rect">
            <a:avLst/>
          </a:prstGeom>
        </p:spPr>
        <p:txBody>
          <a:bodyPr lIns="0" tIns="0" rIns="0" bIns="0" rtlCol="0" anchor="t">
            <a:spAutoFit/>
          </a:bodyPr>
          <a:lstStyle/>
          <a:p>
            <a:pPr algn="ctr">
              <a:lnSpc>
                <a:spcPts val="5938"/>
              </a:lnSpc>
            </a:pPr>
            <a:r>
              <a:rPr lang="en-US" sz="4948">
                <a:solidFill>
                  <a:srgbClr val="003EA8"/>
                </a:solidFill>
                <a:latin typeface="Muli Bold"/>
              </a:rPr>
              <a:t>Phân tích và thiết kế phần mềm</a:t>
            </a:r>
          </a:p>
        </p:txBody>
      </p:sp>
      <p:sp>
        <p:nvSpPr>
          <p:cNvPr id="15" name="TextBox 15"/>
          <p:cNvSpPr txBox="1"/>
          <p:nvPr/>
        </p:nvSpPr>
        <p:spPr>
          <a:xfrm>
            <a:off x="895970" y="2742090"/>
            <a:ext cx="6337385" cy="544742"/>
          </a:xfrm>
          <a:prstGeom prst="rect">
            <a:avLst/>
          </a:prstGeom>
        </p:spPr>
        <p:txBody>
          <a:bodyPr lIns="0" tIns="0" rIns="0" bIns="0" rtlCol="0" anchor="t">
            <a:spAutoFit/>
          </a:bodyPr>
          <a:lstStyle/>
          <a:p>
            <a:pPr algn="ctr">
              <a:lnSpc>
                <a:spcPts val="4309"/>
              </a:lnSpc>
            </a:pPr>
            <a:r>
              <a:rPr lang="en-US" sz="3591">
                <a:solidFill>
                  <a:srgbClr val="003EA8"/>
                </a:solidFill>
                <a:latin typeface="Muli Bold"/>
              </a:rPr>
              <a:t>Giao diện đăng ký</a:t>
            </a:r>
          </a:p>
        </p:txBody>
      </p:sp>
      <p:sp>
        <p:nvSpPr>
          <p:cNvPr id="16" name="Freeform 16"/>
          <p:cNvSpPr/>
          <p:nvPr/>
        </p:nvSpPr>
        <p:spPr>
          <a:xfrm>
            <a:off x="15199150" y="73971"/>
            <a:ext cx="3088850" cy="2310427"/>
          </a:xfrm>
          <a:custGeom>
            <a:avLst/>
            <a:gdLst/>
            <a:ahLst/>
            <a:cxnLst/>
            <a:rect l="l" t="t" r="r" b="b"/>
            <a:pathLst>
              <a:path w="3088850" h="2310427">
                <a:moveTo>
                  <a:pt x="0" y="0"/>
                </a:moveTo>
                <a:lnTo>
                  <a:pt x="3088850" y="0"/>
                </a:lnTo>
                <a:lnTo>
                  <a:pt x="3088850" y="2310426"/>
                </a:lnTo>
                <a:lnTo>
                  <a:pt x="0" y="2310426"/>
                </a:lnTo>
                <a:lnTo>
                  <a:pt x="0" y="0"/>
                </a:lnTo>
                <a:close/>
              </a:path>
            </a:pathLst>
          </a:custGeom>
          <a:blipFill>
            <a:blip r:embed="rId11"/>
            <a:stretch>
              <a:fillRect/>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4122327" y="158885"/>
            <a:ext cx="10043346" cy="2140598"/>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grpSp>
        <p:nvGrpSpPr>
          <p:cNvPr id="5" name="Group 5"/>
          <p:cNvGrpSpPr/>
          <p:nvPr/>
        </p:nvGrpSpPr>
        <p:grpSpPr>
          <a:xfrm>
            <a:off x="895970" y="9044945"/>
            <a:ext cx="3539104" cy="617207"/>
            <a:chOff x="0" y="0"/>
            <a:chExt cx="4718805" cy="822943"/>
          </a:xfrm>
        </p:grpSpPr>
        <p:grpSp>
          <p:nvGrpSpPr>
            <p:cNvPr id="6" name="Group 6"/>
            <p:cNvGrpSpPr/>
            <p:nvPr/>
          </p:nvGrpSpPr>
          <p:grpSpPr>
            <a:xfrm>
              <a:off x="0" y="0"/>
              <a:ext cx="4718805" cy="822943"/>
              <a:chOff x="0" y="0"/>
              <a:chExt cx="1291075" cy="225159"/>
            </a:xfrm>
          </p:grpSpPr>
          <p:sp>
            <p:nvSpPr>
              <p:cNvPr id="7" name="Freeform 7"/>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sp>
        </p:grpSp>
        <p:sp>
          <p:nvSpPr>
            <p:cNvPr id="8" name="TextBox 8"/>
            <p:cNvSpPr txBox="1"/>
            <p:nvPr/>
          </p:nvSpPr>
          <p:spPr>
            <a:xfrm>
              <a:off x="307158" y="226475"/>
              <a:ext cx="4104490" cy="408093"/>
            </a:xfrm>
            <a:prstGeom prst="rect">
              <a:avLst/>
            </a:prstGeom>
          </p:spPr>
          <p:txBody>
            <a:bodyPr lIns="0" tIns="0" rIns="0" bIns="0" rtlCol="0" anchor="t">
              <a:spAutoFit/>
            </a:bodyPr>
            <a:lstStyle/>
            <a:p>
              <a:pPr algn="ctr">
                <a:lnSpc>
                  <a:spcPts val="2554"/>
                </a:lnSpc>
              </a:pPr>
              <a:r>
                <a:rPr lang="en-US" sz="1824">
                  <a:solidFill>
                    <a:srgbClr val="003EA8"/>
                  </a:solidFill>
                  <a:latin typeface="Cabin"/>
                  <a:hlinkClick r:id="rId3" action="ppaction://hlinksldjump"/>
                </a:rPr>
                <a:t>Quay lại Trang Chương trình</a:t>
              </a:r>
            </a:p>
          </p:txBody>
        </p:sp>
      </p:grpSp>
      <p:sp>
        <p:nvSpPr>
          <p:cNvPr id="9" name="Freeform 9"/>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Freeform 13"/>
          <p:cNvSpPr/>
          <p:nvPr/>
        </p:nvSpPr>
        <p:spPr>
          <a:xfrm>
            <a:off x="4064663" y="3531560"/>
            <a:ext cx="10931437" cy="5513385"/>
          </a:xfrm>
          <a:custGeom>
            <a:avLst/>
            <a:gdLst/>
            <a:ahLst/>
            <a:cxnLst/>
            <a:rect l="l" t="t" r="r" b="b"/>
            <a:pathLst>
              <a:path w="10931437" h="5513385">
                <a:moveTo>
                  <a:pt x="0" y="0"/>
                </a:moveTo>
                <a:lnTo>
                  <a:pt x="10931437" y="0"/>
                </a:lnTo>
                <a:lnTo>
                  <a:pt x="10931437" y="5513385"/>
                </a:lnTo>
                <a:lnTo>
                  <a:pt x="0" y="5513385"/>
                </a:lnTo>
                <a:lnTo>
                  <a:pt x="0" y="0"/>
                </a:lnTo>
                <a:close/>
              </a:path>
            </a:pathLst>
          </a:custGeom>
          <a:blipFill>
            <a:blip r:embed="rId10"/>
            <a:stretch>
              <a:fillRect/>
            </a:stretch>
          </a:blipFill>
        </p:spPr>
      </p:sp>
      <p:sp>
        <p:nvSpPr>
          <p:cNvPr id="14" name="TextBox 14"/>
          <p:cNvSpPr txBox="1"/>
          <p:nvPr/>
        </p:nvSpPr>
        <p:spPr>
          <a:xfrm>
            <a:off x="5302470" y="478516"/>
            <a:ext cx="7683060" cy="1501336"/>
          </a:xfrm>
          <a:prstGeom prst="rect">
            <a:avLst/>
          </a:prstGeom>
        </p:spPr>
        <p:txBody>
          <a:bodyPr lIns="0" tIns="0" rIns="0" bIns="0" rtlCol="0" anchor="t">
            <a:spAutoFit/>
          </a:bodyPr>
          <a:lstStyle/>
          <a:p>
            <a:pPr algn="ctr">
              <a:lnSpc>
                <a:spcPts val="5938"/>
              </a:lnSpc>
            </a:pPr>
            <a:r>
              <a:rPr lang="en-US" sz="4948">
                <a:solidFill>
                  <a:srgbClr val="003EA8"/>
                </a:solidFill>
                <a:latin typeface="Muli Bold"/>
              </a:rPr>
              <a:t>Phân tích và thiết kế phần mềm</a:t>
            </a:r>
          </a:p>
        </p:txBody>
      </p:sp>
      <p:sp>
        <p:nvSpPr>
          <p:cNvPr id="15" name="TextBox 15"/>
          <p:cNvSpPr txBox="1"/>
          <p:nvPr/>
        </p:nvSpPr>
        <p:spPr>
          <a:xfrm>
            <a:off x="895970" y="2742090"/>
            <a:ext cx="6337385" cy="544742"/>
          </a:xfrm>
          <a:prstGeom prst="rect">
            <a:avLst/>
          </a:prstGeom>
        </p:spPr>
        <p:txBody>
          <a:bodyPr lIns="0" tIns="0" rIns="0" bIns="0" rtlCol="0" anchor="t">
            <a:spAutoFit/>
          </a:bodyPr>
          <a:lstStyle/>
          <a:p>
            <a:pPr algn="ctr">
              <a:lnSpc>
                <a:spcPts val="4309"/>
              </a:lnSpc>
            </a:pPr>
            <a:r>
              <a:rPr lang="en-US" sz="3591">
                <a:solidFill>
                  <a:srgbClr val="003EA8"/>
                </a:solidFill>
                <a:latin typeface="Muli Bold"/>
              </a:rPr>
              <a:t>Giao diện trang chủ Admin</a:t>
            </a:r>
          </a:p>
        </p:txBody>
      </p:sp>
      <p:sp>
        <p:nvSpPr>
          <p:cNvPr id="16" name="Freeform 16"/>
          <p:cNvSpPr/>
          <p:nvPr/>
        </p:nvSpPr>
        <p:spPr>
          <a:xfrm>
            <a:off x="15199150" y="73971"/>
            <a:ext cx="3088850" cy="2310427"/>
          </a:xfrm>
          <a:custGeom>
            <a:avLst/>
            <a:gdLst/>
            <a:ahLst/>
            <a:cxnLst/>
            <a:rect l="l" t="t" r="r" b="b"/>
            <a:pathLst>
              <a:path w="3088850" h="2310427">
                <a:moveTo>
                  <a:pt x="0" y="0"/>
                </a:moveTo>
                <a:lnTo>
                  <a:pt x="3088850" y="0"/>
                </a:lnTo>
                <a:lnTo>
                  <a:pt x="3088850" y="2310426"/>
                </a:lnTo>
                <a:lnTo>
                  <a:pt x="0" y="2310426"/>
                </a:lnTo>
                <a:lnTo>
                  <a:pt x="0" y="0"/>
                </a:lnTo>
                <a:close/>
              </a:path>
            </a:pathLst>
          </a:custGeom>
          <a:blipFill>
            <a:blip r:embed="rId11"/>
            <a:stretch>
              <a:fillRect/>
            </a:stretch>
          </a:blip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4122327" y="158885"/>
            <a:ext cx="10043346" cy="2140598"/>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grpSp>
        <p:nvGrpSpPr>
          <p:cNvPr id="5" name="Group 5"/>
          <p:cNvGrpSpPr/>
          <p:nvPr/>
        </p:nvGrpSpPr>
        <p:grpSpPr>
          <a:xfrm>
            <a:off x="895970" y="9044945"/>
            <a:ext cx="3539104" cy="617207"/>
            <a:chOff x="0" y="0"/>
            <a:chExt cx="4718805" cy="822943"/>
          </a:xfrm>
        </p:grpSpPr>
        <p:grpSp>
          <p:nvGrpSpPr>
            <p:cNvPr id="6" name="Group 6"/>
            <p:cNvGrpSpPr/>
            <p:nvPr/>
          </p:nvGrpSpPr>
          <p:grpSpPr>
            <a:xfrm>
              <a:off x="0" y="0"/>
              <a:ext cx="4718805" cy="822943"/>
              <a:chOff x="0" y="0"/>
              <a:chExt cx="1291075" cy="225159"/>
            </a:xfrm>
          </p:grpSpPr>
          <p:sp>
            <p:nvSpPr>
              <p:cNvPr id="7" name="Freeform 7"/>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sp>
        </p:grpSp>
        <p:sp>
          <p:nvSpPr>
            <p:cNvPr id="8" name="TextBox 8"/>
            <p:cNvSpPr txBox="1"/>
            <p:nvPr/>
          </p:nvSpPr>
          <p:spPr>
            <a:xfrm>
              <a:off x="307158" y="226475"/>
              <a:ext cx="4104490" cy="408093"/>
            </a:xfrm>
            <a:prstGeom prst="rect">
              <a:avLst/>
            </a:prstGeom>
          </p:spPr>
          <p:txBody>
            <a:bodyPr lIns="0" tIns="0" rIns="0" bIns="0" rtlCol="0" anchor="t">
              <a:spAutoFit/>
            </a:bodyPr>
            <a:lstStyle/>
            <a:p>
              <a:pPr algn="ctr">
                <a:lnSpc>
                  <a:spcPts val="2554"/>
                </a:lnSpc>
              </a:pPr>
              <a:r>
                <a:rPr lang="en-US" sz="1824">
                  <a:solidFill>
                    <a:srgbClr val="003EA8"/>
                  </a:solidFill>
                  <a:latin typeface="Cabin"/>
                  <a:hlinkClick r:id="rId3" action="ppaction://hlinksldjump"/>
                </a:rPr>
                <a:t>Quay lại Trang Chương trình</a:t>
              </a:r>
            </a:p>
          </p:txBody>
        </p:sp>
      </p:grpSp>
      <p:sp>
        <p:nvSpPr>
          <p:cNvPr id="9" name="Freeform 9"/>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Freeform 13"/>
          <p:cNvSpPr/>
          <p:nvPr/>
        </p:nvSpPr>
        <p:spPr>
          <a:xfrm>
            <a:off x="3605781" y="3382506"/>
            <a:ext cx="10945273" cy="5662439"/>
          </a:xfrm>
          <a:custGeom>
            <a:avLst/>
            <a:gdLst/>
            <a:ahLst/>
            <a:cxnLst/>
            <a:rect l="l" t="t" r="r" b="b"/>
            <a:pathLst>
              <a:path w="10945273" h="5662439">
                <a:moveTo>
                  <a:pt x="0" y="0"/>
                </a:moveTo>
                <a:lnTo>
                  <a:pt x="10945273" y="0"/>
                </a:lnTo>
                <a:lnTo>
                  <a:pt x="10945273" y="5662439"/>
                </a:lnTo>
                <a:lnTo>
                  <a:pt x="0" y="5662439"/>
                </a:lnTo>
                <a:lnTo>
                  <a:pt x="0" y="0"/>
                </a:lnTo>
                <a:close/>
              </a:path>
            </a:pathLst>
          </a:custGeom>
          <a:blipFill>
            <a:blip r:embed="rId10"/>
            <a:stretch>
              <a:fillRect/>
            </a:stretch>
          </a:blipFill>
        </p:spPr>
      </p:sp>
      <p:sp>
        <p:nvSpPr>
          <p:cNvPr id="14" name="TextBox 14"/>
          <p:cNvSpPr txBox="1"/>
          <p:nvPr/>
        </p:nvSpPr>
        <p:spPr>
          <a:xfrm>
            <a:off x="5302470" y="478516"/>
            <a:ext cx="7683060" cy="1501336"/>
          </a:xfrm>
          <a:prstGeom prst="rect">
            <a:avLst/>
          </a:prstGeom>
        </p:spPr>
        <p:txBody>
          <a:bodyPr lIns="0" tIns="0" rIns="0" bIns="0" rtlCol="0" anchor="t">
            <a:spAutoFit/>
          </a:bodyPr>
          <a:lstStyle/>
          <a:p>
            <a:pPr algn="ctr">
              <a:lnSpc>
                <a:spcPts val="5938"/>
              </a:lnSpc>
            </a:pPr>
            <a:r>
              <a:rPr lang="en-US" sz="4948">
                <a:solidFill>
                  <a:srgbClr val="003EA8"/>
                </a:solidFill>
                <a:latin typeface="Muli Bold"/>
              </a:rPr>
              <a:t>Phân tích và thiết kế phần mềm</a:t>
            </a:r>
          </a:p>
        </p:txBody>
      </p:sp>
      <p:sp>
        <p:nvSpPr>
          <p:cNvPr id="15" name="TextBox 15"/>
          <p:cNvSpPr txBox="1"/>
          <p:nvPr/>
        </p:nvSpPr>
        <p:spPr>
          <a:xfrm>
            <a:off x="895970" y="2742090"/>
            <a:ext cx="9231446" cy="544742"/>
          </a:xfrm>
          <a:prstGeom prst="rect">
            <a:avLst/>
          </a:prstGeom>
        </p:spPr>
        <p:txBody>
          <a:bodyPr lIns="0" tIns="0" rIns="0" bIns="0" rtlCol="0" anchor="t">
            <a:spAutoFit/>
          </a:bodyPr>
          <a:lstStyle/>
          <a:p>
            <a:pPr algn="ctr">
              <a:lnSpc>
                <a:spcPts val="4309"/>
              </a:lnSpc>
            </a:pPr>
            <a:r>
              <a:rPr lang="en-US" sz="3591">
                <a:solidFill>
                  <a:srgbClr val="003EA8"/>
                </a:solidFill>
                <a:latin typeface="Muli Bold"/>
              </a:rPr>
              <a:t>Giao diện trang chủ Học viên, Giảng viên</a:t>
            </a:r>
          </a:p>
        </p:txBody>
      </p:sp>
      <p:sp>
        <p:nvSpPr>
          <p:cNvPr id="16" name="Freeform 16"/>
          <p:cNvSpPr/>
          <p:nvPr/>
        </p:nvSpPr>
        <p:spPr>
          <a:xfrm>
            <a:off x="15199150" y="73971"/>
            <a:ext cx="3088850" cy="2310427"/>
          </a:xfrm>
          <a:custGeom>
            <a:avLst/>
            <a:gdLst/>
            <a:ahLst/>
            <a:cxnLst/>
            <a:rect l="l" t="t" r="r" b="b"/>
            <a:pathLst>
              <a:path w="3088850" h="2310427">
                <a:moveTo>
                  <a:pt x="0" y="0"/>
                </a:moveTo>
                <a:lnTo>
                  <a:pt x="3088850" y="0"/>
                </a:lnTo>
                <a:lnTo>
                  <a:pt x="3088850" y="2310426"/>
                </a:lnTo>
                <a:lnTo>
                  <a:pt x="0" y="2310426"/>
                </a:lnTo>
                <a:lnTo>
                  <a:pt x="0" y="0"/>
                </a:lnTo>
                <a:close/>
              </a:path>
            </a:pathLst>
          </a:custGeom>
          <a:blipFill>
            <a:blip r:embed="rId11"/>
            <a:stretch>
              <a:fillRect/>
            </a:stretch>
          </a:blipFill>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4122327" y="158885"/>
            <a:ext cx="10043346" cy="2140598"/>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graphicFrame>
        <p:nvGraphicFramePr>
          <p:cNvPr id="5" name="Table 5"/>
          <p:cNvGraphicFramePr>
            <a:graphicFrameLocks noGrp="1"/>
          </p:cNvGraphicFramePr>
          <p:nvPr/>
        </p:nvGraphicFramePr>
        <p:xfrm>
          <a:off x="7587673" y="2484274"/>
          <a:ext cx="8803981" cy="6457950"/>
        </p:xfrm>
        <a:graphic>
          <a:graphicData uri="http://schemas.openxmlformats.org/drawingml/2006/table">
            <a:tbl>
              <a:tblPr/>
              <a:tblGrid>
                <a:gridCol w="6890508">
                  <a:extLst>
                    <a:ext uri="{9D8B030D-6E8A-4147-A177-3AD203B41FA5}">
                      <a16:colId xmlns:a16="http://schemas.microsoft.com/office/drawing/2014/main" val="20000"/>
                    </a:ext>
                  </a:extLst>
                </a:gridCol>
              </a:tblGrid>
              <a:tr h="6457950">
                <a:tc>
                  <a:txBody>
                    <a:bodyPr/>
                    <a:lstStyle/>
                    <a:p>
                      <a:pPr marL="431801" lvl="1" indent="-215900" algn="l">
                        <a:lnSpc>
                          <a:spcPts val="2800"/>
                        </a:lnSpc>
                        <a:buFont typeface="Arial"/>
                        <a:buChar char="•"/>
                        <a:defRPr/>
                      </a:pPr>
                      <a:r>
                        <a:rPr lang="en-US" sz="2000">
                          <a:solidFill>
                            <a:srgbClr val="000000"/>
                          </a:solidFill>
                          <a:latin typeface="Cabin"/>
                        </a:rPr>
                        <a:t>Controllers: Là nơi chứa các controller thực hiện nhiệm vụ tương tác với request , xử lý và trả response cho frontend.</a:t>
                      </a:r>
                      <a:endParaRPr lang="en-US" sz="1100"/>
                    </a:p>
                    <a:p>
                      <a:pPr marL="431801" lvl="1" indent="-215900" algn="l">
                        <a:lnSpc>
                          <a:spcPts val="2800"/>
                        </a:lnSpc>
                        <a:buFont typeface="Arial"/>
                        <a:buChar char="•"/>
                      </a:pPr>
                      <a:r>
                        <a:rPr lang="en-US" sz="2000">
                          <a:solidFill>
                            <a:srgbClr val="000000"/>
                          </a:solidFill>
                          <a:latin typeface="Cabin"/>
                        </a:rPr>
                        <a:t>Dependencies: Là nơi chứa các Packages, và các thành phần liên quan của ứng dụng của ứng dụng.</a:t>
                      </a:r>
                    </a:p>
                    <a:p>
                      <a:pPr marL="431801" lvl="1" indent="-215900" algn="l">
                        <a:lnSpc>
                          <a:spcPts val="2800"/>
                        </a:lnSpc>
                        <a:buFont typeface="Arial"/>
                        <a:buChar char="•"/>
                      </a:pPr>
                      <a:r>
                        <a:rPr lang="en-US" sz="2000">
                          <a:solidFill>
                            <a:srgbClr val="000000"/>
                          </a:solidFill>
                          <a:latin typeface="Cabin"/>
                        </a:rPr>
                        <a:t>Context: Là nơi chứa các dòng khai báo mô hình dữ liệu để liên kết với CSDL.</a:t>
                      </a:r>
                    </a:p>
                    <a:p>
                      <a:pPr marL="431801" lvl="1" indent="-215900" algn="l">
                        <a:lnSpc>
                          <a:spcPts val="2800"/>
                        </a:lnSpc>
                        <a:buFont typeface="Arial"/>
                        <a:buChar char="•"/>
                      </a:pPr>
                      <a:r>
                        <a:rPr lang="en-US" sz="2000">
                          <a:solidFill>
                            <a:srgbClr val="000000"/>
                          </a:solidFill>
                          <a:latin typeface="Cabin"/>
                        </a:rPr>
                        <a:t>Datas: Là nơi chứa các class làm việc với EF Core để làm việc với cơ sở dữ liệu.</a:t>
                      </a:r>
                    </a:p>
                    <a:p>
                      <a:pPr marL="431801" lvl="1" indent="-215900" algn="l">
                        <a:lnSpc>
                          <a:spcPts val="2800"/>
                        </a:lnSpc>
                        <a:buFont typeface="Arial"/>
                        <a:buChar char="•"/>
                      </a:pPr>
                      <a:r>
                        <a:rPr lang="en-US" sz="2000">
                          <a:solidFill>
                            <a:srgbClr val="000000"/>
                          </a:solidFill>
                          <a:latin typeface="Cabin"/>
                        </a:rPr>
                        <a:t>Enum: Là nơi chứa các class dạng Enum.</a:t>
                      </a:r>
                    </a:p>
                    <a:p>
                      <a:pPr marL="431801" lvl="1" indent="-215900" algn="l">
                        <a:lnSpc>
                          <a:spcPts val="2800"/>
                        </a:lnSpc>
                        <a:buFont typeface="Arial"/>
                        <a:buChar char="•"/>
                      </a:pPr>
                      <a:r>
                        <a:rPr lang="en-US" sz="2000">
                          <a:solidFill>
                            <a:srgbClr val="000000"/>
                          </a:solidFill>
                          <a:latin typeface="Cabin"/>
                        </a:rPr>
                        <a:t>Helpers: Là nơi chứa các class hỗ trợ cho Project.</a:t>
                      </a:r>
                    </a:p>
                    <a:p>
                      <a:pPr marL="431801" lvl="1" indent="-215900" algn="l">
                        <a:lnSpc>
                          <a:spcPts val="2800"/>
                        </a:lnSpc>
                        <a:buFont typeface="Arial"/>
                        <a:buChar char="•"/>
                      </a:pPr>
                      <a:r>
                        <a:rPr lang="en-US" sz="2000">
                          <a:solidFill>
                            <a:srgbClr val="000000"/>
                          </a:solidFill>
                          <a:latin typeface="Cabin"/>
                        </a:rPr>
                        <a:t>Migrations: Là nơi chứa các Migrations khi kết nối với CSDL MSSQL theo dạng code-first.</a:t>
                      </a:r>
                    </a:p>
                    <a:p>
                      <a:pPr marL="431801" lvl="1" indent="-215900" algn="l">
                        <a:lnSpc>
                          <a:spcPts val="2800"/>
                        </a:lnSpc>
                        <a:buFont typeface="Arial"/>
                        <a:buChar char="•"/>
                      </a:pPr>
                      <a:r>
                        <a:rPr lang="en-US" sz="2000">
                          <a:solidFill>
                            <a:srgbClr val="000000"/>
                          </a:solidFill>
                          <a:latin typeface="Cabin"/>
                        </a:rPr>
                        <a:t>Models: Là nơi chứa các Entities.</a:t>
                      </a:r>
                    </a:p>
                    <a:p>
                      <a:pPr marL="431801" lvl="1" indent="-215900" algn="l">
                        <a:lnSpc>
                          <a:spcPts val="2800"/>
                        </a:lnSpc>
                        <a:buFont typeface="Arial"/>
                        <a:buChar char="•"/>
                      </a:pPr>
                      <a:r>
                        <a:rPr lang="en-US" sz="2000">
                          <a:solidFill>
                            <a:srgbClr val="000000"/>
                          </a:solidFill>
                          <a:latin typeface="Cabin"/>
                        </a:rPr>
                        <a:t>IRepo: Là nơi chứa các class Interface của Service.</a:t>
                      </a:r>
                    </a:p>
                    <a:p>
                      <a:pPr marL="431801" lvl="1" indent="-215900" algn="l">
                        <a:lnSpc>
                          <a:spcPts val="2800"/>
                        </a:lnSpc>
                        <a:buFont typeface="Arial"/>
                        <a:buChar char="•"/>
                      </a:pPr>
                      <a:r>
                        <a:rPr lang="en-US" sz="2000">
                          <a:solidFill>
                            <a:srgbClr val="000000"/>
                          </a:solidFill>
                          <a:latin typeface="Cabin"/>
                        </a:rPr>
                        <a:t>Repo: Là nơi chứa các Service của Website.</a:t>
                      </a:r>
                    </a:p>
                    <a:p>
                      <a:pPr marL="431801" lvl="1" indent="-215900" algn="l">
                        <a:lnSpc>
                          <a:spcPts val="2800"/>
                        </a:lnSpc>
                        <a:buFont typeface="Arial"/>
                        <a:buChar char="•"/>
                      </a:pPr>
                      <a:r>
                        <a:rPr lang="en-US" sz="2000">
                          <a:solidFill>
                            <a:srgbClr val="000000"/>
                          </a:solidFill>
                          <a:latin typeface="Cabin"/>
                        </a:rPr>
                        <a:t>ResultModel: Là nơi chứa các class Model của dữ liệu trả về.</a:t>
                      </a:r>
                    </a:p>
                    <a:p>
                      <a:pPr marL="431801" lvl="1" indent="-215900" algn="l">
                        <a:lnSpc>
                          <a:spcPts val="2800"/>
                        </a:lnSpc>
                        <a:buFont typeface="Arial"/>
                        <a:buChar char="•"/>
                      </a:pPr>
                      <a:r>
                        <a:rPr lang="en-US" sz="2000">
                          <a:solidFill>
                            <a:srgbClr val="000000"/>
                          </a:solidFill>
                          <a:latin typeface="Cabin"/>
                        </a:rPr>
                        <a:t>appsettings: Là nơi cấu hình cho project.</a:t>
                      </a:r>
                    </a:p>
                  </a:txBody>
                  <a:tcPr marL="190500" marR="190500" marT="190500" marB="190500" anchor="ctr">
                    <a:lnL w="19050" cap="flat" cmpd="sng" algn="ctr">
                      <a:solidFill>
                        <a:srgbClr val="CCCCCC"/>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bl>
          </a:graphicData>
        </a:graphic>
      </p:graphicFrame>
      <p:grpSp>
        <p:nvGrpSpPr>
          <p:cNvPr id="6" name="Group 6"/>
          <p:cNvGrpSpPr/>
          <p:nvPr/>
        </p:nvGrpSpPr>
        <p:grpSpPr>
          <a:xfrm>
            <a:off x="895970" y="9044945"/>
            <a:ext cx="3539104" cy="617207"/>
            <a:chOff x="0" y="0"/>
            <a:chExt cx="4718805" cy="822943"/>
          </a:xfrm>
        </p:grpSpPr>
        <p:grpSp>
          <p:nvGrpSpPr>
            <p:cNvPr id="7" name="Group 7"/>
            <p:cNvGrpSpPr/>
            <p:nvPr/>
          </p:nvGrpSpPr>
          <p:grpSpPr>
            <a:xfrm>
              <a:off x="0" y="0"/>
              <a:ext cx="4718805" cy="822943"/>
              <a:chOff x="0" y="0"/>
              <a:chExt cx="1291075" cy="225159"/>
            </a:xfrm>
          </p:grpSpPr>
          <p:sp>
            <p:nvSpPr>
              <p:cNvPr id="8" name="Freeform 8"/>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sp>
        </p:grpSp>
        <p:sp>
          <p:nvSpPr>
            <p:cNvPr id="9" name="TextBox 9"/>
            <p:cNvSpPr txBox="1"/>
            <p:nvPr/>
          </p:nvSpPr>
          <p:spPr>
            <a:xfrm>
              <a:off x="307158" y="226475"/>
              <a:ext cx="4104490" cy="408093"/>
            </a:xfrm>
            <a:prstGeom prst="rect">
              <a:avLst/>
            </a:prstGeom>
          </p:spPr>
          <p:txBody>
            <a:bodyPr lIns="0" tIns="0" rIns="0" bIns="0" rtlCol="0" anchor="t">
              <a:spAutoFit/>
            </a:bodyPr>
            <a:lstStyle/>
            <a:p>
              <a:pPr algn="ctr">
                <a:lnSpc>
                  <a:spcPts val="2554"/>
                </a:lnSpc>
              </a:pPr>
              <a:r>
                <a:rPr lang="en-US" sz="1824">
                  <a:solidFill>
                    <a:srgbClr val="003EA8"/>
                  </a:solidFill>
                  <a:latin typeface="Cabin"/>
                  <a:hlinkClick r:id="rId3" action="ppaction://hlinksldjump"/>
                </a:rPr>
                <a:t>Quay lại Trang Chương trình</a:t>
              </a:r>
            </a:p>
          </p:txBody>
        </p:sp>
      </p:grpSp>
      <p:sp>
        <p:nvSpPr>
          <p:cNvPr id="10" name="Freeform 10"/>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Freeform 14"/>
          <p:cNvSpPr/>
          <p:nvPr/>
        </p:nvSpPr>
        <p:spPr>
          <a:xfrm>
            <a:off x="2314099" y="2824218"/>
            <a:ext cx="4626964" cy="5778062"/>
          </a:xfrm>
          <a:custGeom>
            <a:avLst/>
            <a:gdLst/>
            <a:ahLst/>
            <a:cxnLst/>
            <a:rect l="l" t="t" r="r" b="b"/>
            <a:pathLst>
              <a:path w="4626964" h="5778062">
                <a:moveTo>
                  <a:pt x="0" y="0"/>
                </a:moveTo>
                <a:lnTo>
                  <a:pt x="4626964" y="0"/>
                </a:lnTo>
                <a:lnTo>
                  <a:pt x="4626964" y="5778062"/>
                </a:lnTo>
                <a:lnTo>
                  <a:pt x="0" y="5778062"/>
                </a:lnTo>
                <a:lnTo>
                  <a:pt x="0" y="0"/>
                </a:lnTo>
                <a:close/>
              </a:path>
            </a:pathLst>
          </a:custGeom>
          <a:blipFill>
            <a:blip r:embed="rId10"/>
            <a:stretch>
              <a:fillRect/>
            </a:stretch>
          </a:blipFill>
        </p:spPr>
      </p:sp>
      <p:sp>
        <p:nvSpPr>
          <p:cNvPr id="15" name="TextBox 15"/>
          <p:cNvSpPr txBox="1"/>
          <p:nvPr/>
        </p:nvSpPr>
        <p:spPr>
          <a:xfrm>
            <a:off x="5302470" y="853850"/>
            <a:ext cx="7683060" cy="750668"/>
          </a:xfrm>
          <a:prstGeom prst="rect">
            <a:avLst/>
          </a:prstGeom>
        </p:spPr>
        <p:txBody>
          <a:bodyPr lIns="0" tIns="0" rIns="0" bIns="0" rtlCol="0" anchor="t">
            <a:spAutoFit/>
          </a:bodyPr>
          <a:lstStyle/>
          <a:p>
            <a:pPr algn="ctr">
              <a:lnSpc>
                <a:spcPts val="5938"/>
              </a:lnSpc>
            </a:pPr>
            <a:r>
              <a:rPr lang="en-US" sz="4948">
                <a:solidFill>
                  <a:srgbClr val="003EA8"/>
                </a:solidFill>
                <a:latin typeface="Muli Bold"/>
              </a:rPr>
              <a:t>Cài đặt và kiểm thử</a:t>
            </a:r>
          </a:p>
        </p:txBody>
      </p:sp>
      <p:sp>
        <p:nvSpPr>
          <p:cNvPr id="16" name="TextBox 16"/>
          <p:cNvSpPr txBox="1"/>
          <p:nvPr/>
        </p:nvSpPr>
        <p:spPr>
          <a:xfrm>
            <a:off x="924313" y="2742998"/>
            <a:ext cx="5575413" cy="542925"/>
          </a:xfrm>
          <a:prstGeom prst="rect">
            <a:avLst/>
          </a:prstGeom>
        </p:spPr>
        <p:txBody>
          <a:bodyPr lIns="0" tIns="0" rIns="0" bIns="0" rtlCol="0" anchor="t">
            <a:spAutoFit/>
          </a:bodyPr>
          <a:lstStyle/>
          <a:p>
            <a:pPr algn="l">
              <a:lnSpc>
                <a:spcPts val="4309"/>
              </a:lnSpc>
            </a:pPr>
            <a:r>
              <a:rPr lang="en-US" sz="3591">
                <a:solidFill>
                  <a:srgbClr val="003EA8"/>
                </a:solidFill>
                <a:latin typeface="Muli"/>
              </a:rPr>
              <a:t>API</a:t>
            </a:r>
          </a:p>
        </p:txBody>
      </p:sp>
      <p:sp>
        <p:nvSpPr>
          <p:cNvPr id="17" name="Freeform 17"/>
          <p:cNvSpPr/>
          <p:nvPr/>
        </p:nvSpPr>
        <p:spPr>
          <a:xfrm>
            <a:off x="15199150" y="73971"/>
            <a:ext cx="3088850" cy="2310427"/>
          </a:xfrm>
          <a:custGeom>
            <a:avLst/>
            <a:gdLst/>
            <a:ahLst/>
            <a:cxnLst/>
            <a:rect l="l" t="t" r="r" b="b"/>
            <a:pathLst>
              <a:path w="3088850" h="2310427">
                <a:moveTo>
                  <a:pt x="0" y="0"/>
                </a:moveTo>
                <a:lnTo>
                  <a:pt x="3088850" y="0"/>
                </a:lnTo>
                <a:lnTo>
                  <a:pt x="3088850" y="2310426"/>
                </a:lnTo>
                <a:lnTo>
                  <a:pt x="0" y="2310426"/>
                </a:lnTo>
                <a:lnTo>
                  <a:pt x="0" y="0"/>
                </a:lnTo>
                <a:close/>
              </a:path>
            </a:pathLst>
          </a:custGeom>
          <a:blipFill>
            <a:blip r:embed="rId11"/>
            <a:stretch>
              <a:fillRect/>
            </a:stretch>
          </a:blipFill>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4122327" y="158885"/>
            <a:ext cx="10043346" cy="2140598"/>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graphicFrame>
        <p:nvGraphicFramePr>
          <p:cNvPr id="5" name="Table 5"/>
          <p:cNvGraphicFramePr>
            <a:graphicFrameLocks noGrp="1"/>
          </p:cNvGraphicFramePr>
          <p:nvPr/>
        </p:nvGraphicFramePr>
        <p:xfrm>
          <a:off x="7300774" y="4416280"/>
          <a:ext cx="8803981" cy="2511868"/>
        </p:xfrm>
        <a:graphic>
          <a:graphicData uri="http://schemas.openxmlformats.org/drawingml/2006/table">
            <a:tbl>
              <a:tblPr/>
              <a:tblGrid>
                <a:gridCol w="6890508">
                  <a:extLst>
                    <a:ext uri="{9D8B030D-6E8A-4147-A177-3AD203B41FA5}">
                      <a16:colId xmlns:a16="http://schemas.microsoft.com/office/drawing/2014/main" val="20000"/>
                    </a:ext>
                  </a:extLst>
                </a:gridCol>
              </a:tblGrid>
              <a:tr h="2511868">
                <a:tc>
                  <a:txBody>
                    <a:bodyPr/>
                    <a:lstStyle/>
                    <a:p>
                      <a:pPr marL="431801" lvl="1" indent="-215900" algn="l">
                        <a:lnSpc>
                          <a:spcPts val="2800"/>
                        </a:lnSpc>
                        <a:buFont typeface="Arial"/>
                        <a:buChar char="•"/>
                        <a:defRPr/>
                      </a:pPr>
                      <a:r>
                        <a:rPr lang="en-US" sz="2000">
                          <a:solidFill>
                            <a:srgbClr val="000000"/>
                          </a:solidFill>
                          <a:latin typeface="Cabin"/>
                        </a:rPr>
                        <a:t>node_modules: chứa các thư viện phục vụ cho dự án.</a:t>
                      </a:r>
                      <a:endParaRPr lang="en-US" sz="1100"/>
                    </a:p>
                    <a:p>
                      <a:pPr marL="431801" lvl="1" indent="-215900" algn="l">
                        <a:lnSpc>
                          <a:spcPts val="2800"/>
                        </a:lnSpc>
                        <a:buFont typeface="Arial"/>
                        <a:buChar char="•"/>
                      </a:pPr>
                      <a:r>
                        <a:rPr lang="en-US" sz="2000">
                          <a:solidFill>
                            <a:srgbClr val="000000"/>
                          </a:solidFill>
                          <a:latin typeface="Cabin"/>
                        </a:rPr>
                        <a:t>package.json: chứa thông tin, đường dẫn cài các package cho dự án.</a:t>
                      </a:r>
                    </a:p>
                    <a:p>
                      <a:pPr marL="431801" lvl="1" indent="-215900" algn="l">
                        <a:lnSpc>
                          <a:spcPts val="2800"/>
                        </a:lnSpc>
                        <a:buFont typeface="Arial"/>
                        <a:buChar char="•"/>
                      </a:pPr>
                      <a:r>
                        <a:rPr lang="en-US" sz="2000">
                          <a:solidFill>
                            <a:srgbClr val="000000"/>
                          </a:solidFill>
                          <a:latin typeface="Cabin"/>
                        </a:rPr>
                        <a:t>README.md: chứa hướng dẫn build, run dự án.</a:t>
                      </a:r>
                    </a:p>
                    <a:p>
                      <a:pPr marL="431801" lvl="1" indent="-215900" algn="l">
                        <a:lnSpc>
                          <a:spcPts val="2800"/>
                        </a:lnSpc>
                        <a:buFont typeface="Arial"/>
                        <a:buChar char="•"/>
                      </a:pPr>
                      <a:r>
                        <a:rPr lang="en-US" sz="2000">
                          <a:solidFill>
                            <a:srgbClr val="000000"/>
                          </a:solidFill>
                          <a:latin typeface="Cabin"/>
                        </a:rPr>
                        <a:t>src: chứa code chính của dự án và các tài nguyên của dự án.</a:t>
                      </a:r>
                    </a:p>
                  </a:txBody>
                  <a:tcPr marL="190500" marR="190500" marT="190500" marB="190500" anchor="ctr">
                    <a:lnL w="19050" cap="flat" cmpd="sng" algn="ctr">
                      <a:solidFill>
                        <a:srgbClr val="CCCCCC"/>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bl>
          </a:graphicData>
        </a:graphic>
      </p:graphicFrame>
      <p:grpSp>
        <p:nvGrpSpPr>
          <p:cNvPr id="6" name="Group 6"/>
          <p:cNvGrpSpPr/>
          <p:nvPr/>
        </p:nvGrpSpPr>
        <p:grpSpPr>
          <a:xfrm>
            <a:off x="895970" y="9044945"/>
            <a:ext cx="3539104" cy="617207"/>
            <a:chOff x="0" y="0"/>
            <a:chExt cx="4718805" cy="822943"/>
          </a:xfrm>
        </p:grpSpPr>
        <p:grpSp>
          <p:nvGrpSpPr>
            <p:cNvPr id="7" name="Group 7"/>
            <p:cNvGrpSpPr/>
            <p:nvPr/>
          </p:nvGrpSpPr>
          <p:grpSpPr>
            <a:xfrm>
              <a:off x="0" y="0"/>
              <a:ext cx="4718805" cy="822943"/>
              <a:chOff x="0" y="0"/>
              <a:chExt cx="1291075" cy="225159"/>
            </a:xfrm>
          </p:grpSpPr>
          <p:sp>
            <p:nvSpPr>
              <p:cNvPr id="8" name="Freeform 8"/>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sp>
        </p:grpSp>
        <p:sp>
          <p:nvSpPr>
            <p:cNvPr id="9" name="TextBox 9"/>
            <p:cNvSpPr txBox="1"/>
            <p:nvPr/>
          </p:nvSpPr>
          <p:spPr>
            <a:xfrm>
              <a:off x="307158" y="226475"/>
              <a:ext cx="4104490" cy="408093"/>
            </a:xfrm>
            <a:prstGeom prst="rect">
              <a:avLst/>
            </a:prstGeom>
          </p:spPr>
          <p:txBody>
            <a:bodyPr lIns="0" tIns="0" rIns="0" bIns="0" rtlCol="0" anchor="t">
              <a:spAutoFit/>
            </a:bodyPr>
            <a:lstStyle/>
            <a:p>
              <a:pPr algn="ctr">
                <a:lnSpc>
                  <a:spcPts val="2554"/>
                </a:lnSpc>
              </a:pPr>
              <a:r>
                <a:rPr lang="en-US" sz="1824">
                  <a:solidFill>
                    <a:srgbClr val="003EA8"/>
                  </a:solidFill>
                  <a:latin typeface="Cabin"/>
                  <a:hlinkClick r:id="rId3" action="ppaction://hlinksldjump"/>
                </a:rPr>
                <a:t>Quay lại Trang Chương trình</a:t>
              </a:r>
            </a:p>
          </p:txBody>
        </p:sp>
      </p:grpSp>
      <p:sp>
        <p:nvSpPr>
          <p:cNvPr id="10" name="Freeform 10"/>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Freeform 14"/>
          <p:cNvSpPr/>
          <p:nvPr/>
        </p:nvSpPr>
        <p:spPr>
          <a:xfrm>
            <a:off x="3035864" y="2980524"/>
            <a:ext cx="3726955" cy="5383379"/>
          </a:xfrm>
          <a:custGeom>
            <a:avLst/>
            <a:gdLst/>
            <a:ahLst/>
            <a:cxnLst/>
            <a:rect l="l" t="t" r="r" b="b"/>
            <a:pathLst>
              <a:path w="3726955" h="5383379">
                <a:moveTo>
                  <a:pt x="0" y="0"/>
                </a:moveTo>
                <a:lnTo>
                  <a:pt x="3726955" y="0"/>
                </a:lnTo>
                <a:lnTo>
                  <a:pt x="3726955" y="5383379"/>
                </a:lnTo>
                <a:lnTo>
                  <a:pt x="0" y="5383379"/>
                </a:lnTo>
                <a:lnTo>
                  <a:pt x="0" y="0"/>
                </a:lnTo>
                <a:close/>
              </a:path>
            </a:pathLst>
          </a:custGeom>
          <a:blipFill>
            <a:blip r:embed="rId10"/>
            <a:stretch>
              <a:fillRect/>
            </a:stretch>
          </a:blipFill>
        </p:spPr>
      </p:sp>
      <p:sp>
        <p:nvSpPr>
          <p:cNvPr id="15" name="TextBox 15"/>
          <p:cNvSpPr txBox="1"/>
          <p:nvPr/>
        </p:nvSpPr>
        <p:spPr>
          <a:xfrm>
            <a:off x="5302470" y="853850"/>
            <a:ext cx="7683060" cy="750668"/>
          </a:xfrm>
          <a:prstGeom prst="rect">
            <a:avLst/>
          </a:prstGeom>
        </p:spPr>
        <p:txBody>
          <a:bodyPr lIns="0" tIns="0" rIns="0" bIns="0" rtlCol="0" anchor="t">
            <a:spAutoFit/>
          </a:bodyPr>
          <a:lstStyle/>
          <a:p>
            <a:pPr algn="ctr">
              <a:lnSpc>
                <a:spcPts val="5938"/>
              </a:lnSpc>
            </a:pPr>
            <a:r>
              <a:rPr lang="en-US" sz="4948">
                <a:solidFill>
                  <a:srgbClr val="003EA8"/>
                </a:solidFill>
                <a:latin typeface="Muli Bold"/>
              </a:rPr>
              <a:t>Cài đặt và kiểm thử</a:t>
            </a:r>
          </a:p>
        </p:txBody>
      </p:sp>
      <p:sp>
        <p:nvSpPr>
          <p:cNvPr id="16" name="TextBox 16"/>
          <p:cNvSpPr txBox="1"/>
          <p:nvPr/>
        </p:nvSpPr>
        <p:spPr>
          <a:xfrm>
            <a:off x="248158" y="2737633"/>
            <a:ext cx="5575413" cy="542925"/>
          </a:xfrm>
          <a:prstGeom prst="rect">
            <a:avLst/>
          </a:prstGeom>
        </p:spPr>
        <p:txBody>
          <a:bodyPr lIns="0" tIns="0" rIns="0" bIns="0" rtlCol="0" anchor="t">
            <a:spAutoFit/>
          </a:bodyPr>
          <a:lstStyle/>
          <a:p>
            <a:pPr algn="l">
              <a:lnSpc>
                <a:spcPts val="4309"/>
              </a:lnSpc>
            </a:pPr>
            <a:r>
              <a:rPr lang="en-US" sz="3591">
                <a:solidFill>
                  <a:srgbClr val="003EA8"/>
                </a:solidFill>
                <a:latin typeface="Muli"/>
              </a:rPr>
              <a:t>Website</a:t>
            </a:r>
          </a:p>
        </p:txBody>
      </p:sp>
      <p:sp>
        <p:nvSpPr>
          <p:cNvPr id="17" name="Freeform 17"/>
          <p:cNvSpPr/>
          <p:nvPr/>
        </p:nvSpPr>
        <p:spPr>
          <a:xfrm>
            <a:off x="15199150" y="73971"/>
            <a:ext cx="3088850" cy="2310427"/>
          </a:xfrm>
          <a:custGeom>
            <a:avLst/>
            <a:gdLst/>
            <a:ahLst/>
            <a:cxnLst/>
            <a:rect l="l" t="t" r="r" b="b"/>
            <a:pathLst>
              <a:path w="3088850" h="2310427">
                <a:moveTo>
                  <a:pt x="0" y="0"/>
                </a:moveTo>
                <a:lnTo>
                  <a:pt x="3088850" y="0"/>
                </a:lnTo>
                <a:lnTo>
                  <a:pt x="3088850" y="2310426"/>
                </a:lnTo>
                <a:lnTo>
                  <a:pt x="0" y="2310426"/>
                </a:lnTo>
                <a:lnTo>
                  <a:pt x="0" y="0"/>
                </a:lnTo>
                <a:close/>
              </a:path>
            </a:pathLst>
          </a:custGeom>
          <a:blipFill>
            <a:blip r:embed="rId11"/>
            <a:stretch>
              <a:fillRect/>
            </a:stretch>
          </a:blip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4122327" y="158885"/>
            <a:ext cx="10043346" cy="2140598"/>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graphicFrame>
        <p:nvGraphicFramePr>
          <p:cNvPr id="5" name="Table 5"/>
          <p:cNvGraphicFramePr>
            <a:graphicFrameLocks noGrp="1"/>
          </p:cNvGraphicFramePr>
          <p:nvPr/>
        </p:nvGraphicFramePr>
        <p:xfrm>
          <a:off x="2010514" y="3422737"/>
          <a:ext cx="11960720" cy="5622208"/>
        </p:xfrm>
        <a:graphic>
          <a:graphicData uri="http://schemas.openxmlformats.org/drawingml/2006/table">
            <a:tbl>
              <a:tblPr/>
              <a:tblGrid>
                <a:gridCol w="11960720">
                  <a:extLst>
                    <a:ext uri="{9D8B030D-6E8A-4147-A177-3AD203B41FA5}">
                      <a16:colId xmlns:a16="http://schemas.microsoft.com/office/drawing/2014/main" val="20000"/>
                    </a:ext>
                  </a:extLst>
                </a:gridCol>
              </a:tblGrid>
              <a:tr h="5622208">
                <a:tc>
                  <a:txBody>
                    <a:bodyPr/>
                    <a:lstStyle/>
                    <a:p>
                      <a:pPr algn="l">
                        <a:lnSpc>
                          <a:spcPts val="2800"/>
                        </a:lnSpc>
                        <a:defRPr/>
                      </a:pPr>
                      <a:endParaRPr lang="en-US" sz="1100"/>
                    </a:p>
                  </a:txBody>
                  <a:tcPr marL="190500" marR="190500" marT="190500" marB="190500" anchor="ctr">
                    <a:lnL w="19050" cap="flat" cmpd="sng" algn="ctr">
                      <a:solidFill>
                        <a:srgbClr val="CCCCCC"/>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bl>
          </a:graphicData>
        </a:graphic>
      </p:graphicFrame>
      <p:grpSp>
        <p:nvGrpSpPr>
          <p:cNvPr id="6" name="Group 6"/>
          <p:cNvGrpSpPr/>
          <p:nvPr/>
        </p:nvGrpSpPr>
        <p:grpSpPr>
          <a:xfrm>
            <a:off x="895970" y="9044945"/>
            <a:ext cx="3539104" cy="617207"/>
            <a:chOff x="0" y="0"/>
            <a:chExt cx="4718805" cy="822943"/>
          </a:xfrm>
        </p:grpSpPr>
        <p:grpSp>
          <p:nvGrpSpPr>
            <p:cNvPr id="7" name="Group 7"/>
            <p:cNvGrpSpPr/>
            <p:nvPr/>
          </p:nvGrpSpPr>
          <p:grpSpPr>
            <a:xfrm>
              <a:off x="0" y="0"/>
              <a:ext cx="4718805" cy="822943"/>
              <a:chOff x="0" y="0"/>
              <a:chExt cx="1291075" cy="225159"/>
            </a:xfrm>
          </p:grpSpPr>
          <p:sp>
            <p:nvSpPr>
              <p:cNvPr id="8" name="Freeform 8"/>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sp>
        </p:grpSp>
        <p:sp>
          <p:nvSpPr>
            <p:cNvPr id="9" name="TextBox 9"/>
            <p:cNvSpPr txBox="1"/>
            <p:nvPr/>
          </p:nvSpPr>
          <p:spPr>
            <a:xfrm>
              <a:off x="307158" y="226475"/>
              <a:ext cx="4104490" cy="408093"/>
            </a:xfrm>
            <a:prstGeom prst="rect">
              <a:avLst/>
            </a:prstGeom>
          </p:spPr>
          <p:txBody>
            <a:bodyPr lIns="0" tIns="0" rIns="0" bIns="0" rtlCol="0" anchor="t">
              <a:spAutoFit/>
            </a:bodyPr>
            <a:lstStyle/>
            <a:p>
              <a:pPr algn="ctr">
                <a:lnSpc>
                  <a:spcPts val="2554"/>
                </a:lnSpc>
              </a:pPr>
              <a:r>
                <a:rPr lang="en-US" sz="1824">
                  <a:solidFill>
                    <a:srgbClr val="003EA8"/>
                  </a:solidFill>
                  <a:latin typeface="Cabin"/>
                  <a:hlinkClick r:id="rId3" action="ppaction://hlinksldjump"/>
                </a:rPr>
                <a:t>Quay lại Trang Chương trình</a:t>
              </a:r>
            </a:p>
          </p:txBody>
        </p:sp>
      </p:grpSp>
      <p:sp>
        <p:nvSpPr>
          <p:cNvPr id="10" name="Freeform 10"/>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Freeform 14"/>
          <p:cNvSpPr/>
          <p:nvPr/>
        </p:nvSpPr>
        <p:spPr>
          <a:xfrm>
            <a:off x="4435074" y="3436110"/>
            <a:ext cx="7609144" cy="5206256"/>
          </a:xfrm>
          <a:custGeom>
            <a:avLst/>
            <a:gdLst/>
            <a:ahLst/>
            <a:cxnLst/>
            <a:rect l="l" t="t" r="r" b="b"/>
            <a:pathLst>
              <a:path w="7609144" h="5206256">
                <a:moveTo>
                  <a:pt x="0" y="0"/>
                </a:moveTo>
                <a:lnTo>
                  <a:pt x="7609144" y="0"/>
                </a:lnTo>
                <a:lnTo>
                  <a:pt x="7609144" y="5206257"/>
                </a:lnTo>
                <a:lnTo>
                  <a:pt x="0" y="5206257"/>
                </a:lnTo>
                <a:lnTo>
                  <a:pt x="0" y="0"/>
                </a:lnTo>
                <a:close/>
              </a:path>
            </a:pathLst>
          </a:custGeom>
          <a:blipFill>
            <a:blip r:embed="rId10"/>
            <a:stretch>
              <a:fillRect/>
            </a:stretch>
          </a:blipFill>
        </p:spPr>
      </p:sp>
      <p:sp>
        <p:nvSpPr>
          <p:cNvPr id="15" name="TextBox 15"/>
          <p:cNvSpPr txBox="1"/>
          <p:nvPr/>
        </p:nvSpPr>
        <p:spPr>
          <a:xfrm>
            <a:off x="5302470" y="853850"/>
            <a:ext cx="7683060" cy="750668"/>
          </a:xfrm>
          <a:prstGeom prst="rect">
            <a:avLst/>
          </a:prstGeom>
        </p:spPr>
        <p:txBody>
          <a:bodyPr lIns="0" tIns="0" rIns="0" bIns="0" rtlCol="0" anchor="t">
            <a:spAutoFit/>
          </a:bodyPr>
          <a:lstStyle/>
          <a:p>
            <a:pPr algn="ctr">
              <a:lnSpc>
                <a:spcPts val="5938"/>
              </a:lnSpc>
            </a:pPr>
            <a:r>
              <a:rPr lang="en-US" sz="4948">
                <a:solidFill>
                  <a:srgbClr val="003EA8"/>
                </a:solidFill>
                <a:latin typeface="Muli Bold"/>
              </a:rPr>
              <a:t>Cài đặt và kiểm thử</a:t>
            </a:r>
          </a:p>
        </p:txBody>
      </p:sp>
      <p:sp>
        <p:nvSpPr>
          <p:cNvPr id="16" name="TextBox 16"/>
          <p:cNvSpPr txBox="1"/>
          <p:nvPr/>
        </p:nvSpPr>
        <p:spPr>
          <a:xfrm>
            <a:off x="248158" y="2737633"/>
            <a:ext cx="5575413" cy="542925"/>
          </a:xfrm>
          <a:prstGeom prst="rect">
            <a:avLst/>
          </a:prstGeom>
        </p:spPr>
        <p:txBody>
          <a:bodyPr lIns="0" tIns="0" rIns="0" bIns="0" rtlCol="0" anchor="t">
            <a:spAutoFit/>
          </a:bodyPr>
          <a:lstStyle/>
          <a:p>
            <a:pPr algn="l">
              <a:lnSpc>
                <a:spcPts val="4309"/>
              </a:lnSpc>
            </a:pPr>
            <a:r>
              <a:rPr lang="en-US" sz="3591">
                <a:solidFill>
                  <a:srgbClr val="003EA8"/>
                </a:solidFill>
                <a:latin typeface="Muli"/>
              </a:rPr>
              <a:t>Kế hoạch kiểm thử</a:t>
            </a:r>
          </a:p>
        </p:txBody>
      </p:sp>
      <p:sp>
        <p:nvSpPr>
          <p:cNvPr id="17" name="Freeform 17"/>
          <p:cNvSpPr/>
          <p:nvPr/>
        </p:nvSpPr>
        <p:spPr>
          <a:xfrm>
            <a:off x="15199150" y="73971"/>
            <a:ext cx="3088850" cy="2310427"/>
          </a:xfrm>
          <a:custGeom>
            <a:avLst/>
            <a:gdLst/>
            <a:ahLst/>
            <a:cxnLst/>
            <a:rect l="l" t="t" r="r" b="b"/>
            <a:pathLst>
              <a:path w="3088850" h="2310427">
                <a:moveTo>
                  <a:pt x="0" y="0"/>
                </a:moveTo>
                <a:lnTo>
                  <a:pt x="3088850" y="0"/>
                </a:lnTo>
                <a:lnTo>
                  <a:pt x="3088850" y="2310426"/>
                </a:lnTo>
                <a:lnTo>
                  <a:pt x="0" y="2310426"/>
                </a:lnTo>
                <a:lnTo>
                  <a:pt x="0" y="0"/>
                </a:lnTo>
                <a:close/>
              </a:path>
            </a:pathLst>
          </a:custGeom>
          <a:blipFill>
            <a:blip r:embed="rId11"/>
            <a:stretch>
              <a:fillRect/>
            </a:stretch>
          </a:blipFill>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4122327" y="158885"/>
            <a:ext cx="10043346" cy="2140598"/>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graphicFrame>
        <p:nvGraphicFramePr>
          <p:cNvPr id="5" name="Table 5"/>
          <p:cNvGraphicFramePr>
            <a:graphicFrameLocks noGrp="1"/>
          </p:cNvGraphicFramePr>
          <p:nvPr/>
        </p:nvGraphicFramePr>
        <p:xfrm>
          <a:off x="2010514" y="3422737"/>
          <a:ext cx="11960720" cy="5622208"/>
        </p:xfrm>
        <a:graphic>
          <a:graphicData uri="http://schemas.openxmlformats.org/drawingml/2006/table">
            <a:tbl>
              <a:tblPr/>
              <a:tblGrid>
                <a:gridCol w="11960720">
                  <a:extLst>
                    <a:ext uri="{9D8B030D-6E8A-4147-A177-3AD203B41FA5}">
                      <a16:colId xmlns:a16="http://schemas.microsoft.com/office/drawing/2014/main" val="20000"/>
                    </a:ext>
                  </a:extLst>
                </a:gridCol>
              </a:tblGrid>
              <a:tr h="5622208">
                <a:tc>
                  <a:txBody>
                    <a:bodyPr/>
                    <a:lstStyle/>
                    <a:p>
                      <a:pPr algn="l">
                        <a:lnSpc>
                          <a:spcPts val="2800"/>
                        </a:lnSpc>
                        <a:defRPr/>
                      </a:pPr>
                      <a:endParaRPr lang="en-US" sz="1100"/>
                    </a:p>
                  </a:txBody>
                  <a:tcPr marL="190500" marR="190500" marT="190500" marB="190500" anchor="ctr">
                    <a:lnL w="19050" cap="flat" cmpd="sng" algn="ctr">
                      <a:solidFill>
                        <a:srgbClr val="CCCCCC"/>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bl>
          </a:graphicData>
        </a:graphic>
      </p:graphicFrame>
      <p:grpSp>
        <p:nvGrpSpPr>
          <p:cNvPr id="6" name="Group 6"/>
          <p:cNvGrpSpPr/>
          <p:nvPr/>
        </p:nvGrpSpPr>
        <p:grpSpPr>
          <a:xfrm>
            <a:off x="895970" y="9044945"/>
            <a:ext cx="3539104" cy="617207"/>
            <a:chOff x="0" y="0"/>
            <a:chExt cx="4718805" cy="822943"/>
          </a:xfrm>
        </p:grpSpPr>
        <p:grpSp>
          <p:nvGrpSpPr>
            <p:cNvPr id="7" name="Group 7"/>
            <p:cNvGrpSpPr/>
            <p:nvPr/>
          </p:nvGrpSpPr>
          <p:grpSpPr>
            <a:xfrm>
              <a:off x="0" y="0"/>
              <a:ext cx="4718805" cy="822943"/>
              <a:chOff x="0" y="0"/>
              <a:chExt cx="1291075" cy="225159"/>
            </a:xfrm>
          </p:grpSpPr>
          <p:sp>
            <p:nvSpPr>
              <p:cNvPr id="8" name="Freeform 8"/>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sp>
        </p:grpSp>
        <p:sp>
          <p:nvSpPr>
            <p:cNvPr id="9" name="TextBox 9"/>
            <p:cNvSpPr txBox="1"/>
            <p:nvPr/>
          </p:nvSpPr>
          <p:spPr>
            <a:xfrm>
              <a:off x="307158" y="226475"/>
              <a:ext cx="4104490" cy="408093"/>
            </a:xfrm>
            <a:prstGeom prst="rect">
              <a:avLst/>
            </a:prstGeom>
          </p:spPr>
          <p:txBody>
            <a:bodyPr lIns="0" tIns="0" rIns="0" bIns="0" rtlCol="0" anchor="t">
              <a:spAutoFit/>
            </a:bodyPr>
            <a:lstStyle/>
            <a:p>
              <a:pPr algn="ctr">
                <a:lnSpc>
                  <a:spcPts val="2554"/>
                </a:lnSpc>
              </a:pPr>
              <a:r>
                <a:rPr lang="en-US" sz="1824">
                  <a:solidFill>
                    <a:srgbClr val="003EA8"/>
                  </a:solidFill>
                  <a:latin typeface="Cabin"/>
                  <a:hlinkClick r:id="rId3" action="ppaction://hlinksldjump"/>
                </a:rPr>
                <a:t>Quay lại Trang Chương trình</a:t>
              </a:r>
            </a:p>
          </p:txBody>
        </p:sp>
      </p:grpSp>
      <p:sp>
        <p:nvSpPr>
          <p:cNvPr id="10" name="Freeform 10"/>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Freeform 14"/>
          <p:cNvSpPr/>
          <p:nvPr/>
        </p:nvSpPr>
        <p:spPr>
          <a:xfrm>
            <a:off x="5549036" y="3470151"/>
            <a:ext cx="5622444" cy="5527379"/>
          </a:xfrm>
          <a:custGeom>
            <a:avLst/>
            <a:gdLst/>
            <a:ahLst/>
            <a:cxnLst/>
            <a:rect l="l" t="t" r="r" b="b"/>
            <a:pathLst>
              <a:path w="5622444" h="5527379">
                <a:moveTo>
                  <a:pt x="0" y="0"/>
                </a:moveTo>
                <a:lnTo>
                  <a:pt x="5622444" y="0"/>
                </a:lnTo>
                <a:lnTo>
                  <a:pt x="5622444" y="5527379"/>
                </a:lnTo>
                <a:lnTo>
                  <a:pt x="0" y="5527379"/>
                </a:lnTo>
                <a:lnTo>
                  <a:pt x="0" y="0"/>
                </a:lnTo>
                <a:close/>
              </a:path>
            </a:pathLst>
          </a:custGeom>
          <a:blipFill>
            <a:blip r:embed="rId10"/>
            <a:stretch>
              <a:fillRect/>
            </a:stretch>
          </a:blipFill>
        </p:spPr>
      </p:sp>
      <p:sp>
        <p:nvSpPr>
          <p:cNvPr id="15" name="TextBox 15"/>
          <p:cNvSpPr txBox="1"/>
          <p:nvPr/>
        </p:nvSpPr>
        <p:spPr>
          <a:xfrm>
            <a:off x="5302470" y="853850"/>
            <a:ext cx="7683060" cy="750668"/>
          </a:xfrm>
          <a:prstGeom prst="rect">
            <a:avLst/>
          </a:prstGeom>
        </p:spPr>
        <p:txBody>
          <a:bodyPr lIns="0" tIns="0" rIns="0" bIns="0" rtlCol="0" anchor="t">
            <a:spAutoFit/>
          </a:bodyPr>
          <a:lstStyle/>
          <a:p>
            <a:pPr algn="ctr">
              <a:lnSpc>
                <a:spcPts val="5938"/>
              </a:lnSpc>
            </a:pPr>
            <a:r>
              <a:rPr lang="en-US" sz="4948">
                <a:solidFill>
                  <a:srgbClr val="003EA8"/>
                </a:solidFill>
                <a:latin typeface="Muli Bold"/>
              </a:rPr>
              <a:t>Cài đặt và kiểm thử</a:t>
            </a:r>
          </a:p>
        </p:txBody>
      </p:sp>
      <p:sp>
        <p:nvSpPr>
          <p:cNvPr id="16" name="TextBox 16"/>
          <p:cNvSpPr txBox="1"/>
          <p:nvPr/>
        </p:nvSpPr>
        <p:spPr>
          <a:xfrm>
            <a:off x="248158" y="2737633"/>
            <a:ext cx="5575413" cy="542925"/>
          </a:xfrm>
          <a:prstGeom prst="rect">
            <a:avLst/>
          </a:prstGeom>
        </p:spPr>
        <p:txBody>
          <a:bodyPr lIns="0" tIns="0" rIns="0" bIns="0" rtlCol="0" anchor="t">
            <a:spAutoFit/>
          </a:bodyPr>
          <a:lstStyle/>
          <a:p>
            <a:pPr algn="l">
              <a:lnSpc>
                <a:spcPts val="4309"/>
              </a:lnSpc>
            </a:pPr>
            <a:r>
              <a:rPr lang="en-US" sz="3591">
                <a:solidFill>
                  <a:srgbClr val="003EA8"/>
                </a:solidFill>
                <a:latin typeface="Muli"/>
              </a:rPr>
              <a:t>Danh sách test case</a:t>
            </a:r>
          </a:p>
        </p:txBody>
      </p:sp>
      <p:sp>
        <p:nvSpPr>
          <p:cNvPr id="17" name="Freeform 17"/>
          <p:cNvSpPr/>
          <p:nvPr/>
        </p:nvSpPr>
        <p:spPr>
          <a:xfrm>
            <a:off x="15199150" y="73971"/>
            <a:ext cx="3088850" cy="2310427"/>
          </a:xfrm>
          <a:custGeom>
            <a:avLst/>
            <a:gdLst/>
            <a:ahLst/>
            <a:cxnLst/>
            <a:rect l="l" t="t" r="r" b="b"/>
            <a:pathLst>
              <a:path w="3088850" h="2310427">
                <a:moveTo>
                  <a:pt x="0" y="0"/>
                </a:moveTo>
                <a:lnTo>
                  <a:pt x="3088850" y="0"/>
                </a:lnTo>
                <a:lnTo>
                  <a:pt x="3088850" y="2310426"/>
                </a:lnTo>
                <a:lnTo>
                  <a:pt x="0" y="2310426"/>
                </a:lnTo>
                <a:lnTo>
                  <a:pt x="0" y="0"/>
                </a:lnTo>
                <a:close/>
              </a:path>
            </a:pathLst>
          </a:custGeom>
          <a:blipFill>
            <a:blip r:embed="rId11"/>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1246490" y="5143500"/>
            <a:ext cx="15795020" cy="2549943"/>
            <a:chOff x="0" y="0"/>
            <a:chExt cx="5762066" cy="930226"/>
          </a:xfrm>
        </p:grpSpPr>
        <p:sp>
          <p:nvSpPr>
            <p:cNvPr id="4" name="Freeform 4"/>
            <p:cNvSpPr/>
            <p:nvPr/>
          </p:nvSpPr>
          <p:spPr>
            <a:xfrm>
              <a:off x="0" y="0"/>
              <a:ext cx="5762066" cy="930226"/>
            </a:xfrm>
            <a:custGeom>
              <a:avLst/>
              <a:gdLst/>
              <a:ahLst/>
              <a:cxnLst/>
              <a:rect l="l" t="t" r="r" b="b"/>
              <a:pathLst>
                <a:path w="5762066" h="930226">
                  <a:moveTo>
                    <a:pt x="0" y="0"/>
                  </a:moveTo>
                  <a:lnTo>
                    <a:pt x="5762066" y="0"/>
                  </a:lnTo>
                  <a:lnTo>
                    <a:pt x="5762066" y="930226"/>
                  </a:lnTo>
                  <a:lnTo>
                    <a:pt x="0" y="930226"/>
                  </a:lnTo>
                  <a:close/>
                </a:path>
              </a:pathLst>
            </a:custGeom>
            <a:solidFill>
              <a:srgbClr val="FFFFFF"/>
            </a:solidFill>
          </p:spPr>
        </p:sp>
      </p:grpSp>
      <p:grpSp>
        <p:nvGrpSpPr>
          <p:cNvPr id="5" name="Group 5"/>
          <p:cNvGrpSpPr/>
          <p:nvPr/>
        </p:nvGrpSpPr>
        <p:grpSpPr>
          <a:xfrm>
            <a:off x="1206345" y="657197"/>
            <a:ext cx="15795020" cy="1907038"/>
            <a:chOff x="0" y="0"/>
            <a:chExt cx="5762066" cy="695693"/>
          </a:xfrm>
        </p:grpSpPr>
        <p:sp>
          <p:nvSpPr>
            <p:cNvPr id="6" name="Freeform 6"/>
            <p:cNvSpPr/>
            <p:nvPr/>
          </p:nvSpPr>
          <p:spPr>
            <a:xfrm>
              <a:off x="0" y="0"/>
              <a:ext cx="5762066" cy="695693"/>
            </a:xfrm>
            <a:custGeom>
              <a:avLst/>
              <a:gdLst/>
              <a:ahLst/>
              <a:cxnLst/>
              <a:rect l="l" t="t" r="r" b="b"/>
              <a:pathLst>
                <a:path w="5762066" h="695693">
                  <a:moveTo>
                    <a:pt x="0" y="0"/>
                  </a:moveTo>
                  <a:lnTo>
                    <a:pt x="5762066" y="0"/>
                  </a:lnTo>
                  <a:lnTo>
                    <a:pt x="5762066" y="695693"/>
                  </a:lnTo>
                  <a:lnTo>
                    <a:pt x="0" y="695693"/>
                  </a:lnTo>
                  <a:close/>
                </a:path>
              </a:pathLst>
            </a:custGeom>
            <a:solidFill>
              <a:srgbClr val="FFFFFF"/>
            </a:solidFill>
          </p:spPr>
        </p:sp>
      </p:grpSp>
      <p:sp>
        <p:nvSpPr>
          <p:cNvPr id="7" name="Freeform 7"/>
          <p:cNvSpPr/>
          <p:nvPr/>
        </p:nvSpPr>
        <p:spPr>
          <a:xfrm rot="-278358">
            <a:off x="-1432939" y="-269558"/>
            <a:ext cx="5304464" cy="1668495"/>
          </a:xfrm>
          <a:custGeom>
            <a:avLst/>
            <a:gdLst/>
            <a:ahLst/>
            <a:cxnLst/>
            <a:rect l="l" t="t" r="r" b="b"/>
            <a:pathLst>
              <a:path w="5304464" h="1668495">
                <a:moveTo>
                  <a:pt x="0" y="0"/>
                </a:moveTo>
                <a:lnTo>
                  <a:pt x="5304465" y="0"/>
                </a:lnTo>
                <a:lnTo>
                  <a:pt x="5304465" y="1668495"/>
                </a:lnTo>
                <a:lnTo>
                  <a:pt x="0" y="166849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AutoShape 8"/>
          <p:cNvSpPr/>
          <p:nvPr/>
        </p:nvSpPr>
        <p:spPr>
          <a:xfrm flipV="1">
            <a:off x="8664100" y="5143500"/>
            <a:ext cx="0" cy="6745738"/>
          </a:xfrm>
          <a:prstGeom prst="line">
            <a:avLst/>
          </a:prstGeom>
          <a:ln w="19050" cap="flat">
            <a:solidFill>
              <a:srgbClr val="CCCCCC"/>
            </a:solidFill>
            <a:prstDash val="solid"/>
            <a:headEnd type="none" w="sm" len="sm"/>
            <a:tailEnd type="none" w="sm" len="sm"/>
          </a:ln>
        </p:spPr>
      </p:sp>
      <p:grpSp>
        <p:nvGrpSpPr>
          <p:cNvPr id="9" name="Group 9"/>
          <p:cNvGrpSpPr/>
          <p:nvPr/>
        </p:nvGrpSpPr>
        <p:grpSpPr>
          <a:xfrm>
            <a:off x="13821430" y="6055702"/>
            <a:ext cx="4791997" cy="4775719"/>
            <a:chOff x="0" y="0"/>
            <a:chExt cx="6389330" cy="6367625"/>
          </a:xfrm>
        </p:grpSpPr>
        <p:sp>
          <p:nvSpPr>
            <p:cNvPr id="10" name="Freeform 10"/>
            <p:cNvSpPr/>
            <p:nvPr/>
          </p:nvSpPr>
          <p:spPr>
            <a:xfrm>
              <a:off x="0" y="338421"/>
              <a:ext cx="6389330" cy="6029204"/>
            </a:xfrm>
            <a:custGeom>
              <a:avLst/>
              <a:gdLst/>
              <a:ahLst/>
              <a:cxnLst/>
              <a:rect l="l" t="t" r="r" b="b"/>
              <a:pathLst>
                <a:path w="6389330" h="6029204">
                  <a:moveTo>
                    <a:pt x="0" y="0"/>
                  </a:moveTo>
                  <a:lnTo>
                    <a:pt x="6389330" y="0"/>
                  </a:lnTo>
                  <a:lnTo>
                    <a:pt x="6389330" y="6029204"/>
                  </a:lnTo>
                  <a:lnTo>
                    <a:pt x="0" y="602920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1" name="Freeform 11"/>
            <p:cNvSpPr/>
            <p:nvPr/>
          </p:nvSpPr>
          <p:spPr>
            <a:xfrm rot="-203414">
              <a:off x="1228888" y="24588"/>
              <a:ext cx="868401" cy="1245020"/>
            </a:xfrm>
            <a:custGeom>
              <a:avLst/>
              <a:gdLst/>
              <a:ahLst/>
              <a:cxnLst/>
              <a:rect l="l" t="t" r="r" b="b"/>
              <a:pathLst>
                <a:path w="868401" h="1245020">
                  <a:moveTo>
                    <a:pt x="0" y="0"/>
                  </a:moveTo>
                  <a:lnTo>
                    <a:pt x="868401" y="0"/>
                  </a:lnTo>
                  <a:lnTo>
                    <a:pt x="868401" y="1245019"/>
                  </a:lnTo>
                  <a:lnTo>
                    <a:pt x="0" y="124501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sp>
        <p:nvSpPr>
          <p:cNvPr id="12" name="TextBox 12"/>
          <p:cNvSpPr txBox="1"/>
          <p:nvPr/>
        </p:nvSpPr>
        <p:spPr>
          <a:xfrm>
            <a:off x="3683996" y="924916"/>
            <a:ext cx="10839717" cy="1371600"/>
          </a:xfrm>
          <a:prstGeom prst="rect">
            <a:avLst/>
          </a:prstGeom>
        </p:spPr>
        <p:txBody>
          <a:bodyPr lIns="0" tIns="0" rIns="0" bIns="0" rtlCol="0" anchor="t">
            <a:spAutoFit/>
          </a:bodyPr>
          <a:lstStyle/>
          <a:p>
            <a:pPr marL="0" lvl="0" indent="0" algn="ctr">
              <a:lnSpc>
                <a:spcPts val="10800"/>
              </a:lnSpc>
              <a:spcBef>
                <a:spcPct val="0"/>
              </a:spcBef>
            </a:pPr>
            <a:r>
              <a:rPr lang="en-US" sz="9000">
                <a:solidFill>
                  <a:srgbClr val="003EA8"/>
                </a:solidFill>
                <a:latin typeface="Muli Bold"/>
              </a:rPr>
              <a:t>Nội dung</a:t>
            </a:r>
          </a:p>
        </p:txBody>
      </p:sp>
      <p:grpSp>
        <p:nvGrpSpPr>
          <p:cNvPr id="13" name="Group 13"/>
          <p:cNvGrpSpPr/>
          <p:nvPr/>
        </p:nvGrpSpPr>
        <p:grpSpPr>
          <a:xfrm>
            <a:off x="1678184" y="5452493"/>
            <a:ext cx="5680319" cy="828675"/>
            <a:chOff x="0" y="0"/>
            <a:chExt cx="7573759" cy="1104900"/>
          </a:xfrm>
        </p:grpSpPr>
        <p:sp>
          <p:nvSpPr>
            <p:cNvPr id="14" name="TextBox 14"/>
            <p:cNvSpPr txBox="1"/>
            <p:nvPr/>
          </p:nvSpPr>
          <p:spPr>
            <a:xfrm>
              <a:off x="2132705" y="291253"/>
              <a:ext cx="5441055" cy="484293"/>
            </a:xfrm>
            <a:prstGeom prst="rect">
              <a:avLst/>
            </a:prstGeom>
          </p:spPr>
          <p:txBody>
            <a:bodyPr lIns="0" tIns="0" rIns="0" bIns="0" rtlCol="0" anchor="t">
              <a:spAutoFit/>
            </a:bodyPr>
            <a:lstStyle/>
            <a:p>
              <a:pPr algn="l">
                <a:lnSpc>
                  <a:spcPts val="3079"/>
                </a:lnSpc>
              </a:pPr>
              <a:r>
                <a:rPr lang="en-US" sz="2199">
                  <a:solidFill>
                    <a:srgbClr val="000000"/>
                  </a:solidFill>
                  <a:latin typeface="Cabin"/>
                  <a:hlinkClick r:id="rId9" action="ppaction://hlinksldjump"/>
                </a:rPr>
                <a:t>Tổng quan về đề tài</a:t>
              </a:r>
            </a:p>
          </p:txBody>
        </p:sp>
        <p:sp>
          <p:nvSpPr>
            <p:cNvPr id="15" name="TextBox 15"/>
            <p:cNvSpPr txBox="1"/>
            <p:nvPr/>
          </p:nvSpPr>
          <p:spPr>
            <a:xfrm>
              <a:off x="0" y="0"/>
              <a:ext cx="1021455" cy="1104900"/>
            </a:xfrm>
            <a:prstGeom prst="rect">
              <a:avLst/>
            </a:prstGeom>
          </p:spPr>
          <p:txBody>
            <a:bodyPr lIns="0" tIns="0" rIns="0" bIns="0" rtlCol="0" anchor="t">
              <a:spAutoFit/>
            </a:bodyPr>
            <a:lstStyle/>
            <a:p>
              <a:pPr marL="0" lvl="0" indent="0" algn="ctr">
                <a:lnSpc>
                  <a:spcPts val="6599"/>
                </a:lnSpc>
                <a:spcBef>
                  <a:spcPct val="0"/>
                </a:spcBef>
              </a:pPr>
              <a:r>
                <a:rPr lang="en-US" sz="5499">
                  <a:solidFill>
                    <a:srgbClr val="003EA8"/>
                  </a:solidFill>
                  <a:latin typeface="Muli Bold"/>
                  <a:hlinkClick r:id="rId9" action="ppaction://hlinksldjump"/>
                </a:rPr>
                <a:t>1.</a:t>
              </a:r>
            </a:p>
          </p:txBody>
        </p:sp>
      </p:grpSp>
      <p:grpSp>
        <p:nvGrpSpPr>
          <p:cNvPr id="16" name="Group 16"/>
          <p:cNvGrpSpPr/>
          <p:nvPr/>
        </p:nvGrpSpPr>
        <p:grpSpPr>
          <a:xfrm>
            <a:off x="1678184" y="6551398"/>
            <a:ext cx="5680319" cy="828675"/>
            <a:chOff x="0" y="0"/>
            <a:chExt cx="7573759" cy="1104900"/>
          </a:xfrm>
        </p:grpSpPr>
        <p:sp>
          <p:nvSpPr>
            <p:cNvPr id="17" name="TextBox 17"/>
            <p:cNvSpPr txBox="1"/>
            <p:nvPr/>
          </p:nvSpPr>
          <p:spPr>
            <a:xfrm>
              <a:off x="2132705" y="332968"/>
              <a:ext cx="5441055" cy="484293"/>
            </a:xfrm>
            <a:prstGeom prst="rect">
              <a:avLst/>
            </a:prstGeom>
          </p:spPr>
          <p:txBody>
            <a:bodyPr lIns="0" tIns="0" rIns="0" bIns="0" rtlCol="0" anchor="t">
              <a:spAutoFit/>
            </a:bodyPr>
            <a:lstStyle/>
            <a:p>
              <a:pPr algn="l">
                <a:lnSpc>
                  <a:spcPts val="3079"/>
                </a:lnSpc>
              </a:pPr>
              <a:r>
                <a:rPr lang="en-US" sz="2199">
                  <a:solidFill>
                    <a:srgbClr val="000000"/>
                  </a:solidFill>
                  <a:latin typeface="Cabin"/>
                </a:rPr>
                <a:t>Phân tích và thiết kế phần mềm</a:t>
              </a:r>
            </a:p>
          </p:txBody>
        </p:sp>
        <p:sp>
          <p:nvSpPr>
            <p:cNvPr id="18" name="TextBox 18"/>
            <p:cNvSpPr txBox="1"/>
            <p:nvPr/>
          </p:nvSpPr>
          <p:spPr>
            <a:xfrm>
              <a:off x="0" y="0"/>
              <a:ext cx="1021455" cy="1104900"/>
            </a:xfrm>
            <a:prstGeom prst="rect">
              <a:avLst/>
            </a:prstGeom>
          </p:spPr>
          <p:txBody>
            <a:bodyPr lIns="0" tIns="0" rIns="0" bIns="0" rtlCol="0" anchor="t">
              <a:spAutoFit/>
            </a:bodyPr>
            <a:lstStyle/>
            <a:p>
              <a:pPr marL="0" lvl="0" indent="0" algn="ctr">
                <a:lnSpc>
                  <a:spcPts val="6599"/>
                </a:lnSpc>
                <a:spcBef>
                  <a:spcPct val="0"/>
                </a:spcBef>
              </a:pPr>
              <a:r>
                <a:rPr lang="en-US" sz="5499">
                  <a:solidFill>
                    <a:srgbClr val="003EA8"/>
                  </a:solidFill>
                  <a:latin typeface="Muli Bold"/>
                  <a:hlinkClick r:id="rId10" action="ppaction://hlinksldjump"/>
                </a:rPr>
                <a:t>2.</a:t>
              </a:r>
            </a:p>
          </p:txBody>
        </p:sp>
      </p:grpSp>
      <p:grpSp>
        <p:nvGrpSpPr>
          <p:cNvPr id="19" name="Group 19"/>
          <p:cNvGrpSpPr/>
          <p:nvPr/>
        </p:nvGrpSpPr>
        <p:grpSpPr>
          <a:xfrm>
            <a:off x="9184145" y="6551398"/>
            <a:ext cx="5765955" cy="828675"/>
            <a:chOff x="0" y="0"/>
            <a:chExt cx="7687940" cy="1104900"/>
          </a:xfrm>
        </p:grpSpPr>
        <p:sp>
          <p:nvSpPr>
            <p:cNvPr id="20" name="TextBox 20"/>
            <p:cNvSpPr txBox="1"/>
            <p:nvPr/>
          </p:nvSpPr>
          <p:spPr>
            <a:xfrm>
              <a:off x="0" y="0"/>
              <a:ext cx="1021455" cy="1104900"/>
            </a:xfrm>
            <a:prstGeom prst="rect">
              <a:avLst/>
            </a:prstGeom>
          </p:spPr>
          <p:txBody>
            <a:bodyPr lIns="0" tIns="0" rIns="0" bIns="0" rtlCol="0" anchor="t">
              <a:spAutoFit/>
            </a:bodyPr>
            <a:lstStyle/>
            <a:p>
              <a:pPr marL="0" lvl="0" indent="0" algn="ctr">
                <a:lnSpc>
                  <a:spcPts val="6599"/>
                </a:lnSpc>
                <a:spcBef>
                  <a:spcPct val="0"/>
                </a:spcBef>
              </a:pPr>
              <a:r>
                <a:rPr lang="en-US" sz="5499">
                  <a:solidFill>
                    <a:srgbClr val="003EA8"/>
                  </a:solidFill>
                  <a:latin typeface="Muli Bold"/>
                </a:rPr>
                <a:t>4.</a:t>
              </a:r>
            </a:p>
          </p:txBody>
        </p:sp>
        <p:sp>
          <p:nvSpPr>
            <p:cNvPr id="21" name="TextBox 21"/>
            <p:cNvSpPr txBox="1"/>
            <p:nvPr/>
          </p:nvSpPr>
          <p:spPr>
            <a:xfrm>
              <a:off x="2246886" y="330796"/>
              <a:ext cx="5441055" cy="484293"/>
            </a:xfrm>
            <a:prstGeom prst="rect">
              <a:avLst/>
            </a:prstGeom>
          </p:spPr>
          <p:txBody>
            <a:bodyPr lIns="0" tIns="0" rIns="0" bIns="0" rtlCol="0" anchor="t">
              <a:spAutoFit/>
            </a:bodyPr>
            <a:lstStyle/>
            <a:p>
              <a:pPr algn="l">
                <a:lnSpc>
                  <a:spcPts val="3079"/>
                </a:lnSpc>
              </a:pPr>
              <a:r>
                <a:rPr lang="en-US" sz="2199">
                  <a:solidFill>
                    <a:srgbClr val="000000"/>
                  </a:solidFill>
                  <a:latin typeface="Cabin"/>
                </a:rPr>
                <a:t>Kết luận và kiến nghị</a:t>
              </a:r>
            </a:p>
          </p:txBody>
        </p:sp>
      </p:grpSp>
      <p:grpSp>
        <p:nvGrpSpPr>
          <p:cNvPr id="22" name="Group 22"/>
          <p:cNvGrpSpPr/>
          <p:nvPr/>
        </p:nvGrpSpPr>
        <p:grpSpPr>
          <a:xfrm>
            <a:off x="9184145" y="5452493"/>
            <a:ext cx="5765955" cy="828675"/>
            <a:chOff x="0" y="0"/>
            <a:chExt cx="7687940" cy="1104900"/>
          </a:xfrm>
        </p:grpSpPr>
        <p:sp>
          <p:nvSpPr>
            <p:cNvPr id="23" name="TextBox 23"/>
            <p:cNvSpPr txBox="1"/>
            <p:nvPr/>
          </p:nvSpPr>
          <p:spPr>
            <a:xfrm>
              <a:off x="0" y="0"/>
              <a:ext cx="1021455" cy="1104900"/>
            </a:xfrm>
            <a:prstGeom prst="rect">
              <a:avLst/>
            </a:prstGeom>
          </p:spPr>
          <p:txBody>
            <a:bodyPr lIns="0" tIns="0" rIns="0" bIns="0" rtlCol="0" anchor="t">
              <a:spAutoFit/>
            </a:bodyPr>
            <a:lstStyle/>
            <a:p>
              <a:pPr marL="0" lvl="0" indent="0" algn="ctr">
                <a:lnSpc>
                  <a:spcPts val="6599"/>
                </a:lnSpc>
                <a:spcBef>
                  <a:spcPct val="0"/>
                </a:spcBef>
              </a:pPr>
              <a:r>
                <a:rPr lang="en-US" sz="5499">
                  <a:solidFill>
                    <a:srgbClr val="003EA8"/>
                  </a:solidFill>
                  <a:latin typeface="Muli Bold"/>
                </a:rPr>
                <a:t>3.</a:t>
              </a:r>
            </a:p>
          </p:txBody>
        </p:sp>
        <p:sp>
          <p:nvSpPr>
            <p:cNvPr id="24" name="TextBox 24"/>
            <p:cNvSpPr txBox="1"/>
            <p:nvPr/>
          </p:nvSpPr>
          <p:spPr>
            <a:xfrm>
              <a:off x="2246886" y="291253"/>
              <a:ext cx="5441055" cy="484293"/>
            </a:xfrm>
            <a:prstGeom prst="rect">
              <a:avLst/>
            </a:prstGeom>
          </p:spPr>
          <p:txBody>
            <a:bodyPr lIns="0" tIns="0" rIns="0" bIns="0" rtlCol="0" anchor="t">
              <a:spAutoFit/>
            </a:bodyPr>
            <a:lstStyle/>
            <a:p>
              <a:pPr algn="l">
                <a:lnSpc>
                  <a:spcPts val="3079"/>
                </a:lnSpc>
              </a:pPr>
              <a:r>
                <a:rPr lang="en-US" sz="2199">
                  <a:solidFill>
                    <a:srgbClr val="000000"/>
                  </a:solidFill>
                  <a:latin typeface="Cabin"/>
                </a:rPr>
                <a:t>Cài đặt và kiểm thử</a:t>
              </a:r>
            </a:p>
          </p:txBody>
        </p:sp>
      </p:grpSp>
      <p:sp>
        <p:nvSpPr>
          <p:cNvPr id="25" name="Freeform 25"/>
          <p:cNvSpPr/>
          <p:nvPr/>
        </p:nvSpPr>
        <p:spPr>
          <a:xfrm>
            <a:off x="15199150" y="73971"/>
            <a:ext cx="3088850" cy="2310427"/>
          </a:xfrm>
          <a:custGeom>
            <a:avLst/>
            <a:gdLst/>
            <a:ahLst/>
            <a:cxnLst/>
            <a:rect l="l" t="t" r="r" b="b"/>
            <a:pathLst>
              <a:path w="3088850" h="2310427">
                <a:moveTo>
                  <a:pt x="0" y="0"/>
                </a:moveTo>
                <a:lnTo>
                  <a:pt x="3088850" y="0"/>
                </a:lnTo>
                <a:lnTo>
                  <a:pt x="3088850" y="2310426"/>
                </a:lnTo>
                <a:lnTo>
                  <a:pt x="0" y="2310426"/>
                </a:lnTo>
                <a:lnTo>
                  <a:pt x="0" y="0"/>
                </a:lnTo>
                <a:close/>
              </a:path>
            </a:pathLst>
          </a:custGeom>
          <a:blipFill>
            <a:blip r:embed="rId11"/>
            <a:stretch>
              <a:fillRect/>
            </a:stretch>
          </a:blipFill>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4122327" y="158885"/>
            <a:ext cx="10043346" cy="2140598"/>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graphicFrame>
        <p:nvGraphicFramePr>
          <p:cNvPr id="5" name="Table 5"/>
          <p:cNvGraphicFramePr>
            <a:graphicFrameLocks noGrp="1"/>
          </p:cNvGraphicFramePr>
          <p:nvPr/>
        </p:nvGraphicFramePr>
        <p:xfrm>
          <a:off x="2010514" y="3422737"/>
          <a:ext cx="11960720" cy="5622208"/>
        </p:xfrm>
        <a:graphic>
          <a:graphicData uri="http://schemas.openxmlformats.org/drawingml/2006/table">
            <a:tbl>
              <a:tblPr/>
              <a:tblGrid>
                <a:gridCol w="11960720">
                  <a:extLst>
                    <a:ext uri="{9D8B030D-6E8A-4147-A177-3AD203B41FA5}">
                      <a16:colId xmlns:a16="http://schemas.microsoft.com/office/drawing/2014/main" val="20000"/>
                    </a:ext>
                  </a:extLst>
                </a:gridCol>
              </a:tblGrid>
              <a:tr h="5622208">
                <a:tc>
                  <a:txBody>
                    <a:bodyPr/>
                    <a:lstStyle/>
                    <a:p>
                      <a:pPr algn="l">
                        <a:lnSpc>
                          <a:spcPts val="2800"/>
                        </a:lnSpc>
                        <a:defRPr/>
                      </a:pPr>
                      <a:endParaRPr lang="en-US" sz="1100"/>
                    </a:p>
                  </a:txBody>
                  <a:tcPr marL="190500" marR="190500" marT="190500" marB="190500" anchor="ctr">
                    <a:lnL w="19050" cap="flat" cmpd="sng" algn="ctr">
                      <a:solidFill>
                        <a:srgbClr val="CCCCCC"/>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bl>
          </a:graphicData>
        </a:graphic>
      </p:graphicFrame>
      <p:grpSp>
        <p:nvGrpSpPr>
          <p:cNvPr id="6" name="Group 6"/>
          <p:cNvGrpSpPr/>
          <p:nvPr/>
        </p:nvGrpSpPr>
        <p:grpSpPr>
          <a:xfrm>
            <a:off x="895970" y="9044945"/>
            <a:ext cx="3539104" cy="617207"/>
            <a:chOff x="0" y="0"/>
            <a:chExt cx="4718805" cy="822943"/>
          </a:xfrm>
        </p:grpSpPr>
        <p:grpSp>
          <p:nvGrpSpPr>
            <p:cNvPr id="7" name="Group 7"/>
            <p:cNvGrpSpPr/>
            <p:nvPr/>
          </p:nvGrpSpPr>
          <p:grpSpPr>
            <a:xfrm>
              <a:off x="0" y="0"/>
              <a:ext cx="4718805" cy="822943"/>
              <a:chOff x="0" y="0"/>
              <a:chExt cx="1291075" cy="225159"/>
            </a:xfrm>
          </p:grpSpPr>
          <p:sp>
            <p:nvSpPr>
              <p:cNvPr id="8" name="Freeform 8"/>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sp>
        </p:grpSp>
        <p:sp>
          <p:nvSpPr>
            <p:cNvPr id="9" name="TextBox 9"/>
            <p:cNvSpPr txBox="1"/>
            <p:nvPr/>
          </p:nvSpPr>
          <p:spPr>
            <a:xfrm>
              <a:off x="307158" y="226475"/>
              <a:ext cx="4104490" cy="408093"/>
            </a:xfrm>
            <a:prstGeom prst="rect">
              <a:avLst/>
            </a:prstGeom>
          </p:spPr>
          <p:txBody>
            <a:bodyPr lIns="0" tIns="0" rIns="0" bIns="0" rtlCol="0" anchor="t">
              <a:spAutoFit/>
            </a:bodyPr>
            <a:lstStyle/>
            <a:p>
              <a:pPr algn="ctr">
                <a:lnSpc>
                  <a:spcPts val="2554"/>
                </a:lnSpc>
              </a:pPr>
              <a:r>
                <a:rPr lang="en-US" sz="1824">
                  <a:solidFill>
                    <a:srgbClr val="003EA8"/>
                  </a:solidFill>
                  <a:latin typeface="Cabin"/>
                  <a:hlinkClick r:id="rId3" action="ppaction://hlinksldjump"/>
                </a:rPr>
                <a:t>Quay lại Trang Chương trình</a:t>
              </a:r>
            </a:p>
          </p:txBody>
        </p:sp>
      </p:grpSp>
      <p:sp>
        <p:nvSpPr>
          <p:cNvPr id="10" name="Freeform 10"/>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Freeform 14"/>
          <p:cNvSpPr/>
          <p:nvPr/>
        </p:nvSpPr>
        <p:spPr>
          <a:xfrm>
            <a:off x="2356574" y="3280558"/>
            <a:ext cx="4779523" cy="5820933"/>
          </a:xfrm>
          <a:custGeom>
            <a:avLst/>
            <a:gdLst/>
            <a:ahLst/>
            <a:cxnLst/>
            <a:rect l="l" t="t" r="r" b="b"/>
            <a:pathLst>
              <a:path w="4779523" h="5820933">
                <a:moveTo>
                  <a:pt x="0" y="0"/>
                </a:moveTo>
                <a:lnTo>
                  <a:pt x="4779522" y="0"/>
                </a:lnTo>
                <a:lnTo>
                  <a:pt x="4779522" y="5820933"/>
                </a:lnTo>
                <a:lnTo>
                  <a:pt x="0" y="5820933"/>
                </a:lnTo>
                <a:lnTo>
                  <a:pt x="0" y="0"/>
                </a:lnTo>
                <a:close/>
              </a:path>
            </a:pathLst>
          </a:custGeom>
          <a:blipFill>
            <a:blip r:embed="rId10"/>
            <a:stretch>
              <a:fillRect/>
            </a:stretch>
          </a:blipFill>
        </p:spPr>
      </p:sp>
      <p:sp>
        <p:nvSpPr>
          <p:cNvPr id="15" name="Freeform 15"/>
          <p:cNvSpPr/>
          <p:nvPr/>
        </p:nvSpPr>
        <p:spPr>
          <a:xfrm>
            <a:off x="8527679" y="3377072"/>
            <a:ext cx="5064272" cy="5713537"/>
          </a:xfrm>
          <a:custGeom>
            <a:avLst/>
            <a:gdLst/>
            <a:ahLst/>
            <a:cxnLst/>
            <a:rect l="l" t="t" r="r" b="b"/>
            <a:pathLst>
              <a:path w="5064272" h="5713537">
                <a:moveTo>
                  <a:pt x="0" y="0"/>
                </a:moveTo>
                <a:lnTo>
                  <a:pt x="5064271" y="0"/>
                </a:lnTo>
                <a:lnTo>
                  <a:pt x="5064271" y="5713537"/>
                </a:lnTo>
                <a:lnTo>
                  <a:pt x="0" y="5713537"/>
                </a:lnTo>
                <a:lnTo>
                  <a:pt x="0" y="0"/>
                </a:lnTo>
                <a:close/>
              </a:path>
            </a:pathLst>
          </a:custGeom>
          <a:blipFill>
            <a:blip r:embed="rId11"/>
            <a:stretch>
              <a:fillRect/>
            </a:stretch>
          </a:blipFill>
        </p:spPr>
      </p:sp>
      <p:sp>
        <p:nvSpPr>
          <p:cNvPr id="16" name="TextBox 16"/>
          <p:cNvSpPr txBox="1"/>
          <p:nvPr/>
        </p:nvSpPr>
        <p:spPr>
          <a:xfrm>
            <a:off x="5302470" y="853850"/>
            <a:ext cx="7683060" cy="750668"/>
          </a:xfrm>
          <a:prstGeom prst="rect">
            <a:avLst/>
          </a:prstGeom>
        </p:spPr>
        <p:txBody>
          <a:bodyPr lIns="0" tIns="0" rIns="0" bIns="0" rtlCol="0" anchor="t">
            <a:spAutoFit/>
          </a:bodyPr>
          <a:lstStyle/>
          <a:p>
            <a:pPr algn="ctr">
              <a:lnSpc>
                <a:spcPts val="5938"/>
              </a:lnSpc>
            </a:pPr>
            <a:r>
              <a:rPr lang="en-US" sz="4948">
                <a:solidFill>
                  <a:srgbClr val="003EA8"/>
                </a:solidFill>
                <a:latin typeface="Muli Bold"/>
              </a:rPr>
              <a:t>Cài đặt và kiểm thử</a:t>
            </a:r>
          </a:p>
        </p:txBody>
      </p:sp>
      <p:sp>
        <p:nvSpPr>
          <p:cNvPr id="17" name="TextBox 17"/>
          <p:cNvSpPr txBox="1"/>
          <p:nvPr/>
        </p:nvSpPr>
        <p:spPr>
          <a:xfrm>
            <a:off x="248158" y="2737633"/>
            <a:ext cx="5575413" cy="542925"/>
          </a:xfrm>
          <a:prstGeom prst="rect">
            <a:avLst/>
          </a:prstGeom>
        </p:spPr>
        <p:txBody>
          <a:bodyPr lIns="0" tIns="0" rIns="0" bIns="0" rtlCol="0" anchor="t">
            <a:spAutoFit/>
          </a:bodyPr>
          <a:lstStyle/>
          <a:p>
            <a:pPr algn="l">
              <a:lnSpc>
                <a:spcPts val="4309"/>
              </a:lnSpc>
            </a:pPr>
            <a:r>
              <a:rPr lang="en-US" sz="3591">
                <a:solidFill>
                  <a:srgbClr val="003EA8"/>
                </a:solidFill>
                <a:latin typeface="Muli"/>
              </a:rPr>
              <a:t>Chi tiết một số test case</a:t>
            </a:r>
          </a:p>
        </p:txBody>
      </p:sp>
      <p:sp>
        <p:nvSpPr>
          <p:cNvPr id="18" name="Freeform 18"/>
          <p:cNvSpPr/>
          <p:nvPr/>
        </p:nvSpPr>
        <p:spPr>
          <a:xfrm>
            <a:off x="15199150" y="73971"/>
            <a:ext cx="3088850" cy="2310427"/>
          </a:xfrm>
          <a:custGeom>
            <a:avLst/>
            <a:gdLst/>
            <a:ahLst/>
            <a:cxnLst/>
            <a:rect l="l" t="t" r="r" b="b"/>
            <a:pathLst>
              <a:path w="3088850" h="2310427">
                <a:moveTo>
                  <a:pt x="0" y="0"/>
                </a:moveTo>
                <a:lnTo>
                  <a:pt x="3088850" y="0"/>
                </a:lnTo>
                <a:lnTo>
                  <a:pt x="3088850" y="2310426"/>
                </a:lnTo>
                <a:lnTo>
                  <a:pt x="0" y="2310426"/>
                </a:lnTo>
                <a:lnTo>
                  <a:pt x="0" y="0"/>
                </a:lnTo>
                <a:close/>
              </a:path>
            </a:pathLst>
          </a:custGeom>
          <a:blipFill>
            <a:blip r:embed="rId12"/>
            <a:stretch>
              <a:fillRect/>
            </a:stretch>
          </a:blipFill>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905495" y="657204"/>
            <a:ext cx="16445245" cy="1906519"/>
            <a:chOff x="0" y="0"/>
            <a:chExt cx="5999270" cy="695503"/>
          </a:xfrm>
        </p:grpSpPr>
        <p:sp>
          <p:nvSpPr>
            <p:cNvPr id="4" name="Freeform 4"/>
            <p:cNvSpPr/>
            <p:nvPr/>
          </p:nvSpPr>
          <p:spPr>
            <a:xfrm>
              <a:off x="0" y="0"/>
              <a:ext cx="5999270" cy="695503"/>
            </a:xfrm>
            <a:custGeom>
              <a:avLst/>
              <a:gdLst/>
              <a:ahLst/>
              <a:cxnLst/>
              <a:rect l="l" t="t" r="r" b="b"/>
              <a:pathLst>
                <a:path w="5999270" h="695503">
                  <a:moveTo>
                    <a:pt x="0" y="0"/>
                  </a:moveTo>
                  <a:lnTo>
                    <a:pt x="5999270" y="0"/>
                  </a:lnTo>
                  <a:lnTo>
                    <a:pt x="5999270" y="695503"/>
                  </a:lnTo>
                  <a:lnTo>
                    <a:pt x="0" y="695503"/>
                  </a:lnTo>
                  <a:close/>
                </a:path>
              </a:pathLst>
            </a:custGeom>
            <a:solidFill>
              <a:srgbClr val="FFFFFF"/>
            </a:solidFill>
          </p:spPr>
        </p:sp>
      </p:grpSp>
      <p:grpSp>
        <p:nvGrpSpPr>
          <p:cNvPr id="5" name="Group 5"/>
          <p:cNvGrpSpPr/>
          <p:nvPr/>
        </p:nvGrpSpPr>
        <p:grpSpPr>
          <a:xfrm>
            <a:off x="9625957" y="2915205"/>
            <a:ext cx="7724783" cy="5768744"/>
            <a:chOff x="0" y="0"/>
            <a:chExt cx="2818022" cy="2104453"/>
          </a:xfrm>
        </p:grpSpPr>
        <p:sp>
          <p:nvSpPr>
            <p:cNvPr id="6" name="Freeform 6"/>
            <p:cNvSpPr/>
            <p:nvPr/>
          </p:nvSpPr>
          <p:spPr>
            <a:xfrm>
              <a:off x="0" y="0"/>
              <a:ext cx="2818022" cy="2104453"/>
            </a:xfrm>
            <a:custGeom>
              <a:avLst/>
              <a:gdLst/>
              <a:ahLst/>
              <a:cxnLst/>
              <a:rect l="l" t="t" r="r" b="b"/>
              <a:pathLst>
                <a:path w="2818022" h="2104453">
                  <a:moveTo>
                    <a:pt x="0" y="0"/>
                  </a:moveTo>
                  <a:lnTo>
                    <a:pt x="2818022" y="0"/>
                  </a:lnTo>
                  <a:lnTo>
                    <a:pt x="2818022" y="2104453"/>
                  </a:lnTo>
                  <a:lnTo>
                    <a:pt x="0" y="2104453"/>
                  </a:lnTo>
                  <a:close/>
                </a:path>
              </a:pathLst>
            </a:custGeom>
            <a:solidFill>
              <a:srgbClr val="FFFFFF"/>
            </a:solidFill>
          </p:spPr>
        </p:sp>
      </p:grpSp>
      <p:grpSp>
        <p:nvGrpSpPr>
          <p:cNvPr id="7" name="Group 7"/>
          <p:cNvGrpSpPr/>
          <p:nvPr/>
        </p:nvGrpSpPr>
        <p:grpSpPr>
          <a:xfrm>
            <a:off x="926069" y="2915205"/>
            <a:ext cx="8358265" cy="5768744"/>
            <a:chOff x="0" y="0"/>
            <a:chExt cx="3049118" cy="2104453"/>
          </a:xfrm>
        </p:grpSpPr>
        <p:sp>
          <p:nvSpPr>
            <p:cNvPr id="8" name="Freeform 8"/>
            <p:cNvSpPr/>
            <p:nvPr/>
          </p:nvSpPr>
          <p:spPr>
            <a:xfrm>
              <a:off x="0" y="0"/>
              <a:ext cx="3049118" cy="2104453"/>
            </a:xfrm>
            <a:custGeom>
              <a:avLst/>
              <a:gdLst/>
              <a:ahLst/>
              <a:cxnLst/>
              <a:rect l="l" t="t" r="r" b="b"/>
              <a:pathLst>
                <a:path w="3049118" h="2104453">
                  <a:moveTo>
                    <a:pt x="0" y="0"/>
                  </a:moveTo>
                  <a:lnTo>
                    <a:pt x="3049118" y="0"/>
                  </a:lnTo>
                  <a:lnTo>
                    <a:pt x="3049118" y="2104453"/>
                  </a:lnTo>
                  <a:lnTo>
                    <a:pt x="0" y="2104453"/>
                  </a:lnTo>
                  <a:close/>
                </a:path>
              </a:pathLst>
            </a:custGeom>
            <a:solidFill>
              <a:srgbClr val="FFFFFF"/>
            </a:solidFill>
          </p:spPr>
        </p:sp>
      </p:grpSp>
      <p:sp>
        <p:nvSpPr>
          <p:cNvPr id="9" name="Freeform 9"/>
          <p:cNvSpPr/>
          <p:nvPr/>
        </p:nvSpPr>
        <p:spPr>
          <a:xfrm>
            <a:off x="10231960" y="3545972"/>
            <a:ext cx="5778474" cy="4507210"/>
          </a:xfrm>
          <a:custGeom>
            <a:avLst/>
            <a:gdLst/>
            <a:ahLst/>
            <a:cxnLst/>
            <a:rect l="l" t="t" r="r" b="b"/>
            <a:pathLst>
              <a:path w="5778474" h="4507210">
                <a:moveTo>
                  <a:pt x="0" y="0"/>
                </a:moveTo>
                <a:lnTo>
                  <a:pt x="5778474" y="0"/>
                </a:lnTo>
                <a:lnTo>
                  <a:pt x="5778474" y="4507210"/>
                </a:lnTo>
                <a:lnTo>
                  <a:pt x="0" y="45072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rot="-203414">
            <a:off x="16137868" y="4585735"/>
            <a:ext cx="417336" cy="598331"/>
          </a:xfrm>
          <a:custGeom>
            <a:avLst/>
            <a:gdLst/>
            <a:ahLst/>
            <a:cxnLst/>
            <a:rect l="l" t="t" r="r" b="b"/>
            <a:pathLst>
              <a:path w="417336" h="598331">
                <a:moveTo>
                  <a:pt x="0" y="0"/>
                </a:moveTo>
                <a:lnTo>
                  <a:pt x="417336" y="0"/>
                </a:lnTo>
                <a:lnTo>
                  <a:pt x="417336" y="598330"/>
                </a:lnTo>
                <a:lnTo>
                  <a:pt x="0" y="59833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11" name="Group 11"/>
          <p:cNvGrpSpPr/>
          <p:nvPr/>
        </p:nvGrpSpPr>
        <p:grpSpPr>
          <a:xfrm>
            <a:off x="9908900" y="3235000"/>
            <a:ext cx="121908" cy="121908"/>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grpSp>
        <p:nvGrpSpPr>
          <p:cNvPr id="13" name="Group 13"/>
          <p:cNvGrpSpPr/>
          <p:nvPr/>
        </p:nvGrpSpPr>
        <p:grpSpPr>
          <a:xfrm>
            <a:off x="10055579" y="7995212"/>
            <a:ext cx="121908" cy="121908"/>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sp>
        <p:nvSpPr>
          <p:cNvPr id="15" name="TextBox 15"/>
          <p:cNvSpPr txBox="1"/>
          <p:nvPr/>
        </p:nvSpPr>
        <p:spPr>
          <a:xfrm>
            <a:off x="3343782" y="924697"/>
            <a:ext cx="11600436" cy="1371600"/>
          </a:xfrm>
          <a:prstGeom prst="rect">
            <a:avLst/>
          </a:prstGeom>
        </p:spPr>
        <p:txBody>
          <a:bodyPr lIns="0" tIns="0" rIns="0" bIns="0" rtlCol="0" anchor="t">
            <a:spAutoFit/>
          </a:bodyPr>
          <a:lstStyle/>
          <a:p>
            <a:pPr algn="ctr">
              <a:lnSpc>
                <a:spcPts val="10800"/>
              </a:lnSpc>
            </a:pPr>
            <a:r>
              <a:rPr lang="en-US" sz="9000">
                <a:solidFill>
                  <a:srgbClr val="003EA8"/>
                </a:solidFill>
                <a:latin typeface="Muli Bold"/>
              </a:rPr>
              <a:t>Kết luận và kiến nghị</a:t>
            </a:r>
          </a:p>
        </p:txBody>
      </p:sp>
      <p:sp>
        <p:nvSpPr>
          <p:cNvPr id="16" name="Freeform 16"/>
          <p:cNvSpPr/>
          <p:nvPr/>
        </p:nvSpPr>
        <p:spPr>
          <a:xfrm>
            <a:off x="-1276562" y="-156776"/>
            <a:ext cx="6732164" cy="1627960"/>
          </a:xfrm>
          <a:custGeom>
            <a:avLst/>
            <a:gdLst/>
            <a:ahLst/>
            <a:cxnLst/>
            <a:rect l="l" t="t" r="r" b="b"/>
            <a:pathLst>
              <a:path w="6732164" h="1627960">
                <a:moveTo>
                  <a:pt x="0" y="0"/>
                </a:moveTo>
                <a:lnTo>
                  <a:pt x="6732164" y="0"/>
                </a:lnTo>
                <a:lnTo>
                  <a:pt x="6732164" y="1627960"/>
                </a:lnTo>
                <a:lnTo>
                  <a:pt x="0" y="162796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17" name="Group 17"/>
          <p:cNvGrpSpPr/>
          <p:nvPr/>
        </p:nvGrpSpPr>
        <p:grpSpPr>
          <a:xfrm>
            <a:off x="1606922" y="3295927"/>
            <a:ext cx="6868115" cy="5037988"/>
            <a:chOff x="0" y="0"/>
            <a:chExt cx="9157487" cy="6717317"/>
          </a:xfrm>
        </p:grpSpPr>
        <p:sp>
          <p:nvSpPr>
            <p:cNvPr id="18" name="TextBox 18"/>
            <p:cNvSpPr txBox="1"/>
            <p:nvPr/>
          </p:nvSpPr>
          <p:spPr>
            <a:xfrm>
              <a:off x="0" y="944321"/>
              <a:ext cx="9157487" cy="5772997"/>
            </a:xfrm>
            <a:prstGeom prst="rect">
              <a:avLst/>
            </a:prstGeom>
          </p:spPr>
          <p:txBody>
            <a:bodyPr lIns="0" tIns="0" rIns="0" bIns="0" rtlCol="0" anchor="t">
              <a:spAutoFit/>
            </a:bodyPr>
            <a:lstStyle/>
            <a:p>
              <a:pPr marL="474979" lvl="1" indent="-237490" algn="l">
                <a:lnSpc>
                  <a:spcPts val="2859"/>
                </a:lnSpc>
                <a:buFont typeface="Arial"/>
                <a:buChar char="•"/>
              </a:pPr>
              <a:r>
                <a:rPr lang="en-US" sz="2199">
                  <a:solidFill>
                    <a:srgbClr val="000000"/>
                  </a:solidFill>
                  <a:latin typeface="Cabin"/>
                </a:rPr>
                <a:t>Hiểu rõ quy trình bán khóa học trực tuyến. </a:t>
              </a:r>
            </a:p>
            <a:p>
              <a:pPr marL="474979" lvl="1" indent="-237490" algn="l">
                <a:lnSpc>
                  <a:spcPts val="2859"/>
                </a:lnSpc>
                <a:buFont typeface="Arial"/>
                <a:buChar char="•"/>
              </a:pPr>
              <a:r>
                <a:rPr lang="en-US" sz="2199">
                  <a:solidFill>
                    <a:srgbClr val="000000"/>
                  </a:solidFill>
                  <a:latin typeface="Cabin"/>
                </a:rPr>
                <a:t>Xây dựng thành công website bán hàng quần áo đáp ứng nhu cầu đặt ra của người dùng. </a:t>
              </a:r>
            </a:p>
            <a:p>
              <a:pPr marL="474979" lvl="1" indent="-237490" algn="l">
                <a:lnSpc>
                  <a:spcPts val="2859"/>
                </a:lnSpc>
                <a:buFont typeface="Arial"/>
                <a:buChar char="•"/>
              </a:pPr>
              <a:r>
                <a:rPr lang="en-US" sz="2199">
                  <a:solidFill>
                    <a:srgbClr val="000000"/>
                  </a:solidFill>
                  <a:latin typeface="Cabin"/>
                </a:rPr>
                <a:t>Tìm hiểu và nắm rõ công cụ phân tích thiết kế và xây dựng website. </a:t>
              </a:r>
            </a:p>
            <a:p>
              <a:pPr marL="474979" lvl="1" indent="-237490" algn="l">
                <a:lnSpc>
                  <a:spcPts val="2859"/>
                </a:lnSpc>
                <a:buFont typeface="Arial"/>
                <a:buChar char="•"/>
              </a:pPr>
              <a:r>
                <a:rPr lang="en-US" sz="2199">
                  <a:solidFill>
                    <a:srgbClr val="000000"/>
                  </a:solidFill>
                  <a:latin typeface="Cabin"/>
                </a:rPr>
                <a:t>Giao diện của chương trình thân thiện, dễ sử dụng. </a:t>
              </a:r>
            </a:p>
            <a:p>
              <a:pPr marL="474979" lvl="1" indent="-237490" algn="l">
                <a:lnSpc>
                  <a:spcPts val="2859"/>
                </a:lnSpc>
                <a:buFont typeface="Arial"/>
                <a:buChar char="•"/>
              </a:pPr>
              <a:r>
                <a:rPr lang="en-US" sz="2199">
                  <a:solidFill>
                    <a:srgbClr val="000000"/>
                  </a:solidFill>
                  <a:latin typeface="Cabin"/>
                </a:rPr>
                <a:t>Website đã giúp người dùng tiết kiệm thời gian công sức để có được một sản phẩm ưng ý. Dễ dàng quản lý thông tin chi tiết của người dùng, các thông tin về sản phẩm và những đơn hàng của người mua sản phẩm từ đó sẽ thuận tiện cho việc thanh toán và mua hàng. </a:t>
              </a:r>
            </a:p>
            <a:p>
              <a:pPr algn="l">
                <a:lnSpc>
                  <a:spcPts val="2859"/>
                </a:lnSpc>
              </a:pPr>
              <a:endParaRPr lang="en-US" sz="2199">
                <a:solidFill>
                  <a:srgbClr val="000000"/>
                </a:solidFill>
                <a:latin typeface="Cabin"/>
              </a:endParaRPr>
            </a:p>
          </p:txBody>
        </p:sp>
        <p:sp>
          <p:nvSpPr>
            <p:cNvPr id="19" name="TextBox 19"/>
            <p:cNvSpPr txBox="1"/>
            <p:nvPr/>
          </p:nvSpPr>
          <p:spPr>
            <a:xfrm>
              <a:off x="0" y="-28575"/>
              <a:ext cx="9157487" cy="731308"/>
            </a:xfrm>
            <a:prstGeom prst="rect">
              <a:avLst/>
            </a:prstGeom>
          </p:spPr>
          <p:txBody>
            <a:bodyPr lIns="0" tIns="0" rIns="0" bIns="0" rtlCol="0" anchor="t">
              <a:spAutoFit/>
            </a:bodyPr>
            <a:lstStyle/>
            <a:p>
              <a:pPr algn="l">
                <a:lnSpc>
                  <a:spcPts val="4550"/>
                </a:lnSpc>
              </a:pPr>
              <a:r>
                <a:rPr lang="en-US" sz="3500">
                  <a:solidFill>
                    <a:srgbClr val="003EA8"/>
                  </a:solidFill>
                  <a:latin typeface="Muli Bold"/>
                </a:rPr>
                <a:t>Kết quả đạt được</a:t>
              </a:r>
            </a:p>
          </p:txBody>
        </p:sp>
      </p:grpSp>
      <p:sp>
        <p:nvSpPr>
          <p:cNvPr id="20" name="Freeform 20"/>
          <p:cNvSpPr/>
          <p:nvPr/>
        </p:nvSpPr>
        <p:spPr>
          <a:xfrm rot="-203414">
            <a:off x="11489227" y="4583034"/>
            <a:ext cx="321948" cy="461574"/>
          </a:xfrm>
          <a:custGeom>
            <a:avLst/>
            <a:gdLst/>
            <a:ahLst/>
            <a:cxnLst/>
            <a:rect l="l" t="t" r="r" b="b"/>
            <a:pathLst>
              <a:path w="321948" h="461574">
                <a:moveTo>
                  <a:pt x="0" y="0"/>
                </a:moveTo>
                <a:lnTo>
                  <a:pt x="321948" y="0"/>
                </a:lnTo>
                <a:lnTo>
                  <a:pt x="321948" y="461575"/>
                </a:lnTo>
                <a:lnTo>
                  <a:pt x="0" y="46157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21" name="Group 21"/>
          <p:cNvGrpSpPr/>
          <p:nvPr/>
        </p:nvGrpSpPr>
        <p:grpSpPr>
          <a:xfrm>
            <a:off x="895970" y="9044945"/>
            <a:ext cx="3539104" cy="617207"/>
            <a:chOff x="0" y="0"/>
            <a:chExt cx="4718805" cy="822943"/>
          </a:xfrm>
        </p:grpSpPr>
        <p:grpSp>
          <p:nvGrpSpPr>
            <p:cNvPr id="22" name="Group 22"/>
            <p:cNvGrpSpPr/>
            <p:nvPr/>
          </p:nvGrpSpPr>
          <p:grpSpPr>
            <a:xfrm>
              <a:off x="0" y="0"/>
              <a:ext cx="4718805" cy="822943"/>
              <a:chOff x="0" y="0"/>
              <a:chExt cx="1291075" cy="225159"/>
            </a:xfrm>
          </p:grpSpPr>
          <p:sp>
            <p:nvSpPr>
              <p:cNvPr id="23" name="Freeform 23"/>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sp>
        </p:grpSp>
        <p:sp>
          <p:nvSpPr>
            <p:cNvPr id="24" name="TextBox 24"/>
            <p:cNvSpPr txBox="1"/>
            <p:nvPr/>
          </p:nvSpPr>
          <p:spPr>
            <a:xfrm>
              <a:off x="307158" y="226475"/>
              <a:ext cx="4104490" cy="408093"/>
            </a:xfrm>
            <a:prstGeom prst="rect">
              <a:avLst/>
            </a:prstGeom>
          </p:spPr>
          <p:txBody>
            <a:bodyPr lIns="0" tIns="0" rIns="0" bIns="0" rtlCol="0" anchor="t">
              <a:spAutoFit/>
            </a:bodyPr>
            <a:lstStyle/>
            <a:p>
              <a:pPr algn="ctr">
                <a:lnSpc>
                  <a:spcPts val="2554"/>
                </a:lnSpc>
              </a:pPr>
              <a:r>
                <a:rPr lang="en-US" sz="1824" u="sng">
                  <a:solidFill>
                    <a:srgbClr val="003EA8"/>
                  </a:solidFill>
                  <a:latin typeface="Cabin"/>
                  <a:hlinkClick r:id="rId9" action="ppaction://hlinksldjump"/>
                </a:rPr>
                <a:t>Quay lại Trang Chương trình</a:t>
              </a:r>
            </a:p>
          </p:txBody>
        </p:sp>
      </p:grpSp>
      <p:sp>
        <p:nvSpPr>
          <p:cNvPr id="25" name="Freeform 25"/>
          <p:cNvSpPr/>
          <p:nvPr/>
        </p:nvSpPr>
        <p:spPr>
          <a:xfrm rot="-278358">
            <a:off x="13186236" y="8430575"/>
            <a:ext cx="5868613" cy="1845945"/>
          </a:xfrm>
          <a:custGeom>
            <a:avLst/>
            <a:gdLst/>
            <a:ahLst/>
            <a:cxnLst/>
            <a:rect l="l" t="t" r="r" b="b"/>
            <a:pathLst>
              <a:path w="5868613" h="1845945">
                <a:moveTo>
                  <a:pt x="0" y="0"/>
                </a:moveTo>
                <a:lnTo>
                  <a:pt x="5868612" y="0"/>
                </a:lnTo>
                <a:lnTo>
                  <a:pt x="5868612" y="1845946"/>
                </a:lnTo>
                <a:lnTo>
                  <a:pt x="0" y="1845946"/>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6" name="Freeform 26"/>
          <p:cNvSpPr/>
          <p:nvPr/>
        </p:nvSpPr>
        <p:spPr>
          <a:xfrm>
            <a:off x="15199150" y="73971"/>
            <a:ext cx="3088850" cy="2310427"/>
          </a:xfrm>
          <a:custGeom>
            <a:avLst/>
            <a:gdLst/>
            <a:ahLst/>
            <a:cxnLst/>
            <a:rect l="l" t="t" r="r" b="b"/>
            <a:pathLst>
              <a:path w="3088850" h="2310427">
                <a:moveTo>
                  <a:pt x="0" y="0"/>
                </a:moveTo>
                <a:lnTo>
                  <a:pt x="3088850" y="0"/>
                </a:lnTo>
                <a:lnTo>
                  <a:pt x="3088850" y="2310426"/>
                </a:lnTo>
                <a:lnTo>
                  <a:pt x="0" y="2310426"/>
                </a:lnTo>
                <a:lnTo>
                  <a:pt x="0" y="0"/>
                </a:lnTo>
                <a:close/>
              </a:path>
            </a:pathLst>
          </a:custGeom>
          <a:blipFill>
            <a:blip r:embed="rId12"/>
            <a:stretch>
              <a:fillRect/>
            </a:stretch>
          </a:blipFill>
        </p:spPr>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905495" y="657204"/>
            <a:ext cx="16445245" cy="1906519"/>
            <a:chOff x="0" y="0"/>
            <a:chExt cx="5999270" cy="695503"/>
          </a:xfrm>
        </p:grpSpPr>
        <p:sp>
          <p:nvSpPr>
            <p:cNvPr id="4" name="Freeform 4"/>
            <p:cNvSpPr/>
            <p:nvPr/>
          </p:nvSpPr>
          <p:spPr>
            <a:xfrm>
              <a:off x="0" y="0"/>
              <a:ext cx="5999270" cy="695503"/>
            </a:xfrm>
            <a:custGeom>
              <a:avLst/>
              <a:gdLst/>
              <a:ahLst/>
              <a:cxnLst/>
              <a:rect l="l" t="t" r="r" b="b"/>
              <a:pathLst>
                <a:path w="5999270" h="695503">
                  <a:moveTo>
                    <a:pt x="0" y="0"/>
                  </a:moveTo>
                  <a:lnTo>
                    <a:pt x="5999270" y="0"/>
                  </a:lnTo>
                  <a:lnTo>
                    <a:pt x="5999270" y="695503"/>
                  </a:lnTo>
                  <a:lnTo>
                    <a:pt x="0" y="695503"/>
                  </a:lnTo>
                  <a:close/>
                </a:path>
              </a:pathLst>
            </a:custGeom>
            <a:solidFill>
              <a:srgbClr val="FFFFFF"/>
            </a:solidFill>
          </p:spPr>
        </p:sp>
      </p:grpSp>
      <p:grpSp>
        <p:nvGrpSpPr>
          <p:cNvPr id="5" name="Group 5"/>
          <p:cNvGrpSpPr/>
          <p:nvPr/>
        </p:nvGrpSpPr>
        <p:grpSpPr>
          <a:xfrm>
            <a:off x="9625957" y="2915205"/>
            <a:ext cx="7724783" cy="5768744"/>
            <a:chOff x="0" y="0"/>
            <a:chExt cx="2818022" cy="2104453"/>
          </a:xfrm>
        </p:grpSpPr>
        <p:sp>
          <p:nvSpPr>
            <p:cNvPr id="6" name="Freeform 6"/>
            <p:cNvSpPr/>
            <p:nvPr/>
          </p:nvSpPr>
          <p:spPr>
            <a:xfrm>
              <a:off x="0" y="0"/>
              <a:ext cx="2818022" cy="2104453"/>
            </a:xfrm>
            <a:custGeom>
              <a:avLst/>
              <a:gdLst/>
              <a:ahLst/>
              <a:cxnLst/>
              <a:rect l="l" t="t" r="r" b="b"/>
              <a:pathLst>
                <a:path w="2818022" h="2104453">
                  <a:moveTo>
                    <a:pt x="0" y="0"/>
                  </a:moveTo>
                  <a:lnTo>
                    <a:pt x="2818022" y="0"/>
                  </a:lnTo>
                  <a:lnTo>
                    <a:pt x="2818022" y="2104453"/>
                  </a:lnTo>
                  <a:lnTo>
                    <a:pt x="0" y="2104453"/>
                  </a:lnTo>
                  <a:close/>
                </a:path>
              </a:pathLst>
            </a:custGeom>
            <a:solidFill>
              <a:srgbClr val="FFFFFF"/>
            </a:solidFill>
          </p:spPr>
        </p:sp>
      </p:grpSp>
      <p:grpSp>
        <p:nvGrpSpPr>
          <p:cNvPr id="7" name="Group 7"/>
          <p:cNvGrpSpPr/>
          <p:nvPr/>
        </p:nvGrpSpPr>
        <p:grpSpPr>
          <a:xfrm>
            <a:off x="926069" y="2915205"/>
            <a:ext cx="8358265" cy="5768744"/>
            <a:chOff x="0" y="0"/>
            <a:chExt cx="3049118" cy="2104453"/>
          </a:xfrm>
        </p:grpSpPr>
        <p:sp>
          <p:nvSpPr>
            <p:cNvPr id="8" name="Freeform 8"/>
            <p:cNvSpPr/>
            <p:nvPr/>
          </p:nvSpPr>
          <p:spPr>
            <a:xfrm>
              <a:off x="0" y="0"/>
              <a:ext cx="3049118" cy="2104453"/>
            </a:xfrm>
            <a:custGeom>
              <a:avLst/>
              <a:gdLst/>
              <a:ahLst/>
              <a:cxnLst/>
              <a:rect l="l" t="t" r="r" b="b"/>
              <a:pathLst>
                <a:path w="3049118" h="2104453">
                  <a:moveTo>
                    <a:pt x="0" y="0"/>
                  </a:moveTo>
                  <a:lnTo>
                    <a:pt x="3049118" y="0"/>
                  </a:lnTo>
                  <a:lnTo>
                    <a:pt x="3049118" y="2104453"/>
                  </a:lnTo>
                  <a:lnTo>
                    <a:pt x="0" y="2104453"/>
                  </a:lnTo>
                  <a:close/>
                </a:path>
              </a:pathLst>
            </a:custGeom>
            <a:solidFill>
              <a:srgbClr val="FFFFFF"/>
            </a:solidFill>
          </p:spPr>
        </p:sp>
      </p:grpSp>
      <p:sp>
        <p:nvSpPr>
          <p:cNvPr id="9" name="Freeform 9"/>
          <p:cNvSpPr/>
          <p:nvPr/>
        </p:nvSpPr>
        <p:spPr>
          <a:xfrm>
            <a:off x="10231960" y="3545972"/>
            <a:ext cx="5778474" cy="4507210"/>
          </a:xfrm>
          <a:custGeom>
            <a:avLst/>
            <a:gdLst/>
            <a:ahLst/>
            <a:cxnLst/>
            <a:rect l="l" t="t" r="r" b="b"/>
            <a:pathLst>
              <a:path w="5778474" h="4507210">
                <a:moveTo>
                  <a:pt x="0" y="0"/>
                </a:moveTo>
                <a:lnTo>
                  <a:pt x="5778474" y="0"/>
                </a:lnTo>
                <a:lnTo>
                  <a:pt x="5778474" y="4507210"/>
                </a:lnTo>
                <a:lnTo>
                  <a:pt x="0" y="45072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rot="-203414">
            <a:off x="16137868" y="4585735"/>
            <a:ext cx="417336" cy="598331"/>
          </a:xfrm>
          <a:custGeom>
            <a:avLst/>
            <a:gdLst/>
            <a:ahLst/>
            <a:cxnLst/>
            <a:rect l="l" t="t" r="r" b="b"/>
            <a:pathLst>
              <a:path w="417336" h="598331">
                <a:moveTo>
                  <a:pt x="0" y="0"/>
                </a:moveTo>
                <a:lnTo>
                  <a:pt x="417336" y="0"/>
                </a:lnTo>
                <a:lnTo>
                  <a:pt x="417336" y="598330"/>
                </a:lnTo>
                <a:lnTo>
                  <a:pt x="0" y="59833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11" name="Group 11"/>
          <p:cNvGrpSpPr/>
          <p:nvPr/>
        </p:nvGrpSpPr>
        <p:grpSpPr>
          <a:xfrm>
            <a:off x="9908900" y="3235000"/>
            <a:ext cx="121908" cy="121908"/>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grpSp>
        <p:nvGrpSpPr>
          <p:cNvPr id="13" name="Group 13"/>
          <p:cNvGrpSpPr/>
          <p:nvPr/>
        </p:nvGrpSpPr>
        <p:grpSpPr>
          <a:xfrm>
            <a:off x="10055579" y="7995212"/>
            <a:ext cx="121908" cy="121908"/>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sp>
        <p:nvSpPr>
          <p:cNvPr id="15" name="TextBox 15"/>
          <p:cNvSpPr txBox="1"/>
          <p:nvPr/>
        </p:nvSpPr>
        <p:spPr>
          <a:xfrm>
            <a:off x="3343782" y="924697"/>
            <a:ext cx="11600436" cy="1371600"/>
          </a:xfrm>
          <a:prstGeom prst="rect">
            <a:avLst/>
          </a:prstGeom>
        </p:spPr>
        <p:txBody>
          <a:bodyPr lIns="0" tIns="0" rIns="0" bIns="0" rtlCol="0" anchor="t">
            <a:spAutoFit/>
          </a:bodyPr>
          <a:lstStyle/>
          <a:p>
            <a:pPr algn="ctr">
              <a:lnSpc>
                <a:spcPts val="10800"/>
              </a:lnSpc>
            </a:pPr>
            <a:r>
              <a:rPr lang="en-US" sz="9000">
                <a:solidFill>
                  <a:srgbClr val="003EA8"/>
                </a:solidFill>
                <a:latin typeface="Muli Bold"/>
              </a:rPr>
              <a:t>Kết luận và kiến nghị</a:t>
            </a:r>
          </a:p>
        </p:txBody>
      </p:sp>
      <p:sp>
        <p:nvSpPr>
          <p:cNvPr id="16" name="Freeform 16"/>
          <p:cNvSpPr/>
          <p:nvPr/>
        </p:nvSpPr>
        <p:spPr>
          <a:xfrm>
            <a:off x="-1276562" y="-156776"/>
            <a:ext cx="6732164" cy="1627960"/>
          </a:xfrm>
          <a:custGeom>
            <a:avLst/>
            <a:gdLst/>
            <a:ahLst/>
            <a:cxnLst/>
            <a:rect l="l" t="t" r="r" b="b"/>
            <a:pathLst>
              <a:path w="6732164" h="1627960">
                <a:moveTo>
                  <a:pt x="0" y="0"/>
                </a:moveTo>
                <a:lnTo>
                  <a:pt x="6732164" y="0"/>
                </a:lnTo>
                <a:lnTo>
                  <a:pt x="6732164" y="1627960"/>
                </a:lnTo>
                <a:lnTo>
                  <a:pt x="0" y="162796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17" name="Group 17"/>
          <p:cNvGrpSpPr/>
          <p:nvPr/>
        </p:nvGrpSpPr>
        <p:grpSpPr>
          <a:xfrm>
            <a:off x="1606922" y="3295927"/>
            <a:ext cx="7172904" cy="5037988"/>
            <a:chOff x="0" y="0"/>
            <a:chExt cx="9563872" cy="6717317"/>
          </a:xfrm>
        </p:grpSpPr>
        <p:sp>
          <p:nvSpPr>
            <p:cNvPr id="18" name="TextBox 18"/>
            <p:cNvSpPr txBox="1"/>
            <p:nvPr/>
          </p:nvSpPr>
          <p:spPr>
            <a:xfrm>
              <a:off x="0" y="944321"/>
              <a:ext cx="9563872" cy="5772997"/>
            </a:xfrm>
            <a:prstGeom prst="rect">
              <a:avLst/>
            </a:prstGeom>
          </p:spPr>
          <p:txBody>
            <a:bodyPr lIns="0" tIns="0" rIns="0" bIns="0" rtlCol="0" anchor="t">
              <a:spAutoFit/>
            </a:bodyPr>
            <a:lstStyle/>
            <a:p>
              <a:pPr marL="474979" lvl="1" indent="-237490" algn="l">
                <a:lnSpc>
                  <a:spcPts val="2859"/>
                </a:lnSpc>
                <a:buFont typeface="Arial"/>
                <a:buChar char="•"/>
              </a:pPr>
              <a:r>
                <a:rPr lang="en-US" sz="2199">
                  <a:solidFill>
                    <a:srgbClr val="000000"/>
                  </a:solidFill>
                  <a:latin typeface="Cabin"/>
                </a:rPr>
                <a:t>Chạy ứng dụng website trên môi trường localhost chưa được thử nghiệm trên mạng internet.</a:t>
              </a:r>
            </a:p>
            <a:p>
              <a:pPr marL="474979" lvl="1" indent="-237490" algn="l">
                <a:lnSpc>
                  <a:spcPts val="2859"/>
                </a:lnSpc>
                <a:buFont typeface="Arial"/>
                <a:buChar char="•"/>
              </a:pPr>
              <a:r>
                <a:rPr lang="en-US" sz="2199">
                  <a:solidFill>
                    <a:srgbClr val="000000"/>
                  </a:solidFill>
                  <a:latin typeface="Cabin"/>
                </a:rPr>
                <a:t>Chưa thể cập nhập được hết những khóa học nổi bật hiện đang có mặt trên thị trường.</a:t>
              </a:r>
            </a:p>
            <a:p>
              <a:pPr marL="474979" lvl="1" indent="-237490" algn="l">
                <a:lnSpc>
                  <a:spcPts val="2859"/>
                </a:lnSpc>
                <a:buFont typeface="Arial"/>
                <a:buChar char="•"/>
              </a:pPr>
              <a:r>
                <a:rPr lang="en-US" sz="2199">
                  <a:solidFill>
                    <a:srgbClr val="000000"/>
                  </a:solidFill>
                  <a:latin typeface="Cabin"/>
                </a:rPr>
                <a:t>Chưa có nhiều loại khóa học với thời gian, dung lượng, yêu cầu khác nhau.</a:t>
              </a:r>
            </a:p>
            <a:p>
              <a:pPr marL="474979" lvl="1" indent="-237490" algn="l">
                <a:lnSpc>
                  <a:spcPts val="2859"/>
                </a:lnSpc>
                <a:buFont typeface="Arial"/>
                <a:buChar char="•"/>
              </a:pPr>
              <a:r>
                <a:rPr lang="en-US" sz="2199">
                  <a:solidFill>
                    <a:srgbClr val="000000"/>
                  </a:solidFill>
                  <a:latin typeface="Cabin"/>
                </a:rPr>
                <a:t>Về phần nghiệp vụ, website chỉ đáp ứng nhiệp vụ mua hàng, quản lý khóa học, chưa có các chức năng bổ sung như làm bài kiểm tra, quản lí bài kiểm tra, đáp án, Gửi feedback và Quản lý feedback, đồng thời kiểm soát đăng nhập của khách hàng để tránh việc mua bán tài khoản.</a:t>
              </a:r>
            </a:p>
            <a:p>
              <a:pPr marL="474979" lvl="1" indent="-237490" algn="l">
                <a:lnSpc>
                  <a:spcPts val="2859"/>
                </a:lnSpc>
                <a:buFont typeface="Arial"/>
                <a:buChar char="•"/>
              </a:pPr>
              <a:r>
                <a:rPr lang="en-US" sz="2199">
                  <a:solidFill>
                    <a:srgbClr val="000000"/>
                  </a:solidFill>
                  <a:latin typeface="Cabin"/>
                </a:rPr>
                <a:t>Chưa xử lý tốt vấn đề bảo mật dữ liệu, bảo mật tài khoản</a:t>
              </a:r>
            </a:p>
          </p:txBody>
        </p:sp>
        <p:sp>
          <p:nvSpPr>
            <p:cNvPr id="19" name="TextBox 19"/>
            <p:cNvSpPr txBox="1"/>
            <p:nvPr/>
          </p:nvSpPr>
          <p:spPr>
            <a:xfrm>
              <a:off x="0" y="-28575"/>
              <a:ext cx="9563872" cy="731308"/>
            </a:xfrm>
            <a:prstGeom prst="rect">
              <a:avLst/>
            </a:prstGeom>
          </p:spPr>
          <p:txBody>
            <a:bodyPr lIns="0" tIns="0" rIns="0" bIns="0" rtlCol="0" anchor="t">
              <a:spAutoFit/>
            </a:bodyPr>
            <a:lstStyle/>
            <a:p>
              <a:pPr algn="l">
                <a:lnSpc>
                  <a:spcPts val="4550"/>
                </a:lnSpc>
              </a:pPr>
              <a:r>
                <a:rPr lang="en-US" sz="3500">
                  <a:solidFill>
                    <a:srgbClr val="003EA8"/>
                  </a:solidFill>
                  <a:latin typeface="Muli Bold"/>
                </a:rPr>
                <a:t>Khó khăn gặp phải</a:t>
              </a:r>
            </a:p>
          </p:txBody>
        </p:sp>
      </p:grpSp>
      <p:sp>
        <p:nvSpPr>
          <p:cNvPr id="20" name="Freeform 20"/>
          <p:cNvSpPr/>
          <p:nvPr/>
        </p:nvSpPr>
        <p:spPr>
          <a:xfrm rot="-203414">
            <a:off x="11489227" y="4583034"/>
            <a:ext cx="321948" cy="461574"/>
          </a:xfrm>
          <a:custGeom>
            <a:avLst/>
            <a:gdLst/>
            <a:ahLst/>
            <a:cxnLst/>
            <a:rect l="l" t="t" r="r" b="b"/>
            <a:pathLst>
              <a:path w="321948" h="461574">
                <a:moveTo>
                  <a:pt x="0" y="0"/>
                </a:moveTo>
                <a:lnTo>
                  <a:pt x="321948" y="0"/>
                </a:lnTo>
                <a:lnTo>
                  <a:pt x="321948" y="461575"/>
                </a:lnTo>
                <a:lnTo>
                  <a:pt x="0" y="46157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21" name="Group 21"/>
          <p:cNvGrpSpPr/>
          <p:nvPr/>
        </p:nvGrpSpPr>
        <p:grpSpPr>
          <a:xfrm>
            <a:off x="895970" y="9044945"/>
            <a:ext cx="3539104" cy="617207"/>
            <a:chOff x="0" y="0"/>
            <a:chExt cx="4718805" cy="822943"/>
          </a:xfrm>
        </p:grpSpPr>
        <p:grpSp>
          <p:nvGrpSpPr>
            <p:cNvPr id="22" name="Group 22"/>
            <p:cNvGrpSpPr/>
            <p:nvPr/>
          </p:nvGrpSpPr>
          <p:grpSpPr>
            <a:xfrm>
              <a:off x="0" y="0"/>
              <a:ext cx="4718805" cy="822943"/>
              <a:chOff x="0" y="0"/>
              <a:chExt cx="1291075" cy="225159"/>
            </a:xfrm>
          </p:grpSpPr>
          <p:sp>
            <p:nvSpPr>
              <p:cNvPr id="23" name="Freeform 23"/>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sp>
        </p:grpSp>
        <p:sp>
          <p:nvSpPr>
            <p:cNvPr id="24" name="TextBox 24"/>
            <p:cNvSpPr txBox="1"/>
            <p:nvPr/>
          </p:nvSpPr>
          <p:spPr>
            <a:xfrm>
              <a:off x="307158" y="226475"/>
              <a:ext cx="4104490" cy="408093"/>
            </a:xfrm>
            <a:prstGeom prst="rect">
              <a:avLst/>
            </a:prstGeom>
          </p:spPr>
          <p:txBody>
            <a:bodyPr lIns="0" tIns="0" rIns="0" bIns="0" rtlCol="0" anchor="t">
              <a:spAutoFit/>
            </a:bodyPr>
            <a:lstStyle/>
            <a:p>
              <a:pPr algn="ctr">
                <a:lnSpc>
                  <a:spcPts val="2554"/>
                </a:lnSpc>
              </a:pPr>
              <a:r>
                <a:rPr lang="en-US" sz="1824" u="sng">
                  <a:solidFill>
                    <a:srgbClr val="003EA8"/>
                  </a:solidFill>
                  <a:latin typeface="Cabin"/>
                  <a:hlinkClick r:id="rId9" action="ppaction://hlinksldjump"/>
                </a:rPr>
                <a:t>Quay lại Trang Chương trình</a:t>
              </a:r>
            </a:p>
          </p:txBody>
        </p:sp>
      </p:grpSp>
      <p:sp>
        <p:nvSpPr>
          <p:cNvPr id="25" name="Freeform 25"/>
          <p:cNvSpPr/>
          <p:nvPr/>
        </p:nvSpPr>
        <p:spPr>
          <a:xfrm rot="-278358">
            <a:off x="13186236" y="8430575"/>
            <a:ext cx="5868613" cy="1845945"/>
          </a:xfrm>
          <a:custGeom>
            <a:avLst/>
            <a:gdLst/>
            <a:ahLst/>
            <a:cxnLst/>
            <a:rect l="l" t="t" r="r" b="b"/>
            <a:pathLst>
              <a:path w="5868613" h="1845945">
                <a:moveTo>
                  <a:pt x="0" y="0"/>
                </a:moveTo>
                <a:lnTo>
                  <a:pt x="5868612" y="0"/>
                </a:lnTo>
                <a:lnTo>
                  <a:pt x="5868612" y="1845946"/>
                </a:lnTo>
                <a:lnTo>
                  <a:pt x="0" y="1845946"/>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6" name="Freeform 26"/>
          <p:cNvSpPr/>
          <p:nvPr/>
        </p:nvSpPr>
        <p:spPr>
          <a:xfrm>
            <a:off x="15199150" y="73971"/>
            <a:ext cx="3088850" cy="2310427"/>
          </a:xfrm>
          <a:custGeom>
            <a:avLst/>
            <a:gdLst/>
            <a:ahLst/>
            <a:cxnLst/>
            <a:rect l="l" t="t" r="r" b="b"/>
            <a:pathLst>
              <a:path w="3088850" h="2310427">
                <a:moveTo>
                  <a:pt x="0" y="0"/>
                </a:moveTo>
                <a:lnTo>
                  <a:pt x="3088850" y="0"/>
                </a:lnTo>
                <a:lnTo>
                  <a:pt x="3088850" y="2310426"/>
                </a:lnTo>
                <a:lnTo>
                  <a:pt x="0" y="2310426"/>
                </a:lnTo>
                <a:lnTo>
                  <a:pt x="0" y="0"/>
                </a:lnTo>
                <a:close/>
              </a:path>
            </a:pathLst>
          </a:custGeom>
          <a:blipFill>
            <a:blip r:embed="rId12"/>
            <a:stretch>
              <a:fillRect/>
            </a:stretch>
          </a:blipFill>
        </p:spPr>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905495" y="657204"/>
            <a:ext cx="16445245" cy="1906519"/>
            <a:chOff x="0" y="0"/>
            <a:chExt cx="5999270" cy="695503"/>
          </a:xfrm>
        </p:grpSpPr>
        <p:sp>
          <p:nvSpPr>
            <p:cNvPr id="4" name="Freeform 4"/>
            <p:cNvSpPr/>
            <p:nvPr/>
          </p:nvSpPr>
          <p:spPr>
            <a:xfrm>
              <a:off x="0" y="0"/>
              <a:ext cx="5999270" cy="695503"/>
            </a:xfrm>
            <a:custGeom>
              <a:avLst/>
              <a:gdLst/>
              <a:ahLst/>
              <a:cxnLst/>
              <a:rect l="l" t="t" r="r" b="b"/>
              <a:pathLst>
                <a:path w="5999270" h="695503">
                  <a:moveTo>
                    <a:pt x="0" y="0"/>
                  </a:moveTo>
                  <a:lnTo>
                    <a:pt x="5999270" y="0"/>
                  </a:lnTo>
                  <a:lnTo>
                    <a:pt x="5999270" y="695503"/>
                  </a:lnTo>
                  <a:lnTo>
                    <a:pt x="0" y="695503"/>
                  </a:lnTo>
                  <a:close/>
                </a:path>
              </a:pathLst>
            </a:custGeom>
            <a:solidFill>
              <a:srgbClr val="FFFFFF"/>
            </a:solidFill>
          </p:spPr>
        </p:sp>
      </p:grpSp>
      <p:grpSp>
        <p:nvGrpSpPr>
          <p:cNvPr id="5" name="Group 5"/>
          <p:cNvGrpSpPr/>
          <p:nvPr/>
        </p:nvGrpSpPr>
        <p:grpSpPr>
          <a:xfrm>
            <a:off x="9625957" y="2915205"/>
            <a:ext cx="7724783" cy="5768744"/>
            <a:chOff x="0" y="0"/>
            <a:chExt cx="2818022" cy="2104453"/>
          </a:xfrm>
        </p:grpSpPr>
        <p:sp>
          <p:nvSpPr>
            <p:cNvPr id="6" name="Freeform 6"/>
            <p:cNvSpPr/>
            <p:nvPr/>
          </p:nvSpPr>
          <p:spPr>
            <a:xfrm>
              <a:off x="0" y="0"/>
              <a:ext cx="2818022" cy="2104453"/>
            </a:xfrm>
            <a:custGeom>
              <a:avLst/>
              <a:gdLst/>
              <a:ahLst/>
              <a:cxnLst/>
              <a:rect l="l" t="t" r="r" b="b"/>
              <a:pathLst>
                <a:path w="2818022" h="2104453">
                  <a:moveTo>
                    <a:pt x="0" y="0"/>
                  </a:moveTo>
                  <a:lnTo>
                    <a:pt x="2818022" y="0"/>
                  </a:lnTo>
                  <a:lnTo>
                    <a:pt x="2818022" y="2104453"/>
                  </a:lnTo>
                  <a:lnTo>
                    <a:pt x="0" y="2104453"/>
                  </a:lnTo>
                  <a:close/>
                </a:path>
              </a:pathLst>
            </a:custGeom>
            <a:solidFill>
              <a:srgbClr val="FFFFFF"/>
            </a:solidFill>
          </p:spPr>
        </p:sp>
      </p:grpSp>
      <p:grpSp>
        <p:nvGrpSpPr>
          <p:cNvPr id="7" name="Group 7"/>
          <p:cNvGrpSpPr/>
          <p:nvPr/>
        </p:nvGrpSpPr>
        <p:grpSpPr>
          <a:xfrm>
            <a:off x="926069" y="2915205"/>
            <a:ext cx="8358265" cy="5768744"/>
            <a:chOff x="0" y="0"/>
            <a:chExt cx="3049118" cy="2104453"/>
          </a:xfrm>
        </p:grpSpPr>
        <p:sp>
          <p:nvSpPr>
            <p:cNvPr id="8" name="Freeform 8"/>
            <p:cNvSpPr/>
            <p:nvPr/>
          </p:nvSpPr>
          <p:spPr>
            <a:xfrm>
              <a:off x="0" y="0"/>
              <a:ext cx="3049118" cy="2104453"/>
            </a:xfrm>
            <a:custGeom>
              <a:avLst/>
              <a:gdLst/>
              <a:ahLst/>
              <a:cxnLst/>
              <a:rect l="l" t="t" r="r" b="b"/>
              <a:pathLst>
                <a:path w="3049118" h="2104453">
                  <a:moveTo>
                    <a:pt x="0" y="0"/>
                  </a:moveTo>
                  <a:lnTo>
                    <a:pt x="3049118" y="0"/>
                  </a:lnTo>
                  <a:lnTo>
                    <a:pt x="3049118" y="2104453"/>
                  </a:lnTo>
                  <a:lnTo>
                    <a:pt x="0" y="2104453"/>
                  </a:lnTo>
                  <a:close/>
                </a:path>
              </a:pathLst>
            </a:custGeom>
            <a:solidFill>
              <a:srgbClr val="FFFFFF"/>
            </a:solidFill>
          </p:spPr>
        </p:sp>
      </p:grpSp>
      <p:sp>
        <p:nvSpPr>
          <p:cNvPr id="9" name="Freeform 9"/>
          <p:cNvSpPr/>
          <p:nvPr/>
        </p:nvSpPr>
        <p:spPr>
          <a:xfrm>
            <a:off x="10231960" y="3545972"/>
            <a:ext cx="5778474" cy="4507210"/>
          </a:xfrm>
          <a:custGeom>
            <a:avLst/>
            <a:gdLst/>
            <a:ahLst/>
            <a:cxnLst/>
            <a:rect l="l" t="t" r="r" b="b"/>
            <a:pathLst>
              <a:path w="5778474" h="4507210">
                <a:moveTo>
                  <a:pt x="0" y="0"/>
                </a:moveTo>
                <a:lnTo>
                  <a:pt x="5778474" y="0"/>
                </a:lnTo>
                <a:lnTo>
                  <a:pt x="5778474" y="4507210"/>
                </a:lnTo>
                <a:lnTo>
                  <a:pt x="0" y="45072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rot="-203414">
            <a:off x="16137868" y="4585735"/>
            <a:ext cx="417336" cy="598331"/>
          </a:xfrm>
          <a:custGeom>
            <a:avLst/>
            <a:gdLst/>
            <a:ahLst/>
            <a:cxnLst/>
            <a:rect l="l" t="t" r="r" b="b"/>
            <a:pathLst>
              <a:path w="417336" h="598331">
                <a:moveTo>
                  <a:pt x="0" y="0"/>
                </a:moveTo>
                <a:lnTo>
                  <a:pt x="417336" y="0"/>
                </a:lnTo>
                <a:lnTo>
                  <a:pt x="417336" y="598330"/>
                </a:lnTo>
                <a:lnTo>
                  <a:pt x="0" y="59833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11" name="Group 11"/>
          <p:cNvGrpSpPr/>
          <p:nvPr/>
        </p:nvGrpSpPr>
        <p:grpSpPr>
          <a:xfrm>
            <a:off x="9908900" y="3235000"/>
            <a:ext cx="121908" cy="121908"/>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grpSp>
        <p:nvGrpSpPr>
          <p:cNvPr id="13" name="Group 13"/>
          <p:cNvGrpSpPr/>
          <p:nvPr/>
        </p:nvGrpSpPr>
        <p:grpSpPr>
          <a:xfrm>
            <a:off x="10055579" y="7995212"/>
            <a:ext cx="121908" cy="121908"/>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sp>
        <p:nvSpPr>
          <p:cNvPr id="15" name="TextBox 15"/>
          <p:cNvSpPr txBox="1"/>
          <p:nvPr/>
        </p:nvSpPr>
        <p:spPr>
          <a:xfrm>
            <a:off x="3343782" y="924697"/>
            <a:ext cx="11600436" cy="1371600"/>
          </a:xfrm>
          <a:prstGeom prst="rect">
            <a:avLst/>
          </a:prstGeom>
        </p:spPr>
        <p:txBody>
          <a:bodyPr lIns="0" tIns="0" rIns="0" bIns="0" rtlCol="0" anchor="t">
            <a:spAutoFit/>
          </a:bodyPr>
          <a:lstStyle/>
          <a:p>
            <a:pPr algn="ctr">
              <a:lnSpc>
                <a:spcPts val="10800"/>
              </a:lnSpc>
            </a:pPr>
            <a:r>
              <a:rPr lang="en-US" sz="9000">
                <a:solidFill>
                  <a:srgbClr val="003EA8"/>
                </a:solidFill>
                <a:latin typeface="Muli Bold"/>
              </a:rPr>
              <a:t>Kết luận và kiến nghị</a:t>
            </a:r>
          </a:p>
        </p:txBody>
      </p:sp>
      <p:sp>
        <p:nvSpPr>
          <p:cNvPr id="16" name="Freeform 16"/>
          <p:cNvSpPr/>
          <p:nvPr/>
        </p:nvSpPr>
        <p:spPr>
          <a:xfrm>
            <a:off x="-1276562" y="-156776"/>
            <a:ext cx="6732164" cy="1627960"/>
          </a:xfrm>
          <a:custGeom>
            <a:avLst/>
            <a:gdLst/>
            <a:ahLst/>
            <a:cxnLst/>
            <a:rect l="l" t="t" r="r" b="b"/>
            <a:pathLst>
              <a:path w="6732164" h="1627960">
                <a:moveTo>
                  <a:pt x="0" y="0"/>
                </a:moveTo>
                <a:lnTo>
                  <a:pt x="6732164" y="0"/>
                </a:lnTo>
                <a:lnTo>
                  <a:pt x="6732164" y="1627960"/>
                </a:lnTo>
                <a:lnTo>
                  <a:pt x="0" y="162796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17" name="Group 17"/>
          <p:cNvGrpSpPr/>
          <p:nvPr/>
        </p:nvGrpSpPr>
        <p:grpSpPr>
          <a:xfrm>
            <a:off x="1606922" y="3295927"/>
            <a:ext cx="7172904" cy="3952138"/>
            <a:chOff x="0" y="0"/>
            <a:chExt cx="9563872" cy="5269517"/>
          </a:xfrm>
        </p:grpSpPr>
        <p:sp>
          <p:nvSpPr>
            <p:cNvPr id="18" name="TextBox 18"/>
            <p:cNvSpPr txBox="1"/>
            <p:nvPr/>
          </p:nvSpPr>
          <p:spPr>
            <a:xfrm>
              <a:off x="0" y="944321"/>
              <a:ext cx="9563872" cy="4325197"/>
            </a:xfrm>
            <a:prstGeom prst="rect">
              <a:avLst/>
            </a:prstGeom>
          </p:spPr>
          <p:txBody>
            <a:bodyPr lIns="0" tIns="0" rIns="0" bIns="0" rtlCol="0" anchor="t">
              <a:spAutoFit/>
            </a:bodyPr>
            <a:lstStyle/>
            <a:p>
              <a:pPr marL="474979" lvl="1" indent="-237490" algn="l">
                <a:lnSpc>
                  <a:spcPts val="2859"/>
                </a:lnSpc>
                <a:buFont typeface="Arial"/>
                <a:buChar char="•"/>
              </a:pPr>
              <a:r>
                <a:rPr lang="en-US" sz="2199">
                  <a:solidFill>
                    <a:srgbClr val="000000"/>
                  </a:solidFill>
                  <a:latin typeface="Cabin"/>
                </a:rPr>
                <a:t>Thêm một số chức năng cho học viên và Admin</a:t>
              </a:r>
            </a:p>
            <a:p>
              <a:pPr marL="474979" lvl="1" indent="-237490" algn="l">
                <a:lnSpc>
                  <a:spcPts val="2859"/>
                </a:lnSpc>
                <a:buFont typeface="Arial"/>
                <a:buChar char="•"/>
              </a:pPr>
              <a:r>
                <a:rPr lang="en-US" sz="2199">
                  <a:solidFill>
                    <a:srgbClr val="000000"/>
                  </a:solidFill>
                  <a:latin typeface="Cabin"/>
                </a:rPr>
                <a:t>Tăng cường vấn đề bảo mật dữ liệu cho website.</a:t>
              </a:r>
            </a:p>
            <a:p>
              <a:pPr marL="474979" lvl="1" indent="-237490" algn="l">
                <a:lnSpc>
                  <a:spcPts val="2859"/>
                </a:lnSpc>
                <a:buFont typeface="Arial"/>
                <a:buChar char="•"/>
              </a:pPr>
              <a:r>
                <a:rPr lang="en-US" sz="2199">
                  <a:solidFill>
                    <a:srgbClr val="000000"/>
                  </a:solidFill>
                  <a:latin typeface="Cabin"/>
                </a:rPr>
                <a:t>Áp dụng AI, Machine Learning vào giải đáp các vấn đề của học viên qua chức năng live chat.</a:t>
              </a:r>
            </a:p>
            <a:p>
              <a:pPr marL="474979" lvl="1" indent="-237490" algn="l">
                <a:lnSpc>
                  <a:spcPts val="2859"/>
                </a:lnSpc>
                <a:buFont typeface="Arial"/>
                <a:buChar char="•"/>
              </a:pPr>
              <a:r>
                <a:rPr lang="en-US" sz="2199">
                  <a:solidFill>
                    <a:srgbClr val="000000"/>
                  </a:solidFill>
                  <a:latin typeface="Cabin"/>
                </a:rPr>
                <a:t>Áp dụng một số mô hình xây dựng website khác ngoài Mô hình thác nước (Waterfall) vào quá trình phát triển phần mềm: Mô hình xoắn ốc (Spiral model), Mô hình Agile, Mô hình tiếp cận lặp (Iterative model), Mô hình tăng trưởng (Incremental model), Mô hình Scrum,…</a:t>
              </a:r>
            </a:p>
          </p:txBody>
        </p:sp>
        <p:sp>
          <p:nvSpPr>
            <p:cNvPr id="19" name="TextBox 19"/>
            <p:cNvSpPr txBox="1"/>
            <p:nvPr/>
          </p:nvSpPr>
          <p:spPr>
            <a:xfrm>
              <a:off x="0" y="-28575"/>
              <a:ext cx="9563872" cy="731308"/>
            </a:xfrm>
            <a:prstGeom prst="rect">
              <a:avLst/>
            </a:prstGeom>
          </p:spPr>
          <p:txBody>
            <a:bodyPr lIns="0" tIns="0" rIns="0" bIns="0" rtlCol="0" anchor="t">
              <a:spAutoFit/>
            </a:bodyPr>
            <a:lstStyle/>
            <a:p>
              <a:pPr algn="l">
                <a:lnSpc>
                  <a:spcPts val="4550"/>
                </a:lnSpc>
              </a:pPr>
              <a:r>
                <a:rPr lang="en-US" sz="3500">
                  <a:solidFill>
                    <a:srgbClr val="003EA8"/>
                  </a:solidFill>
                  <a:latin typeface="Muli Bold"/>
                </a:rPr>
                <a:t>Kiến nghị</a:t>
              </a:r>
            </a:p>
          </p:txBody>
        </p:sp>
      </p:grpSp>
      <p:sp>
        <p:nvSpPr>
          <p:cNvPr id="20" name="Freeform 20"/>
          <p:cNvSpPr/>
          <p:nvPr/>
        </p:nvSpPr>
        <p:spPr>
          <a:xfrm rot="-203414">
            <a:off x="11489227" y="4583034"/>
            <a:ext cx="321948" cy="461574"/>
          </a:xfrm>
          <a:custGeom>
            <a:avLst/>
            <a:gdLst/>
            <a:ahLst/>
            <a:cxnLst/>
            <a:rect l="l" t="t" r="r" b="b"/>
            <a:pathLst>
              <a:path w="321948" h="461574">
                <a:moveTo>
                  <a:pt x="0" y="0"/>
                </a:moveTo>
                <a:lnTo>
                  <a:pt x="321948" y="0"/>
                </a:lnTo>
                <a:lnTo>
                  <a:pt x="321948" y="461575"/>
                </a:lnTo>
                <a:lnTo>
                  <a:pt x="0" y="46157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21" name="Group 21"/>
          <p:cNvGrpSpPr/>
          <p:nvPr/>
        </p:nvGrpSpPr>
        <p:grpSpPr>
          <a:xfrm>
            <a:off x="895970" y="9044945"/>
            <a:ext cx="3539104" cy="617207"/>
            <a:chOff x="0" y="0"/>
            <a:chExt cx="4718805" cy="822943"/>
          </a:xfrm>
        </p:grpSpPr>
        <p:grpSp>
          <p:nvGrpSpPr>
            <p:cNvPr id="22" name="Group 22"/>
            <p:cNvGrpSpPr/>
            <p:nvPr/>
          </p:nvGrpSpPr>
          <p:grpSpPr>
            <a:xfrm>
              <a:off x="0" y="0"/>
              <a:ext cx="4718805" cy="822943"/>
              <a:chOff x="0" y="0"/>
              <a:chExt cx="1291075" cy="225159"/>
            </a:xfrm>
          </p:grpSpPr>
          <p:sp>
            <p:nvSpPr>
              <p:cNvPr id="23" name="Freeform 23"/>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sp>
        </p:grpSp>
        <p:sp>
          <p:nvSpPr>
            <p:cNvPr id="24" name="TextBox 24"/>
            <p:cNvSpPr txBox="1"/>
            <p:nvPr/>
          </p:nvSpPr>
          <p:spPr>
            <a:xfrm>
              <a:off x="307158" y="226475"/>
              <a:ext cx="4104490" cy="408093"/>
            </a:xfrm>
            <a:prstGeom prst="rect">
              <a:avLst/>
            </a:prstGeom>
          </p:spPr>
          <p:txBody>
            <a:bodyPr lIns="0" tIns="0" rIns="0" bIns="0" rtlCol="0" anchor="t">
              <a:spAutoFit/>
            </a:bodyPr>
            <a:lstStyle/>
            <a:p>
              <a:pPr algn="ctr">
                <a:lnSpc>
                  <a:spcPts val="2554"/>
                </a:lnSpc>
              </a:pPr>
              <a:r>
                <a:rPr lang="en-US" sz="1824" u="sng">
                  <a:solidFill>
                    <a:srgbClr val="003EA8"/>
                  </a:solidFill>
                  <a:latin typeface="Cabin"/>
                  <a:hlinkClick r:id="rId9" action="ppaction://hlinksldjump"/>
                </a:rPr>
                <a:t>Quay lại Trang Chương trình</a:t>
              </a:r>
            </a:p>
          </p:txBody>
        </p:sp>
      </p:grpSp>
      <p:sp>
        <p:nvSpPr>
          <p:cNvPr id="25" name="Freeform 25"/>
          <p:cNvSpPr/>
          <p:nvPr/>
        </p:nvSpPr>
        <p:spPr>
          <a:xfrm rot="-278358">
            <a:off x="13186236" y="8430575"/>
            <a:ext cx="5868613" cy="1845945"/>
          </a:xfrm>
          <a:custGeom>
            <a:avLst/>
            <a:gdLst/>
            <a:ahLst/>
            <a:cxnLst/>
            <a:rect l="l" t="t" r="r" b="b"/>
            <a:pathLst>
              <a:path w="5868613" h="1845945">
                <a:moveTo>
                  <a:pt x="0" y="0"/>
                </a:moveTo>
                <a:lnTo>
                  <a:pt x="5868612" y="0"/>
                </a:lnTo>
                <a:lnTo>
                  <a:pt x="5868612" y="1845946"/>
                </a:lnTo>
                <a:lnTo>
                  <a:pt x="0" y="1845946"/>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6" name="Freeform 26"/>
          <p:cNvSpPr/>
          <p:nvPr/>
        </p:nvSpPr>
        <p:spPr>
          <a:xfrm>
            <a:off x="15199150" y="73971"/>
            <a:ext cx="3088850" cy="2310427"/>
          </a:xfrm>
          <a:custGeom>
            <a:avLst/>
            <a:gdLst/>
            <a:ahLst/>
            <a:cxnLst/>
            <a:rect l="l" t="t" r="r" b="b"/>
            <a:pathLst>
              <a:path w="3088850" h="2310427">
                <a:moveTo>
                  <a:pt x="0" y="0"/>
                </a:moveTo>
                <a:lnTo>
                  <a:pt x="3088850" y="0"/>
                </a:lnTo>
                <a:lnTo>
                  <a:pt x="3088850" y="2310426"/>
                </a:lnTo>
                <a:lnTo>
                  <a:pt x="0" y="2310426"/>
                </a:lnTo>
                <a:lnTo>
                  <a:pt x="0" y="0"/>
                </a:lnTo>
                <a:close/>
              </a:path>
            </a:pathLst>
          </a:custGeom>
          <a:blipFill>
            <a:blip r:embed="rId12"/>
            <a:stretch>
              <a:fillRect/>
            </a:stretch>
          </a:blipFill>
        </p:spPr>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8249890" y="3423491"/>
            <a:ext cx="9009410" cy="5777998"/>
            <a:chOff x="0" y="0"/>
            <a:chExt cx="3286657" cy="2107829"/>
          </a:xfrm>
        </p:grpSpPr>
        <p:sp>
          <p:nvSpPr>
            <p:cNvPr id="4" name="Freeform 4"/>
            <p:cNvSpPr/>
            <p:nvPr/>
          </p:nvSpPr>
          <p:spPr>
            <a:xfrm>
              <a:off x="0" y="0"/>
              <a:ext cx="3286657" cy="2107829"/>
            </a:xfrm>
            <a:custGeom>
              <a:avLst/>
              <a:gdLst/>
              <a:ahLst/>
              <a:cxnLst/>
              <a:rect l="l" t="t" r="r" b="b"/>
              <a:pathLst>
                <a:path w="3286657" h="2107829">
                  <a:moveTo>
                    <a:pt x="0" y="0"/>
                  </a:moveTo>
                  <a:lnTo>
                    <a:pt x="3286657" y="0"/>
                  </a:lnTo>
                  <a:lnTo>
                    <a:pt x="3286657" y="2107829"/>
                  </a:lnTo>
                  <a:lnTo>
                    <a:pt x="0" y="2107829"/>
                  </a:lnTo>
                  <a:close/>
                </a:path>
              </a:pathLst>
            </a:custGeom>
            <a:solidFill>
              <a:srgbClr val="FFFFFF"/>
            </a:solidFill>
          </p:spPr>
        </p:sp>
      </p:grpSp>
      <p:grpSp>
        <p:nvGrpSpPr>
          <p:cNvPr id="5" name="Group 5"/>
          <p:cNvGrpSpPr/>
          <p:nvPr/>
        </p:nvGrpSpPr>
        <p:grpSpPr>
          <a:xfrm>
            <a:off x="905495" y="3556502"/>
            <a:ext cx="7087021" cy="5777998"/>
            <a:chOff x="0" y="0"/>
            <a:chExt cx="2585364" cy="2107829"/>
          </a:xfrm>
        </p:grpSpPr>
        <p:sp>
          <p:nvSpPr>
            <p:cNvPr id="6" name="Freeform 6"/>
            <p:cNvSpPr/>
            <p:nvPr/>
          </p:nvSpPr>
          <p:spPr>
            <a:xfrm>
              <a:off x="0" y="0"/>
              <a:ext cx="2585364" cy="2107829"/>
            </a:xfrm>
            <a:custGeom>
              <a:avLst/>
              <a:gdLst/>
              <a:ahLst/>
              <a:cxnLst/>
              <a:rect l="l" t="t" r="r" b="b"/>
              <a:pathLst>
                <a:path w="2585364" h="2107829">
                  <a:moveTo>
                    <a:pt x="0" y="0"/>
                  </a:moveTo>
                  <a:lnTo>
                    <a:pt x="2585364" y="0"/>
                  </a:lnTo>
                  <a:lnTo>
                    <a:pt x="2585364" y="2107829"/>
                  </a:lnTo>
                  <a:lnTo>
                    <a:pt x="0" y="2107829"/>
                  </a:lnTo>
                  <a:close/>
                </a:path>
              </a:pathLst>
            </a:custGeom>
            <a:solidFill>
              <a:srgbClr val="FFFFFF"/>
            </a:solidFill>
          </p:spPr>
        </p:sp>
      </p:grpSp>
      <p:grpSp>
        <p:nvGrpSpPr>
          <p:cNvPr id="7" name="Group 7"/>
          <p:cNvGrpSpPr/>
          <p:nvPr/>
        </p:nvGrpSpPr>
        <p:grpSpPr>
          <a:xfrm>
            <a:off x="905495" y="1408455"/>
            <a:ext cx="16425212" cy="1919447"/>
            <a:chOff x="0" y="0"/>
            <a:chExt cx="5991962" cy="700220"/>
          </a:xfrm>
        </p:grpSpPr>
        <p:sp>
          <p:nvSpPr>
            <p:cNvPr id="8" name="Freeform 8"/>
            <p:cNvSpPr/>
            <p:nvPr/>
          </p:nvSpPr>
          <p:spPr>
            <a:xfrm>
              <a:off x="0" y="0"/>
              <a:ext cx="5991962" cy="700219"/>
            </a:xfrm>
            <a:custGeom>
              <a:avLst/>
              <a:gdLst/>
              <a:ahLst/>
              <a:cxnLst/>
              <a:rect l="l" t="t" r="r" b="b"/>
              <a:pathLst>
                <a:path w="5991962" h="700219">
                  <a:moveTo>
                    <a:pt x="0" y="0"/>
                  </a:moveTo>
                  <a:lnTo>
                    <a:pt x="5991962" y="0"/>
                  </a:lnTo>
                  <a:lnTo>
                    <a:pt x="5991962" y="700219"/>
                  </a:lnTo>
                  <a:lnTo>
                    <a:pt x="0" y="700219"/>
                  </a:lnTo>
                  <a:close/>
                </a:path>
              </a:pathLst>
            </a:custGeom>
            <a:solidFill>
              <a:srgbClr val="FFFFFF"/>
            </a:solidFill>
          </p:spPr>
        </p:sp>
      </p:grpSp>
      <p:sp>
        <p:nvSpPr>
          <p:cNvPr id="9" name="Freeform 9"/>
          <p:cNvSpPr/>
          <p:nvPr/>
        </p:nvSpPr>
        <p:spPr>
          <a:xfrm>
            <a:off x="2215145" y="3953364"/>
            <a:ext cx="4467721" cy="4984273"/>
          </a:xfrm>
          <a:custGeom>
            <a:avLst/>
            <a:gdLst/>
            <a:ahLst/>
            <a:cxnLst/>
            <a:rect l="l" t="t" r="r" b="b"/>
            <a:pathLst>
              <a:path w="4467721" h="4984273">
                <a:moveTo>
                  <a:pt x="0" y="0"/>
                </a:moveTo>
                <a:lnTo>
                  <a:pt x="4467721" y="0"/>
                </a:lnTo>
                <a:lnTo>
                  <a:pt x="4467721" y="4984274"/>
                </a:lnTo>
                <a:lnTo>
                  <a:pt x="0" y="498427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TextBox 10"/>
          <p:cNvSpPr txBox="1"/>
          <p:nvPr/>
        </p:nvSpPr>
        <p:spPr>
          <a:xfrm>
            <a:off x="2554409" y="1682379"/>
            <a:ext cx="13179182" cy="1371600"/>
          </a:xfrm>
          <a:prstGeom prst="rect">
            <a:avLst/>
          </a:prstGeom>
        </p:spPr>
        <p:txBody>
          <a:bodyPr lIns="0" tIns="0" rIns="0" bIns="0" rtlCol="0" anchor="t">
            <a:spAutoFit/>
          </a:bodyPr>
          <a:lstStyle/>
          <a:p>
            <a:pPr algn="ctr">
              <a:lnSpc>
                <a:spcPts val="10800"/>
              </a:lnSpc>
            </a:pPr>
            <a:r>
              <a:rPr lang="en-US" sz="9000">
                <a:solidFill>
                  <a:srgbClr val="003EA8"/>
                </a:solidFill>
                <a:latin typeface="Muli Bold"/>
              </a:rPr>
              <a:t>Thank you for watching</a:t>
            </a:r>
          </a:p>
        </p:txBody>
      </p:sp>
      <p:grpSp>
        <p:nvGrpSpPr>
          <p:cNvPr id="11" name="Group 11"/>
          <p:cNvGrpSpPr/>
          <p:nvPr/>
        </p:nvGrpSpPr>
        <p:grpSpPr>
          <a:xfrm>
            <a:off x="8963654" y="6312490"/>
            <a:ext cx="7581882" cy="933947"/>
            <a:chOff x="0" y="0"/>
            <a:chExt cx="10109176" cy="1245263"/>
          </a:xfrm>
        </p:grpSpPr>
        <p:sp>
          <p:nvSpPr>
            <p:cNvPr id="12" name="TextBox 12"/>
            <p:cNvSpPr txBox="1"/>
            <p:nvPr/>
          </p:nvSpPr>
          <p:spPr>
            <a:xfrm>
              <a:off x="0" y="-57150"/>
              <a:ext cx="10109176" cy="748963"/>
            </a:xfrm>
            <a:prstGeom prst="rect">
              <a:avLst/>
            </a:prstGeom>
          </p:spPr>
          <p:txBody>
            <a:bodyPr lIns="0" tIns="0" rIns="0" bIns="0" rtlCol="0" anchor="t">
              <a:spAutoFit/>
            </a:bodyPr>
            <a:lstStyle/>
            <a:p>
              <a:pPr algn="ctr">
                <a:lnSpc>
                  <a:spcPts val="4794"/>
                </a:lnSpc>
              </a:pPr>
              <a:r>
                <a:rPr lang="en-US" sz="3424">
                  <a:solidFill>
                    <a:srgbClr val="003EA8"/>
                  </a:solidFill>
                  <a:latin typeface="Muli Bold"/>
                </a:rPr>
                <a:t>Điện thoại</a:t>
              </a:r>
            </a:p>
          </p:txBody>
        </p:sp>
        <p:sp>
          <p:nvSpPr>
            <p:cNvPr id="13" name="TextBox 13"/>
            <p:cNvSpPr txBox="1"/>
            <p:nvPr/>
          </p:nvSpPr>
          <p:spPr>
            <a:xfrm>
              <a:off x="0" y="761009"/>
              <a:ext cx="10109176" cy="484254"/>
            </a:xfrm>
            <a:prstGeom prst="rect">
              <a:avLst/>
            </a:prstGeom>
          </p:spPr>
          <p:txBody>
            <a:bodyPr lIns="0" tIns="0" rIns="0" bIns="0" rtlCol="0" anchor="t">
              <a:spAutoFit/>
            </a:bodyPr>
            <a:lstStyle/>
            <a:p>
              <a:pPr algn="ctr">
                <a:lnSpc>
                  <a:spcPts val="3013"/>
                </a:lnSpc>
              </a:pPr>
              <a:r>
                <a:rPr lang="en-US" sz="2152">
                  <a:solidFill>
                    <a:srgbClr val="000000"/>
                  </a:solidFill>
                  <a:latin typeface="Cabin"/>
                </a:rPr>
                <a:t>0393593281</a:t>
              </a:r>
            </a:p>
          </p:txBody>
        </p:sp>
      </p:grpSp>
      <p:grpSp>
        <p:nvGrpSpPr>
          <p:cNvPr id="14" name="Group 14"/>
          <p:cNvGrpSpPr/>
          <p:nvPr/>
        </p:nvGrpSpPr>
        <p:grpSpPr>
          <a:xfrm>
            <a:off x="9118101" y="5002437"/>
            <a:ext cx="7581882" cy="933947"/>
            <a:chOff x="0" y="0"/>
            <a:chExt cx="10109176" cy="1245263"/>
          </a:xfrm>
        </p:grpSpPr>
        <p:sp>
          <p:nvSpPr>
            <p:cNvPr id="15" name="TextBox 15"/>
            <p:cNvSpPr txBox="1"/>
            <p:nvPr/>
          </p:nvSpPr>
          <p:spPr>
            <a:xfrm>
              <a:off x="0" y="-57150"/>
              <a:ext cx="10109176" cy="748963"/>
            </a:xfrm>
            <a:prstGeom prst="rect">
              <a:avLst/>
            </a:prstGeom>
          </p:spPr>
          <p:txBody>
            <a:bodyPr lIns="0" tIns="0" rIns="0" bIns="0" rtlCol="0" anchor="t">
              <a:spAutoFit/>
            </a:bodyPr>
            <a:lstStyle/>
            <a:p>
              <a:pPr algn="ctr">
                <a:lnSpc>
                  <a:spcPts val="4794"/>
                </a:lnSpc>
              </a:pPr>
              <a:r>
                <a:rPr lang="en-US" sz="3424">
                  <a:solidFill>
                    <a:srgbClr val="003EA8"/>
                  </a:solidFill>
                  <a:latin typeface="Muli Bold"/>
                </a:rPr>
                <a:t>Email</a:t>
              </a:r>
            </a:p>
          </p:txBody>
        </p:sp>
        <p:sp>
          <p:nvSpPr>
            <p:cNvPr id="16" name="TextBox 16"/>
            <p:cNvSpPr txBox="1"/>
            <p:nvPr/>
          </p:nvSpPr>
          <p:spPr>
            <a:xfrm>
              <a:off x="0" y="761009"/>
              <a:ext cx="10109176" cy="484254"/>
            </a:xfrm>
            <a:prstGeom prst="rect">
              <a:avLst/>
            </a:prstGeom>
          </p:spPr>
          <p:txBody>
            <a:bodyPr lIns="0" tIns="0" rIns="0" bIns="0" rtlCol="0" anchor="t">
              <a:spAutoFit/>
            </a:bodyPr>
            <a:lstStyle/>
            <a:p>
              <a:pPr algn="ctr">
                <a:lnSpc>
                  <a:spcPts val="3013"/>
                </a:lnSpc>
              </a:pPr>
              <a:r>
                <a:rPr lang="en-US" sz="2152">
                  <a:solidFill>
                    <a:srgbClr val="000000"/>
                  </a:solidFill>
                  <a:latin typeface="Cabin"/>
                </a:rPr>
                <a:t>qiaoying281@gmail..com</a:t>
              </a:r>
            </a:p>
          </p:txBody>
        </p:sp>
      </p:grpSp>
      <p:sp>
        <p:nvSpPr>
          <p:cNvPr id="17" name="Freeform 17"/>
          <p:cNvSpPr/>
          <p:nvPr/>
        </p:nvSpPr>
        <p:spPr>
          <a:xfrm>
            <a:off x="-517834" y="389330"/>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8" name="Freeform 18"/>
          <p:cNvSpPr/>
          <p:nvPr/>
        </p:nvSpPr>
        <p:spPr>
          <a:xfrm>
            <a:off x="14826857" y="8505307"/>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9" name="Freeform 19"/>
          <p:cNvSpPr/>
          <p:nvPr/>
        </p:nvSpPr>
        <p:spPr>
          <a:xfrm>
            <a:off x="1994337" y="5619813"/>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0" name="Freeform 20"/>
          <p:cNvSpPr/>
          <p:nvPr/>
        </p:nvSpPr>
        <p:spPr>
          <a:xfrm>
            <a:off x="6462058" y="4510359"/>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1" name="Freeform 21"/>
          <p:cNvSpPr/>
          <p:nvPr/>
        </p:nvSpPr>
        <p:spPr>
          <a:xfrm>
            <a:off x="15665186" y="-69702"/>
            <a:ext cx="3088850" cy="2310427"/>
          </a:xfrm>
          <a:custGeom>
            <a:avLst/>
            <a:gdLst/>
            <a:ahLst/>
            <a:cxnLst/>
            <a:rect l="l" t="t" r="r" b="b"/>
            <a:pathLst>
              <a:path w="3088850" h="2310427">
                <a:moveTo>
                  <a:pt x="0" y="0"/>
                </a:moveTo>
                <a:lnTo>
                  <a:pt x="3088850" y="0"/>
                </a:lnTo>
                <a:lnTo>
                  <a:pt x="3088850" y="2310427"/>
                </a:lnTo>
                <a:lnTo>
                  <a:pt x="0" y="2310427"/>
                </a:lnTo>
                <a:lnTo>
                  <a:pt x="0" y="0"/>
                </a:lnTo>
                <a:close/>
              </a:path>
            </a:pathLst>
          </a:custGeom>
          <a:blipFill>
            <a:blip r:embed="rId9"/>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4122327" y="158885"/>
            <a:ext cx="10043346" cy="2140598"/>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graphicFrame>
        <p:nvGraphicFramePr>
          <p:cNvPr id="5" name="Table 5"/>
          <p:cNvGraphicFramePr>
            <a:graphicFrameLocks noGrp="1"/>
          </p:cNvGraphicFramePr>
          <p:nvPr/>
        </p:nvGraphicFramePr>
        <p:xfrm>
          <a:off x="924313" y="3286832"/>
          <a:ext cx="16439375" cy="5215554"/>
        </p:xfrm>
        <a:graphic>
          <a:graphicData uri="http://schemas.openxmlformats.org/drawingml/2006/table">
            <a:tbl>
              <a:tblPr/>
              <a:tblGrid>
                <a:gridCol w="4573248">
                  <a:extLst>
                    <a:ext uri="{9D8B030D-6E8A-4147-A177-3AD203B41FA5}">
                      <a16:colId xmlns:a16="http://schemas.microsoft.com/office/drawing/2014/main" val="20000"/>
                    </a:ext>
                  </a:extLst>
                </a:gridCol>
                <a:gridCol w="11866127">
                  <a:extLst>
                    <a:ext uri="{9D8B030D-6E8A-4147-A177-3AD203B41FA5}">
                      <a16:colId xmlns:a16="http://schemas.microsoft.com/office/drawing/2014/main" val="20001"/>
                    </a:ext>
                  </a:extLst>
                </a:gridCol>
              </a:tblGrid>
              <a:tr h="1264425">
                <a:tc>
                  <a:txBody>
                    <a:bodyPr/>
                    <a:lstStyle/>
                    <a:p>
                      <a:pPr algn="ctr">
                        <a:lnSpc>
                          <a:spcPts val="2800"/>
                        </a:lnSpc>
                        <a:defRPr/>
                      </a:pPr>
                      <a:r>
                        <a:rPr lang="en-US" sz="2000">
                          <a:solidFill>
                            <a:srgbClr val="000000"/>
                          </a:solidFill>
                          <a:latin typeface="Cabin"/>
                        </a:rPr>
                        <a:t>Tên đề tài</a:t>
                      </a:r>
                      <a:endParaRPr lang="en-US" sz="1100"/>
                    </a:p>
                  </a:txBody>
                  <a:tcPr marL="190500" marR="190500" marT="190500" marB="190500" anchor="ctr">
                    <a:lnL w="0" cap="flat" cmpd="sng" algn="ctr">
                      <a:solidFill>
                        <a:srgbClr val="FFFFFF"/>
                      </a:solidFill>
                      <a:prstDash val="solid"/>
                      <a:round/>
                      <a:headEnd type="none" w="med" len="med"/>
                      <a:tailEnd type="none" w="med" len="med"/>
                    </a:lnL>
                    <a:lnR w="19050" cap="flat" cmpd="sng" algn="ctr">
                      <a:solidFill>
                        <a:srgbClr val="CCCCCC"/>
                      </a:solidFill>
                      <a:prstDash val="solid"/>
                      <a:round/>
                      <a:headEnd type="none" w="med" len="med"/>
                      <a:tailEnd type="none" w="med" len="med"/>
                    </a:lnR>
                    <a:lnT w="0" cap="flat" cmpd="sng" algn="ctr">
                      <a:solidFill>
                        <a:srgbClr val="FFFFFF"/>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c>
                  <a:txBody>
                    <a:bodyPr/>
                    <a:lstStyle/>
                    <a:p>
                      <a:pPr algn="ctr">
                        <a:lnSpc>
                          <a:spcPts val="2800"/>
                        </a:lnSpc>
                        <a:defRPr/>
                      </a:pPr>
                      <a:r>
                        <a:rPr lang="en-US" sz="2000" dirty="0" err="1">
                          <a:solidFill>
                            <a:srgbClr val="000000"/>
                          </a:solidFill>
                          <a:latin typeface="Cabin"/>
                        </a:rPr>
                        <a:t>Xây</a:t>
                      </a:r>
                      <a:r>
                        <a:rPr lang="en-US" sz="2000" dirty="0">
                          <a:solidFill>
                            <a:srgbClr val="000000"/>
                          </a:solidFill>
                          <a:latin typeface="Cabin"/>
                        </a:rPr>
                        <a:t> </a:t>
                      </a:r>
                      <a:r>
                        <a:rPr lang="en-US" sz="2000" dirty="0" err="1">
                          <a:solidFill>
                            <a:srgbClr val="000000"/>
                          </a:solidFill>
                          <a:latin typeface="Cabin"/>
                        </a:rPr>
                        <a:t>dựng</a:t>
                      </a:r>
                      <a:r>
                        <a:rPr lang="en-US" sz="2000" dirty="0">
                          <a:solidFill>
                            <a:srgbClr val="000000"/>
                          </a:solidFill>
                          <a:latin typeface="Cabin"/>
                        </a:rPr>
                        <a:t> website </a:t>
                      </a:r>
                      <a:r>
                        <a:rPr lang="en-US" sz="2000" dirty="0" err="1">
                          <a:solidFill>
                            <a:srgbClr val="000000"/>
                          </a:solidFill>
                          <a:latin typeface="Cabin"/>
                        </a:rPr>
                        <a:t>bán</a:t>
                      </a:r>
                      <a:r>
                        <a:rPr lang="en-US" sz="2000" dirty="0">
                          <a:solidFill>
                            <a:srgbClr val="000000"/>
                          </a:solidFill>
                          <a:latin typeface="Cabin"/>
                        </a:rPr>
                        <a:t> </a:t>
                      </a:r>
                      <a:r>
                        <a:rPr lang="en-US" sz="2000" dirty="0" err="1">
                          <a:solidFill>
                            <a:srgbClr val="000000"/>
                          </a:solidFill>
                          <a:latin typeface="Cabin"/>
                        </a:rPr>
                        <a:t>khóa</a:t>
                      </a:r>
                      <a:r>
                        <a:rPr lang="en-US" sz="2000" dirty="0">
                          <a:solidFill>
                            <a:srgbClr val="000000"/>
                          </a:solidFill>
                          <a:latin typeface="Cabin"/>
                        </a:rPr>
                        <a:t> </a:t>
                      </a:r>
                      <a:r>
                        <a:rPr lang="en-US" sz="2000" dirty="0" err="1">
                          <a:solidFill>
                            <a:srgbClr val="000000"/>
                          </a:solidFill>
                          <a:latin typeface="Cabin"/>
                        </a:rPr>
                        <a:t>học</a:t>
                      </a:r>
                      <a:r>
                        <a:rPr lang="en-US" sz="2000" dirty="0">
                          <a:solidFill>
                            <a:srgbClr val="000000"/>
                          </a:solidFill>
                          <a:latin typeface="Cabin"/>
                        </a:rPr>
                        <a:t> Văn Anh</a:t>
                      </a:r>
                      <a:endParaRPr lang="en-US" sz="1100" dirty="0"/>
                    </a:p>
                  </a:txBody>
                  <a:tcPr marL="190500" marR="190500" marT="190500" marB="190500" anchor="ctr">
                    <a:lnL w="19050" cap="flat" cmpd="sng" algn="ctr">
                      <a:solidFill>
                        <a:srgbClr val="CCCCCC"/>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677843">
                <a:tc>
                  <a:txBody>
                    <a:bodyPr/>
                    <a:lstStyle/>
                    <a:p>
                      <a:pPr algn="ctr">
                        <a:lnSpc>
                          <a:spcPts val="2800"/>
                        </a:lnSpc>
                        <a:defRPr/>
                      </a:pPr>
                      <a:r>
                        <a:rPr lang="en-US" sz="2000">
                          <a:solidFill>
                            <a:srgbClr val="000000"/>
                          </a:solidFill>
                          <a:latin typeface="Cabin"/>
                        </a:rPr>
                        <a:t>Mục tiêu đề tài</a:t>
                      </a:r>
                      <a:endParaRPr lang="en-US" sz="1100"/>
                    </a:p>
                  </a:txBody>
                  <a:tcPr marL="190500" marR="190500" marT="190500" marB="190500" anchor="ctr">
                    <a:lnL w="0" cap="flat" cmpd="sng" algn="ctr">
                      <a:solidFill>
                        <a:srgbClr val="FFFFFF"/>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c>
                  <a:txBody>
                    <a:bodyPr/>
                    <a:lstStyle/>
                    <a:p>
                      <a:pPr algn="ctr">
                        <a:lnSpc>
                          <a:spcPts val="2800"/>
                        </a:lnSpc>
                        <a:defRPr/>
                      </a:pPr>
                      <a:r>
                        <a:rPr lang="en-US" sz="2000" dirty="0" err="1">
                          <a:solidFill>
                            <a:srgbClr val="000000"/>
                          </a:solidFill>
                          <a:latin typeface="Cabin"/>
                        </a:rPr>
                        <a:t>Xây</a:t>
                      </a:r>
                      <a:r>
                        <a:rPr lang="en-US" sz="2000" dirty="0">
                          <a:solidFill>
                            <a:srgbClr val="000000"/>
                          </a:solidFill>
                          <a:latin typeface="Cabin"/>
                        </a:rPr>
                        <a:t> </a:t>
                      </a:r>
                      <a:r>
                        <a:rPr lang="en-US" sz="2000" dirty="0" err="1">
                          <a:solidFill>
                            <a:srgbClr val="000000"/>
                          </a:solidFill>
                          <a:latin typeface="Cabin"/>
                        </a:rPr>
                        <a:t>dựng</a:t>
                      </a:r>
                      <a:r>
                        <a:rPr lang="en-US" sz="2000" dirty="0">
                          <a:solidFill>
                            <a:srgbClr val="000000"/>
                          </a:solidFill>
                          <a:latin typeface="Cabin"/>
                        </a:rPr>
                        <a:t>, </a:t>
                      </a:r>
                      <a:r>
                        <a:rPr lang="en-US" sz="2000" dirty="0" err="1">
                          <a:solidFill>
                            <a:srgbClr val="000000"/>
                          </a:solidFill>
                          <a:latin typeface="Cabin"/>
                        </a:rPr>
                        <a:t>phát</a:t>
                      </a:r>
                      <a:r>
                        <a:rPr lang="en-US" sz="2000" dirty="0">
                          <a:solidFill>
                            <a:srgbClr val="000000"/>
                          </a:solidFill>
                          <a:latin typeface="Cabin"/>
                        </a:rPr>
                        <a:t> </a:t>
                      </a:r>
                      <a:r>
                        <a:rPr lang="en-US" sz="2000" dirty="0" err="1">
                          <a:solidFill>
                            <a:srgbClr val="000000"/>
                          </a:solidFill>
                          <a:latin typeface="Cabin"/>
                        </a:rPr>
                        <a:t>triển</a:t>
                      </a:r>
                      <a:r>
                        <a:rPr lang="en-US" sz="2000" dirty="0">
                          <a:solidFill>
                            <a:srgbClr val="000000"/>
                          </a:solidFill>
                          <a:latin typeface="Cabin"/>
                        </a:rPr>
                        <a:t> </a:t>
                      </a:r>
                      <a:r>
                        <a:rPr lang="en-US" sz="2000" dirty="0" err="1">
                          <a:solidFill>
                            <a:srgbClr val="000000"/>
                          </a:solidFill>
                          <a:latin typeface="Cabin"/>
                        </a:rPr>
                        <a:t>một</a:t>
                      </a:r>
                      <a:r>
                        <a:rPr lang="en-US" sz="2000" dirty="0">
                          <a:solidFill>
                            <a:srgbClr val="000000"/>
                          </a:solidFill>
                          <a:latin typeface="Cabin"/>
                        </a:rPr>
                        <a:t> </a:t>
                      </a:r>
                      <a:r>
                        <a:rPr lang="en-US" sz="2000" dirty="0" err="1">
                          <a:solidFill>
                            <a:srgbClr val="000000"/>
                          </a:solidFill>
                          <a:latin typeface="Cabin"/>
                        </a:rPr>
                        <a:t>trang</a:t>
                      </a:r>
                      <a:r>
                        <a:rPr lang="en-US" sz="2000" dirty="0">
                          <a:solidFill>
                            <a:srgbClr val="000000"/>
                          </a:solidFill>
                          <a:latin typeface="Cabin"/>
                        </a:rPr>
                        <a:t> web </a:t>
                      </a:r>
                      <a:r>
                        <a:rPr lang="en-US" sz="2000" dirty="0" err="1">
                          <a:solidFill>
                            <a:srgbClr val="000000"/>
                          </a:solidFill>
                          <a:latin typeface="Cabin"/>
                        </a:rPr>
                        <a:t>giáo</a:t>
                      </a:r>
                      <a:r>
                        <a:rPr lang="en-US" sz="2000" dirty="0">
                          <a:solidFill>
                            <a:srgbClr val="000000"/>
                          </a:solidFill>
                          <a:latin typeface="Cabin"/>
                        </a:rPr>
                        <a:t> </a:t>
                      </a:r>
                      <a:r>
                        <a:rPr lang="en-US" sz="2000" dirty="0" err="1">
                          <a:solidFill>
                            <a:srgbClr val="000000"/>
                          </a:solidFill>
                          <a:latin typeface="Cabin"/>
                        </a:rPr>
                        <a:t>dục</a:t>
                      </a:r>
                      <a:r>
                        <a:rPr lang="en-US" sz="2000" dirty="0">
                          <a:solidFill>
                            <a:srgbClr val="000000"/>
                          </a:solidFill>
                          <a:latin typeface="Cabin"/>
                        </a:rPr>
                        <a:t> </a:t>
                      </a:r>
                      <a:r>
                        <a:rPr lang="en-US" sz="2000" dirty="0" err="1">
                          <a:solidFill>
                            <a:srgbClr val="000000"/>
                          </a:solidFill>
                          <a:latin typeface="Cabin"/>
                        </a:rPr>
                        <a:t>đầy</a:t>
                      </a:r>
                      <a:r>
                        <a:rPr lang="en-US" sz="2000" dirty="0">
                          <a:solidFill>
                            <a:srgbClr val="000000"/>
                          </a:solidFill>
                          <a:latin typeface="Cabin"/>
                        </a:rPr>
                        <a:t> </a:t>
                      </a:r>
                      <a:r>
                        <a:rPr lang="en-US" sz="2000" dirty="0" err="1">
                          <a:solidFill>
                            <a:srgbClr val="000000"/>
                          </a:solidFill>
                          <a:latin typeface="Cabin"/>
                        </a:rPr>
                        <a:t>đủ</a:t>
                      </a:r>
                      <a:r>
                        <a:rPr lang="en-US" sz="2000" dirty="0">
                          <a:solidFill>
                            <a:srgbClr val="000000"/>
                          </a:solidFill>
                          <a:latin typeface="Cabin"/>
                        </a:rPr>
                        <a:t> </a:t>
                      </a:r>
                      <a:r>
                        <a:rPr lang="en-US" sz="2000" dirty="0" err="1">
                          <a:solidFill>
                            <a:srgbClr val="000000"/>
                          </a:solidFill>
                          <a:latin typeface="Cabin"/>
                        </a:rPr>
                        <a:t>chức</a:t>
                      </a:r>
                      <a:r>
                        <a:rPr lang="en-US" sz="2000" dirty="0">
                          <a:solidFill>
                            <a:srgbClr val="000000"/>
                          </a:solidFill>
                          <a:latin typeface="Cabin"/>
                        </a:rPr>
                        <a:t> </a:t>
                      </a:r>
                      <a:r>
                        <a:rPr lang="en-US" sz="2000" dirty="0" err="1">
                          <a:solidFill>
                            <a:srgbClr val="000000"/>
                          </a:solidFill>
                          <a:latin typeface="Cabin"/>
                        </a:rPr>
                        <a:t>năng</a:t>
                      </a:r>
                      <a:r>
                        <a:rPr lang="en-US" sz="2000" dirty="0">
                          <a:solidFill>
                            <a:srgbClr val="000000"/>
                          </a:solidFill>
                          <a:latin typeface="Cabin"/>
                        </a:rPr>
                        <a:t> </a:t>
                      </a:r>
                      <a:r>
                        <a:rPr lang="en-US" sz="2000" dirty="0" err="1">
                          <a:solidFill>
                            <a:srgbClr val="000000"/>
                          </a:solidFill>
                          <a:latin typeface="Cabin"/>
                        </a:rPr>
                        <a:t>bằng</a:t>
                      </a:r>
                      <a:r>
                        <a:rPr lang="en-US" sz="2000" dirty="0">
                          <a:solidFill>
                            <a:srgbClr val="000000"/>
                          </a:solidFill>
                          <a:latin typeface="Cabin"/>
                        </a:rPr>
                        <a:t> </a:t>
                      </a:r>
                      <a:r>
                        <a:rPr lang="en-US" sz="2000" dirty="0" err="1">
                          <a:solidFill>
                            <a:srgbClr val="000000"/>
                          </a:solidFill>
                          <a:latin typeface="Cabin"/>
                        </a:rPr>
                        <a:t>cách</a:t>
                      </a:r>
                      <a:r>
                        <a:rPr lang="en-US" sz="2000" dirty="0">
                          <a:solidFill>
                            <a:srgbClr val="000000"/>
                          </a:solidFill>
                          <a:latin typeface="Cabin"/>
                        </a:rPr>
                        <a:t> </a:t>
                      </a:r>
                      <a:r>
                        <a:rPr lang="en-US" sz="2000" dirty="0" err="1">
                          <a:solidFill>
                            <a:srgbClr val="000000"/>
                          </a:solidFill>
                          <a:latin typeface="Cabin"/>
                        </a:rPr>
                        <a:t>sử</a:t>
                      </a:r>
                      <a:r>
                        <a:rPr lang="en-US" sz="2000" dirty="0">
                          <a:solidFill>
                            <a:srgbClr val="000000"/>
                          </a:solidFill>
                          <a:latin typeface="Cabin"/>
                        </a:rPr>
                        <a:t> </a:t>
                      </a:r>
                      <a:r>
                        <a:rPr lang="en-US" sz="2000" dirty="0" err="1">
                          <a:solidFill>
                            <a:srgbClr val="000000"/>
                          </a:solidFill>
                          <a:latin typeface="Cabin"/>
                        </a:rPr>
                        <a:t>dụng</a:t>
                      </a:r>
                      <a:r>
                        <a:rPr lang="en-US" sz="2000" dirty="0">
                          <a:solidFill>
                            <a:srgbClr val="000000"/>
                          </a:solidFill>
                          <a:latin typeface="Cabin"/>
                        </a:rPr>
                        <a:t> </a:t>
                      </a:r>
                      <a:r>
                        <a:rPr lang="en-US" sz="2000" dirty="0" err="1">
                          <a:solidFill>
                            <a:srgbClr val="000000"/>
                          </a:solidFill>
                          <a:latin typeface="Cabin"/>
                        </a:rPr>
                        <a:t>công</a:t>
                      </a:r>
                      <a:r>
                        <a:rPr lang="en-US" sz="2000" dirty="0">
                          <a:solidFill>
                            <a:srgbClr val="000000"/>
                          </a:solidFill>
                          <a:latin typeface="Cabin"/>
                        </a:rPr>
                        <a:t> </a:t>
                      </a:r>
                      <a:r>
                        <a:rPr lang="en-US" sz="2000" dirty="0" err="1">
                          <a:solidFill>
                            <a:srgbClr val="000000"/>
                          </a:solidFill>
                          <a:latin typeface="Cabin"/>
                        </a:rPr>
                        <a:t>nghệ</a:t>
                      </a:r>
                      <a:r>
                        <a:rPr lang="en-US" sz="2000" dirty="0">
                          <a:solidFill>
                            <a:srgbClr val="000000"/>
                          </a:solidFill>
                          <a:latin typeface="Cabin"/>
                        </a:rPr>
                        <a:t> </a:t>
                      </a:r>
                      <a:r>
                        <a:rPr lang="en-US" sz="2000" dirty="0" err="1">
                          <a:solidFill>
                            <a:srgbClr val="000000"/>
                          </a:solidFill>
                          <a:latin typeface="Cabin"/>
                        </a:rPr>
                        <a:t>ReactJs</a:t>
                      </a:r>
                      <a:r>
                        <a:rPr lang="en-US" sz="2000" dirty="0">
                          <a:solidFill>
                            <a:srgbClr val="000000"/>
                          </a:solidFill>
                          <a:latin typeface="Cabin"/>
                        </a:rPr>
                        <a:t>. </a:t>
                      </a:r>
                      <a:r>
                        <a:rPr lang="en-US" sz="2000" dirty="0" err="1">
                          <a:solidFill>
                            <a:srgbClr val="000000"/>
                          </a:solidFill>
                          <a:latin typeface="Cabin"/>
                        </a:rPr>
                        <a:t>Mục</a:t>
                      </a:r>
                      <a:r>
                        <a:rPr lang="en-US" sz="2000" dirty="0">
                          <a:solidFill>
                            <a:srgbClr val="000000"/>
                          </a:solidFill>
                          <a:latin typeface="Cabin"/>
                        </a:rPr>
                        <a:t> </a:t>
                      </a:r>
                      <a:r>
                        <a:rPr lang="en-US" sz="2000" dirty="0" err="1">
                          <a:solidFill>
                            <a:srgbClr val="000000"/>
                          </a:solidFill>
                          <a:latin typeface="Cabin"/>
                        </a:rPr>
                        <a:t>tiêu</a:t>
                      </a:r>
                      <a:r>
                        <a:rPr lang="en-US" sz="2000" dirty="0">
                          <a:solidFill>
                            <a:srgbClr val="000000"/>
                          </a:solidFill>
                          <a:latin typeface="Cabin"/>
                        </a:rPr>
                        <a:t> </a:t>
                      </a:r>
                      <a:r>
                        <a:rPr lang="en-US" sz="2000" dirty="0" err="1">
                          <a:solidFill>
                            <a:srgbClr val="000000"/>
                          </a:solidFill>
                          <a:latin typeface="Cabin"/>
                        </a:rPr>
                        <a:t>là</a:t>
                      </a:r>
                      <a:r>
                        <a:rPr lang="en-US" sz="2000" dirty="0">
                          <a:solidFill>
                            <a:srgbClr val="000000"/>
                          </a:solidFill>
                          <a:latin typeface="Cabin"/>
                        </a:rPr>
                        <a:t> </a:t>
                      </a:r>
                      <a:r>
                        <a:rPr lang="en-US" sz="2000" dirty="0" err="1">
                          <a:solidFill>
                            <a:srgbClr val="000000"/>
                          </a:solidFill>
                          <a:latin typeface="Cabin"/>
                        </a:rPr>
                        <a:t>tạo</a:t>
                      </a:r>
                      <a:r>
                        <a:rPr lang="en-US" sz="2000" dirty="0">
                          <a:solidFill>
                            <a:srgbClr val="000000"/>
                          </a:solidFill>
                          <a:latin typeface="Cabin"/>
                        </a:rPr>
                        <a:t> ra </a:t>
                      </a:r>
                      <a:r>
                        <a:rPr lang="en-US" sz="2000" dirty="0" err="1">
                          <a:solidFill>
                            <a:srgbClr val="000000"/>
                          </a:solidFill>
                          <a:latin typeface="Cabin"/>
                        </a:rPr>
                        <a:t>một</a:t>
                      </a:r>
                      <a:r>
                        <a:rPr lang="en-US" sz="2000" dirty="0">
                          <a:solidFill>
                            <a:srgbClr val="000000"/>
                          </a:solidFill>
                          <a:latin typeface="Cabin"/>
                        </a:rPr>
                        <a:t> </a:t>
                      </a:r>
                      <a:r>
                        <a:rPr lang="en-US" sz="2000" dirty="0" err="1">
                          <a:solidFill>
                            <a:srgbClr val="000000"/>
                          </a:solidFill>
                          <a:latin typeface="Cabin"/>
                        </a:rPr>
                        <a:t>nền</a:t>
                      </a:r>
                      <a:r>
                        <a:rPr lang="en-US" sz="2000" dirty="0">
                          <a:solidFill>
                            <a:srgbClr val="000000"/>
                          </a:solidFill>
                          <a:latin typeface="Cabin"/>
                        </a:rPr>
                        <a:t> </a:t>
                      </a:r>
                      <a:r>
                        <a:rPr lang="en-US" sz="2000" dirty="0" err="1">
                          <a:solidFill>
                            <a:srgbClr val="000000"/>
                          </a:solidFill>
                          <a:latin typeface="Cabin"/>
                        </a:rPr>
                        <a:t>tảng</a:t>
                      </a:r>
                      <a:r>
                        <a:rPr lang="en-US" sz="2000" dirty="0">
                          <a:solidFill>
                            <a:srgbClr val="000000"/>
                          </a:solidFill>
                          <a:latin typeface="Cabin"/>
                        </a:rPr>
                        <a:t> </a:t>
                      </a:r>
                      <a:r>
                        <a:rPr lang="en-US" sz="2000" dirty="0" err="1">
                          <a:solidFill>
                            <a:srgbClr val="000000"/>
                          </a:solidFill>
                          <a:latin typeface="Cabin"/>
                        </a:rPr>
                        <a:t>cho</a:t>
                      </a:r>
                      <a:r>
                        <a:rPr lang="en-US" sz="2000" dirty="0">
                          <a:solidFill>
                            <a:srgbClr val="000000"/>
                          </a:solidFill>
                          <a:latin typeface="Cabin"/>
                        </a:rPr>
                        <a:t> </a:t>
                      </a:r>
                      <a:r>
                        <a:rPr lang="en-US" sz="2000" dirty="0" err="1">
                          <a:solidFill>
                            <a:srgbClr val="000000"/>
                          </a:solidFill>
                          <a:latin typeface="Cabin"/>
                        </a:rPr>
                        <a:t>phép</a:t>
                      </a:r>
                      <a:r>
                        <a:rPr lang="en-US" sz="2000" dirty="0">
                          <a:solidFill>
                            <a:srgbClr val="000000"/>
                          </a:solidFill>
                          <a:latin typeface="Cabin"/>
                        </a:rPr>
                        <a:t> </a:t>
                      </a:r>
                      <a:r>
                        <a:rPr lang="en-US" sz="2000" dirty="0" err="1">
                          <a:solidFill>
                            <a:srgbClr val="000000"/>
                          </a:solidFill>
                          <a:latin typeface="Cabin"/>
                        </a:rPr>
                        <a:t>người</a:t>
                      </a:r>
                      <a:r>
                        <a:rPr lang="en-US" sz="2000" dirty="0">
                          <a:solidFill>
                            <a:srgbClr val="000000"/>
                          </a:solidFill>
                          <a:latin typeface="Cabin"/>
                        </a:rPr>
                        <a:t> </a:t>
                      </a:r>
                      <a:r>
                        <a:rPr lang="en-US" sz="2000" dirty="0" err="1">
                          <a:solidFill>
                            <a:srgbClr val="000000"/>
                          </a:solidFill>
                          <a:latin typeface="Cabin"/>
                        </a:rPr>
                        <a:t>dùng</a:t>
                      </a:r>
                      <a:r>
                        <a:rPr lang="en-US" sz="2000" dirty="0">
                          <a:solidFill>
                            <a:srgbClr val="000000"/>
                          </a:solidFill>
                          <a:latin typeface="Cabin"/>
                        </a:rPr>
                        <a:t> </a:t>
                      </a:r>
                      <a:r>
                        <a:rPr lang="en-US" sz="2000" dirty="0" err="1">
                          <a:solidFill>
                            <a:srgbClr val="000000"/>
                          </a:solidFill>
                          <a:latin typeface="Cabin"/>
                        </a:rPr>
                        <a:t>mua</a:t>
                      </a:r>
                      <a:r>
                        <a:rPr lang="en-US" sz="2000" dirty="0">
                          <a:solidFill>
                            <a:srgbClr val="000000"/>
                          </a:solidFill>
                          <a:latin typeface="Cabin"/>
                        </a:rPr>
                        <a:t> </a:t>
                      </a:r>
                      <a:r>
                        <a:rPr lang="en-US" sz="2000" dirty="0" err="1">
                          <a:solidFill>
                            <a:srgbClr val="000000"/>
                          </a:solidFill>
                          <a:latin typeface="Cabin"/>
                        </a:rPr>
                        <a:t>khóa</a:t>
                      </a:r>
                      <a:r>
                        <a:rPr lang="en-US" sz="2000" dirty="0">
                          <a:solidFill>
                            <a:srgbClr val="000000"/>
                          </a:solidFill>
                          <a:latin typeface="Cabin"/>
                        </a:rPr>
                        <a:t> </a:t>
                      </a:r>
                      <a:r>
                        <a:rPr lang="en-US" sz="2000" dirty="0" err="1">
                          <a:solidFill>
                            <a:srgbClr val="000000"/>
                          </a:solidFill>
                          <a:latin typeface="Cabin"/>
                        </a:rPr>
                        <a:t>học</a:t>
                      </a:r>
                      <a:r>
                        <a:rPr lang="en-US" sz="2000" dirty="0">
                          <a:solidFill>
                            <a:srgbClr val="000000"/>
                          </a:solidFill>
                          <a:latin typeface="Cabin"/>
                        </a:rPr>
                        <a:t> </a:t>
                      </a:r>
                      <a:r>
                        <a:rPr lang="en-US" sz="2000" dirty="0" err="1">
                          <a:solidFill>
                            <a:srgbClr val="000000"/>
                          </a:solidFill>
                          <a:latin typeface="Cabin"/>
                        </a:rPr>
                        <a:t>và</a:t>
                      </a:r>
                      <a:r>
                        <a:rPr lang="en-US" sz="2000" dirty="0">
                          <a:solidFill>
                            <a:srgbClr val="000000"/>
                          </a:solidFill>
                          <a:latin typeface="Cabin"/>
                        </a:rPr>
                        <a:t> online </a:t>
                      </a:r>
                      <a:r>
                        <a:rPr lang="en-US" sz="2000" dirty="0" err="1">
                          <a:solidFill>
                            <a:srgbClr val="000000"/>
                          </a:solidFill>
                          <a:latin typeface="Cabin"/>
                        </a:rPr>
                        <a:t>một</a:t>
                      </a:r>
                      <a:r>
                        <a:rPr lang="en-US" sz="2000" dirty="0">
                          <a:solidFill>
                            <a:srgbClr val="000000"/>
                          </a:solidFill>
                          <a:latin typeface="Cabin"/>
                        </a:rPr>
                        <a:t> </a:t>
                      </a:r>
                      <a:r>
                        <a:rPr lang="en-US" sz="2000" dirty="0" err="1">
                          <a:solidFill>
                            <a:srgbClr val="000000"/>
                          </a:solidFill>
                          <a:latin typeface="Cabin"/>
                        </a:rPr>
                        <a:t>cách</a:t>
                      </a:r>
                      <a:r>
                        <a:rPr lang="en-US" sz="2000" dirty="0">
                          <a:solidFill>
                            <a:srgbClr val="000000"/>
                          </a:solidFill>
                          <a:latin typeface="Cabin"/>
                        </a:rPr>
                        <a:t> </a:t>
                      </a:r>
                      <a:r>
                        <a:rPr lang="en-US" sz="2000" dirty="0" err="1">
                          <a:solidFill>
                            <a:srgbClr val="000000"/>
                          </a:solidFill>
                          <a:latin typeface="Cabin"/>
                        </a:rPr>
                        <a:t>tiện</a:t>
                      </a:r>
                      <a:r>
                        <a:rPr lang="en-US" sz="2000" dirty="0">
                          <a:solidFill>
                            <a:srgbClr val="000000"/>
                          </a:solidFill>
                          <a:latin typeface="Cabin"/>
                        </a:rPr>
                        <a:t> </a:t>
                      </a:r>
                      <a:r>
                        <a:rPr lang="en-US" sz="2000" dirty="0" err="1">
                          <a:solidFill>
                            <a:srgbClr val="000000"/>
                          </a:solidFill>
                          <a:latin typeface="Cabin"/>
                        </a:rPr>
                        <a:t>lợi</a:t>
                      </a:r>
                      <a:r>
                        <a:rPr lang="en-US" sz="2000" dirty="0">
                          <a:solidFill>
                            <a:srgbClr val="000000"/>
                          </a:solidFill>
                          <a:latin typeface="Cabin"/>
                        </a:rPr>
                        <a:t>, bao </a:t>
                      </a:r>
                      <a:r>
                        <a:rPr lang="en-US" sz="2000" dirty="0" err="1">
                          <a:solidFill>
                            <a:srgbClr val="000000"/>
                          </a:solidFill>
                          <a:latin typeface="Cabin"/>
                        </a:rPr>
                        <a:t>gồm</a:t>
                      </a:r>
                      <a:r>
                        <a:rPr lang="en-US" sz="2000" dirty="0">
                          <a:solidFill>
                            <a:srgbClr val="000000"/>
                          </a:solidFill>
                          <a:latin typeface="Cabin"/>
                        </a:rPr>
                        <a:t> </a:t>
                      </a:r>
                      <a:r>
                        <a:rPr lang="en-US" sz="2000" dirty="0" err="1">
                          <a:solidFill>
                            <a:srgbClr val="000000"/>
                          </a:solidFill>
                          <a:latin typeface="Cabin"/>
                        </a:rPr>
                        <a:t>các</a:t>
                      </a:r>
                      <a:r>
                        <a:rPr lang="en-US" sz="2000" dirty="0">
                          <a:solidFill>
                            <a:srgbClr val="000000"/>
                          </a:solidFill>
                          <a:latin typeface="Cabin"/>
                        </a:rPr>
                        <a:t> </a:t>
                      </a:r>
                      <a:r>
                        <a:rPr lang="en-US" sz="2000" dirty="0" err="1">
                          <a:solidFill>
                            <a:srgbClr val="000000"/>
                          </a:solidFill>
                          <a:latin typeface="Cabin"/>
                        </a:rPr>
                        <a:t>chức</a:t>
                      </a:r>
                      <a:r>
                        <a:rPr lang="en-US" sz="2000" dirty="0">
                          <a:solidFill>
                            <a:srgbClr val="000000"/>
                          </a:solidFill>
                          <a:latin typeface="Cabin"/>
                        </a:rPr>
                        <a:t> </a:t>
                      </a:r>
                      <a:r>
                        <a:rPr lang="en-US" sz="2000" dirty="0" err="1">
                          <a:solidFill>
                            <a:srgbClr val="000000"/>
                          </a:solidFill>
                          <a:latin typeface="Cabin"/>
                        </a:rPr>
                        <a:t>năng</a:t>
                      </a:r>
                      <a:r>
                        <a:rPr lang="en-US" sz="2000" dirty="0">
                          <a:solidFill>
                            <a:srgbClr val="000000"/>
                          </a:solidFill>
                          <a:latin typeface="Cabin"/>
                        </a:rPr>
                        <a:t> </a:t>
                      </a:r>
                      <a:r>
                        <a:rPr lang="en-US" sz="2000" dirty="0" err="1">
                          <a:solidFill>
                            <a:srgbClr val="000000"/>
                          </a:solidFill>
                          <a:latin typeface="Cabin"/>
                        </a:rPr>
                        <a:t>như</a:t>
                      </a:r>
                      <a:r>
                        <a:rPr lang="en-US" sz="2000" dirty="0">
                          <a:solidFill>
                            <a:srgbClr val="000000"/>
                          </a:solidFill>
                          <a:latin typeface="Cabin"/>
                        </a:rPr>
                        <a:t> </a:t>
                      </a:r>
                      <a:r>
                        <a:rPr lang="en-US" sz="2000" dirty="0" err="1">
                          <a:solidFill>
                            <a:srgbClr val="000000"/>
                          </a:solidFill>
                          <a:latin typeface="Cabin"/>
                        </a:rPr>
                        <a:t>tìm</a:t>
                      </a:r>
                      <a:r>
                        <a:rPr lang="en-US" sz="2000" dirty="0">
                          <a:solidFill>
                            <a:srgbClr val="000000"/>
                          </a:solidFill>
                          <a:latin typeface="Cabin"/>
                        </a:rPr>
                        <a:t> </a:t>
                      </a:r>
                      <a:r>
                        <a:rPr lang="en-US" sz="2000" dirty="0" err="1">
                          <a:solidFill>
                            <a:srgbClr val="000000"/>
                          </a:solidFill>
                          <a:latin typeface="Cabin"/>
                        </a:rPr>
                        <a:t>kiếm</a:t>
                      </a:r>
                      <a:r>
                        <a:rPr lang="en-US" sz="2000" dirty="0">
                          <a:solidFill>
                            <a:srgbClr val="000000"/>
                          </a:solidFill>
                          <a:latin typeface="Cabin"/>
                        </a:rPr>
                        <a:t> </a:t>
                      </a:r>
                      <a:r>
                        <a:rPr lang="en-US" sz="2000" dirty="0" err="1">
                          <a:solidFill>
                            <a:srgbClr val="000000"/>
                          </a:solidFill>
                          <a:latin typeface="Cabin"/>
                        </a:rPr>
                        <a:t>khóa</a:t>
                      </a:r>
                      <a:r>
                        <a:rPr lang="en-US" sz="2000" dirty="0">
                          <a:solidFill>
                            <a:srgbClr val="000000"/>
                          </a:solidFill>
                          <a:latin typeface="Cabin"/>
                        </a:rPr>
                        <a:t> </a:t>
                      </a:r>
                      <a:r>
                        <a:rPr lang="en-US" sz="2000" dirty="0" err="1">
                          <a:solidFill>
                            <a:srgbClr val="000000"/>
                          </a:solidFill>
                          <a:latin typeface="Cabin"/>
                        </a:rPr>
                        <a:t>học</a:t>
                      </a:r>
                      <a:r>
                        <a:rPr lang="en-US" sz="2000" dirty="0">
                          <a:solidFill>
                            <a:srgbClr val="000000"/>
                          </a:solidFill>
                          <a:latin typeface="Cabin"/>
                        </a:rPr>
                        <a:t>, </a:t>
                      </a:r>
                      <a:r>
                        <a:rPr lang="en-US" sz="2000" dirty="0" err="1">
                          <a:solidFill>
                            <a:srgbClr val="000000"/>
                          </a:solidFill>
                          <a:latin typeface="Cabin"/>
                        </a:rPr>
                        <a:t>quản</a:t>
                      </a:r>
                      <a:r>
                        <a:rPr lang="en-US" sz="2000" dirty="0">
                          <a:solidFill>
                            <a:srgbClr val="000000"/>
                          </a:solidFill>
                          <a:latin typeface="Cabin"/>
                        </a:rPr>
                        <a:t> </a:t>
                      </a:r>
                      <a:r>
                        <a:rPr lang="en-US" sz="2000" dirty="0" err="1">
                          <a:solidFill>
                            <a:srgbClr val="000000"/>
                          </a:solidFill>
                          <a:latin typeface="Cabin"/>
                        </a:rPr>
                        <a:t>lý</a:t>
                      </a:r>
                      <a:r>
                        <a:rPr lang="en-US" sz="2000" dirty="0">
                          <a:solidFill>
                            <a:srgbClr val="000000"/>
                          </a:solidFill>
                          <a:latin typeface="Cabin"/>
                        </a:rPr>
                        <a:t> </a:t>
                      </a:r>
                      <a:r>
                        <a:rPr lang="en-US" sz="2000" dirty="0" err="1">
                          <a:solidFill>
                            <a:srgbClr val="000000"/>
                          </a:solidFill>
                          <a:latin typeface="Cabin"/>
                        </a:rPr>
                        <a:t>giỏ</a:t>
                      </a:r>
                      <a:r>
                        <a:rPr lang="en-US" sz="2000" dirty="0">
                          <a:solidFill>
                            <a:srgbClr val="000000"/>
                          </a:solidFill>
                          <a:latin typeface="Cabin"/>
                        </a:rPr>
                        <a:t> </a:t>
                      </a:r>
                      <a:r>
                        <a:rPr lang="en-US" sz="2000" dirty="0" err="1">
                          <a:solidFill>
                            <a:srgbClr val="000000"/>
                          </a:solidFill>
                          <a:latin typeface="Cabin"/>
                        </a:rPr>
                        <a:t>hàng</a:t>
                      </a:r>
                      <a:r>
                        <a:rPr lang="en-US" sz="2000" dirty="0">
                          <a:solidFill>
                            <a:srgbClr val="000000"/>
                          </a:solidFill>
                          <a:latin typeface="Cabin"/>
                        </a:rPr>
                        <a:t>, </a:t>
                      </a:r>
                      <a:r>
                        <a:rPr lang="en-US" sz="2000" dirty="0" err="1">
                          <a:solidFill>
                            <a:srgbClr val="000000"/>
                          </a:solidFill>
                          <a:latin typeface="Cabin"/>
                        </a:rPr>
                        <a:t>thanh</a:t>
                      </a:r>
                      <a:r>
                        <a:rPr lang="en-US" sz="2000" dirty="0">
                          <a:solidFill>
                            <a:srgbClr val="000000"/>
                          </a:solidFill>
                          <a:latin typeface="Cabin"/>
                        </a:rPr>
                        <a:t> </a:t>
                      </a:r>
                      <a:r>
                        <a:rPr lang="en-US" sz="2000" dirty="0" err="1">
                          <a:solidFill>
                            <a:srgbClr val="000000"/>
                          </a:solidFill>
                          <a:latin typeface="Cabin"/>
                        </a:rPr>
                        <a:t>toán</a:t>
                      </a:r>
                      <a:r>
                        <a:rPr lang="en-US" sz="2000" dirty="0">
                          <a:solidFill>
                            <a:srgbClr val="000000"/>
                          </a:solidFill>
                          <a:latin typeface="Cabin"/>
                        </a:rPr>
                        <a:t> </a:t>
                      </a:r>
                      <a:r>
                        <a:rPr lang="en-US" sz="2000" dirty="0" err="1">
                          <a:solidFill>
                            <a:srgbClr val="000000"/>
                          </a:solidFill>
                          <a:latin typeface="Cabin"/>
                        </a:rPr>
                        <a:t>và</a:t>
                      </a:r>
                      <a:r>
                        <a:rPr lang="en-US" sz="2000" dirty="0">
                          <a:solidFill>
                            <a:srgbClr val="000000"/>
                          </a:solidFill>
                          <a:latin typeface="Cabin"/>
                        </a:rPr>
                        <a:t> </a:t>
                      </a:r>
                      <a:r>
                        <a:rPr lang="en-US" sz="2000" dirty="0" err="1">
                          <a:solidFill>
                            <a:srgbClr val="000000"/>
                          </a:solidFill>
                          <a:latin typeface="Cabin"/>
                        </a:rPr>
                        <a:t>xử</a:t>
                      </a:r>
                      <a:r>
                        <a:rPr lang="en-US" sz="2000" dirty="0">
                          <a:solidFill>
                            <a:srgbClr val="000000"/>
                          </a:solidFill>
                          <a:latin typeface="Cabin"/>
                        </a:rPr>
                        <a:t> </a:t>
                      </a:r>
                      <a:r>
                        <a:rPr lang="en-US" sz="2000" dirty="0" err="1">
                          <a:solidFill>
                            <a:srgbClr val="000000"/>
                          </a:solidFill>
                          <a:latin typeface="Cabin"/>
                        </a:rPr>
                        <a:t>lý</a:t>
                      </a:r>
                      <a:r>
                        <a:rPr lang="en-US" sz="2000" dirty="0">
                          <a:solidFill>
                            <a:srgbClr val="000000"/>
                          </a:solidFill>
                          <a:latin typeface="Cabin"/>
                        </a:rPr>
                        <a:t> </a:t>
                      </a:r>
                      <a:r>
                        <a:rPr lang="en-US" sz="2000" dirty="0" err="1">
                          <a:solidFill>
                            <a:srgbClr val="000000"/>
                          </a:solidFill>
                          <a:latin typeface="Cabin"/>
                        </a:rPr>
                        <a:t>đơn</a:t>
                      </a:r>
                      <a:r>
                        <a:rPr lang="en-US" sz="2000" dirty="0">
                          <a:solidFill>
                            <a:srgbClr val="000000"/>
                          </a:solidFill>
                          <a:latin typeface="Cabin"/>
                        </a:rPr>
                        <a:t> </a:t>
                      </a:r>
                      <a:r>
                        <a:rPr lang="en-US" sz="2000" dirty="0" err="1">
                          <a:solidFill>
                            <a:srgbClr val="000000"/>
                          </a:solidFill>
                          <a:latin typeface="Cabin"/>
                        </a:rPr>
                        <a:t>hàng</a:t>
                      </a:r>
                      <a:r>
                        <a:rPr lang="en-US" sz="2000" dirty="0">
                          <a:solidFill>
                            <a:srgbClr val="000000"/>
                          </a:solidFill>
                          <a:latin typeface="Cabin"/>
                        </a:rPr>
                        <a:t>.</a:t>
                      </a:r>
                      <a:endParaRPr lang="en-US" sz="1100" dirty="0"/>
                    </a:p>
                  </a:txBody>
                  <a:tcPr marL="190500" marR="190500" marT="190500" marB="190500" anchor="ctr">
                    <a:lnL w="19050" cap="flat" cmpd="sng" algn="ctr">
                      <a:solidFill>
                        <a:srgbClr val="CCCCCC"/>
                      </a:solidFill>
                      <a:prstDash val="solid"/>
                      <a:round/>
                      <a:headEnd type="none" w="med" len="med"/>
                      <a:tailEnd type="none" w="med" len="med"/>
                    </a:lnL>
                    <a:lnR w="0" cap="flat" cmpd="sng" algn="ctr">
                      <a:solidFill>
                        <a:srgbClr val="FFFFFF"/>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273286">
                <a:tc>
                  <a:txBody>
                    <a:bodyPr/>
                    <a:lstStyle/>
                    <a:p>
                      <a:pPr algn="ctr">
                        <a:lnSpc>
                          <a:spcPts val="2800"/>
                        </a:lnSpc>
                        <a:defRPr/>
                      </a:pPr>
                      <a:r>
                        <a:rPr lang="en-US" sz="2000">
                          <a:solidFill>
                            <a:srgbClr val="000000"/>
                          </a:solidFill>
                          <a:latin typeface="Cabin"/>
                        </a:rPr>
                        <a:t>Đối tượng nghiên cứu</a:t>
                      </a:r>
                      <a:endParaRPr lang="en-US" sz="1100"/>
                    </a:p>
                  </a:txBody>
                  <a:tcPr marL="190500" marR="190500" marT="190500" marB="190500" anchor="ctr">
                    <a:lnL w="0" cap="flat" cmpd="sng" algn="ctr">
                      <a:solidFill>
                        <a:srgbClr val="FFFFFF"/>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0" cap="flat" cmpd="sng" algn="ctr">
                      <a:solidFill>
                        <a:srgbClr val="FFFFFF"/>
                      </a:solidFill>
                      <a:prstDash val="solid"/>
                      <a:round/>
                      <a:headEnd type="none" w="med" len="med"/>
                      <a:tailEnd type="none" w="med" len="med"/>
                    </a:lnB>
                    <a:solidFill>
                      <a:srgbClr val="FFFFFF"/>
                    </a:solidFill>
                  </a:tcPr>
                </a:tc>
                <a:tc>
                  <a:txBody>
                    <a:bodyPr/>
                    <a:lstStyle/>
                    <a:p>
                      <a:pPr algn="ctr">
                        <a:lnSpc>
                          <a:spcPts val="2800"/>
                        </a:lnSpc>
                        <a:defRPr/>
                      </a:pPr>
                      <a:r>
                        <a:rPr lang="en-US" sz="2000" dirty="0" err="1">
                          <a:solidFill>
                            <a:srgbClr val="000000"/>
                          </a:solidFill>
                          <a:latin typeface="Cabin"/>
                        </a:rPr>
                        <a:t>Học</a:t>
                      </a:r>
                      <a:r>
                        <a:rPr lang="en-US" sz="2000" dirty="0">
                          <a:solidFill>
                            <a:srgbClr val="000000"/>
                          </a:solidFill>
                          <a:latin typeface="Cabin"/>
                        </a:rPr>
                        <a:t> </a:t>
                      </a:r>
                      <a:r>
                        <a:rPr lang="en-US" sz="2000" dirty="0" err="1">
                          <a:solidFill>
                            <a:srgbClr val="000000"/>
                          </a:solidFill>
                          <a:latin typeface="Cabin"/>
                        </a:rPr>
                        <a:t>viên</a:t>
                      </a:r>
                      <a:r>
                        <a:rPr lang="en-US" sz="2000" dirty="0">
                          <a:solidFill>
                            <a:srgbClr val="000000"/>
                          </a:solidFill>
                          <a:latin typeface="Cabin"/>
                        </a:rPr>
                        <a:t>, </a:t>
                      </a:r>
                      <a:r>
                        <a:rPr lang="en-US" sz="2000" dirty="0" err="1">
                          <a:solidFill>
                            <a:srgbClr val="000000"/>
                          </a:solidFill>
                          <a:latin typeface="Cabin"/>
                        </a:rPr>
                        <a:t>giảng</a:t>
                      </a:r>
                      <a:r>
                        <a:rPr lang="en-US" sz="2000" dirty="0">
                          <a:solidFill>
                            <a:srgbClr val="000000"/>
                          </a:solidFill>
                          <a:latin typeface="Cabin"/>
                        </a:rPr>
                        <a:t> </a:t>
                      </a:r>
                      <a:r>
                        <a:rPr lang="en-US" sz="2000" dirty="0" err="1">
                          <a:solidFill>
                            <a:srgbClr val="000000"/>
                          </a:solidFill>
                          <a:latin typeface="Cabin"/>
                        </a:rPr>
                        <a:t>viên</a:t>
                      </a:r>
                      <a:r>
                        <a:rPr lang="en-US" sz="2000" dirty="0">
                          <a:solidFill>
                            <a:srgbClr val="000000"/>
                          </a:solidFill>
                          <a:latin typeface="Cabin"/>
                        </a:rPr>
                        <a:t>, </a:t>
                      </a:r>
                      <a:r>
                        <a:rPr lang="en-US" sz="2000" dirty="0" err="1">
                          <a:solidFill>
                            <a:srgbClr val="000000"/>
                          </a:solidFill>
                          <a:latin typeface="Cabin"/>
                        </a:rPr>
                        <a:t>trung</a:t>
                      </a:r>
                      <a:r>
                        <a:rPr lang="en-US" sz="2000" dirty="0">
                          <a:solidFill>
                            <a:srgbClr val="000000"/>
                          </a:solidFill>
                          <a:latin typeface="Cabin"/>
                        </a:rPr>
                        <a:t> </a:t>
                      </a:r>
                      <a:r>
                        <a:rPr lang="en-US" sz="2000" dirty="0" err="1">
                          <a:solidFill>
                            <a:srgbClr val="000000"/>
                          </a:solidFill>
                          <a:latin typeface="Cabin"/>
                        </a:rPr>
                        <a:t>tâm</a:t>
                      </a:r>
                      <a:r>
                        <a:rPr lang="en-US" sz="2000" dirty="0">
                          <a:solidFill>
                            <a:srgbClr val="000000"/>
                          </a:solidFill>
                          <a:latin typeface="Cabin"/>
                        </a:rPr>
                        <a:t> </a:t>
                      </a:r>
                      <a:r>
                        <a:rPr lang="en-US" sz="2000" dirty="0" err="1">
                          <a:solidFill>
                            <a:srgbClr val="000000"/>
                          </a:solidFill>
                          <a:latin typeface="Cabin"/>
                        </a:rPr>
                        <a:t>giảng</a:t>
                      </a:r>
                      <a:r>
                        <a:rPr lang="en-US" sz="2000" dirty="0">
                          <a:solidFill>
                            <a:srgbClr val="000000"/>
                          </a:solidFill>
                          <a:latin typeface="Cabin"/>
                        </a:rPr>
                        <a:t> </a:t>
                      </a:r>
                      <a:r>
                        <a:rPr lang="en-US" sz="2000" dirty="0" err="1">
                          <a:solidFill>
                            <a:srgbClr val="000000"/>
                          </a:solidFill>
                          <a:latin typeface="Cabin"/>
                        </a:rPr>
                        <a:t>dạy</a:t>
                      </a:r>
                      <a:r>
                        <a:rPr lang="en-US" sz="2000" dirty="0">
                          <a:solidFill>
                            <a:srgbClr val="000000"/>
                          </a:solidFill>
                          <a:latin typeface="Cabin"/>
                        </a:rPr>
                        <a:t>, </a:t>
                      </a:r>
                      <a:r>
                        <a:rPr lang="en-US" sz="2000" dirty="0" err="1">
                          <a:solidFill>
                            <a:srgbClr val="000000"/>
                          </a:solidFill>
                          <a:latin typeface="Cabin"/>
                        </a:rPr>
                        <a:t>nhà</a:t>
                      </a:r>
                      <a:r>
                        <a:rPr lang="en-US" sz="2000" dirty="0">
                          <a:solidFill>
                            <a:srgbClr val="000000"/>
                          </a:solidFill>
                          <a:latin typeface="Cabin"/>
                        </a:rPr>
                        <a:t> </a:t>
                      </a:r>
                      <a:r>
                        <a:rPr lang="en-US" sz="2000" dirty="0" err="1">
                          <a:solidFill>
                            <a:srgbClr val="000000"/>
                          </a:solidFill>
                          <a:latin typeface="Cabin"/>
                        </a:rPr>
                        <a:t>đầu</a:t>
                      </a:r>
                      <a:r>
                        <a:rPr lang="en-US" sz="2000" dirty="0">
                          <a:solidFill>
                            <a:srgbClr val="000000"/>
                          </a:solidFill>
                          <a:latin typeface="Cabin"/>
                        </a:rPr>
                        <a:t> </a:t>
                      </a:r>
                      <a:r>
                        <a:rPr lang="en-US" sz="2000" dirty="0" err="1">
                          <a:solidFill>
                            <a:srgbClr val="000000"/>
                          </a:solidFill>
                          <a:latin typeface="Cabin"/>
                        </a:rPr>
                        <a:t>tư</a:t>
                      </a:r>
                      <a:endParaRPr lang="en-US" sz="1100" dirty="0"/>
                    </a:p>
                  </a:txBody>
                  <a:tcPr marL="190500" marR="190500" marT="190500" marB="190500" anchor="ctr">
                    <a:lnL w="19050" cap="flat" cmpd="sng" algn="ctr">
                      <a:solidFill>
                        <a:srgbClr val="CCCCCC"/>
                      </a:solidFill>
                      <a:prstDash val="solid"/>
                      <a:round/>
                      <a:headEnd type="none" w="med" len="med"/>
                      <a:tailEnd type="none" w="med" len="med"/>
                    </a:lnL>
                    <a:lnR w="0" cap="flat" cmpd="sng" algn="ctr">
                      <a:solidFill>
                        <a:srgbClr val="FFFFFF"/>
                      </a:solidFill>
                      <a:prstDash val="solid"/>
                      <a:round/>
                      <a:headEnd type="none" w="med" len="med"/>
                      <a:tailEnd type="none" w="med" len="med"/>
                    </a:lnR>
                    <a:lnT w="19050" cap="flat" cmpd="sng" algn="ctr">
                      <a:solidFill>
                        <a:srgbClr val="CCCCCC"/>
                      </a:solidFill>
                      <a:prstDash val="solid"/>
                      <a:round/>
                      <a:headEnd type="none" w="med" len="med"/>
                      <a:tailEnd type="none" w="med" len="med"/>
                    </a:lnT>
                    <a:lnB w="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grpSp>
        <p:nvGrpSpPr>
          <p:cNvPr id="6" name="Group 6"/>
          <p:cNvGrpSpPr/>
          <p:nvPr/>
        </p:nvGrpSpPr>
        <p:grpSpPr>
          <a:xfrm>
            <a:off x="895970" y="9044945"/>
            <a:ext cx="3539104" cy="617207"/>
            <a:chOff x="0" y="0"/>
            <a:chExt cx="4718805" cy="822943"/>
          </a:xfrm>
        </p:grpSpPr>
        <p:grpSp>
          <p:nvGrpSpPr>
            <p:cNvPr id="7" name="Group 7"/>
            <p:cNvGrpSpPr/>
            <p:nvPr/>
          </p:nvGrpSpPr>
          <p:grpSpPr>
            <a:xfrm>
              <a:off x="0" y="0"/>
              <a:ext cx="4718805" cy="822943"/>
              <a:chOff x="0" y="0"/>
              <a:chExt cx="1291075" cy="225159"/>
            </a:xfrm>
          </p:grpSpPr>
          <p:sp>
            <p:nvSpPr>
              <p:cNvPr id="8" name="Freeform 8"/>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sp>
        </p:grpSp>
        <p:sp>
          <p:nvSpPr>
            <p:cNvPr id="9" name="TextBox 9"/>
            <p:cNvSpPr txBox="1"/>
            <p:nvPr/>
          </p:nvSpPr>
          <p:spPr>
            <a:xfrm>
              <a:off x="307158" y="226475"/>
              <a:ext cx="4104490" cy="408093"/>
            </a:xfrm>
            <a:prstGeom prst="rect">
              <a:avLst/>
            </a:prstGeom>
          </p:spPr>
          <p:txBody>
            <a:bodyPr lIns="0" tIns="0" rIns="0" bIns="0" rtlCol="0" anchor="t">
              <a:spAutoFit/>
            </a:bodyPr>
            <a:lstStyle/>
            <a:p>
              <a:pPr algn="ctr">
                <a:lnSpc>
                  <a:spcPts val="2554"/>
                </a:lnSpc>
              </a:pPr>
              <a:r>
                <a:rPr lang="en-US" sz="1824">
                  <a:solidFill>
                    <a:srgbClr val="003EA8"/>
                  </a:solidFill>
                  <a:latin typeface="Cabin"/>
                  <a:hlinkClick r:id="rId3" action="ppaction://hlinksldjump"/>
                </a:rPr>
                <a:t>Quay lại Trang Chương trình</a:t>
              </a:r>
            </a:p>
          </p:txBody>
        </p:sp>
      </p:grpSp>
      <p:sp>
        <p:nvSpPr>
          <p:cNvPr id="10" name="Freeform 10"/>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TextBox 14"/>
          <p:cNvSpPr txBox="1"/>
          <p:nvPr/>
        </p:nvSpPr>
        <p:spPr>
          <a:xfrm>
            <a:off x="5072143" y="880732"/>
            <a:ext cx="8183785" cy="750668"/>
          </a:xfrm>
          <a:prstGeom prst="rect">
            <a:avLst/>
          </a:prstGeom>
        </p:spPr>
        <p:txBody>
          <a:bodyPr lIns="0" tIns="0" rIns="0" bIns="0" rtlCol="0" anchor="t">
            <a:spAutoFit/>
          </a:bodyPr>
          <a:lstStyle/>
          <a:p>
            <a:pPr algn="ctr">
              <a:lnSpc>
                <a:spcPts val="5938"/>
              </a:lnSpc>
            </a:pPr>
            <a:r>
              <a:rPr lang="en-US" sz="4948">
                <a:solidFill>
                  <a:srgbClr val="003EA8"/>
                </a:solidFill>
                <a:latin typeface="Muli Bold"/>
              </a:rPr>
              <a:t>Tổng quan về đề tài</a:t>
            </a:r>
          </a:p>
        </p:txBody>
      </p:sp>
      <p:sp>
        <p:nvSpPr>
          <p:cNvPr id="15" name="Freeform 15"/>
          <p:cNvSpPr/>
          <p:nvPr/>
        </p:nvSpPr>
        <p:spPr>
          <a:xfrm>
            <a:off x="15199150" y="73971"/>
            <a:ext cx="3088850" cy="2310427"/>
          </a:xfrm>
          <a:custGeom>
            <a:avLst/>
            <a:gdLst/>
            <a:ahLst/>
            <a:cxnLst/>
            <a:rect l="l" t="t" r="r" b="b"/>
            <a:pathLst>
              <a:path w="3088850" h="2310427">
                <a:moveTo>
                  <a:pt x="0" y="0"/>
                </a:moveTo>
                <a:lnTo>
                  <a:pt x="3088850" y="0"/>
                </a:lnTo>
                <a:lnTo>
                  <a:pt x="3088850" y="2310426"/>
                </a:lnTo>
                <a:lnTo>
                  <a:pt x="0" y="2310426"/>
                </a:lnTo>
                <a:lnTo>
                  <a:pt x="0" y="0"/>
                </a:lnTo>
                <a:close/>
              </a:path>
            </a:pathLst>
          </a:custGeom>
          <a:blipFill>
            <a:blip r:embed="rId10"/>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4122327" y="158885"/>
            <a:ext cx="10043346" cy="2140598"/>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graphicFrame>
        <p:nvGraphicFramePr>
          <p:cNvPr id="5" name="Table 5"/>
          <p:cNvGraphicFramePr>
            <a:graphicFrameLocks noGrp="1"/>
          </p:cNvGraphicFramePr>
          <p:nvPr/>
        </p:nvGraphicFramePr>
        <p:xfrm>
          <a:off x="924313" y="3286832"/>
          <a:ext cx="16439375" cy="5514975"/>
        </p:xfrm>
        <a:graphic>
          <a:graphicData uri="http://schemas.openxmlformats.org/drawingml/2006/table">
            <a:tbl>
              <a:tblPr/>
              <a:tblGrid>
                <a:gridCol w="4573248">
                  <a:extLst>
                    <a:ext uri="{9D8B030D-6E8A-4147-A177-3AD203B41FA5}">
                      <a16:colId xmlns:a16="http://schemas.microsoft.com/office/drawing/2014/main" val="20000"/>
                    </a:ext>
                  </a:extLst>
                </a:gridCol>
                <a:gridCol w="11866127">
                  <a:extLst>
                    <a:ext uri="{9D8B030D-6E8A-4147-A177-3AD203B41FA5}">
                      <a16:colId xmlns:a16="http://schemas.microsoft.com/office/drawing/2014/main" val="20001"/>
                    </a:ext>
                  </a:extLst>
                </a:gridCol>
              </a:tblGrid>
              <a:tr h="2576199">
                <a:tc>
                  <a:txBody>
                    <a:bodyPr/>
                    <a:lstStyle/>
                    <a:p>
                      <a:pPr algn="ctr">
                        <a:lnSpc>
                          <a:spcPts val="2800"/>
                        </a:lnSpc>
                        <a:defRPr/>
                      </a:pPr>
                      <a:r>
                        <a:rPr lang="en-US" sz="2000">
                          <a:solidFill>
                            <a:srgbClr val="000000"/>
                          </a:solidFill>
                          <a:latin typeface="Cabin"/>
                        </a:rPr>
                        <a:t>Phạm vi nghiên cứu</a:t>
                      </a:r>
                      <a:endParaRPr lang="en-US" sz="1100"/>
                    </a:p>
                  </a:txBody>
                  <a:tcPr marL="190500" marR="190500" marT="190500" marB="190500" anchor="ctr">
                    <a:lnL w="0" cap="flat" cmpd="sng" algn="ctr">
                      <a:solidFill>
                        <a:srgbClr val="FFFFFF"/>
                      </a:solidFill>
                      <a:prstDash val="solid"/>
                      <a:round/>
                      <a:headEnd type="none" w="med" len="med"/>
                      <a:tailEnd type="none" w="med" len="med"/>
                    </a:lnL>
                    <a:lnR w="19050" cap="flat" cmpd="sng" algn="ctr">
                      <a:solidFill>
                        <a:srgbClr val="CCCCCC"/>
                      </a:solidFill>
                      <a:prstDash val="solid"/>
                      <a:round/>
                      <a:headEnd type="none" w="med" len="med"/>
                      <a:tailEnd type="none" w="med" len="med"/>
                    </a:lnR>
                    <a:lnT w="0" cap="flat" cmpd="sng" algn="ctr">
                      <a:solidFill>
                        <a:srgbClr val="FFFFFF"/>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c>
                  <a:txBody>
                    <a:bodyPr/>
                    <a:lstStyle/>
                    <a:p>
                      <a:pPr marL="431801" lvl="1" indent="-215900" algn="just">
                        <a:lnSpc>
                          <a:spcPts val="2800"/>
                        </a:lnSpc>
                        <a:buFont typeface="Arial"/>
                        <a:buChar char="•"/>
                        <a:defRPr/>
                      </a:pPr>
                      <a:r>
                        <a:rPr lang="en-US" sz="2000">
                          <a:solidFill>
                            <a:srgbClr val="000000"/>
                          </a:solidFill>
                          <a:latin typeface="Cabin"/>
                        </a:rPr>
                        <a:t>Thiết kế giao diện và trải nghiệm người dùng.</a:t>
                      </a:r>
                      <a:endParaRPr lang="en-US" sz="1100"/>
                    </a:p>
                    <a:p>
                      <a:pPr marL="431801" lvl="1" indent="-215900" algn="just">
                        <a:lnSpc>
                          <a:spcPts val="2800"/>
                        </a:lnSpc>
                        <a:buFont typeface="Arial"/>
                        <a:buChar char="•"/>
                      </a:pPr>
                      <a:r>
                        <a:rPr lang="en-US" sz="2000">
                          <a:solidFill>
                            <a:srgbClr val="000000"/>
                          </a:solidFill>
                          <a:latin typeface="Cabin"/>
                        </a:rPr>
                        <a:t> Phát triển hệ thống quản lý nội dung.</a:t>
                      </a:r>
                    </a:p>
                    <a:p>
                      <a:pPr marL="431801" lvl="1" indent="-215900" algn="just">
                        <a:lnSpc>
                          <a:spcPts val="2800"/>
                        </a:lnSpc>
                        <a:buFont typeface="Arial"/>
                        <a:buChar char="•"/>
                      </a:pPr>
                      <a:r>
                        <a:rPr lang="en-US" sz="2000">
                          <a:solidFill>
                            <a:srgbClr val="000000"/>
                          </a:solidFill>
                          <a:latin typeface="Cabin"/>
                        </a:rPr>
                        <a:t>Tích hợp hệ thống thanh toán trực tuyến.</a:t>
                      </a:r>
                    </a:p>
                    <a:p>
                      <a:pPr marL="431801" lvl="1" indent="-215900" algn="just">
                        <a:lnSpc>
                          <a:spcPts val="2800"/>
                        </a:lnSpc>
                        <a:buFont typeface="Arial"/>
                        <a:buChar char="•"/>
                      </a:pPr>
                      <a:r>
                        <a:rPr lang="en-US" sz="2000">
                          <a:solidFill>
                            <a:srgbClr val="000000"/>
                          </a:solidFill>
                          <a:latin typeface="Cabin"/>
                        </a:rPr>
                        <a:t>Tối ưu hóa công cụ tìm kiếm.</a:t>
                      </a:r>
                    </a:p>
                    <a:p>
                      <a:pPr marL="431801" lvl="1" indent="-215900" algn="just">
                        <a:lnSpc>
                          <a:spcPts val="2800"/>
                        </a:lnSpc>
                        <a:buFont typeface="Arial"/>
                        <a:buChar char="•"/>
                      </a:pPr>
                      <a:r>
                        <a:rPr lang="en-US" sz="2000">
                          <a:solidFill>
                            <a:srgbClr val="000000"/>
                          </a:solidFill>
                          <a:latin typeface="Cabin"/>
                        </a:rPr>
                        <a:t>Phân tích dữ liệu và đánh giá hiệu suất.</a:t>
                      </a:r>
                    </a:p>
                    <a:p>
                      <a:pPr marL="431801" lvl="1" indent="-215900" algn="just">
                        <a:lnSpc>
                          <a:spcPts val="2800"/>
                        </a:lnSpc>
                        <a:buFont typeface="Arial"/>
                        <a:buChar char="•"/>
                      </a:pPr>
                      <a:r>
                        <a:rPr lang="en-US" sz="2000">
                          <a:solidFill>
                            <a:srgbClr val="000000"/>
                          </a:solidFill>
                          <a:latin typeface="Cabin"/>
                        </a:rPr>
                        <a:t>Bảo mật thông tin.</a:t>
                      </a:r>
                    </a:p>
                  </a:txBody>
                  <a:tcPr marL="190500" marR="190500" marT="190500" marB="190500" anchor="ctr">
                    <a:lnL w="19050" cap="flat" cmpd="sng" algn="ctr">
                      <a:solidFill>
                        <a:srgbClr val="CCCCCC"/>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938776">
                <a:tc>
                  <a:txBody>
                    <a:bodyPr/>
                    <a:lstStyle/>
                    <a:p>
                      <a:pPr algn="ctr">
                        <a:lnSpc>
                          <a:spcPts val="2800"/>
                        </a:lnSpc>
                        <a:defRPr/>
                      </a:pPr>
                      <a:r>
                        <a:rPr lang="en-US" sz="2000">
                          <a:solidFill>
                            <a:srgbClr val="000000"/>
                          </a:solidFill>
                          <a:latin typeface="Cabin"/>
                        </a:rPr>
                        <a:t>Kết quả mong muốn</a:t>
                      </a:r>
                      <a:endParaRPr lang="en-US" sz="1100"/>
                    </a:p>
                  </a:txBody>
                  <a:tcPr marL="190500" marR="190500" marT="190500" marB="190500" anchor="ctr">
                    <a:lnL w="0" cap="flat" cmpd="sng" algn="ctr">
                      <a:solidFill>
                        <a:srgbClr val="FFFFFF"/>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c>
                  <a:txBody>
                    <a:bodyPr/>
                    <a:lstStyle/>
                    <a:p>
                      <a:pPr marL="431801" lvl="1" indent="-215900" algn="l">
                        <a:lnSpc>
                          <a:spcPts val="2800"/>
                        </a:lnSpc>
                        <a:buFont typeface="Arial"/>
                        <a:buChar char="•"/>
                        <a:defRPr/>
                      </a:pPr>
                      <a:r>
                        <a:rPr lang="en-US" sz="2000">
                          <a:solidFill>
                            <a:srgbClr val="000000"/>
                          </a:solidFill>
                          <a:latin typeface="Cabin"/>
                        </a:rPr>
                        <a:t>Website hoạt động hiệu quả.</a:t>
                      </a:r>
                      <a:endParaRPr lang="en-US" sz="1100"/>
                    </a:p>
                    <a:p>
                      <a:pPr marL="431801" lvl="1" indent="-215900" algn="l">
                        <a:lnSpc>
                          <a:spcPts val="2800"/>
                        </a:lnSpc>
                        <a:buFont typeface="Arial"/>
                        <a:buChar char="•"/>
                      </a:pPr>
                      <a:r>
                        <a:rPr lang="en-US" sz="2000">
                          <a:solidFill>
                            <a:srgbClr val="000000"/>
                          </a:solidFill>
                          <a:latin typeface="Cabin"/>
                        </a:rPr>
                        <a:t>Tăng doanh thu. </a:t>
                      </a:r>
                    </a:p>
                    <a:p>
                      <a:pPr marL="431801" lvl="1" indent="-215900" algn="l">
                        <a:lnSpc>
                          <a:spcPts val="2800"/>
                        </a:lnSpc>
                        <a:buFont typeface="Arial"/>
                        <a:buChar char="•"/>
                      </a:pPr>
                      <a:r>
                        <a:rPr lang="en-US" sz="2000">
                          <a:solidFill>
                            <a:srgbClr val="000000"/>
                          </a:solidFill>
                          <a:latin typeface="Cabin"/>
                        </a:rPr>
                        <a:t>Tăng sự hài lòng của khách hàng.</a:t>
                      </a:r>
                    </a:p>
                    <a:p>
                      <a:pPr marL="431801" lvl="1" indent="-215900" algn="l">
                        <a:lnSpc>
                          <a:spcPts val="2800"/>
                        </a:lnSpc>
                        <a:buFont typeface="Arial"/>
                        <a:buChar char="•"/>
                      </a:pPr>
                      <a:r>
                        <a:rPr lang="en-US" sz="2000">
                          <a:solidFill>
                            <a:srgbClr val="000000"/>
                          </a:solidFill>
                          <a:latin typeface="Cabin"/>
                        </a:rPr>
                        <a:t> Xây dựng thương hiệu.</a:t>
                      </a:r>
                    </a:p>
                    <a:p>
                      <a:pPr marL="431801" lvl="1" indent="-215900" algn="l">
                        <a:lnSpc>
                          <a:spcPts val="2800"/>
                        </a:lnSpc>
                        <a:buFont typeface="Arial"/>
                        <a:buChar char="•"/>
                      </a:pPr>
                      <a:r>
                        <a:rPr lang="en-US" sz="2000">
                          <a:solidFill>
                            <a:srgbClr val="000000"/>
                          </a:solidFill>
                          <a:latin typeface="Cabin"/>
                        </a:rPr>
                        <a:t>Thu thập và phân tích dữ liệu.</a:t>
                      </a:r>
                    </a:p>
                    <a:p>
                      <a:pPr marL="431801" lvl="1" indent="-215900" algn="l">
                        <a:lnSpc>
                          <a:spcPts val="2800"/>
                        </a:lnSpc>
                        <a:buFont typeface="Arial"/>
                        <a:buChar char="•"/>
                      </a:pPr>
                      <a:r>
                        <a:rPr lang="en-US" sz="2000">
                          <a:solidFill>
                            <a:srgbClr val="000000"/>
                          </a:solidFill>
                          <a:latin typeface="Cabin"/>
                        </a:rPr>
                        <a:t>Bảo mật thông tin và thanh toán.</a:t>
                      </a:r>
                    </a:p>
                    <a:p>
                      <a:pPr algn="ctr">
                        <a:lnSpc>
                          <a:spcPts val="2800"/>
                        </a:lnSpc>
                      </a:pPr>
                      <a:endParaRPr lang="en-US" sz="2000">
                        <a:solidFill>
                          <a:srgbClr val="000000"/>
                        </a:solidFill>
                        <a:latin typeface="Cabin"/>
                      </a:endParaRPr>
                    </a:p>
                  </a:txBody>
                  <a:tcPr marL="190500" marR="190500" marT="190500" marB="190500" anchor="ctr">
                    <a:lnL w="19050" cap="flat" cmpd="sng" algn="ctr">
                      <a:solidFill>
                        <a:srgbClr val="CCCCCC"/>
                      </a:solidFill>
                      <a:prstDash val="solid"/>
                      <a:round/>
                      <a:headEnd type="none" w="med" len="med"/>
                      <a:tailEnd type="none" w="med" len="med"/>
                    </a:lnL>
                    <a:lnR w="0" cap="flat" cmpd="sng" algn="ctr">
                      <a:solidFill>
                        <a:srgbClr val="FFFFFF"/>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grpSp>
        <p:nvGrpSpPr>
          <p:cNvPr id="6" name="Group 6"/>
          <p:cNvGrpSpPr/>
          <p:nvPr/>
        </p:nvGrpSpPr>
        <p:grpSpPr>
          <a:xfrm>
            <a:off x="895970" y="9044945"/>
            <a:ext cx="3539104" cy="617207"/>
            <a:chOff x="0" y="0"/>
            <a:chExt cx="4718805" cy="822943"/>
          </a:xfrm>
        </p:grpSpPr>
        <p:grpSp>
          <p:nvGrpSpPr>
            <p:cNvPr id="7" name="Group 7"/>
            <p:cNvGrpSpPr/>
            <p:nvPr/>
          </p:nvGrpSpPr>
          <p:grpSpPr>
            <a:xfrm>
              <a:off x="0" y="0"/>
              <a:ext cx="4718805" cy="822943"/>
              <a:chOff x="0" y="0"/>
              <a:chExt cx="1291075" cy="225159"/>
            </a:xfrm>
          </p:grpSpPr>
          <p:sp>
            <p:nvSpPr>
              <p:cNvPr id="8" name="Freeform 8"/>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sp>
        </p:grpSp>
        <p:sp>
          <p:nvSpPr>
            <p:cNvPr id="9" name="TextBox 9"/>
            <p:cNvSpPr txBox="1"/>
            <p:nvPr/>
          </p:nvSpPr>
          <p:spPr>
            <a:xfrm>
              <a:off x="307158" y="226475"/>
              <a:ext cx="4104490" cy="408093"/>
            </a:xfrm>
            <a:prstGeom prst="rect">
              <a:avLst/>
            </a:prstGeom>
          </p:spPr>
          <p:txBody>
            <a:bodyPr lIns="0" tIns="0" rIns="0" bIns="0" rtlCol="0" anchor="t">
              <a:spAutoFit/>
            </a:bodyPr>
            <a:lstStyle/>
            <a:p>
              <a:pPr algn="ctr">
                <a:lnSpc>
                  <a:spcPts val="2554"/>
                </a:lnSpc>
              </a:pPr>
              <a:r>
                <a:rPr lang="en-US" sz="1824">
                  <a:solidFill>
                    <a:srgbClr val="003EA8"/>
                  </a:solidFill>
                  <a:latin typeface="Cabin"/>
                  <a:hlinkClick r:id="rId3" action="ppaction://hlinksldjump"/>
                </a:rPr>
                <a:t>Quay lại Trang Chương trình</a:t>
              </a:r>
            </a:p>
          </p:txBody>
        </p:sp>
      </p:grpSp>
      <p:sp>
        <p:nvSpPr>
          <p:cNvPr id="10" name="Freeform 10"/>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TextBox 14"/>
          <p:cNvSpPr txBox="1"/>
          <p:nvPr/>
        </p:nvSpPr>
        <p:spPr>
          <a:xfrm>
            <a:off x="5072143" y="880732"/>
            <a:ext cx="8183785" cy="750668"/>
          </a:xfrm>
          <a:prstGeom prst="rect">
            <a:avLst/>
          </a:prstGeom>
        </p:spPr>
        <p:txBody>
          <a:bodyPr lIns="0" tIns="0" rIns="0" bIns="0" rtlCol="0" anchor="t">
            <a:spAutoFit/>
          </a:bodyPr>
          <a:lstStyle/>
          <a:p>
            <a:pPr algn="ctr">
              <a:lnSpc>
                <a:spcPts val="5938"/>
              </a:lnSpc>
            </a:pPr>
            <a:r>
              <a:rPr lang="en-US" sz="4948">
                <a:solidFill>
                  <a:srgbClr val="003EA8"/>
                </a:solidFill>
                <a:latin typeface="Muli Bold"/>
              </a:rPr>
              <a:t>Tổng quan về đề tài</a:t>
            </a:r>
          </a:p>
        </p:txBody>
      </p:sp>
      <p:sp>
        <p:nvSpPr>
          <p:cNvPr id="15" name="Freeform 15"/>
          <p:cNvSpPr/>
          <p:nvPr/>
        </p:nvSpPr>
        <p:spPr>
          <a:xfrm>
            <a:off x="15199150" y="73971"/>
            <a:ext cx="3088850" cy="2310427"/>
          </a:xfrm>
          <a:custGeom>
            <a:avLst/>
            <a:gdLst/>
            <a:ahLst/>
            <a:cxnLst/>
            <a:rect l="l" t="t" r="r" b="b"/>
            <a:pathLst>
              <a:path w="3088850" h="2310427">
                <a:moveTo>
                  <a:pt x="0" y="0"/>
                </a:moveTo>
                <a:lnTo>
                  <a:pt x="3088850" y="0"/>
                </a:lnTo>
                <a:lnTo>
                  <a:pt x="3088850" y="2310426"/>
                </a:lnTo>
                <a:lnTo>
                  <a:pt x="0" y="2310426"/>
                </a:lnTo>
                <a:lnTo>
                  <a:pt x="0" y="0"/>
                </a:lnTo>
                <a:close/>
              </a:path>
            </a:pathLst>
          </a:custGeom>
          <a:blipFill>
            <a:blip r:embed="rId10"/>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4122327" y="158885"/>
            <a:ext cx="10043346" cy="2140598"/>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graphicFrame>
        <p:nvGraphicFramePr>
          <p:cNvPr id="5" name="Table 5"/>
          <p:cNvGraphicFramePr>
            <a:graphicFrameLocks noGrp="1"/>
          </p:cNvGraphicFramePr>
          <p:nvPr/>
        </p:nvGraphicFramePr>
        <p:xfrm>
          <a:off x="924313" y="3286832"/>
          <a:ext cx="16439375" cy="5215554"/>
        </p:xfrm>
        <a:graphic>
          <a:graphicData uri="http://schemas.openxmlformats.org/drawingml/2006/table">
            <a:tbl>
              <a:tblPr/>
              <a:tblGrid>
                <a:gridCol w="4573248">
                  <a:extLst>
                    <a:ext uri="{9D8B030D-6E8A-4147-A177-3AD203B41FA5}">
                      <a16:colId xmlns:a16="http://schemas.microsoft.com/office/drawing/2014/main" val="20000"/>
                    </a:ext>
                  </a:extLst>
                </a:gridCol>
                <a:gridCol w="11866127">
                  <a:extLst>
                    <a:ext uri="{9D8B030D-6E8A-4147-A177-3AD203B41FA5}">
                      <a16:colId xmlns:a16="http://schemas.microsoft.com/office/drawing/2014/main" val="20001"/>
                    </a:ext>
                  </a:extLst>
                </a:gridCol>
              </a:tblGrid>
              <a:tr h="1569213">
                <a:tc>
                  <a:txBody>
                    <a:bodyPr/>
                    <a:lstStyle/>
                    <a:p>
                      <a:pPr algn="ctr">
                        <a:lnSpc>
                          <a:spcPts val="2800"/>
                        </a:lnSpc>
                        <a:defRPr/>
                      </a:pPr>
                      <a:r>
                        <a:rPr lang="en-US" sz="2000">
                          <a:solidFill>
                            <a:srgbClr val="000000"/>
                          </a:solidFill>
                          <a:latin typeface="Cabin"/>
                        </a:rPr>
                        <a:t>Học viên</a:t>
                      </a:r>
                      <a:endParaRPr lang="en-US" sz="1100"/>
                    </a:p>
                  </a:txBody>
                  <a:tcPr marL="190500" marR="190500" marT="190500" marB="190500" anchor="ctr">
                    <a:lnL w="0" cap="flat" cmpd="sng" algn="ctr">
                      <a:solidFill>
                        <a:srgbClr val="FFFFFF"/>
                      </a:solidFill>
                      <a:prstDash val="solid"/>
                      <a:round/>
                      <a:headEnd type="none" w="med" len="med"/>
                      <a:tailEnd type="none" w="med" len="med"/>
                    </a:lnL>
                    <a:lnR w="19050" cap="flat" cmpd="sng" algn="ctr">
                      <a:solidFill>
                        <a:srgbClr val="CCCCCC"/>
                      </a:solidFill>
                      <a:prstDash val="solid"/>
                      <a:round/>
                      <a:headEnd type="none" w="med" len="med"/>
                      <a:tailEnd type="none" w="med" len="med"/>
                    </a:lnR>
                    <a:lnT w="0" cap="flat" cmpd="sng" algn="ctr">
                      <a:solidFill>
                        <a:srgbClr val="FFFFFF"/>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c>
                  <a:txBody>
                    <a:bodyPr/>
                    <a:lstStyle/>
                    <a:p>
                      <a:pPr algn="ctr">
                        <a:lnSpc>
                          <a:spcPts val="2800"/>
                        </a:lnSpc>
                        <a:defRPr/>
                      </a:pPr>
                      <a:r>
                        <a:rPr lang="en-US" sz="2000">
                          <a:solidFill>
                            <a:srgbClr val="000000"/>
                          </a:solidFill>
                          <a:latin typeface="Cabin"/>
                        </a:rPr>
                        <a:t>Đăng ký, Đăng nhập, Quản lý thông tin cá nhân, Xem chi thiết khóa học, Thanh toán online, Mua khóa học, Vào học, Xem lịch sử mua hàng</a:t>
                      </a:r>
                      <a:endParaRPr lang="en-US" sz="1100"/>
                    </a:p>
                  </a:txBody>
                  <a:tcPr marL="190500" marR="190500" marT="190500" marB="190500" anchor="ctr">
                    <a:lnL w="19050" cap="flat" cmpd="sng" algn="ctr">
                      <a:solidFill>
                        <a:srgbClr val="CCCCCC"/>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306294">
                <a:tc>
                  <a:txBody>
                    <a:bodyPr/>
                    <a:lstStyle/>
                    <a:p>
                      <a:pPr algn="ctr">
                        <a:lnSpc>
                          <a:spcPts val="2800"/>
                        </a:lnSpc>
                        <a:defRPr/>
                      </a:pPr>
                      <a:r>
                        <a:rPr lang="en-US" sz="2000">
                          <a:solidFill>
                            <a:srgbClr val="000000"/>
                          </a:solidFill>
                          <a:latin typeface="Cabin"/>
                        </a:rPr>
                        <a:t>Giảng viên</a:t>
                      </a:r>
                      <a:endParaRPr lang="en-US" sz="1100"/>
                    </a:p>
                  </a:txBody>
                  <a:tcPr marL="190500" marR="190500" marT="190500" marB="190500" anchor="ctr">
                    <a:lnL w="0" cap="flat" cmpd="sng" algn="ctr">
                      <a:solidFill>
                        <a:srgbClr val="FFFFFF"/>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c>
                  <a:txBody>
                    <a:bodyPr/>
                    <a:lstStyle/>
                    <a:p>
                      <a:pPr algn="ctr">
                        <a:lnSpc>
                          <a:spcPts val="2800"/>
                        </a:lnSpc>
                        <a:defRPr/>
                      </a:pPr>
                      <a:r>
                        <a:rPr lang="en-US" sz="2000">
                          <a:solidFill>
                            <a:srgbClr val="000000"/>
                          </a:solidFill>
                          <a:latin typeface="Cabin"/>
                        </a:rPr>
                        <a:t>Đăng ký, Đăng nhập, Xem chi tiết khóa học, Xem phân công</a:t>
                      </a:r>
                      <a:endParaRPr lang="en-US" sz="1100"/>
                    </a:p>
                  </a:txBody>
                  <a:tcPr marL="190500" marR="190500" marT="190500" marB="190500" anchor="ctr">
                    <a:lnL w="19050" cap="flat" cmpd="sng" algn="ctr">
                      <a:solidFill>
                        <a:srgbClr val="CCCCCC"/>
                      </a:solidFill>
                      <a:prstDash val="solid"/>
                      <a:round/>
                      <a:headEnd type="none" w="med" len="med"/>
                      <a:tailEnd type="none" w="med" len="med"/>
                    </a:lnL>
                    <a:lnR w="0" cap="flat" cmpd="sng" algn="ctr">
                      <a:solidFill>
                        <a:srgbClr val="FFFFFF"/>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340046">
                <a:tc>
                  <a:txBody>
                    <a:bodyPr/>
                    <a:lstStyle/>
                    <a:p>
                      <a:pPr algn="ctr">
                        <a:lnSpc>
                          <a:spcPts val="2800"/>
                        </a:lnSpc>
                        <a:defRPr/>
                      </a:pPr>
                      <a:r>
                        <a:rPr lang="en-US" sz="2000">
                          <a:solidFill>
                            <a:srgbClr val="000000"/>
                          </a:solidFill>
                          <a:latin typeface="Cabin"/>
                        </a:rPr>
                        <a:t>Admin</a:t>
                      </a:r>
                      <a:endParaRPr lang="en-US" sz="1100"/>
                    </a:p>
                  </a:txBody>
                  <a:tcPr marL="190500" marR="190500" marT="190500" marB="190500" anchor="ctr">
                    <a:lnL w="0" cap="flat" cmpd="sng" algn="ctr">
                      <a:solidFill>
                        <a:srgbClr val="FFFFFF"/>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0" cap="flat" cmpd="sng" algn="ctr">
                      <a:solidFill>
                        <a:srgbClr val="FFFFFF"/>
                      </a:solidFill>
                      <a:prstDash val="solid"/>
                      <a:round/>
                      <a:headEnd type="none" w="med" len="med"/>
                      <a:tailEnd type="none" w="med" len="med"/>
                    </a:lnB>
                    <a:solidFill>
                      <a:srgbClr val="FFFFFF"/>
                    </a:solidFill>
                  </a:tcPr>
                </a:tc>
                <a:tc>
                  <a:txBody>
                    <a:bodyPr/>
                    <a:lstStyle/>
                    <a:p>
                      <a:pPr algn="ctr">
                        <a:lnSpc>
                          <a:spcPts val="2800"/>
                        </a:lnSpc>
                        <a:defRPr/>
                      </a:pPr>
                      <a:r>
                        <a:rPr lang="en-US" sz="2000">
                          <a:solidFill>
                            <a:srgbClr val="000000"/>
                          </a:solidFill>
                          <a:latin typeface="Cabin"/>
                        </a:rPr>
                        <a:t>Đăng nhập, Tìm kiếm tài khoản, Quản lý tài khoản, Quản lý khóa học, Quản lý học viên, Quản lý giảng viên, Xem thống kê</a:t>
                      </a:r>
                      <a:endParaRPr lang="en-US" sz="1100"/>
                    </a:p>
                  </a:txBody>
                  <a:tcPr marL="190500" marR="190500" marT="190500" marB="190500" anchor="ctr">
                    <a:lnL w="19050" cap="flat" cmpd="sng" algn="ctr">
                      <a:solidFill>
                        <a:srgbClr val="CCCCCC"/>
                      </a:solidFill>
                      <a:prstDash val="solid"/>
                      <a:round/>
                      <a:headEnd type="none" w="med" len="med"/>
                      <a:tailEnd type="none" w="med" len="med"/>
                    </a:lnL>
                    <a:lnR w="0" cap="flat" cmpd="sng" algn="ctr">
                      <a:solidFill>
                        <a:srgbClr val="FFFFFF"/>
                      </a:solidFill>
                      <a:prstDash val="solid"/>
                      <a:round/>
                      <a:headEnd type="none" w="med" len="med"/>
                      <a:tailEnd type="none" w="med" len="med"/>
                    </a:lnR>
                    <a:lnT w="19050" cap="flat" cmpd="sng" algn="ctr">
                      <a:solidFill>
                        <a:srgbClr val="CCCCCC"/>
                      </a:solidFill>
                      <a:prstDash val="solid"/>
                      <a:round/>
                      <a:headEnd type="none" w="med" len="med"/>
                      <a:tailEnd type="none" w="med" len="med"/>
                    </a:lnT>
                    <a:lnB w="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grpSp>
        <p:nvGrpSpPr>
          <p:cNvPr id="6" name="Group 6"/>
          <p:cNvGrpSpPr/>
          <p:nvPr/>
        </p:nvGrpSpPr>
        <p:grpSpPr>
          <a:xfrm>
            <a:off x="895970" y="9044945"/>
            <a:ext cx="3539104" cy="617207"/>
            <a:chOff x="0" y="0"/>
            <a:chExt cx="4718805" cy="822943"/>
          </a:xfrm>
        </p:grpSpPr>
        <p:grpSp>
          <p:nvGrpSpPr>
            <p:cNvPr id="7" name="Group 7"/>
            <p:cNvGrpSpPr/>
            <p:nvPr/>
          </p:nvGrpSpPr>
          <p:grpSpPr>
            <a:xfrm>
              <a:off x="0" y="0"/>
              <a:ext cx="4718805" cy="822943"/>
              <a:chOff x="0" y="0"/>
              <a:chExt cx="1291075" cy="225159"/>
            </a:xfrm>
          </p:grpSpPr>
          <p:sp>
            <p:nvSpPr>
              <p:cNvPr id="8" name="Freeform 8"/>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sp>
        </p:grpSp>
        <p:sp>
          <p:nvSpPr>
            <p:cNvPr id="9" name="TextBox 9"/>
            <p:cNvSpPr txBox="1"/>
            <p:nvPr/>
          </p:nvSpPr>
          <p:spPr>
            <a:xfrm>
              <a:off x="307158" y="226475"/>
              <a:ext cx="4104490" cy="408093"/>
            </a:xfrm>
            <a:prstGeom prst="rect">
              <a:avLst/>
            </a:prstGeom>
          </p:spPr>
          <p:txBody>
            <a:bodyPr lIns="0" tIns="0" rIns="0" bIns="0" rtlCol="0" anchor="t">
              <a:spAutoFit/>
            </a:bodyPr>
            <a:lstStyle/>
            <a:p>
              <a:pPr algn="ctr">
                <a:lnSpc>
                  <a:spcPts val="2554"/>
                </a:lnSpc>
              </a:pPr>
              <a:r>
                <a:rPr lang="en-US" sz="1824">
                  <a:solidFill>
                    <a:srgbClr val="003EA8"/>
                  </a:solidFill>
                  <a:latin typeface="Cabin"/>
                  <a:hlinkClick r:id="rId3" action="ppaction://hlinksldjump"/>
                </a:rPr>
                <a:t>Quay lại Trang Chương trình</a:t>
              </a:r>
            </a:p>
          </p:txBody>
        </p:sp>
      </p:grpSp>
      <p:sp>
        <p:nvSpPr>
          <p:cNvPr id="10" name="Freeform 10"/>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TextBox 14"/>
          <p:cNvSpPr txBox="1"/>
          <p:nvPr/>
        </p:nvSpPr>
        <p:spPr>
          <a:xfrm>
            <a:off x="5302470" y="478516"/>
            <a:ext cx="7683060" cy="1501336"/>
          </a:xfrm>
          <a:prstGeom prst="rect">
            <a:avLst/>
          </a:prstGeom>
        </p:spPr>
        <p:txBody>
          <a:bodyPr lIns="0" tIns="0" rIns="0" bIns="0" rtlCol="0" anchor="t">
            <a:spAutoFit/>
          </a:bodyPr>
          <a:lstStyle/>
          <a:p>
            <a:pPr algn="ctr">
              <a:lnSpc>
                <a:spcPts val="5938"/>
              </a:lnSpc>
            </a:pPr>
            <a:r>
              <a:rPr lang="en-US" sz="4948">
                <a:solidFill>
                  <a:srgbClr val="003EA8"/>
                </a:solidFill>
                <a:latin typeface="Muli Bold"/>
              </a:rPr>
              <a:t>Phân tích và thiết kế phần mềm</a:t>
            </a:r>
          </a:p>
        </p:txBody>
      </p:sp>
      <p:sp>
        <p:nvSpPr>
          <p:cNvPr id="15" name="TextBox 15"/>
          <p:cNvSpPr txBox="1"/>
          <p:nvPr/>
        </p:nvSpPr>
        <p:spPr>
          <a:xfrm>
            <a:off x="895970" y="2742090"/>
            <a:ext cx="5575413" cy="544742"/>
          </a:xfrm>
          <a:prstGeom prst="rect">
            <a:avLst/>
          </a:prstGeom>
        </p:spPr>
        <p:txBody>
          <a:bodyPr lIns="0" tIns="0" rIns="0" bIns="0" rtlCol="0" anchor="t">
            <a:spAutoFit/>
          </a:bodyPr>
          <a:lstStyle/>
          <a:p>
            <a:pPr algn="ctr">
              <a:lnSpc>
                <a:spcPts val="4309"/>
              </a:lnSpc>
            </a:pPr>
            <a:r>
              <a:rPr lang="en-US" sz="3591">
                <a:solidFill>
                  <a:srgbClr val="003EA8"/>
                </a:solidFill>
                <a:latin typeface="Muli Bold"/>
              </a:rPr>
              <a:t>Yêu cầu chức năng</a:t>
            </a:r>
          </a:p>
        </p:txBody>
      </p:sp>
      <p:sp>
        <p:nvSpPr>
          <p:cNvPr id="16" name="Freeform 16"/>
          <p:cNvSpPr/>
          <p:nvPr/>
        </p:nvSpPr>
        <p:spPr>
          <a:xfrm>
            <a:off x="15199150" y="73971"/>
            <a:ext cx="3088850" cy="2310427"/>
          </a:xfrm>
          <a:custGeom>
            <a:avLst/>
            <a:gdLst/>
            <a:ahLst/>
            <a:cxnLst/>
            <a:rect l="l" t="t" r="r" b="b"/>
            <a:pathLst>
              <a:path w="3088850" h="2310427">
                <a:moveTo>
                  <a:pt x="0" y="0"/>
                </a:moveTo>
                <a:lnTo>
                  <a:pt x="3088850" y="0"/>
                </a:lnTo>
                <a:lnTo>
                  <a:pt x="3088850" y="2310426"/>
                </a:lnTo>
                <a:lnTo>
                  <a:pt x="0" y="2310426"/>
                </a:lnTo>
                <a:lnTo>
                  <a:pt x="0" y="0"/>
                </a:lnTo>
                <a:close/>
              </a:path>
            </a:pathLst>
          </a:custGeom>
          <a:blipFill>
            <a:blip r:embed="rId10"/>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4122327" y="158885"/>
            <a:ext cx="10043346" cy="2140598"/>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graphicFrame>
        <p:nvGraphicFramePr>
          <p:cNvPr id="5" name="Table 5"/>
          <p:cNvGraphicFramePr>
            <a:graphicFrameLocks noGrp="1"/>
          </p:cNvGraphicFramePr>
          <p:nvPr/>
        </p:nvGraphicFramePr>
        <p:xfrm>
          <a:off x="924313" y="3286832"/>
          <a:ext cx="16439375" cy="2511868"/>
        </p:xfrm>
        <a:graphic>
          <a:graphicData uri="http://schemas.openxmlformats.org/drawingml/2006/table">
            <a:tbl>
              <a:tblPr/>
              <a:tblGrid>
                <a:gridCol w="16439375">
                  <a:extLst>
                    <a:ext uri="{9D8B030D-6E8A-4147-A177-3AD203B41FA5}">
                      <a16:colId xmlns:a16="http://schemas.microsoft.com/office/drawing/2014/main" val="20000"/>
                    </a:ext>
                  </a:extLst>
                </a:gridCol>
              </a:tblGrid>
              <a:tr h="2511868">
                <a:tc>
                  <a:txBody>
                    <a:bodyPr/>
                    <a:lstStyle/>
                    <a:p>
                      <a:pPr marL="431801" lvl="1" indent="-215900" algn="l">
                        <a:lnSpc>
                          <a:spcPts val="2800"/>
                        </a:lnSpc>
                        <a:buFont typeface="Arial"/>
                        <a:buChar char="•"/>
                        <a:defRPr/>
                      </a:pPr>
                      <a:r>
                        <a:rPr lang="en-US" sz="2000">
                          <a:solidFill>
                            <a:srgbClr val="000000"/>
                          </a:solidFill>
                          <a:latin typeface="Cabin"/>
                        </a:rPr>
                        <a:t>Trang web được áp dụng rộng rãi, phổ biến cho mọi đối tượng </a:t>
                      </a:r>
                      <a:endParaRPr lang="en-US" sz="1100"/>
                    </a:p>
                    <a:p>
                      <a:pPr marL="431801" lvl="1" indent="-215900" algn="l">
                        <a:lnSpc>
                          <a:spcPts val="2800"/>
                        </a:lnSpc>
                        <a:buFont typeface="Arial"/>
                        <a:buChar char="•"/>
                      </a:pPr>
                      <a:r>
                        <a:rPr lang="en-US" sz="2000">
                          <a:solidFill>
                            <a:srgbClr val="000000"/>
                          </a:solidFill>
                          <a:latin typeface="Cabin"/>
                        </a:rPr>
                        <a:t>Giao diện đơn giản, thân thiện, đẹp và dễ nhìn, dễ sử dụng cho mọi đối tượng mà không cần trình độ cao. </a:t>
                      </a:r>
                    </a:p>
                    <a:p>
                      <a:pPr marL="431801" lvl="1" indent="-215900" algn="l">
                        <a:lnSpc>
                          <a:spcPts val="2800"/>
                        </a:lnSpc>
                        <a:buFont typeface="Arial"/>
                        <a:buChar char="•"/>
                      </a:pPr>
                      <a:r>
                        <a:rPr lang="en-US" sz="2000">
                          <a:solidFill>
                            <a:srgbClr val="000000"/>
                          </a:solidFill>
                          <a:latin typeface="Cabin"/>
                        </a:rPr>
                        <a:t>Phải có tính bảo mật cao. </a:t>
                      </a:r>
                    </a:p>
                    <a:p>
                      <a:pPr marL="431801" lvl="1" indent="-215900" algn="l">
                        <a:lnSpc>
                          <a:spcPts val="2800"/>
                        </a:lnSpc>
                        <a:buFont typeface="Arial"/>
                        <a:buChar char="•"/>
                      </a:pPr>
                      <a:r>
                        <a:rPr lang="en-US" sz="2000">
                          <a:solidFill>
                            <a:srgbClr val="000000"/>
                          </a:solidFill>
                          <a:latin typeface="Cabin"/>
                        </a:rPr>
                        <a:t>Thao tác nhanh chóng, hợp lý, hiệu quả, chính xác. </a:t>
                      </a:r>
                    </a:p>
                    <a:p>
                      <a:pPr marL="431801" lvl="1" indent="-215900" algn="l">
                        <a:lnSpc>
                          <a:spcPts val="2800"/>
                        </a:lnSpc>
                        <a:buFont typeface="Arial"/>
                        <a:buChar char="•"/>
                      </a:pPr>
                      <a:r>
                        <a:rPr lang="en-US" sz="2000">
                          <a:solidFill>
                            <a:srgbClr val="000000"/>
                          </a:solidFill>
                          <a:latin typeface="Cabin"/>
                        </a:rPr>
                        <a:t>Cập nhật, phục hồi và sao lưu dữ liệu.</a:t>
                      </a:r>
                    </a:p>
                  </a:txBody>
                  <a:tcPr marL="190500" marR="190500" marT="190500" marB="190500" anchor="ctr">
                    <a:lnL w="19050" cap="flat" cmpd="sng" algn="ctr">
                      <a:solidFill>
                        <a:srgbClr val="CCCCCC"/>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bl>
          </a:graphicData>
        </a:graphic>
      </p:graphicFrame>
      <p:grpSp>
        <p:nvGrpSpPr>
          <p:cNvPr id="6" name="Group 6"/>
          <p:cNvGrpSpPr/>
          <p:nvPr/>
        </p:nvGrpSpPr>
        <p:grpSpPr>
          <a:xfrm>
            <a:off x="895970" y="9044945"/>
            <a:ext cx="3539104" cy="617207"/>
            <a:chOff x="0" y="0"/>
            <a:chExt cx="4718805" cy="822943"/>
          </a:xfrm>
        </p:grpSpPr>
        <p:grpSp>
          <p:nvGrpSpPr>
            <p:cNvPr id="7" name="Group 7"/>
            <p:cNvGrpSpPr/>
            <p:nvPr/>
          </p:nvGrpSpPr>
          <p:grpSpPr>
            <a:xfrm>
              <a:off x="0" y="0"/>
              <a:ext cx="4718805" cy="822943"/>
              <a:chOff x="0" y="0"/>
              <a:chExt cx="1291075" cy="225159"/>
            </a:xfrm>
          </p:grpSpPr>
          <p:sp>
            <p:nvSpPr>
              <p:cNvPr id="8" name="Freeform 8"/>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sp>
        </p:grpSp>
        <p:sp>
          <p:nvSpPr>
            <p:cNvPr id="9" name="TextBox 9"/>
            <p:cNvSpPr txBox="1"/>
            <p:nvPr/>
          </p:nvSpPr>
          <p:spPr>
            <a:xfrm>
              <a:off x="307158" y="226475"/>
              <a:ext cx="4104490" cy="408093"/>
            </a:xfrm>
            <a:prstGeom prst="rect">
              <a:avLst/>
            </a:prstGeom>
          </p:spPr>
          <p:txBody>
            <a:bodyPr lIns="0" tIns="0" rIns="0" bIns="0" rtlCol="0" anchor="t">
              <a:spAutoFit/>
            </a:bodyPr>
            <a:lstStyle/>
            <a:p>
              <a:pPr algn="ctr">
                <a:lnSpc>
                  <a:spcPts val="2554"/>
                </a:lnSpc>
              </a:pPr>
              <a:r>
                <a:rPr lang="en-US" sz="1824">
                  <a:solidFill>
                    <a:srgbClr val="003EA8"/>
                  </a:solidFill>
                  <a:latin typeface="Cabin"/>
                  <a:hlinkClick r:id="rId3" action="ppaction://hlinksldjump"/>
                </a:rPr>
                <a:t>Quay lại Trang Chương trình</a:t>
              </a:r>
            </a:p>
          </p:txBody>
        </p:sp>
      </p:grpSp>
      <p:sp>
        <p:nvSpPr>
          <p:cNvPr id="10" name="Freeform 10"/>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TextBox 14"/>
          <p:cNvSpPr txBox="1"/>
          <p:nvPr/>
        </p:nvSpPr>
        <p:spPr>
          <a:xfrm>
            <a:off x="5302470" y="478516"/>
            <a:ext cx="7683060" cy="1501336"/>
          </a:xfrm>
          <a:prstGeom prst="rect">
            <a:avLst/>
          </a:prstGeom>
        </p:spPr>
        <p:txBody>
          <a:bodyPr lIns="0" tIns="0" rIns="0" bIns="0" rtlCol="0" anchor="t">
            <a:spAutoFit/>
          </a:bodyPr>
          <a:lstStyle/>
          <a:p>
            <a:pPr algn="ctr">
              <a:lnSpc>
                <a:spcPts val="5938"/>
              </a:lnSpc>
            </a:pPr>
            <a:r>
              <a:rPr lang="en-US" sz="4948">
                <a:solidFill>
                  <a:srgbClr val="003EA8"/>
                </a:solidFill>
                <a:latin typeface="Muli Bold"/>
              </a:rPr>
              <a:t>Phân tích và thiết kế phần mềm</a:t>
            </a:r>
          </a:p>
        </p:txBody>
      </p:sp>
      <p:sp>
        <p:nvSpPr>
          <p:cNvPr id="15" name="TextBox 15"/>
          <p:cNvSpPr txBox="1"/>
          <p:nvPr/>
        </p:nvSpPr>
        <p:spPr>
          <a:xfrm>
            <a:off x="895970" y="2742090"/>
            <a:ext cx="5575413" cy="544742"/>
          </a:xfrm>
          <a:prstGeom prst="rect">
            <a:avLst/>
          </a:prstGeom>
        </p:spPr>
        <p:txBody>
          <a:bodyPr lIns="0" tIns="0" rIns="0" bIns="0" rtlCol="0" anchor="t">
            <a:spAutoFit/>
          </a:bodyPr>
          <a:lstStyle/>
          <a:p>
            <a:pPr algn="ctr">
              <a:lnSpc>
                <a:spcPts val="4309"/>
              </a:lnSpc>
            </a:pPr>
            <a:r>
              <a:rPr lang="en-US" sz="3591">
                <a:solidFill>
                  <a:srgbClr val="003EA8"/>
                </a:solidFill>
                <a:latin typeface="Muli Bold"/>
              </a:rPr>
              <a:t>Yêu cầu phi chức năng</a:t>
            </a:r>
          </a:p>
        </p:txBody>
      </p:sp>
      <p:sp>
        <p:nvSpPr>
          <p:cNvPr id="16" name="Freeform 16"/>
          <p:cNvSpPr/>
          <p:nvPr/>
        </p:nvSpPr>
        <p:spPr>
          <a:xfrm>
            <a:off x="15199150" y="73971"/>
            <a:ext cx="3088850" cy="2310427"/>
          </a:xfrm>
          <a:custGeom>
            <a:avLst/>
            <a:gdLst/>
            <a:ahLst/>
            <a:cxnLst/>
            <a:rect l="l" t="t" r="r" b="b"/>
            <a:pathLst>
              <a:path w="3088850" h="2310427">
                <a:moveTo>
                  <a:pt x="0" y="0"/>
                </a:moveTo>
                <a:lnTo>
                  <a:pt x="3088850" y="0"/>
                </a:lnTo>
                <a:lnTo>
                  <a:pt x="3088850" y="2310426"/>
                </a:lnTo>
                <a:lnTo>
                  <a:pt x="0" y="2310426"/>
                </a:lnTo>
                <a:lnTo>
                  <a:pt x="0" y="0"/>
                </a:lnTo>
                <a:close/>
              </a:path>
            </a:pathLst>
          </a:custGeom>
          <a:blipFill>
            <a:blip r:embed="rId10"/>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4122327" y="158885"/>
            <a:ext cx="10043346" cy="2140598"/>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grpSp>
        <p:nvGrpSpPr>
          <p:cNvPr id="5" name="Group 5"/>
          <p:cNvGrpSpPr/>
          <p:nvPr/>
        </p:nvGrpSpPr>
        <p:grpSpPr>
          <a:xfrm>
            <a:off x="895970" y="9044945"/>
            <a:ext cx="3539104" cy="617207"/>
            <a:chOff x="0" y="0"/>
            <a:chExt cx="4718805" cy="822943"/>
          </a:xfrm>
        </p:grpSpPr>
        <p:grpSp>
          <p:nvGrpSpPr>
            <p:cNvPr id="6" name="Group 6"/>
            <p:cNvGrpSpPr/>
            <p:nvPr/>
          </p:nvGrpSpPr>
          <p:grpSpPr>
            <a:xfrm>
              <a:off x="0" y="0"/>
              <a:ext cx="4718805" cy="822943"/>
              <a:chOff x="0" y="0"/>
              <a:chExt cx="1291075" cy="225159"/>
            </a:xfrm>
          </p:grpSpPr>
          <p:sp>
            <p:nvSpPr>
              <p:cNvPr id="7" name="Freeform 7"/>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sp>
        </p:grpSp>
        <p:sp>
          <p:nvSpPr>
            <p:cNvPr id="8" name="TextBox 8"/>
            <p:cNvSpPr txBox="1"/>
            <p:nvPr/>
          </p:nvSpPr>
          <p:spPr>
            <a:xfrm>
              <a:off x="307158" y="226475"/>
              <a:ext cx="4104490" cy="408093"/>
            </a:xfrm>
            <a:prstGeom prst="rect">
              <a:avLst/>
            </a:prstGeom>
          </p:spPr>
          <p:txBody>
            <a:bodyPr lIns="0" tIns="0" rIns="0" bIns="0" rtlCol="0" anchor="t">
              <a:spAutoFit/>
            </a:bodyPr>
            <a:lstStyle/>
            <a:p>
              <a:pPr algn="ctr">
                <a:lnSpc>
                  <a:spcPts val="2554"/>
                </a:lnSpc>
              </a:pPr>
              <a:r>
                <a:rPr lang="en-US" sz="1824">
                  <a:solidFill>
                    <a:srgbClr val="003EA8"/>
                  </a:solidFill>
                  <a:latin typeface="Cabin"/>
                  <a:hlinkClick r:id="rId3" action="ppaction://hlinksldjump"/>
                </a:rPr>
                <a:t>Quay lại Trang Chương trình</a:t>
              </a:r>
            </a:p>
          </p:txBody>
        </p:sp>
      </p:grpSp>
      <p:sp>
        <p:nvSpPr>
          <p:cNvPr id="9" name="Freeform 9"/>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Freeform 13"/>
          <p:cNvSpPr/>
          <p:nvPr/>
        </p:nvSpPr>
        <p:spPr>
          <a:xfrm>
            <a:off x="4338480" y="3525785"/>
            <a:ext cx="9611040" cy="5272134"/>
          </a:xfrm>
          <a:custGeom>
            <a:avLst/>
            <a:gdLst/>
            <a:ahLst/>
            <a:cxnLst/>
            <a:rect l="l" t="t" r="r" b="b"/>
            <a:pathLst>
              <a:path w="9611040" h="5272134">
                <a:moveTo>
                  <a:pt x="0" y="0"/>
                </a:moveTo>
                <a:lnTo>
                  <a:pt x="9611040" y="0"/>
                </a:lnTo>
                <a:lnTo>
                  <a:pt x="9611040" y="5272134"/>
                </a:lnTo>
                <a:lnTo>
                  <a:pt x="0" y="5272134"/>
                </a:lnTo>
                <a:lnTo>
                  <a:pt x="0" y="0"/>
                </a:lnTo>
                <a:close/>
              </a:path>
            </a:pathLst>
          </a:custGeom>
          <a:blipFill>
            <a:blip r:embed="rId10"/>
            <a:stretch>
              <a:fillRect/>
            </a:stretch>
          </a:blipFill>
        </p:spPr>
      </p:sp>
      <p:sp>
        <p:nvSpPr>
          <p:cNvPr id="14" name="TextBox 14"/>
          <p:cNvSpPr txBox="1"/>
          <p:nvPr/>
        </p:nvSpPr>
        <p:spPr>
          <a:xfrm>
            <a:off x="5302470" y="478516"/>
            <a:ext cx="7683060" cy="1501336"/>
          </a:xfrm>
          <a:prstGeom prst="rect">
            <a:avLst/>
          </a:prstGeom>
        </p:spPr>
        <p:txBody>
          <a:bodyPr lIns="0" tIns="0" rIns="0" bIns="0" rtlCol="0" anchor="t">
            <a:spAutoFit/>
          </a:bodyPr>
          <a:lstStyle/>
          <a:p>
            <a:pPr algn="ctr">
              <a:lnSpc>
                <a:spcPts val="5938"/>
              </a:lnSpc>
            </a:pPr>
            <a:r>
              <a:rPr lang="en-US" sz="4948">
                <a:solidFill>
                  <a:srgbClr val="003EA8"/>
                </a:solidFill>
                <a:latin typeface="Muli Bold"/>
              </a:rPr>
              <a:t>Phân tích và thiết kế phần mềm</a:t>
            </a:r>
          </a:p>
        </p:txBody>
      </p:sp>
      <p:sp>
        <p:nvSpPr>
          <p:cNvPr id="15" name="TextBox 15"/>
          <p:cNvSpPr txBox="1"/>
          <p:nvPr/>
        </p:nvSpPr>
        <p:spPr>
          <a:xfrm>
            <a:off x="895970" y="2742090"/>
            <a:ext cx="6337385" cy="544742"/>
          </a:xfrm>
          <a:prstGeom prst="rect">
            <a:avLst/>
          </a:prstGeom>
        </p:spPr>
        <p:txBody>
          <a:bodyPr lIns="0" tIns="0" rIns="0" bIns="0" rtlCol="0" anchor="t">
            <a:spAutoFit/>
          </a:bodyPr>
          <a:lstStyle/>
          <a:p>
            <a:pPr algn="ctr">
              <a:lnSpc>
                <a:spcPts val="4309"/>
              </a:lnSpc>
            </a:pPr>
            <a:r>
              <a:rPr lang="en-US" sz="3591">
                <a:solidFill>
                  <a:srgbClr val="003EA8"/>
                </a:solidFill>
                <a:latin typeface="Muli Bold"/>
              </a:rPr>
              <a:t>Biểu đồ use case tổng quát</a:t>
            </a:r>
          </a:p>
        </p:txBody>
      </p:sp>
      <p:sp>
        <p:nvSpPr>
          <p:cNvPr id="16" name="Freeform 16"/>
          <p:cNvSpPr/>
          <p:nvPr/>
        </p:nvSpPr>
        <p:spPr>
          <a:xfrm>
            <a:off x="15199150" y="73971"/>
            <a:ext cx="3088850" cy="2310427"/>
          </a:xfrm>
          <a:custGeom>
            <a:avLst/>
            <a:gdLst/>
            <a:ahLst/>
            <a:cxnLst/>
            <a:rect l="l" t="t" r="r" b="b"/>
            <a:pathLst>
              <a:path w="3088850" h="2310427">
                <a:moveTo>
                  <a:pt x="0" y="0"/>
                </a:moveTo>
                <a:lnTo>
                  <a:pt x="3088850" y="0"/>
                </a:lnTo>
                <a:lnTo>
                  <a:pt x="3088850" y="2310426"/>
                </a:lnTo>
                <a:lnTo>
                  <a:pt x="0" y="2310426"/>
                </a:lnTo>
                <a:lnTo>
                  <a:pt x="0" y="0"/>
                </a:lnTo>
                <a:close/>
              </a:path>
            </a:pathLst>
          </a:custGeom>
          <a:blipFill>
            <a:blip r:embed="rId11"/>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4122327" y="158885"/>
            <a:ext cx="10043346" cy="2140598"/>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grpSp>
        <p:nvGrpSpPr>
          <p:cNvPr id="5" name="Group 5"/>
          <p:cNvGrpSpPr/>
          <p:nvPr/>
        </p:nvGrpSpPr>
        <p:grpSpPr>
          <a:xfrm>
            <a:off x="895970" y="9044945"/>
            <a:ext cx="3539104" cy="617207"/>
            <a:chOff x="0" y="0"/>
            <a:chExt cx="4718805" cy="822943"/>
          </a:xfrm>
        </p:grpSpPr>
        <p:grpSp>
          <p:nvGrpSpPr>
            <p:cNvPr id="6" name="Group 6"/>
            <p:cNvGrpSpPr/>
            <p:nvPr/>
          </p:nvGrpSpPr>
          <p:grpSpPr>
            <a:xfrm>
              <a:off x="0" y="0"/>
              <a:ext cx="4718805" cy="822943"/>
              <a:chOff x="0" y="0"/>
              <a:chExt cx="1291075" cy="225159"/>
            </a:xfrm>
          </p:grpSpPr>
          <p:sp>
            <p:nvSpPr>
              <p:cNvPr id="7" name="Freeform 7"/>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sp>
        </p:grpSp>
        <p:sp>
          <p:nvSpPr>
            <p:cNvPr id="8" name="TextBox 8"/>
            <p:cNvSpPr txBox="1"/>
            <p:nvPr/>
          </p:nvSpPr>
          <p:spPr>
            <a:xfrm>
              <a:off x="307158" y="226475"/>
              <a:ext cx="4104490" cy="408093"/>
            </a:xfrm>
            <a:prstGeom prst="rect">
              <a:avLst/>
            </a:prstGeom>
          </p:spPr>
          <p:txBody>
            <a:bodyPr lIns="0" tIns="0" rIns="0" bIns="0" rtlCol="0" anchor="t">
              <a:spAutoFit/>
            </a:bodyPr>
            <a:lstStyle/>
            <a:p>
              <a:pPr algn="ctr">
                <a:lnSpc>
                  <a:spcPts val="2554"/>
                </a:lnSpc>
              </a:pPr>
              <a:r>
                <a:rPr lang="en-US" sz="1824">
                  <a:solidFill>
                    <a:srgbClr val="003EA8"/>
                  </a:solidFill>
                  <a:latin typeface="Cabin"/>
                  <a:hlinkClick r:id="rId3" action="ppaction://hlinksldjump"/>
                </a:rPr>
                <a:t>Quay lại Trang Chương trình</a:t>
              </a:r>
            </a:p>
          </p:txBody>
        </p:sp>
      </p:grpSp>
      <p:sp>
        <p:nvSpPr>
          <p:cNvPr id="9" name="Freeform 9"/>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Freeform 13"/>
          <p:cNvSpPr/>
          <p:nvPr/>
        </p:nvSpPr>
        <p:spPr>
          <a:xfrm>
            <a:off x="4338480" y="3470407"/>
            <a:ext cx="9611040" cy="5143937"/>
          </a:xfrm>
          <a:custGeom>
            <a:avLst/>
            <a:gdLst/>
            <a:ahLst/>
            <a:cxnLst/>
            <a:rect l="l" t="t" r="r" b="b"/>
            <a:pathLst>
              <a:path w="9611040" h="5143937">
                <a:moveTo>
                  <a:pt x="0" y="0"/>
                </a:moveTo>
                <a:lnTo>
                  <a:pt x="9611040" y="0"/>
                </a:lnTo>
                <a:lnTo>
                  <a:pt x="9611040" y="5143937"/>
                </a:lnTo>
                <a:lnTo>
                  <a:pt x="0" y="5143937"/>
                </a:lnTo>
                <a:lnTo>
                  <a:pt x="0" y="0"/>
                </a:lnTo>
                <a:close/>
              </a:path>
            </a:pathLst>
          </a:custGeom>
          <a:blipFill>
            <a:blip r:embed="rId10"/>
            <a:stretch>
              <a:fillRect/>
            </a:stretch>
          </a:blipFill>
        </p:spPr>
      </p:sp>
      <p:sp>
        <p:nvSpPr>
          <p:cNvPr id="14" name="TextBox 14"/>
          <p:cNvSpPr txBox="1"/>
          <p:nvPr/>
        </p:nvSpPr>
        <p:spPr>
          <a:xfrm>
            <a:off x="5302470" y="478516"/>
            <a:ext cx="7683060" cy="1501336"/>
          </a:xfrm>
          <a:prstGeom prst="rect">
            <a:avLst/>
          </a:prstGeom>
        </p:spPr>
        <p:txBody>
          <a:bodyPr lIns="0" tIns="0" rIns="0" bIns="0" rtlCol="0" anchor="t">
            <a:spAutoFit/>
          </a:bodyPr>
          <a:lstStyle/>
          <a:p>
            <a:pPr algn="ctr">
              <a:lnSpc>
                <a:spcPts val="5938"/>
              </a:lnSpc>
            </a:pPr>
            <a:r>
              <a:rPr lang="en-US" sz="4948">
                <a:solidFill>
                  <a:srgbClr val="003EA8"/>
                </a:solidFill>
                <a:latin typeface="Muli Bold"/>
              </a:rPr>
              <a:t>Phân tích và thiết kế phần mềm</a:t>
            </a:r>
          </a:p>
        </p:txBody>
      </p:sp>
      <p:sp>
        <p:nvSpPr>
          <p:cNvPr id="15" name="TextBox 15"/>
          <p:cNvSpPr txBox="1"/>
          <p:nvPr/>
        </p:nvSpPr>
        <p:spPr>
          <a:xfrm>
            <a:off x="895970" y="2742090"/>
            <a:ext cx="6337385" cy="544742"/>
          </a:xfrm>
          <a:prstGeom prst="rect">
            <a:avLst/>
          </a:prstGeom>
        </p:spPr>
        <p:txBody>
          <a:bodyPr lIns="0" tIns="0" rIns="0" bIns="0" rtlCol="0" anchor="t">
            <a:spAutoFit/>
          </a:bodyPr>
          <a:lstStyle/>
          <a:p>
            <a:pPr algn="ctr">
              <a:lnSpc>
                <a:spcPts val="4309"/>
              </a:lnSpc>
            </a:pPr>
            <a:r>
              <a:rPr lang="en-US" sz="3591">
                <a:solidFill>
                  <a:srgbClr val="003EA8"/>
                </a:solidFill>
                <a:latin typeface="Muli Bold"/>
              </a:rPr>
              <a:t>Biểu đồ use case front end</a:t>
            </a:r>
          </a:p>
        </p:txBody>
      </p:sp>
      <p:sp>
        <p:nvSpPr>
          <p:cNvPr id="16" name="Freeform 16"/>
          <p:cNvSpPr/>
          <p:nvPr/>
        </p:nvSpPr>
        <p:spPr>
          <a:xfrm>
            <a:off x="15199150" y="73971"/>
            <a:ext cx="3088850" cy="2310427"/>
          </a:xfrm>
          <a:custGeom>
            <a:avLst/>
            <a:gdLst/>
            <a:ahLst/>
            <a:cxnLst/>
            <a:rect l="l" t="t" r="r" b="b"/>
            <a:pathLst>
              <a:path w="3088850" h="2310427">
                <a:moveTo>
                  <a:pt x="0" y="0"/>
                </a:moveTo>
                <a:lnTo>
                  <a:pt x="3088850" y="0"/>
                </a:lnTo>
                <a:lnTo>
                  <a:pt x="3088850" y="2310426"/>
                </a:lnTo>
                <a:lnTo>
                  <a:pt x="0" y="2310426"/>
                </a:lnTo>
                <a:lnTo>
                  <a:pt x="0" y="0"/>
                </a:lnTo>
                <a:close/>
              </a:path>
            </a:pathLst>
          </a:custGeom>
          <a:blipFill>
            <a:blip r:embed="rId11"/>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4122327" y="158885"/>
            <a:ext cx="10043346" cy="2140598"/>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grpSp>
        <p:nvGrpSpPr>
          <p:cNvPr id="5" name="Group 5"/>
          <p:cNvGrpSpPr/>
          <p:nvPr/>
        </p:nvGrpSpPr>
        <p:grpSpPr>
          <a:xfrm>
            <a:off x="895970" y="9044945"/>
            <a:ext cx="3539104" cy="617207"/>
            <a:chOff x="0" y="0"/>
            <a:chExt cx="4718805" cy="822943"/>
          </a:xfrm>
        </p:grpSpPr>
        <p:grpSp>
          <p:nvGrpSpPr>
            <p:cNvPr id="6" name="Group 6"/>
            <p:cNvGrpSpPr/>
            <p:nvPr/>
          </p:nvGrpSpPr>
          <p:grpSpPr>
            <a:xfrm>
              <a:off x="0" y="0"/>
              <a:ext cx="4718805" cy="822943"/>
              <a:chOff x="0" y="0"/>
              <a:chExt cx="1291075" cy="225159"/>
            </a:xfrm>
          </p:grpSpPr>
          <p:sp>
            <p:nvSpPr>
              <p:cNvPr id="7" name="Freeform 7"/>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sp>
        </p:grpSp>
        <p:sp>
          <p:nvSpPr>
            <p:cNvPr id="8" name="TextBox 8"/>
            <p:cNvSpPr txBox="1"/>
            <p:nvPr/>
          </p:nvSpPr>
          <p:spPr>
            <a:xfrm>
              <a:off x="307158" y="226475"/>
              <a:ext cx="4104490" cy="408093"/>
            </a:xfrm>
            <a:prstGeom prst="rect">
              <a:avLst/>
            </a:prstGeom>
          </p:spPr>
          <p:txBody>
            <a:bodyPr lIns="0" tIns="0" rIns="0" bIns="0" rtlCol="0" anchor="t">
              <a:spAutoFit/>
            </a:bodyPr>
            <a:lstStyle/>
            <a:p>
              <a:pPr algn="ctr">
                <a:lnSpc>
                  <a:spcPts val="2554"/>
                </a:lnSpc>
              </a:pPr>
              <a:r>
                <a:rPr lang="en-US" sz="1824">
                  <a:solidFill>
                    <a:srgbClr val="003EA8"/>
                  </a:solidFill>
                  <a:latin typeface="Cabin"/>
                  <a:hlinkClick r:id="rId3" action="ppaction://hlinksldjump"/>
                </a:rPr>
                <a:t>Quay lại Trang Chương trình</a:t>
              </a:r>
            </a:p>
          </p:txBody>
        </p:sp>
      </p:grpSp>
      <p:sp>
        <p:nvSpPr>
          <p:cNvPr id="9" name="Freeform 9"/>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Freeform 13"/>
          <p:cNvSpPr/>
          <p:nvPr/>
        </p:nvSpPr>
        <p:spPr>
          <a:xfrm>
            <a:off x="3419454" y="4225237"/>
            <a:ext cx="11449091" cy="3186304"/>
          </a:xfrm>
          <a:custGeom>
            <a:avLst/>
            <a:gdLst/>
            <a:ahLst/>
            <a:cxnLst/>
            <a:rect l="l" t="t" r="r" b="b"/>
            <a:pathLst>
              <a:path w="11449091" h="3186304">
                <a:moveTo>
                  <a:pt x="0" y="0"/>
                </a:moveTo>
                <a:lnTo>
                  <a:pt x="11449092" y="0"/>
                </a:lnTo>
                <a:lnTo>
                  <a:pt x="11449092" y="3186304"/>
                </a:lnTo>
                <a:lnTo>
                  <a:pt x="0" y="3186304"/>
                </a:lnTo>
                <a:lnTo>
                  <a:pt x="0" y="0"/>
                </a:lnTo>
                <a:close/>
              </a:path>
            </a:pathLst>
          </a:custGeom>
          <a:blipFill>
            <a:blip r:embed="rId10"/>
            <a:stretch>
              <a:fillRect/>
            </a:stretch>
          </a:blipFill>
        </p:spPr>
      </p:sp>
      <p:sp>
        <p:nvSpPr>
          <p:cNvPr id="14" name="TextBox 14"/>
          <p:cNvSpPr txBox="1"/>
          <p:nvPr/>
        </p:nvSpPr>
        <p:spPr>
          <a:xfrm>
            <a:off x="5302470" y="478516"/>
            <a:ext cx="7683060" cy="1501336"/>
          </a:xfrm>
          <a:prstGeom prst="rect">
            <a:avLst/>
          </a:prstGeom>
        </p:spPr>
        <p:txBody>
          <a:bodyPr lIns="0" tIns="0" rIns="0" bIns="0" rtlCol="0" anchor="t">
            <a:spAutoFit/>
          </a:bodyPr>
          <a:lstStyle/>
          <a:p>
            <a:pPr algn="ctr">
              <a:lnSpc>
                <a:spcPts val="5938"/>
              </a:lnSpc>
            </a:pPr>
            <a:r>
              <a:rPr lang="en-US" sz="4948">
                <a:solidFill>
                  <a:srgbClr val="003EA8"/>
                </a:solidFill>
                <a:latin typeface="Muli Bold"/>
              </a:rPr>
              <a:t>Phân tích và thiết kế phần mềm</a:t>
            </a:r>
          </a:p>
        </p:txBody>
      </p:sp>
      <p:sp>
        <p:nvSpPr>
          <p:cNvPr id="15" name="TextBox 15"/>
          <p:cNvSpPr txBox="1"/>
          <p:nvPr/>
        </p:nvSpPr>
        <p:spPr>
          <a:xfrm>
            <a:off x="895970" y="2742090"/>
            <a:ext cx="6337385" cy="544742"/>
          </a:xfrm>
          <a:prstGeom prst="rect">
            <a:avLst/>
          </a:prstGeom>
        </p:spPr>
        <p:txBody>
          <a:bodyPr lIns="0" tIns="0" rIns="0" bIns="0" rtlCol="0" anchor="t">
            <a:spAutoFit/>
          </a:bodyPr>
          <a:lstStyle/>
          <a:p>
            <a:pPr algn="ctr">
              <a:lnSpc>
                <a:spcPts val="4309"/>
              </a:lnSpc>
            </a:pPr>
            <a:r>
              <a:rPr lang="en-US" sz="3591">
                <a:solidFill>
                  <a:srgbClr val="003EA8"/>
                </a:solidFill>
                <a:latin typeface="Muli Bold"/>
              </a:rPr>
              <a:t>Biểu đồ use case back end</a:t>
            </a:r>
          </a:p>
        </p:txBody>
      </p:sp>
      <p:sp>
        <p:nvSpPr>
          <p:cNvPr id="16" name="Freeform 16"/>
          <p:cNvSpPr/>
          <p:nvPr/>
        </p:nvSpPr>
        <p:spPr>
          <a:xfrm>
            <a:off x="15199150" y="73971"/>
            <a:ext cx="3088850" cy="2310427"/>
          </a:xfrm>
          <a:custGeom>
            <a:avLst/>
            <a:gdLst/>
            <a:ahLst/>
            <a:cxnLst/>
            <a:rect l="l" t="t" r="r" b="b"/>
            <a:pathLst>
              <a:path w="3088850" h="2310427">
                <a:moveTo>
                  <a:pt x="0" y="0"/>
                </a:moveTo>
                <a:lnTo>
                  <a:pt x="3088850" y="0"/>
                </a:lnTo>
                <a:lnTo>
                  <a:pt x="3088850" y="2310426"/>
                </a:lnTo>
                <a:lnTo>
                  <a:pt x="0" y="2310426"/>
                </a:lnTo>
                <a:lnTo>
                  <a:pt x="0" y="0"/>
                </a:lnTo>
                <a:close/>
              </a:path>
            </a:pathLst>
          </a:custGeom>
          <a:blipFill>
            <a:blip r:embed="rId11"/>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1341</Words>
  <Application>Microsoft Office PowerPoint</Application>
  <PresentationFormat>Custom</PresentationFormat>
  <Paragraphs>141</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Calibri</vt:lpstr>
      <vt:lpstr>Muli</vt:lpstr>
      <vt:lpstr>Arial</vt:lpstr>
      <vt:lpstr>Muli Bold</vt:lpstr>
      <vt:lpstr>Cabin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DATN</dc:title>
  <cp:lastModifiedBy>Kiều Văn</cp:lastModifiedBy>
  <cp:revision>1</cp:revision>
  <dcterms:created xsi:type="dcterms:W3CDTF">2006-08-16T00:00:00Z</dcterms:created>
  <dcterms:modified xsi:type="dcterms:W3CDTF">2024-05-18T03:45:52Z</dcterms:modified>
  <dc:identifier>DAGFeZgJcL0</dc:identifier>
</cp:coreProperties>
</file>