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Cabin" panose="020B0604020202020204" charset="-93"/>
      <p:regular r:id="rId26"/>
    </p:embeddedFont>
    <p:embeddedFont>
      <p:font typeface="Calibri" panose="020F0502020204030204" pitchFamily="34" charset="0"/>
      <p:regular r:id="rId27"/>
      <p:bold r:id="rId28"/>
      <p:italic r:id="rId29"/>
      <p:boldItalic r:id="rId30"/>
    </p:embeddedFont>
    <p:embeddedFont>
      <p:font typeface="Muli" panose="020B0604020202020204" charset="-93"/>
      <p:regular r:id="rId31"/>
    </p:embeddedFont>
    <p:embeddedFont>
      <p:font typeface="Muli Bold" panose="020B0604020202020204" charset="-93"/>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84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21.png"/><Relationship Id="rId5" Type="http://schemas.openxmlformats.org/officeDocument/2006/relationships/image" Target="../media/image3.sv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3.png"/><Relationship Id="rId4" Type="http://schemas.openxmlformats.org/officeDocument/2006/relationships/image" Target="../media/image2.png"/><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6.png"/><Relationship Id="rId4" Type="http://schemas.openxmlformats.org/officeDocument/2006/relationships/image" Target="../media/image2.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16.sv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16.sv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image" Target="../media/image16.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0.png"/><Relationship Id="rId5" Type="http://schemas.openxmlformats.org/officeDocument/2006/relationships/image" Target="../media/image13.png"/><Relationship Id="rId10" Type="http://schemas.openxmlformats.org/officeDocument/2006/relationships/slide" Target="slide5.xml"/><Relationship Id="rId4" Type="http://schemas.openxmlformats.org/officeDocument/2006/relationships/image" Target="../media/image12.svg"/><Relationship Id="rId9"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32.png"/><Relationship Id="rId5" Type="http://schemas.openxmlformats.org/officeDocument/2006/relationships/image" Target="../media/image3.svg"/><Relationship Id="rId10" Type="http://schemas.openxmlformats.org/officeDocument/2006/relationships/image" Target="../media/image31.png"/><Relationship Id="rId4" Type="http://schemas.openxmlformats.org/officeDocument/2006/relationships/image" Target="../media/image2.png"/><Relationship Id="rId9" Type="http://schemas.openxmlformats.org/officeDocument/2006/relationships/image" Target="../media/image16.svg"/></Relationships>
</file>

<file path=ppt/slides/_rels/slide2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3.png"/><Relationship Id="rId7" Type="http://schemas.openxmlformats.org/officeDocument/2006/relationships/image" Target="../media/image2.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34.svg"/><Relationship Id="rId9" Type="http://schemas.openxmlformats.org/officeDocument/2006/relationships/slide" Target="slide2.xml"/></Relationships>
</file>

<file path=ppt/slides/_rels/slide2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3.png"/><Relationship Id="rId7" Type="http://schemas.openxmlformats.org/officeDocument/2006/relationships/image" Target="../media/image2.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34.svg"/><Relationship Id="rId9" Type="http://schemas.openxmlformats.org/officeDocument/2006/relationships/slide" Target="slide2.xml"/></Relationships>
</file>

<file path=ppt/slides/_rels/slide2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3.png"/><Relationship Id="rId7" Type="http://schemas.openxmlformats.org/officeDocument/2006/relationships/image" Target="../media/image2.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34.svg"/><Relationship Id="rId9" Type="http://schemas.openxmlformats.org/officeDocument/2006/relationships/slide" Target="slide2.xml"/></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5.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6.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2.xm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3.svg"/><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21850" y="2646748"/>
            <a:ext cx="9009410" cy="6082798"/>
            <a:chOff x="0" y="0"/>
            <a:chExt cx="3286657" cy="2219021"/>
          </a:xfrm>
        </p:grpSpPr>
        <p:sp>
          <p:nvSpPr>
            <p:cNvPr id="4" name="Freeform 4"/>
            <p:cNvSpPr/>
            <p:nvPr/>
          </p:nvSpPr>
          <p:spPr>
            <a:xfrm>
              <a:off x="0" y="0"/>
              <a:ext cx="3286657" cy="2219021"/>
            </a:xfrm>
            <a:custGeom>
              <a:avLst/>
              <a:gdLst/>
              <a:ahLst/>
              <a:cxnLst/>
              <a:rect l="l" t="t" r="r" b="b"/>
              <a:pathLst>
                <a:path w="3286657" h="2219021">
                  <a:moveTo>
                    <a:pt x="0" y="0"/>
                  </a:moveTo>
                  <a:lnTo>
                    <a:pt x="3286657" y="0"/>
                  </a:lnTo>
                  <a:lnTo>
                    <a:pt x="3286657" y="2219021"/>
                  </a:lnTo>
                  <a:lnTo>
                    <a:pt x="0" y="2219021"/>
                  </a:lnTo>
                  <a:close/>
                </a:path>
              </a:pathLst>
            </a:custGeom>
            <a:solidFill>
              <a:srgbClr val="FFFFFF"/>
            </a:solidFill>
          </p:spPr>
        </p:sp>
      </p:grpSp>
      <p:sp>
        <p:nvSpPr>
          <p:cNvPr id="5" name="Freeform 5"/>
          <p:cNvSpPr/>
          <p:nvPr/>
        </p:nvSpPr>
        <p:spPr>
          <a:xfrm flipH="1">
            <a:off x="-1878715" y="9017324"/>
            <a:ext cx="6662470" cy="1611106"/>
          </a:xfrm>
          <a:custGeom>
            <a:avLst/>
            <a:gdLst/>
            <a:ahLst/>
            <a:cxnLst/>
            <a:rect l="l" t="t" r="r" b="b"/>
            <a:pathLst>
              <a:path w="6662470" h="1611106">
                <a:moveTo>
                  <a:pt x="6662470" y="0"/>
                </a:moveTo>
                <a:lnTo>
                  <a:pt x="0" y="0"/>
                </a:lnTo>
                <a:lnTo>
                  <a:pt x="0" y="1611106"/>
                </a:lnTo>
                <a:lnTo>
                  <a:pt x="6662470" y="1611106"/>
                </a:lnTo>
                <a:lnTo>
                  <a:pt x="666247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14791434" y="-196457"/>
            <a:ext cx="5652695" cy="1366924"/>
          </a:xfrm>
          <a:custGeom>
            <a:avLst/>
            <a:gdLst/>
            <a:ahLst/>
            <a:cxnLst/>
            <a:rect l="l" t="t" r="r" b="b"/>
            <a:pathLst>
              <a:path w="5652695" h="1366924">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0261150" y="1315441"/>
            <a:ext cx="7087021" cy="7701883"/>
            <a:chOff x="0" y="0"/>
            <a:chExt cx="2585364" cy="2809668"/>
          </a:xfrm>
        </p:grpSpPr>
        <p:sp>
          <p:nvSpPr>
            <p:cNvPr id="8" name="Freeform 8"/>
            <p:cNvSpPr/>
            <p:nvPr/>
          </p:nvSpPr>
          <p:spPr>
            <a:xfrm>
              <a:off x="0" y="0"/>
              <a:ext cx="2585364" cy="2809668"/>
            </a:xfrm>
            <a:custGeom>
              <a:avLst/>
              <a:gdLst/>
              <a:ahLst/>
              <a:cxnLst/>
              <a:rect l="l" t="t" r="r" b="b"/>
              <a:pathLst>
                <a:path w="2585364" h="2809668">
                  <a:moveTo>
                    <a:pt x="0" y="0"/>
                  </a:moveTo>
                  <a:lnTo>
                    <a:pt x="2585364" y="0"/>
                  </a:lnTo>
                  <a:lnTo>
                    <a:pt x="2585364" y="2809668"/>
                  </a:lnTo>
                  <a:lnTo>
                    <a:pt x="0" y="2809668"/>
                  </a:lnTo>
                  <a:close/>
                </a:path>
              </a:pathLst>
            </a:custGeom>
            <a:solidFill>
              <a:srgbClr val="FFFFFF"/>
            </a:solidFill>
          </p:spPr>
        </p:sp>
      </p:grpSp>
      <p:sp>
        <p:nvSpPr>
          <p:cNvPr id="9" name="Freeform 9"/>
          <p:cNvSpPr/>
          <p:nvPr/>
        </p:nvSpPr>
        <p:spPr>
          <a:xfrm>
            <a:off x="10692016" y="4401714"/>
            <a:ext cx="6225288" cy="3893634"/>
          </a:xfrm>
          <a:custGeom>
            <a:avLst/>
            <a:gdLst/>
            <a:ahLst/>
            <a:cxnLst/>
            <a:rect l="l" t="t" r="r" b="b"/>
            <a:pathLst>
              <a:path w="6225288" h="3893634">
                <a:moveTo>
                  <a:pt x="0" y="0"/>
                </a:moveTo>
                <a:lnTo>
                  <a:pt x="6225288" y="0"/>
                </a:lnTo>
                <a:lnTo>
                  <a:pt x="6225288" y="3893634"/>
                </a:lnTo>
                <a:lnTo>
                  <a:pt x="0" y="38936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6100246" y="300172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p:cNvSpPr/>
          <p:nvPr/>
        </p:nvSpPr>
        <p:spPr>
          <a:xfrm rot="-203414">
            <a:off x="11173930" y="3499519"/>
            <a:ext cx="321948" cy="461574"/>
          </a:xfrm>
          <a:custGeom>
            <a:avLst/>
            <a:gdLst/>
            <a:ahLst/>
            <a:cxnLst/>
            <a:rect l="l" t="t" r="r" b="b"/>
            <a:pathLst>
              <a:path w="321948" h="461574">
                <a:moveTo>
                  <a:pt x="0" y="0"/>
                </a:moveTo>
                <a:lnTo>
                  <a:pt x="321948" y="0"/>
                </a:lnTo>
                <a:lnTo>
                  <a:pt x="321948" y="461574"/>
                </a:lnTo>
                <a:lnTo>
                  <a:pt x="0" y="46157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Freeform 12"/>
          <p:cNvSpPr/>
          <p:nvPr/>
        </p:nvSpPr>
        <p:spPr>
          <a:xfrm>
            <a:off x="12690344" y="1991652"/>
            <a:ext cx="2228632" cy="1815322"/>
          </a:xfrm>
          <a:custGeom>
            <a:avLst/>
            <a:gdLst/>
            <a:ahLst/>
            <a:cxnLst/>
            <a:rect l="l" t="t" r="r" b="b"/>
            <a:pathLst>
              <a:path w="2228632" h="1815322">
                <a:moveTo>
                  <a:pt x="0" y="0"/>
                </a:moveTo>
                <a:lnTo>
                  <a:pt x="2228632" y="0"/>
                </a:lnTo>
                <a:lnTo>
                  <a:pt x="2228632" y="1815322"/>
                </a:lnTo>
                <a:lnTo>
                  <a:pt x="0" y="181532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Freeform 13"/>
          <p:cNvSpPr/>
          <p:nvPr/>
        </p:nvSpPr>
        <p:spPr>
          <a:xfrm>
            <a:off x="0" y="0"/>
            <a:ext cx="3088850" cy="2310427"/>
          </a:xfrm>
          <a:custGeom>
            <a:avLst/>
            <a:gdLst/>
            <a:ahLst/>
            <a:cxnLst/>
            <a:rect l="l" t="t" r="r" b="b"/>
            <a:pathLst>
              <a:path w="3088850" h="2310427">
                <a:moveTo>
                  <a:pt x="0" y="0"/>
                </a:moveTo>
                <a:lnTo>
                  <a:pt x="3088850" y="0"/>
                </a:lnTo>
                <a:lnTo>
                  <a:pt x="3088850" y="2310427"/>
                </a:lnTo>
                <a:lnTo>
                  <a:pt x="0" y="2310427"/>
                </a:lnTo>
                <a:lnTo>
                  <a:pt x="0" y="0"/>
                </a:lnTo>
                <a:close/>
              </a:path>
            </a:pathLst>
          </a:custGeom>
          <a:blipFill>
            <a:blip r:embed="rId11"/>
            <a:stretch>
              <a:fillRect/>
            </a:stretch>
          </a:blipFill>
        </p:spPr>
      </p:sp>
      <p:grpSp>
        <p:nvGrpSpPr>
          <p:cNvPr id="14" name="Group 14"/>
          <p:cNvGrpSpPr/>
          <p:nvPr/>
        </p:nvGrpSpPr>
        <p:grpSpPr>
          <a:xfrm>
            <a:off x="1453434" y="3180224"/>
            <a:ext cx="7706921" cy="5105594"/>
            <a:chOff x="0" y="0"/>
            <a:chExt cx="10275894" cy="6807459"/>
          </a:xfrm>
        </p:grpSpPr>
        <p:sp>
          <p:nvSpPr>
            <p:cNvPr id="15" name="TextBox 15"/>
            <p:cNvSpPr txBox="1"/>
            <p:nvPr/>
          </p:nvSpPr>
          <p:spPr>
            <a:xfrm>
              <a:off x="0" y="0"/>
              <a:ext cx="10275894" cy="3657600"/>
            </a:xfrm>
            <a:prstGeom prst="rect">
              <a:avLst/>
            </a:prstGeom>
          </p:spPr>
          <p:txBody>
            <a:bodyPr lIns="0" tIns="0" rIns="0" bIns="0" rtlCol="0" anchor="t">
              <a:spAutoFit/>
            </a:bodyPr>
            <a:lstStyle/>
            <a:p>
              <a:pPr algn="ctr">
                <a:lnSpc>
                  <a:spcPts val="10830"/>
                </a:lnSpc>
              </a:pPr>
              <a:r>
                <a:rPr lang="en-US" sz="9025" spc="-135">
                  <a:solidFill>
                    <a:srgbClr val="003EA8"/>
                  </a:solidFill>
                  <a:latin typeface="Muli"/>
                </a:rPr>
                <a:t>Đồ án tốt nghiệp đại học</a:t>
              </a:r>
            </a:p>
          </p:txBody>
        </p:sp>
        <p:sp>
          <p:nvSpPr>
            <p:cNvPr id="16" name="TextBox 16"/>
            <p:cNvSpPr txBox="1"/>
            <p:nvPr/>
          </p:nvSpPr>
          <p:spPr>
            <a:xfrm>
              <a:off x="0" y="4013459"/>
              <a:ext cx="10275894" cy="2794000"/>
            </a:xfrm>
            <a:prstGeom prst="rect">
              <a:avLst/>
            </a:prstGeom>
          </p:spPr>
          <p:txBody>
            <a:bodyPr lIns="0" tIns="0" rIns="0" bIns="0" rtlCol="0" anchor="t">
              <a:spAutoFit/>
            </a:bodyPr>
            <a:lstStyle/>
            <a:p>
              <a:pPr algn="ctr">
                <a:lnSpc>
                  <a:spcPts val="3359"/>
                </a:lnSpc>
              </a:pPr>
              <a:r>
                <a:rPr lang="en-US" sz="2799">
                  <a:solidFill>
                    <a:srgbClr val="000000"/>
                  </a:solidFill>
                  <a:latin typeface="Cabin"/>
                </a:rPr>
                <a:t>Đề tài: Xây dựng website bán khóa học Văn Anh</a:t>
              </a:r>
            </a:p>
            <a:p>
              <a:pPr algn="ctr">
                <a:lnSpc>
                  <a:spcPts val="3359"/>
                </a:lnSpc>
              </a:pPr>
              <a:r>
                <a:rPr lang="en-US" sz="2799">
                  <a:solidFill>
                    <a:srgbClr val="000000"/>
                  </a:solidFill>
                  <a:latin typeface="Cabin"/>
                </a:rPr>
                <a:t>CBHD: ThS. Nguyễn Lan Anh</a:t>
              </a:r>
            </a:p>
            <a:p>
              <a:pPr algn="ctr">
                <a:lnSpc>
                  <a:spcPts val="3359"/>
                </a:lnSpc>
              </a:pPr>
              <a:r>
                <a:rPr lang="en-US" sz="2799">
                  <a:solidFill>
                    <a:srgbClr val="000000"/>
                  </a:solidFill>
                  <a:latin typeface="Cabin"/>
                </a:rPr>
                <a:t>Sinh viên: Kiều Văn Anh</a:t>
              </a:r>
            </a:p>
            <a:p>
              <a:pPr algn="ctr">
                <a:lnSpc>
                  <a:spcPts val="3359"/>
                </a:lnSpc>
              </a:pPr>
              <a:r>
                <a:rPr lang="en-US" sz="2799">
                  <a:solidFill>
                    <a:srgbClr val="000000"/>
                  </a:solidFill>
                  <a:latin typeface="Cabin"/>
                </a:rPr>
                <a:t>MSV: 2020606145</a:t>
              </a:r>
            </a:p>
            <a:p>
              <a:pPr algn="ctr">
                <a:lnSpc>
                  <a:spcPts val="3359"/>
                </a:lnSpc>
              </a:pPr>
              <a:endParaRPr lang="en-US" sz="2799">
                <a:solidFill>
                  <a:srgbClr val="000000"/>
                </a:solidFill>
                <a:latin typeface="Cabin"/>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3" name="Group 13"/>
          <p:cNvGrpSpPr/>
          <p:nvPr/>
        </p:nvGrpSpPr>
        <p:grpSpPr>
          <a:xfrm>
            <a:off x="2173856" y="3416253"/>
            <a:ext cx="14802348" cy="5628691"/>
            <a:chOff x="0" y="0"/>
            <a:chExt cx="8838845" cy="3361030"/>
          </a:xfrm>
        </p:grpSpPr>
        <p:sp>
          <p:nvSpPr>
            <p:cNvPr id="14" name="Freeform 14"/>
            <p:cNvSpPr/>
            <p:nvPr/>
          </p:nvSpPr>
          <p:spPr>
            <a:xfrm>
              <a:off x="0" y="0"/>
              <a:ext cx="8838845" cy="3361030"/>
            </a:xfrm>
            <a:custGeom>
              <a:avLst/>
              <a:gdLst/>
              <a:ahLst/>
              <a:cxnLst/>
              <a:rect l="l" t="t" r="r" b="b"/>
              <a:pathLst>
                <a:path w="8838845" h="3361030">
                  <a:moveTo>
                    <a:pt x="0" y="0"/>
                  </a:moveTo>
                  <a:lnTo>
                    <a:pt x="8838845" y="0"/>
                  </a:lnTo>
                  <a:lnTo>
                    <a:pt x="8838845" y="3361030"/>
                  </a:lnTo>
                  <a:lnTo>
                    <a:pt x="0" y="3361030"/>
                  </a:lnTo>
                  <a:close/>
                </a:path>
              </a:pathLst>
            </a:custGeom>
            <a:solidFill>
              <a:srgbClr val="FFFFFF"/>
            </a:solidFill>
          </p:spPr>
        </p:sp>
      </p:grpSp>
      <p:sp>
        <p:nvSpPr>
          <p:cNvPr id="15" name="Freeform 15"/>
          <p:cNvSpPr/>
          <p:nvPr/>
        </p:nvSpPr>
        <p:spPr>
          <a:xfrm>
            <a:off x="2665522" y="3894972"/>
            <a:ext cx="6653719" cy="4541831"/>
          </a:xfrm>
          <a:custGeom>
            <a:avLst/>
            <a:gdLst/>
            <a:ahLst/>
            <a:cxnLst/>
            <a:rect l="l" t="t" r="r" b="b"/>
            <a:pathLst>
              <a:path w="6653719" h="4541831">
                <a:moveTo>
                  <a:pt x="0" y="0"/>
                </a:moveTo>
                <a:lnTo>
                  <a:pt x="6653720" y="0"/>
                </a:lnTo>
                <a:lnTo>
                  <a:pt x="6653720" y="4541832"/>
                </a:lnTo>
                <a:lnTo>
                  <a:pt x="0" y="4541832"/>
                </a:lnTo>
                <a:lnTo>
                  <a:pt x="0" y="0"/>
                </a:lnTo>
                <a:close/>
              </a:path>
            </a:pathLst>
          </a:custGeom>
          <a:blipFill>
            <a:blip r:embed="rId10"/>
            <a:stretch>
              <a:fillRect/>
            </a:stretch>
          </a:blipFill>
        </p:spPr>
      </p:sp>
      <p:sp>
        <p:nvSpPr>
          <p:cNvPr id="16" name="Freeform 16"/>
          <p:cNvSpPr/>
          <p:nvPr/>
        </p:nvSpPr>
        <p:spPr>
          <a:xfrm>
            <a:off x="9745141" y="3894972"/>
            <a:ext cx="7231063" cy="3900794"/>
          </a:xfrm>
          <a:custGeom>
            <a:avLst/>
            <a:gdLst/>
            <a:ahLst/>
            <a:cxnLst/>
            <a:rect l="l" t="t" r="r" b="b"/>
            <a:pathLst>
              <a:path w="7231063" h="3900794">
                <a:moveTo>
                  <a:pt x="0" y="0"/>
                </a:moveTo>
                <a:lnTo>
                  <a:pt x="7231063" y="0"/>
                </a:lnTo>
                <a:lnTo>
                  <a:pt x="7231063" y="3900794"/>
                </a:lnTo>
                <a:lnTo>
                  <a:pt x="0" y="3900794"/>
                </a:lnTo>
                <a:lnTo>
                  <a:pt x="0" y="0"/>
                </a:lnTo>
                <a:close/>
              </a:path>
            </a:pathLst>
          </a:custGeom>
          <a:blipFill>
            <a:blip r:embed="rId11"/>
            <a:stretch>
              <a:fillRect/>
            </a:stretch>
          </a:blipFill>
        </p:spPr>
      </p:sp>
      <p:sp>
        <p:nvSpPr>
          <p:cNvPr id="17" name="TextBox 17"/>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8" name="TextBox 18"/>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Biểu đồ tuần tự</a:t>
            </a:r>
          </a:p>
        </p:txBody>
      </p:sp>
      <p:sp>
        <p:nvSpPr>
          <p:cNvPr id="19" name="Freeform 19"/>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3" name="Group 13"/>
          <p:cNvGrpSpPr/>
          <p:nvPr/>
        </p:nvGrpSpPr>
        <p:grpSpPr>
          <a:xfrm>
            <a:off x="2173856" y="3416253"/>
            <a:ext cx="14802348" cy="5628691"/>
            <a:chOff x="0" y="0"/>
            <a:chExt cx="8838845" cy="3361030"/>
          </a:xfrm>
        </p:grpSpPr>
        <p:sp>
          <p:nvSpPr>
            <p:cNvPr id="14" name="Freeform 14"/>
            <p:cNvSpPr/>
            <p:nvPr/>
          </p:nvSpPr>
          <p:spPr>
            <a:xfrm>
              <a:off x="0" y="0"/>
              <a:ext cx="8838845" cy="3361030"/>
            </a:xfrm>
            <a:custGeom>
              <a:avLst/>
              <a:gdLst/>
              <a:ahLst/>
              <a:cxnLst/>
              <a:rect l="l" t="t" r="r" b="b"/>
              <a:pathLst>
                <a:path w="8838845" h="3361030">
                  <a:moveTo>
                    <a:pt x="0" y="0"/>
                  </a:moveTo>
                  <a:lnTo>
                    <a:pt x="8838845" y="0"/>
                  </a:lnTo>
                  <a:lnTo>
                    <a:pt x="8838845" y="3361030"/>
                  </a:lnTo>
                  <a:lnTo>
                    <a:pt x="0" y="3361030"/>
                  </a:lnTo>
                  <a:close/>
                </a:path>
              </a:pathLst>
            </a:custGeom>
            <a:solidFill>
              <a:srgbClr val="FFFFFF"/>
            </a:solidFill>
          </p:spPr>
        </p:sp>
      </p:grpSp>
      <p:sp>
        <p:nvSpPr>
          <p:cNvPr id="15" name="Freeform 15"/>
          <p:cNvSpPr/>
          <p:nvPr/>
        </p:nvSpPr>
        <p:spPr>
          <a:xfrm>
            <a:off x="5664832" y="3123175"/>
            <a:ext cx="6958336" cy="5921770"/>
          </a:xfrm>
          <a:custGeom>
            <a:avLst/>
            <a:gdLst/>
            <a:ahLst/>
            <a:cxnLst/>
            <a:rect l="l" t="t" r="r" b="b"/>
            <a:pathLst>
              <a:path w="6958336" h="5921770">
                <a:moveTo>
                  <a:pt x="0" y="0"/>
                </a:moveTo>
                <a:lnTo>
                  <a:pt x="6958336" y="0"/>
                </a:lnTo>
                <a:lnTo>
                  <a:pt x="6958336" y="5921770"/>
                </a:lnTo>
                <a:lnTo>
                  <a:pt x="0" y="5921770"/>
                </a:lnTo>
                <a:lnTo>
                  <a:pt x="0" y="0"/>
                </a:lnTo>
                <a:close/>
              </a:path>
            </a:pathLst>
          </a:custGeom>
          <a:blipFill>
            <a:blip r:embed="rId10"/>
            <a:stretch>
              <a:fillRect/>
            </a:stretch>
          </a:blipFill>
        </p:spPr>
      </p:sp>
      <p:sp>
        <p:nvSpPr>
          <p:cNvPr id="16" name="TextBox 16"/>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7" name="TextBox 17"/>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Sơ đồ CSDL tổng quát</a:t>
            </a:r>
          </a:p>
        </p:txBody>
      </p:sp>
      <p:sp>
        <p:nvSpPr>
          <p:cNvPr id="18" name="Freeform 18"/>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3892680" y="3279555"/>
            <a:ext cx="10804726" cy="5518365"/>
          </a:xfrm>
          <a:custGeom>
            <a:avLst/>
            <a:gdLst/>
            <a:ahLst/>
            <a:cxnLst/>
            <a:rect l="l" t="t" r="r" b="b"/>
            <a:pathLst>
              <a:path w="10804726" h="5518365">
                <a:moveTo>
                  <a:pt x="0" y="0"/>
                </a:moveTo>
                <a:lnTo>
                  <a:pt x="10804726" y="0"/>
                </a:lnTo>
                <a:lnTo>
                  <a:pt x="10804726" y="5518364"/>
                </a:lnTo>
                <a:lnTo>
                  <a:pt x="0" y="5518364"/>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Giao diện đăng nhập</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4740448" y="3303966"/>
            <a:ext cx="9425225" cy="5476820"/>
          </a:xfrm>
          <a:custGeom>
            <a:avLst/>
            <a:gdLst/>
            <a:ahLst/>
            <a:cxnLst/>
            <a:rect l="l" t="t" r="r" b="b"/>
            <a:pathLst>
              <a:path w="9425225" h="5476820">
                <a:moveTo>
                  <a:pt x="0" y="0"/>
                </a:moveTo>
                <a:lnTo>
                  <a:pt x="9425225" y="0"/>
                </a:lnTo>
                <a:lnTo>
                  <a:pt x="9425225" y="5476819"/>
                </a:lnTo>
                <a:lnTo>
                  <a:pt x="0" y="5476819"/>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Giao diện đăng ký</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4064663" y="3531560"/>
            <a:ext cx="10931437" cy="5513385"/>
          </a:xfrm>
          <a:custGeom>
            <a:avLst/>
            <a:gdLst/>
            <a:ahLst/>
            <a:cxnLst/>
            <a:rect l="l" t="t" r="r" b="b"/>
            <a:pathLst>
              <a:path w="10931437" h="5513385">
                <a:moveTo>
                  <a:pt x="0" y="0"/>
                </a:moveTo>
                <a:lnTo>
                  <a:pt x="10931437" y="0"/>
                </a:lnTo>
                <a:lnTo>
                  <a:pt x="10931437" y="5513385"/>
                </a:lnTo>
                <a:lnTo>
                  <a:pt x="0" y="5513385"/>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Giao diện trang chủ Admin</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3605781" y="3382506"/>
            <a:ext cx="10945273" cy="5662439"/>
          </a:xfrm>
          <a:custGeom>
            <a:avLst/>
            <a:gdLst/>
            <a:ahLst/>
            <a:cxnLst/>
            <a:rect l="l" t="t" r="r" b="b"/>
            <a:pathLst>
              <a:path w="10945273" h="5662439">
                <a:moveTo>
                  <a:pt x="0" y="0"/>
                </a:moveTo>
                <a:lnTo>
                  <a:pt x="10945273" y="0"/>
                </a:lnTo>
                <a:lnTo>
                  <a:pt x="10945273" y="5662439"/>
                </a:lnTo>
                <a:lnTo>
                  <a:pt x="0" y="5662439"/>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9231446"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Giao diện trang chủ Học viên, Giảng viên</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7587673" y="2484274"/>
          <a:ext cx="8803981" cy="6457950"/>
        </p:xfrm>
        <a:graphic>
          <a:graphicData uri="http://schemas.openxmlformats.org/drawingml/2006/table">
            <a:tbl>
              <a:tblPr/>
              <a:tblGrid>
                <a:gridCol w="6890508">
                  <a:extLst>
                    <a:ext uri="{9D8B030D-6E8A-4147-A177-3AD203B41FA5}">
                      <a16:colId xmlns:a16="http://schemas.microsoft.com/office/drawing/2014/main" val="20000"/>
                    </a:ext>
                  </a:extLst>
                </a:gridCol>
              </a:tblGrid>
              <a:tr h="6457950">
                <a:tc>
                  <a:txBody>
                    <a:bodyPr/>
                    <a:lstStyle/>
                    <a:p>
                      <a:pPr marL="431801" lvl="1" indent="-215900" algn="l">
                        <a:lnSpc>
                          <a:spcPts val="2800"/>
                        </a:lnSpc>
                        <a:buFont typeface="Arial"/>
                        <a:buChar char="•"/>
                        <a:defRPr/>
                      </a:pPr>
                      <a:r>
                        <a:rPr lang="en-US" sz="2000">
                          <a:solidFill>
                            <a:srgbClr val="000000"/>
                          </a:solidFill>
                          <a:latin typeface="Cabin"/>
                        </a:rPr>
                        <a:t>Controllers: Là nơi chứa các controller thực hiện nhiệm vụ tương tác với request , xử lý và trả response cho frontend.</a:t>
                      </a:r>
                      <a:endParaRPr lang="en-US" sz="1100"/>
                    </a:p>
                    <a:p>
                      <a:pPr marL="431801" lvl="1" indent="-215900" algn="l">
                        <a:lnSpc>
                          <a:spcPts val="2800"/>
                        </a:lnSpc>
                        <a:buFont typeface="Arial"/>
                        <a:buChar char="•"/>
                      </a:pPr>
                      <a:r>
                        <a:rPr lang="en-US" sz="2000">
                          <a:solidFill>
                            <a:srgbClr val="000000"/>
                          </a:solidFill>
                          <a:latin typeface="Cabin"/>
                        </a:rPr>
                        <a:t>Dependencies: Là nơi chứa các Packages, và các thành phần liên quan của ứng dụng của ứng dụng.</a:t>
                      </a:r>
                    </a:p>
                    <a:p>
                      <a:pPr marL="431801" lvl="1" indent="-215900" algn="l">
                        <a:lnSpc>
                          <a:spcPts val="2800"/>
                        </a:lnSpc>
                        <a:buFont typeface="Arial"/>
                        <a:buChar char="•"/>
                      </a:pPr>
                      <a:r>
                        <a:rPr lang="en-US" sz="2000">
                          <a:solidFill>
                            <a:srgbClr val="000000"/>
                          </a:solidFill>
                          <a:latin typeface="Cabin"/>
                        </a:rPr>
                        <a:t>Context: Là nơi chứa các dòng khai báo mô hình dữ liệu để liên kết với CSDL.</a:t>
                      </a:r>
                    </a:p>
                    <a:p>
                      <a:pPr marL="431801" lvl="1" indent="-215900" algn="l">
                        <a:lnSpc>
                          <a:spcPts val="2800"/>
                        </a:lnSpc>
                        <a:buFont typeface="Arial"/>
                        <a:buChar char="•"/>
                      </a:pPr>
                      <a:r>
                        <a:rPr lang="en-US" sz="2000">
                          <a:solidFill>
                            <a:srgbClr val="000000"/>
                          </a:solidFill>
                          <a:latin typeface="Cabin"/>
                        </a:rPr>
                        <a:t>Datas: Là nơi chứa các class làm việc với EF Core để làm việc với cơ sở dữ liệu.</a:t>
                      </a:r>
                    </a:p>
                    <a:p>
                      <a:pPr marL="431801" lvl="1" indent="-215900" algn="l">
                        <a:lnSpc>
                          <a:spcPts val="2800"/>
                        </a:lnSpc>
                        <a:buFont typeface="Arial"/>
                        <a:buChar char="•"/>
                      </a:pPr>
                      <a:r>
                        <a:rPr lang="en-US" sz="2000">
                          <a:solidFill>
                            <a:srgbClr val="000000"/>
                          </a:solidFill>
                          <a:latin typeface="Cabin"/>
                        </a:rPr>
                        <a:t>Enum: Là nơi chứa các class dạng Enum.</a:t>
                      </a:r>
                    </a:p>
                    <a:p>
                      <a:pPr marL="431801" lvl="1" indent="-215900" algn="l">
                        <a:lnSpc>
                          <a:spcPts val="2800"/>
                        </a:lnSpc>
                        <a:buFont typeface="Arial"/>
                        <a:buChar char="•"/>
                      </a:pPr>
                      <a:r>
                        <a:rPr lang="en-US" sz="2000">
                          <a:solidFill>
                            <a:srgbClr val="000000"/>
                          </a:solidFill>
                          <a:latin typeface="Cabin"/>
                        </a:rPr>
                        <a:t>Helpers: Là nơi chứa các class hỗ trợ cho Project.</a:t>
                      </a:r>
                    </a:p>
                    <a:p>
                      <a:pPr marL="431801" lvl="1" indent="-215900" algn="l">
                        <a:lnSpc>
                          <a:spcPts val="2800"/>
                        </a:lnSpc>
                        <a:buFont typeface="Arial"/>
                        <a:buChar char="•"/>
                      </a:pPr>
                      <a:r>
                        <a:rPr lang="en-US" sz="2000">
                          <a:solidFill>
                            <a:srgbClr val="000000"/>
                          </a:solidFill>
                          <a:latin typeface="Cabin"/>
                        </a:rPr>
                        <a:t>Migrations: Là nơi chứa các Migrations khi kết nối với CSDL MSSQL theo dạng code-first.</a:t>
                      </a:r>
                    </a:p>
                    <a:p>
                      <a:pPr marL="431801" lvl="1" indent="-215900" algn="l">
                        <a:lnSpc>
                          <a:spcPts val="2800"/>
                        </a:lnSpc>
                        <a:buFont typeface="Arial"/>
                        <a:buChar char="•"/>
                      </a:pPr>
                      <a:r>
                        <a:rPr lang="en-US" sz="2000">
                          <a:solidFill>
                            <a:srgbClr val="000000"/>
                          </a:solidFill>
                          <a:latin typeface="Cabin"/>
                        </a:rPr>
                        <a:t>Models: Là nơi chứa các Entities.</a:t>
                      </a:r>
                    </a:p>
                    <a:p>
                      <a:pPr marL="431801" lvl="1" indent="-215900" algn="l">
                        <a:lnSpc>
                          <a:spcPts val="2800"/>
                        </a:lnSpc>
                        <a:buFont typeface="Arial"/>
                        <a:buChar char="•"/>
                      </a:pPr>
                      <a:r>
                        <a:rPr lang="en-US" sz="2000">
                          <a:solidFill>
                            <a:srgbClr val="000000"/>
                          </a:solidFill>
                          <a:latin typeface="Cabin"/>
                        </a:rPr>
                        <a:t>IRepo: Là nơi chứa các class Interface của Service.</a:t>
                      </a:r>
                    </a:p>
                    <a:p>
                      <a:pPr marL="431801" lvl="1" indent="-215900" algn="l">
                        <a:lnSpc>
                          <a:spcPts val="2800"/>
                        </a:lnSpc>
                        <a:buFont typeface="Arial"/>
                        <a:buChar char="•"/>
                      </a:pPr>
                      <a:r>
                        <a:rPr lang="en-US" sz="2000">
                          <a:solidFill>
                            <a:srgbClr val="000000"/>
                          </a:solidFill>
                          <a:latin typeface="Cabin"/>
                        </a:rPr>
                        <a:t>Repo: Là nơi chứa các Service của Website.</a:t>
                      </a:r>
                    </a:p>
                    <a:p>
                      <a:pPr marL="431801" lvl="1" indent="-215900" algn="l">
                        <a:lnSpc>
                          <a:spcPts val="2800"/>
                        </a:lnSpc>
                        <a:buFont typeface="Arial"/>
                        <a:buChar char="•"/>
                      </a:pPr>
                      <a:r>
                        <a:rPr lang="en-US" sz="2000">
                          <a:solidFill>
                            <a:srgbClr val="000000"/>
                          </a:solidFill>
                          <a:latin typeface="Cabin"/>
                        </a:rPr>
                        <a:t>ResultModel: Là nơi chứa các class Model của dữ liệu trả về.</a:t>
                      </a:r>
                    </a:p>
                    <a:p>
                      <a:pPr marL="431801" lvl="1" indent="-215900" algn="l">
                        <a:lnSpc>
                          <a:spcPts val="2800"/>
                        </a:lnSpc>
                        <a:buFont typeface="Arial"/>
                        <a:buChar char="•"/>
                      </a:pPr>
                      <a:r>
                        <a:rPr lang="en-US" sz="2000">
                          <a:solidFill>
                            <a:srgbClr val="000000"/>
                          </a:solidFill>
                          <a:latin typeface="Cabin"/>
                        </a:rPr>
                        <a:t>appsettings: Là nơi cấu hình cho project.</a:t>
                      </a: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2314099" y="2824218"/>
            <a:ext cx="4626964" cy="5778062"/>
          </a:xfrm>
          <a:custGeom>
            <a:avLst/>
            <a:gdLst/>
            <a:ahLst/>
            <a:cxnLst/>
            <a:rect l="l" t="t" r="r" b="b"/>
            <a:pathLst>
              <a:path w="4626964" h="5778062">
                <a:moveTo>
                  <a:pt x="0" y="0"/>
                </a:moveTo>
                <a:lnTo>
                  <a:pt x="4626964" y="0"/>
                </a:lnTo>
                <a:lnTo>
                  <a:pt x="4626964" y="5778062"/>
                </a:lnTo>
                <a:lnTo>
                  <a:pt x="0" y="5778062"/>
                </a:lnTo>
                <a:lnTo>
                  <a:pt x="0" y="0"/>
                </a:lnTo>
                <a:close/>
              </a:path>
            </a:pathLst>
          </a:custGeom>
          <a:blipFill>
            <a:blip r:embed="rId10"/>
            <a:stretch>
              <a:fillRect/>
            </a:stretch>
          </a:blipFill>
        </p:spPr>
      </p:sp>
      <p:sp>
        <p:nvSpPr>
          <p:cNvPr id="15" name="TextBox 15"/>
          <p:cNvSpPr txBox="1"/>
          <p:nvPr/>
        </p:nvSpPr>
        <p:spPr>
          <a:xfrm>
            <a:off x="5302470" y="853850"/>
            <a:ext cx="7683060"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Cài đặt và kiểm thử</a:t>
            </a:r>
          </a:p>
        </p:txBody>
      </p:sp>
      <p:sp>
        <p:nvSpPr>
          <p:cNvPr id="16" name="TextBox 16"/>
          <p:cNvSpPr txBox="1"/>
          <p:nvPr/>
        </p:nvSpPr>
        <p:spPr>
          <a:xfrm>
            <a:off x="924313" y="2742998"/>
            <a:ext cx="5575413" cy="542925"/>
          </a:xfrm>
          <a:prstGeom prst="rect">
            <a:avLst/>
          </a:prstGeom>
        </p:spPr>
        <p:txBody>
          <a:bodyPr lIns="0" tIns="0" rIns="0" bIns="0" rtlCol="0" anchor="t">
            <a:spAutoFit/>
          </a:bodyPr>
          <a:lstStyle/>
          <a:p>
            <a:pPr algn="l">
              <a:lnSpc>
                <a:spcPts val="4309"/>
              </a:lnSpc>
            </a:pPr>
            <a:r>
              <a:rPr lang="en-US" sz="3591">
                <a:solidFill>
                  <a:srgbClr val="003EA8"/>
                </a:solidFill>
                <a:latin typeface="Muli"/>
              </a:rPr>
              <a:t>API</a:t>
            </a:r>
          </a:p>
        </p:txBody>
      </p:sp>
      <p:sp>
        <p:nvSpPr>
          <p:cNvPr id="17" name="Freeform 17"/>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7300774" y="4416280"/>
          <a:ext cx="8803981" cy="2511868"/>
        </p:xfrm>
        <a:graphic>
          <a:graphicData uri="http://schemas.openxmlformats.org/drawingml/2006/table">
            <a:tbl>
              <a:tblPr/>
              <a:tblGrid>
                <a:gridCol w="6890508">
                  <a:extLst>
                    <a:ext uri="{9D8B030D-6E8A-4147-A177-3AD203B41FA5}">
                      <a16:colId xmlns:a16="http://schemas.microsoft.com/office/drawing/2014/main" val="20000"/>
                    </a:ext>
                  </a:extLst>
                </a:gridCol>
              </a:tblGrid>
              <a:tr h="2511868">
                <a:tc>
                  <a:txBody>
                    <a:bodyPr/>
                    <a:lstStyle/>
                    <a:p>
                      <a:pPr marL="431801" lvl="1" indent="-215900" algn="l">
                        <a:lnSpc>
                          <a:spcPts val="2800"/>
                        </a:lnSpc>
                        <a:buFont typeface="Arial"/>
                        <a:buChar char="•"/>
                        <a:defRPr/>
                      </a:pPr>
                      <a:r>
                        <a:rPr lang="en-US" sz="2000">
                          <a:solidFill>
                            <a:srgbClr val="000000"/>
                          </a:solidFill>
                          <a:latin typeface="Cabin"/>
                        </a:rPr>
                        <a:t>node_modules: chứa các thư viện phục vụ cho dự án.</a:t>
                      </a:r>
                      <a:endParaRPr lang="en-US" sz="1100"/>
                    </a:p>
                    <a:p>
                      <a:pPr marL="431801" lvl="1" indent="-215900" algn="l">
                        <a:lnSpc>
                          <a:spcPts val="2800"/>
                        </a:lnSpc>
                        <a:buFont typeface="Arial"/>
                        <a:buChar char="•"/>
                      </a:pPr>
                      <a:r>
                        <a:rPr lang="en-US" sz="2000">
                          <a:solidFill>
                            <a:srgbClr val="000000"/>
                          </a:solidFill>
                          <a:latin typeface="Cabin"/>
                        </a:rPr>
                        <a:t>package.json: chứa thông tin, đường dẫn cài các package cho dự án.</a:t>
                      </a:r>
                    </a:p>
                    <a:p>
                      <a:pPr marL="431801" lvl="1" indent="-215900" algn="l">
                        <a:lnSpc>
                          <a:spcPts val="2800"/>
                        </a:lnSpc>
                        <a:buFont typeface="Arial"/>
                        <a:buChar char="•"/>
                      </a:pPr>
                      <a:r>
                        <a:rPr lang="en-US" sz="2000">
                          <a:solidFill>
                            <a:srgbClr val="000000"/>
                          </a:solidFill>
                          <a:latin typeface="Cabin"/>
                        </a:rPr>
                        <a:t>README.md: chứa hướng dẫn build, run dự án.</a:t>
                      </a:r>
                    </a:p>
                    <a:p>
                      <a:pPr marL="431801" lvl="1" indent="-215900" algn="l">
                        <a:lnSpc>
                          <a:spcPts val="2800"/>
                        </a:lnSpc>
                        <a:buFont typeface="Arial"/>
                        <a:buChar char="•"/>
                      </a:pPr>
                      <a:r>
                        <a:rPr lang="en-US" sz="2000">
                          <a:solidFill>
                            <a:srgbClr val="000000"/>
                          </a:solidFill>
                          <a:latin typeface="Cabin"/>
                        </a:rPr>
                        <a:t>src: chứa code chính của dự án và các tài nguyên của dự án.</a:t>
                      </a: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3035864" y="2980524"/>
            <a:ext cx="3726955" cy="5383379"/>
          </a:xfrm>
          <a:custGeom>
            <a:avLst/>
            <a:gdLst/>
            <a:ahLst/>
            <a:cxnLst/>
            <a:rect l="l" t="t" r="r" b="b"/>
            <a:pathLst>
              <a:path w="3726955" h="5383379">
                <a:moveTo>
                  <a:pt x="0" y="0"/>
                </a:moveTo>
                <a:lnTo>
                  <a:pt x="3726955" y="0"/>
                </a:lnTo>
                <a:lnTo>
                  <a:pt x="3726955" y="5383379"/>
                </a:lnTo>
                <a:lnTo>
                  <a:pt x="0" y="5383379"/>
                </a:lnTo>
                <a:lnTo>
                  <a:pt x="0" y="0"/>
                </a:lnTo>
                <a:close/>
              </a:path>
            </a:pathLst>
          </a:custGeom>
          <a:blipFill>
            <a:blip r:embed="rId10"/>
            <a:stretch>
              <a:fillRect/>
            </a:stretch>
          </a:blipFill>
        </p:spPr>
      </p:sp>
      <p:sp>
        <p:nvSpPr>
          <p:cNvPr id="15" name="TextBox 15"/>
          <p:cNvSpPr txBox="1"/>
          <p:nvPr/>
        </p:nvSpPr>
        <p:spPr>
          <a:xfrm>
            <a:off x="5302470" y="853850"/>
            <a:ext cx="7683060"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Cài đặt và kiểm thử</a:t>
            </a:r>
          </a:p>
        </p:txBody>
      </p:sp>
      <p:sp>
        <p:nvSpPr>
          <p:cNvPr id="16" name="TextBox 16"/>
          <p:cNvSpPr txBox="1"/>
          <p:nvPr/>
        </p:nvSpPr>
        <p:spPr>
          <a:xfrm>
            <a:off x="248158" y="2737633"/>
            <a:ext cx="5575413" cy="542925"/>
          </a:xfrm>
          <a:prstGeom prst="rect">
            <a:avLst/>
          </a:prstGeom>
        </p:spPr>
        <p:txBody>
          <a:bodyPr lIns="0" tIns="0" rIns="0" bIns="0" rtlCol="0" anchor="t">
            <a:spAutoFit/>
          </a:bodyPr>
          <a:lstStyle/>
          <a:p>
            <a:pPr algn="l">
              <a:lnSpc>
                <a:spcPts val="4309"/>
              </a:lnSpc>
            </a:pPr>
            <a:r>
              <a:rPr lang="en-US" sz="3591">
                <a:solidFill>
                  <a:srgbClr val="003EA8"/>
                </a:solidFill>
                <a:latin typeface="Muli"/>
              </a:rPr>
              <a:t>Website</a:t>
            </a:r>
          </a:p>
        </p:txBody>
      </p:sp>
      <p:sp>
        <p:nvSpPr>
          <p:cNvPr id="17" name="Freeform 17"/>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2010514" y="3422737"/>
          <a:ext cx="11960720" cy="5622208"/>
        </p:xfrm>
        <a:graphic>
          <a:graphicData uri="http://schemas.openxmlformats.org/drawingml/2006/table">
            <a:tbl>
              <a:tblPr/>
              <a:tblGrid>
                <a:gridCol w="11960720">
                  <a:extLst>
                    <a:ext uri="{9D8B030D-6E8A-4147-A177-3AD203B41FA5}">
                      <a16:colId xmlns:a16="http://schemas.microsoft.com/office/drawing/2014/main" val="20000"/>
                    </a:ext>
                  </a:extLst>
                </a:gridCol>
              </a:tblGrid>
              <a:tr h="5622208">
                <a:tc>
                  <a:txBody>
                    <a:bodyPr/>
                    <a:lstStyle/>
                    <a:p>
                      <a:pPr algn="l">
                        <a:lnSpc>
                          <a:spcPts val="2800"/>
                        </a:lnSpc>
                        <a:defRPr/>
                      </a:pP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4435074" y="3436110"/>
            <a:ext cx="7609144" cy="5206256"/>
          </a:xfrm>
          <a:custGeom>
            <a:avLst/>
            <a:gdLst/>
            <a:ahLst/>
            <a:cxnLst/>
            <a:rect l="l" t="t" r="r" b="b"/>
            <a:pathLst>
              <a:path w="7609144" h="5206256">
                <a:moveTo>
                  <a:pt x="0" y="0"/>
                </a:moveTo>
                <a:lnTo>
                  <a:pt x="7609144" y="0"/>
                </a:lnTo>
                <a:lnTo>
                  <a:pt x="7609144" y="5206257"/>
                </a:lnTo>
                <a:lnTo>
                  <a:pt x="0" y="5206257"/>
                </a:lnTo>
                <a:lnTo>
                  <a:pt x="0" y="0"/>
                </a:lnTo>
                <a:close/>
              </a:path>
            </a:pathLst>
          </a:custGeom>
          <a:blipFill>
            <a:blip r:embed="rId10"/>
            <a:stretch>
              <a:fillRect/>
            </a:stretch>
          </a:blipFill>
        </p:spPr>
      </p:sp>
      <p:sp>
        <p:nvSpPr>
          <p:cNvPr id="15" name="TextBox 15"/>
          <p:cNvSpPr txBox="1"/>
          <p:nvPr/>
        </p:nvSpPr>
        <p:spPr>
          <a:xfrm>
            <a:off x="5302470" y="853850"/>
            <a:ext cx="7683060"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Cài đặt và kiểm thử</a:t>
            </a:r>
          </a:p>
        </p:txBody>
      </p:sp>
      <p:sp>
        <p:nvSpPr>
          <p:cNvPr id="16" name="TextBox 16"/>
          <p:cNvSpPr txBox="1"/>
          <p:nvPr/>
        </p:nvSpPr>
        <p:spPr>
          <a:xfrm>
            <a:off x="248158" y="2737633"/>
            <a:ext cx="5575413" cy="542925"/>
          </a:xfrm>
          <a:prstGeom prst="rect">
            <a:avLst/>
          </a:prstGeom>
        </p:spPr>
        <p:txBody>
          <a:bodyPr lIns="0" tIns="0" rIns="0" bIns="0" rtlCol="0" anchor="t">
            <a:spAutoFit/>
          </a:bodyPr>
          <a:lstStyle/>
          <a:p>
            <a:pPr algn="l">
              <a:lnSpc>
                <a:spcPts val="4309"/>
              </a:lnSpc>
            </a:pPr>
            <a:r>
              <a:rPr lang="en-US" sz="3591">
                <a:solidFill>
                  <a:srgbClr val="003EA8"/>
                </a:solidFill>
                <a:latin typeface="Muli"/>
              </a:rPr>
              <a:t>Kế hoạch kiểm thử</a:t>
            </a:r>
          </a:p>
        </p:txBody>
      </p:sp>
      <p:sp>
        <p:nvSpPr>
          <p:cNvPr id="17" name="Freeform 17"/>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2010514" y="3422737"/>
          <a:ext cx="11960720" cy="5622208"/>
        </p:xfrm>
        <a:graphic>
          <a:graphicData uri="http://schemas.openxmlformats.org/drawingml/2006/table">
            <a:tbl>
              <a:tblPr/>
              <a:tblGrid>
                <a:gridCol w="11960720">
                  <a:extLst>
                    <a:ext uri="{9D8B030D-6E8A-4147-A177-3AD203B41FA5}">
                      <a16:colId xmlns:a16="http://schemas.microsoft.com/office/drawing/2014/main" val="20000"/>
                    </a:ext>
                  </a:extLst>
                </a:gridCol>
              </a:tblGrid>
              <a:tr h="5622208">
                <a:tc>
                  <a:txBody>
                    <a:bodyPr/>
                    <a:lstStyle/>
                    <a:p>
                      <a:pPr algn="l">
                        <a:lnSpc>
                          <a:spcPts val="2800"/>
                        </a:lnSpc>
                        <a:defRPr/>
                      </a:pP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5549036" y="3470151"/>
            <a:ext cx="5622444" cy="5527379"/>
          </a:xfrm>
          <a:custGeom>
            <a:avLst/>
            <a:gdLst/>
            <a:ahLst/>
            <a:cxnLst/>
            <a:rect l="l" t="t" r="r" b="b"/>
            <a:pathLst>
              <a:path w="5622444" h="5527379">
                <a:moveTo>
                  <a:pt x="0" y="0"/>
                </a:moveTo>
                <a:lnTo>
                  <a:pt x="5622444" y="0"/>
                </a:lnTo>
                <a:lnTo>
                  <a:pt x="5622444" y="5527379"/>
                </a:lnTo>
                <a:lnTo>
                  <a:pt x="0" y="5527379"/>
                </a:lnTo>
                <a:lnTo>
                  <a:pt x="0" y="0"/>
                </a:lnTo>
                <a:close/>
              </a:path>
            </a:pathLst>
          </a:custGeom>
          <a:blipFill>
            <a:blip r:embed="rId10"/>
            <a:stretch>
              <a:fillRect/>
            </a:stretch>
          </a:blipFill>
        </p:spPr>
      </p:sp>
      <p:sp>
        <p:nvSpPr>
          <p:cNvPr id="15" name="TextBox 15"/>
          <p:cNvSpPr txBox="1"/>
          <p:nvPr/>
        </p:nvSpPr>
        <p:spPr>
          <a:xfrm>
            <a:off x="5302470" y="853850"/>
            <a:ext cx="7683060"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Cài đặt và kiểm thử</a:t>
            </a:r>
          </a:p>
        </p:txBody>
      </p:sp>
      <p:sp>
        <p:nvSpPr>
          <p:cNvPr id="16" name="TextBox 16"/>
          <p:cNvSpPr txBox="1"/>
          <p:nvPr/>
        </p:nvSpPr>
        <p:spPr>
          <a:xfrm>
            <a:off x="248158" y="2737633"/>
            <a:ext cx="5575413" cy="542925"/>
          </a:xfrm>
          <a:prstGeom prst="rect">
            <a:avLst/>
          </a:prstGeom>
        </p:spPr>
        <p:txBody>
          <a:bodyPr lIns="0" tIns="0" rIns="0" bIns="0" rtlCol="0" anchor="t">
            <a:spAutoFit/>
          </a:bodyPr>
          <a:lstStyle/>
          <a:p>
            <a:pPr algn="l">
              <a:lnSpc>
                <a:spcPts val="4309"/>
              </a:lnSpc>
            </a:pPr>
            <a:r>
              <a:rPr lang="en-US" sz="3591">
                <a:solidFill>
                  <a:srgbClr val="003EA8"/>
                </a:solidFill>
                <a:latin typeface="Muli"/>
              </a:rPr>
              <a:t>Danh sách test case</a:t>
            </a:r>
          </a:p>
        </p:txBody>
      </p:sp>
      <p:sp>
        <p:nvSpPr>
          <p:cNvPr id="17" name="Freeform 17"/>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46490" y="5143500"/>
            <a:ext cx="15795020" cy="2549943"/>
            <a:chOff x="0" y="0"/>
            <a:chExt cx="5762066" cy="930226"/>
          </a:xfrm>
        </p:grpSpPr>
        <p:sp>
          <p:nvSpPr>
            <p:cNvPr id="4" name="Freeform 4"/>
            <p:cNvSpPr/>
            <p:nvPr/>
          </p:nvSpPr>
          <p:spPr>
            <a:xfrm>
              <a:off x="0" y="0"/>
              <a:ext cx="5762066" cy="930226"/>
            </a:xfrm>
            <a:custGeom>
              <a:avLst/>
              <a:gdLst/>
              <a:ahLst/>
              <a:cxnLst/>
              <a:rect l="l" t="t" r="r" b="b"/>
              <a:pathLst>
                <a:path w="5762066" h="930226">
                  <a:moveTo>
                    <a:pt x="0" y="0"/>
                  </a:moveTo>
                  <a:lnTo>
                    <a:pt x="5762066" y="0"/>
                  </a:lnTo>
                  <a:lnTo>
                    <a:pt x="5762066" y="930226"/>
                  </a:lnTo>
                  <a:lnTo>
                    <a:pt x="0" y="930226"/>
                  </a:lnTo>
                  <a:close/>
                </a:path>
              </a:pathLst>
            </a:custGeom>
            <a:solidFill>
              <a:srgbClr val="FFFFFF"/>
            </a:solidFill>
          </p:spPr>
        </p:sp>
      </p:grpSp>
      <p:grpSp>
        <p:nvGrpSpPr>
          <p:cNvPr id="5" name="Group 5"/>
          <p:cNvGrpSpPr/>
          <p:nvPr/>
        </p:nvGrpSpPr>
        <p:grpSpPr>
          <a:xfrm>
            <a:off x="1206345" y="657197"/>
            <a:ext cx="15795020" cy="1907038"/>
            <a:chOff x="0" y="0"/>
            <a:chExt cx="5762066" cy="695693"/>
          </a:xfrm>
        </p:grpSpPr>
        <p:sp>
          <p:nvSpPr>
            <p:cNvPr id="6" name="Freeform 6"/>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AutoShape 8"/>
          <p:cNvSpPr/>
          <p:nvPr/>
        </p:nvSpPr>
        <p:spPr>
          <a:xfrm flipV="1">
            <a:off x="8664100" y="5143500"/>
            <a:ext cx="0" cy="6745738"/>
          </a:xfrm>
          <a:prstGeom prst="line">
            <a:avLst/>
          </a:prstGeom>
          <a:ln w="19050" cap="flat">
            <a:solidFill>
              <a:srgbClr val="CCCCCC"/>
            </a:solidFill>
            <a:prstDash val="solid"/>
            <a:headEnd type="none" w="sm" len="sm"/>
            <a:tailEnd type="none" w="sm" len="sm"/>
          </a:ln>
        </p:spPr>
      </p:sp>
      <p:grpSp>
        <p:nvGrpSpPr>
          <p:cNvPr id="9" name="Group 9"/>
          <p:cNvGrpSpPr/>
          <p:nvPr/>
        </p:nvGrpSpPr>
        <p:grpSpPr>
          <a:xfrm>
            <a:off x="13821430" y="6055702"/>
            <a:ext cx="4791997" cy="4775719"/>
            <a:chOff x="0" y="0"/>
            <a:chExt cx="6389330" cy="6367625"/>
          </a:xfrm>
        </p:grpSpPr>
        <p:sp>
          <p:nvSpPr>
            <p:cNvPr id="10" name="Freeform 10"/>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2" name="TextBox 12"/>
          <p:cNvSpPr txBox="1"/>
          <p:nvPr/>
        </p:nvSpPr>
        <p:spPr>
          <a:xfrm>
            <a:off x="3683996" y="924916"/>
            <a:ext cx="10839717" cy="1371600"/>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003EA8"/>
                </a:solidFill>
                <a:latin typeface="Muli Bold"/>
              </a:rPr>
              <a:t>Nội dung</a:t>
            </a:r>
          </a:p>
        </p:txBody>
      </p:sp>
      <p:grpSp>
        <p:nvGrpSpPr>
          <p:cNvPr id="13" name="Group 13"/>
          <p:cNvGrpSpPr/>
          <p:nvPr/>
        </p:nvGrpSpPr>
        <p:grpSpPr>
          <a:xfrm>
            <a:off x="1678184" y="5452493"/>
            <a:ext cx="5680319" cy="828675"/>
            <a:chOff x="0" y="0"/>
            <a:chExt cx="7573759" cy="1104900"/>
          </a:xfrm>
        </p:grpSpPr>
        <p:sp>
          <p:nvSpPr>
            <p:cNvPr id="14" name="TextBox 14"/>
            <p:cNvSpPr txBox="1"/>
            <p:nvPr/>
          </p:nvSpPr>
          <p:spPr>
            <a:xfrm>
              <a:off x="2132705" y="291253"/>
              <a:ext cx="5441055" cy="484293"/>
            </a:xfrm>
            <a:prstGeom prst="rect">
              <a:avLst/>
            </a:prstGeom>
          </p:spPr>
          <p:txBody>
            <a:bodyPr lIns="0" tIns="0" rIns="0" bIns="0" rtlCol="0" anchor="t">
              <a:spAutoFit/>
            </a:bodyPr>
            <a:lstStyle/>
            <a:p>
              <a:pPr algn="l">
                <a:lnSpc>
                  <a:spcPts val="3079"/>
                </a:lnSpc>
              </a:pPr>
              <a:r>
                <a:rPr lang="en-US" sz="2199">
                  <a:solidFill>
                    <a:srgbClr val="000000"/>
                  </a:solidFill>
                  <a:latin typeface="Cabin"/>
                  <a:hlinkClick r:id="rId9" action="ppaction://hlinksldjump"/>
                </a:rPr>
                <a:t>Tổng quan về đề tài</a:t>
              </a:r>
            </a:p>
          </p:txBody>
        </p:sp>
        <p:sp>
          <p:nvSpPr>
            <p:cNvPr id="15" name="TextBox 15"/>
            <p:cNvSpPr txBox="1"/>
            <p:nvPr/>
          </p:nvSpPr>
          <p:spPr>
            <a:xfrm>
              <a:off x="0" y="0"/>
              <a:ext cx="1021455" cy="1104900"/>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hlinkClick r:id="rId9" action="ppaction://hlinksldjump"/>
                </a:rPr>
                <a:t>1.</a:t>
              </a:r>
            </a:p>
          </p:txBody>
        </p:sp>
      </p:grpSp>
      <p:grpSp>
        <p:nvGrpSpPr>
          <p:cNvPr id="16" name="Group 16"/>
          <p:cNvGrpSpPr/>
          <p:nvPr/>
        </p:nvGrpSpPr>
        <p:grpSpPr>
          <a:xfrm>
            <a:off x="1678184" y="6551398"/>
            <a:ext cx="5680319" cy="828675"/>
            <a:chOff x="0" y="0"/>
            <a:chExt cx="7573759" cy="1104900"/>
          </a:xfrm>
        </p:grpSpPr>
        <p:sp>
          <p:nvSpPr>
            <p:cNvPr id="17" name="TextBox 17"/>
            <p:cNvSpPr txBox="1"/>
            <p:nvPr/>
          </p:nvSpPr>
          <p:spPr>
            <a:xfrm>
              <a:off x="2132705" y="332968"/>
              <a:ext cx="5441055" cy="484293"/>
            </a:xfrm>
            <a:prstGeom prst="rect">
              <a:avLst/>
            </a:prstGeom>
          </p:spPr>
          <p:txBody>
            <a:bodyPr lIns="0" tIns="0" rIns="0" bIns="0" rtlCol="0" anchor="t">
              <a:spAutoFit/>
            </a:bodyPr>
            <a:lstStyle/>
            <a:p>
              <a:pPr algn="l">
                <a:lnSpc>
                  <a:spcPts val="3079"/>
                </a:lnSpc>
              </a:pPr>
              <a:r>
                <a:rPr lang="en-US" sz="2199">
                  <a:solidFill>
                    <a:srgbClr val="000000"/>
                  </a:solidFill>
                  <a:latin typeface="Cabin"/>
                </a:rPr>
                <a:t>Phân tích và thiết kế phần mềm</a:t>
              </a:r>
            </a:p>
          </p:txBody>
        </p:sp>
        <p:sp>
          <p:nvSpPr>
            <p:cNvPr id="18" name="TextBox 18"/>
            <p:cNvSpPr txBox="1"/>
            <p:nvPr/>
          </p:nvSpPr>
          <p:spPr>
            <a:xfrm>
              <a:off x="0" y="0"/>
              <a:ext cx="1021455" cy="1104900"/>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hlinkClick r:id="rId10" action="ppaction://hlinksldjump"/>
                </a:rPr>
                <a:t>2.</a:t>
              </a:r>
            </a:p>
          </p:txBody>
        </p:sp>
      </p:grpSp>
      <p:grpSp>
        <p:nvGrpSpPr>
          <p:cNvPr id="19" name="Group 19"/>
          <p:cNvGrpSpPr/>
          <p:nvPr/>
        </p:nvGrpSpPr>
        <p:grpSpPr>
          <a:xfrm>
            <a:off x="9184145" y="6551398"/>
            <a:ext cx="5765955" cy="828675"/>
            <a:chOff x="0" y="0"/>
            <a:chExt cx="7687940" cy="1104900"/>
          </a:xfrm>
        </p:grpSpPr>
        <p:sp>
          <p:nvSpPr>
            <p:cNvPr id="20" name="TextBox 20"/>
            <p:cNvSpPr txBox="1"/>
            <p:nvPr/>
          </p:nvSpPr>
          <p:spPr>
            <a:xfrm>
              <a:off x="0" y="0"/>
              <a:ext cx="1021455" cy="1104900"/>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4.</a:t>
              </a:r>
            </a:p>
          </p:txBody>
        </p:sp>
        <p:sp>
          <p:nvSpPr>
            <p:cNvPr id="21" name="TextBox 21"/>
            <p:cNvSpPr txBox="1"/>
            <p:nvPr/>
          </p:nvSpPr>
          <p:spPr>
            <a:xfrm>
              <a:off x="2246886" y="330796"/>
              <a:ext cx="5441055" cy="484293"/>
            </a:xfrm>
            <a:prstGeom prst="rect">
              <a:avLst/>
            </a:prstGeom>
          </p:spPr>
          <p:txBody>
            <a:bodyPr lIns="0" tIns="0" rIns="0" bIns="0" rtlCol="0" anchor="t">
              <a:spAutoFit/>
            </a:bodyPr>
            <a:lstStyle/>
            <a:p>
              <a:pPr algn="l">
                <a:lnSpc>
                  <a:spcPts val="3079"/>
                </a:lnSpc>
              </a:pPr>
              <a:r>
                <a:rPr lang="en-US" sz="2199">
                  <a:solidFill>
                    <a:srgbClr val="000000"/>
                  </a:solidFill>
                  <a:latin typeface="Cabin"/>
                </a:rPr>
                <a:t>Kết luận và kiến nghị</a:t>
              </a:r>
            </a:p>
          </p:txBody>
        </p:sp>
      </p:grpSp>
      <p:grpSp>
        <p:nvGrpSpPr>
          <p:cNvPr id="22" name="Group 22"/>
          <p:cNvGrpSpPr/>
          <p:nvPr/>
        </p:nvGrpSpPr>
        <p:grpSpPr>
          <a:xfrm>
            <a:off x="9184145" y="5452493"/>
            <a:ext cx="5765955" cy="828675"/>
            <a:chOff x="0" y="0"/>
            <a:chExt cx="7687940" cy="1104900"/>
          </a:xfrm>
        </p:grpSpPr>
        <p:sp>
          <p:nvSpPr>
            <p:cNvPr id="23" name="TextBox 23"/>
            <p:cNvSpPr txBox="1"/>
            <p:nvPr/>
          </p:nvSpPr>
          <p:spPr>
            <a:xfrm>
              <a:off x="0" y="0"/>
              <a:ext cx="1021455" cy="1104900"/>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3.</a:t>
              </a:r>
            </a:p>
          </p:txBody>
        </p:sp>
        <p:sp>
          <p:nvSpPr>
            <p:cNvPr id="24" name="TextBox 24"/>
            <p:cNvSpPr txBox="1"/>
            <p:nvPr/>
          </p:nvSpPr>
          <p:spPr>
            <a:xfrm>
              <a:off x="2246886" y="291253"/>
              <a:ext cx="5441055" cy="484293"/>
            </a:xfrm>
            <a:prstGeom prst="rect">
              <a:avLst/>
            </a:prstGeom>
          </p:spPr>
          <p:txBody>
            <a:bodyPr lIns="0" tIns="0" rIns="0" bIns="0" rtlCol="0" anchor="t">
              <a:spAutoFit/>
            </a:bodyPr>
            <a:lstStyle/>
            <a:p>
              <a:pPr algn="l">
                <a:lnSpc>
                  <a:spcPts val="3079"/>
                </a:lnSpc>
              </a:pPr>
              <a:r>
                <a:rPr lang="en-US" sz="2199">
                  <a:solidFill>
                    <a:srgbClr val="000000"/>
                  </a:solidFill>
                  <a:latin typeface="Cabin"/>
                </a:rPr>
                <a:t>Cài đặt và kiểm thử</a:t>
              </a:r>
            </a:p>
          </p:txBody>
        </p:sp>
      </p:grpSp>
      <p:sp>
        <p:nvSpPr>
          <p:cNvPr id="25" name="Freeform 25"/>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2010514" y="3422737"/>
          <a:ext cx="11960720" cy="5622208"/>
        </p:xfrm>
        <a:graphic>
          <a:graphicData uri="http://schemas.openxmlformats.org/drawingml/2006/table">
            <a:tbl>
              <a:tblPr/>
              <a:tblGrid>
                <a:gridCol w="11960720">
                  <a:extLst>
                    <a:ext uri="{9D8B030D-6E8A-4147-A177-3AD203B41FA5}">
                      <a16:colId xmlns:a16="http://schemas.microsoft.com/office/drawing/2014/main" val="20000"/>
                    </a:ext>
                  </a:extLst>
                </a:gridCol>
              </a:tblGrid>
              <a:tr h="5622208">
                <a:tc>
                  <a:txBody>
                    <a:bodyPr/>
                    <a:lstStyle/>
                    <a:p>
                      <a:pPr algn="l">
                        <a:lnSpc>
                          <a:spcPts val="2800"/>
                        </a:lnSpc>
                        <a:defRPr/>
                      </a:pP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2356574" y="3280558"/>
            <a:ext cx="4779523" cy="5820933"/>
          </a:xfrm>
          <a:custGeom>
            <a:avLst/>
            <a:gdLst/>
            <a:ahLst/>
            <a:cxnLst/>
            <a:rect l="l" t="t" r="r" b="b"/>
            <a:pathLst>
              <a:path w="4779523" h="5820933">
                <a:moveTo>
                  <a:pt x="0" y="0"/>
                </a:moveTo>
                <a:lnTo>
                  <a:pt x="4779522" y="0"/>
                </a:lnTo>
                <a:lnTo>
                  <a:pt x="4779522" y="5820933"/>
                </a:lnTo>
                <a:lnTo>
                  <a:pt x="0" y="5820933"/>
                </a:lnTo>
                <a:lnTo>
                  <a:pt x="0" y="0"/>
                </a:lnTo>
                <a:close/>
              </a:path>
            </a:pathLst>
          </a:custGeom>
          <a:blipFill>
            <a:blip r:embed="rId10"/>
            <a:stretch>
              <a:fillRect/>
            </a:stretch>
          </a:blipFill>
        </p:spPr>
      </p:sp>
      <p:sp>
        <p:nvSpPr>
          <p:cNvPr id="15" name="Freeform 15"/>
          <p:cNvSpPr/>
          <p:nvPr/>
        </p:nvSpPr>
        <p:spPr>
          <a:xfrm>
            <a:off x="8527679" y="3377072"/>
            <a:ext cx="5064272" cy="5713537"/>
          </a:xfrm>
          <a:custGeom>
            <a:avLst/>
            <a:gdLst/>
            <a:ahLst/>
            <a:cxnLst/>
            <a:rect l="l" t="t" r="r" b="b"/>
            <a:pathLst>
              <a:path w="5064272" h="5713537">
                <a:moveTo>
                  <a:pt x="0" y="0"/>
                </a:moveTo>
                <a:lnTo>
                  <a:pt x="5064271" y="0"/>
                </a:lnTo>
                <a:lnTo>
                  <a:pt x="5064271" y="5713537"/>
                </a:lnTo>
                <a:lnTo>
                  <a:pt x="0" y="5713537"/>
                </a:lnTo>
                <a:lnTo>
                  <a:pt x="0" y="0"/>
                </a:lnTo>
                <a:close/>
              </a:path>
            </a:pathLst>
          </a:custGeom>
          <a:blipFill>
            <a:blip r:embed="rId11"/>
            <a:stretch>
              <a:fillRect/>
            </a:stretch>
          </a:blipFill>
        </p:spPr>
      </p:sp>
      <p:sp>
        <p:nvSpPr>
          <p:cNvPr id="16" name="TextBox 16"/>
          <p:cNvSpPr txBox="1"/>
          <p:nvPr/>
        </p:nvSpPr>
        <p:spPr>
          <a:xfrm>
            <a:off x="5302470" y="853850"/>
            <a:ext cx="7683060"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Cài đặt và kiểm thử</a:t>
            </a:r>
          </a:p>
        </p:txBody>
      </p:sp>
      <p:sp>
        <p:nvSpPr>
          <p:cNvPr id="17" name="TextBox 17"/>
          <p:cNvSpPr txBox="1"/>
          <p:nvPr/>
        </p:nvSpPr>
        <p:spPr>
          <a:xfrm>
            <a:off x="248158" y="2737633"/>
            <a:ext cx="5575413" cy="542925"/>
          </a:xfrm>
          <a:prstGeom prst="rect">
            <a:avLst/>
          </a:prstGeom>
        </p:spPr>
        <p:txBody>
          <a:bodyPr lIns="0" tIns="0" rIns="0" bIns="0" rtlCol="0" anchor="t">
            <a:spAutoFit/>
          </a:bodyPr>
          <a:lstStyle/>
          <a:p>
            <a:pPr algn="l">
              <a:lnSpc>
                <a:spcPts val="4309"/>
              </a:lnSpc>
            </a:pPr>
            <a:r>
              <a:rPr lang="en-US" sz="3591">
                <a:solidFill>
                  <a:srgbClr val="003EA8"/>
                </a:solidFill>
                <a:latin typeface="Muli"/>
              </a:rPr>
              <a:t>Chi tiết một số test case</a:t>
            </a:r>
          </a:p>
        </p:txBody>
      </p:sp>
      <p:sp>
        <p:nvSpPr>
          <p:cNvPr id="18" name="Freeform 18"/>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2"/>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a:off x="9625957" y="2915205"/>
            <a:ext cx="7724783" cy="5768744"/>
            <a:chOff x="0" y="0"/>
            <a:chExt cx="2818022" cy="2104453"/>
          </a:xfrm>
        </p:grpSpPr>
        <p:sp>
          <p:nvSpPr>
            <p:cNvPr id="6" name="Freeform 6"/>
            <p:cNvSpPr/>
            <p:nvPr/>
          </p:nvSpPr>
          <p:spPr>
            <a:xfrm>
              <a:off x="0" y="0"/>
              <a:ext cx="2818022" cy="2104453"/>
            </a:xfrm>
            <a:custGeom>
              <a:avLst/>
              <a:gdLst/>
              <a:ahLst/>
              <a:cxnLst/>
              <a:rect l="l" t="t" r="r" b="b"/>
              <a:pathLst>
                <a:path w="2818022" h="2104453">
                  <a:moveTo>
                    <a:pt x="0" y="0"/>
                  </a:moveTo>
                  <a:lnTo>
                    <a:pt x="2818022" y="0"/>
                  </a:lnTo>
                  <a:lnTo>
                    <a:pt x="2818022" y="2104453"/>
                  </a:lnTo>
                  <a:lnTo>
                    <a:pt x="0" y="2104453"/>
                  </a:lnTo>
                  <a:close/>
                </a:path>
              </a:pathLst>
            </a:custGeom>
            <a:solidFill>
              <a:srgbClr val="FFFFFF"/>
            </a:solidFill>
          </p:spPr>
        </p:sp>
      </p:grpSp>
      <p:grpSp>
        <p:nvGrpSpPr>
          <p:cNvPr id="7" name="Group 7"/>
          <p:cNvGrpSpPr/>
          <p:nvPr/>
        </p:nvGrpSpPr>
        <p:grpSpPr>
          <a:xfrm>
            <a:off x="926069" y="2915205"/>
            <a:ext cx="8358265" cy="5768744"/>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sp>
      </p:grpSp>
      <p:sp>
        <p:nvSpPr>
          <p:cNvPr id="9" name="Freeform 9"/>
          <p:cNvSpPr/>
          <p:nvPr/>
        </p:nvSpPr>
        <p:spPr>
          <a:xfrm>
            <a:off x="10231960" y="3545972"/>
            <a:ext cx="5778474" cy="4507210"/>
          </a:xfrm>
          <a:custGeom>
            <a:avLst/>
            <a:gdLst/>
            <a:ahLst/>
            <a:cxnLst/>
            <a:rect l="l" t="t" r="r" b="b"/>
            <a:pathLst>
              <a:path w="5778474" h="4507210">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a:off x="9908900" y="3235000"/>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3" name="Group 13"/>
          <p:cNvGrpSpPr/>
          <p:nvPr/>
        </p:nvGrpSpPr>
        <p:grpSpPr>
          <a:xfrm>
            <a:off x="10055579" y="7995212"/>
            <a:ext cx="121908" cy="12190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5" name="TextBox 15"/>
          <p:cNvSpPr txBox="1"/>
          <p:nvPr/>
        </p:nvSpPr>
        <p:spPr>
          <a:xfrm>
            <a:off x="3343782" y="924697"/>
            <a:ext cx="11600436"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Kết luận và kiến nghị</a:t>
            </a:r>
          </a:p>
        </p:txBody>
      </p:sp>
      <p:sp>
        <p:nvSpPr>
          <p:cNvPr id="16" name="Freeform 16"/>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7" name="Group 17"/>
          <p:cNvGrpSpPr/>
          <p:nvPr/>
        </p:nvGrpSpPr>
        <p:grpSpPr>
          <a:xfrm>
            <a:off x="1606922" y="3274496"/>
            <a:ext cx="6868115" cy="5169092"/>
            <a:chOff x="0" y="-28575"/>
            <a:chExt cx="9157487" cy="6892122"/>
          </a:xfrm>
        </p:grpSpPr>
        <p:sp>
          <p:nvSpPr>
            <p:cNvPr id="18" name="TextBox 18"/>
            <p:cNvSpPr txBox="1"/>
            <p:nvPr/>
          </p:nvSpPr>
          <p:spPr>
            <a:xfrm>
              <a:off x="0" y="944321"/>
              <a:ext cx="9157487" cy="5919226"/>
            </a:xfrm>
            <a:prstGeom prst="rect">
              <a:avLst/>
            </a:prstGeom>
          </p:spPr>
          <p:txBody>
            <a:bodyPr lIns="0" tIns="0" rIns="0" bIns="0" rtlCol="0" anchor="t">
              <a:spAutoFit/>
            </a:bodyPr>
            <a:lstStyle/>
            <a:p>
              <a:pPr marL="474979" lvl="1" indent="-237490" algn="l">
                <a:lnSpc>
                  <a:spcPts val="2859"/>
                </a:lnSpc>
                <a:buFont typeface="Arial"/>
                <a:buChar char="•"/>
              </a:pPr>
              <a:r>
                <a:rPr lang="en-US" sz="2199" dirty="0" err="1">
                  <a:solidFill>
                    <a:srgbClr val="000000"/>
                  </a:solidFill>
                  <a:latin typeface="Cabin"/>
                </a:rPr>
                <a:t>Hiểu</a:t>
              </a:r>
              <a:r>
                <a:rPr lang="en-US" sz="2199" dirty="0">
                  <a:solidFill>
                    <a:srgbClr val="000000"/>
                  </a:solidFill>
                  <a:latin typeface="Cabin"/>
                </a:rPr>
                <a:t> </a:t>
              </a:r>
              <a:r>
                <a:rPr lang="en-US" sz="2199" dirty="0" err="1">
                  <a:solidFill>
                    <a:srgbClr val="000000"/>
                  </a:solidFill>
                  <a:latin typeface="Cabin"/>
                </a:rPr>
                <a:t>rõ</a:t>
              </a:r>
              <a:r>
                <a:rPr lang="en-US" sz="2199" dirty="0">
                  <a:solidFill>
                    <a:srgbClr val="000000"/>
                  </a:solidFill>
                  <a:latin typeface="Cabin"/>
                </a:rPr>
                <a:t> </a:t>
              </a:r>
              <a:r>
                <a:rPr lang="en-US" sz="2199" dirty="0" err="1">
                  <a:solidFill>
                    <a:srgbClr val="000000"/>
                  </a:solidFill>
                  <a:latin typeface="Cabin"/>
                </a:rPr>
                <a:t>quy</a:t>
              </a:r>
              <a:r>
                <a:rPr lang="en-US" sz="2199" dirty="0">
                  <a:solidFill>
                    <a:srgbClr val="000000"/>
                  </a:solidFill>
                  <a:latin typeface="Cabin"/>
                </a:rPr>
                <a:t> </a:t>
              </a:r>
              <a:r>
                <a:rPr lang="en-US" sz="2199" dirty="0" err="1">
                  <a:solidFill>
                    <a:srgbClr val="000000"/>
                  </a:solidFill>
                  <a:latin typeface="Cabin"/>
                </a:rPr>
                <a:t>trình</a:t>
              </a:r>
              <a:r>
                <a:rPr lang="en-US" sz="2199" dirty="0">
                  <a:solidFill>
                    <a:srgbClr val="000000"/>
                  </a:solidFill>
                  <a:latin typeface="Cabin"/>
                </a:rPr>
                <a:t> </a:t>
              </a:r>
              <a:r>
                <a:rPr lang="en-US" sz="2199" dirty="0" err="1">
                  <a:solidFill>
                    <a:srgbClr val="000000"/>
                  </a:solidFill>
                  <a:latin typeface="Cabin"/>
                </a:rPr>
                <a:t>bán</a:t>
              </a:r>
              <a:r>
                <a:rPr lang="en-US" sz="2199" dirty="0">
                  <a:solidFill>
                    <a:srgbClr val="000000"/>
                  </a:solidFill>
                  <a:latin typeface="Cabin"/>
                </a:rPr>
                <a:t> </a:t>
              </a:r>
              <a:r>
                <a:rPr lang="en-US" sz="2199" dirty="0" err="1">
                  <a:solidFill>
                    <a:srgbClr val="000000"/>
                  </a:solidFill>
                  <a:latin typeface="Cabin"/>
                </a:rPr>
                <a:t>khóa</a:t>
              </a:r>
              <a:r>
                <a:rPr lang="en-US" sz="2199" dirty="0">
                  <a:solidFill>
                    <a:srgbClr val="000000"/>
                  </a:solidFill>
                  <a:latin typeface="Cabin"/>
                </a:rPr>
                <a:t> </a:t>
              </a:r>
              <a:r>
                <a:rPr lang="en-US" sz="2199" dirty="0" err="1">
                  <a:solidFill>
                    <a:srgbClr val="000000"/>
                  </a:solidFill>
                  <a:latin typeface="Cabin"/>
                </a:rPr>
                <a:t>học</a:t>
              </a:r>
              <a:r>
                <a:rPr lang="en-US" sz="2199" dirty="0">
                  <a:solidFill>
                    <a:srgbClr val="000000"/>
                  </a:solidFill>
                  <a:latin typeface="Cabin"/>
                </a:rPr>
                <a:t> </a:t>
              </a:r>
              <a:r>
                <a:rPr lang="en-US" sz="2199" dirty="0" err="1">
                  <a:solidFill>
                    <a:srgbClr val="000000"/>
                  </a:solidFill>
                  <a:latin typeface="Cabin"/>
                </a:rPr>
                <a:t>trực</a:t>
              </a:r>
              <a:r>
                <a:rPr lang="en-US" sz="2199" dirty="0">
                  <a:solidFill>
                    <a:srgbClr val="000000"/>
                  </a:solidFill>
                  <a:latin typeface="Cabin"/>
                </a:rPr>
                <a:t> </a:t>
              </a:r>
              <a:r>
                <a:rPr lang="en-US" sz="2199" dirty="0" err="1">
                  <a:solidFill>
                    <a:srgbClr val="000000"/>
                  </a:solidFill>
                  <a:latin typeface="Cabin"/>
                </a:rPr>
                <a:t>tuyến</a:t>
              </a:r>
              <a:r>
                <a:rPr lang="en-US" sz="2199" dirty="0">
                  <a:solidFill>
                    <a:srgbClr val="000000"/>
                  </a:solidFill>
                  <a:latin typeface="Cabin"/>
                </a:rPr>
                <a:t>. </a:t>
              </a:r>
            </a:p>
            <a:p>
              <a:pPr marL="474979" lvl="1" indent="-237490" algn="l">
                <a:lnSpc>
                  <a:spcPts val="2859"/>
                </a:lnSpc>
                <a:buFont typeface="Arial"/>
                <a:buChar char="•"/>
              </a:pPr>
              <a:r>
                <a:rPr lang="en-US" sz="2199" dirty="0" err="1">
                  <a:solidFill>
                    <a:srgbClr val="000000"/>
                  </a:solidFill>
                  <a:latin typeface="Cabin"/>
                </a:rPr>
                <a:t>Xây</a:t>
              </a:r>
              <a:r>
                <a:rPr lang="en-US" sz="2199" dirty="0">
                  <a:solidFill>
                    <a:srgbClr val="000000"/>
                  </a:solidFill>
                  <a:latin typeface="Cabin"/>
                </a:rPr>
                <a:t> </a:t>
              </a:r>
              <a:r>
                <a:rPr lang="en-US" sz="2199" dirty="0" err="1">
                  <a:solidFill>
                    <a:srgbClr val="000000"/>
                  </a:solidFill>
                  <a:latin typeface="Cabin"/>
                </a:rPr>
                <a:t>dựng</a:t>
              </a:r>
              <a:r>
                <a:rPr lang="en-US" sz="2199" dirty="0">
                  <a:solidFill>
                    <a:srgbClr val="000000"/>
                  </a:solidFill>
                  <a:latin typeface="Cabin"/>
                </a:rPr>
                <a:t> </a:t>
              </a:r>
              <a:r>
                <a:rPr lang="en-US" sz="2199" dirty="0" err="1">
                  <a:solidFill>
                    <a:srgbClr val="000000"/>
                  </a:solidFill>
                  <a:latin typeface="Cabin"/>
                </a:rPr>
                <a:t>thành</a:t>
              </a:r>
              <a:r>
                <a:rPr lang="en-US" sz="2199" dirty="0">
                  <a:solidFill>
                    <a:srgbClr val="000000"/>
                  </a:solidFill>
                  <a:latin typeface="Cabin"/>
                </a:rPr>
                <a:t> </a:t>
              </a:r>
              <a:r>
                <a:rPr lang="en-US" sz="2199" dirty="0" err="1">
                  <a:solidFill>
                    <a:srgbClr val="000000"/>
                  </a:solidFill>
                  <a:latin typeface="Cabin"/>
                </a:rPr>
                <a:t>công</a:t>
              </a:r>
              <a:r>
                <a:rPr lang="en-US" sz="2199" dirty="0">
                  <a:solidFill>
                    <a:srgbClr val="000000"/>
                  </a:solidFill>
                  <a:latin typeface="Cabin"/>
                </a:rPr>
                <a:t> website </a:t>
              </a:r>
              <a:r>
                <a:rPr lang="en-US" sz="2199" dirty="0" err="1">
                  <a:solidFill>
                    <a:srgbClr val="000000"/>
                  </a:solidFill>
                  <a:latin typeface="Cabin"/>
                </a:rPr>
                <a:t>bán</a:t>
              </a:r>
              <a:r>
                <a:rPr lang="en-US" sz="2199" dirty="0">
                  <a:solidFill>
                    <a:srgbClr val="000000"/>
                  </a:solidFill>
                  <a:latin typeface="Cabin"/>
                </a:rPr>
                <a:t> </a:t>
              </a:r>
              <a:r>
                <a:rPr lang="vi-VN" sz="2199" dirty="0">
                  <a:solidFill>
                    <a:srgbClr val="000000"/>
                  </a:solidFill>
                  <a:latin typeface="Cabin"/>
                </a:rPr>
                <a:t>khóa học</a:t>
              </a:r>
              <a:r>
                <a:rPr lang="en-US" sz="2199" dirty="0">
                  <a:solidFill>
                    <a:srgbClr val="000000"/>
                  </a:solidFill>
                  <a:latin typeface="Cabin"/>
                </a:rPr>
                <a:t> </a:t>
              </a:r>
              <a:r>
                <a:rPr lang="en-US" sz="2199" dirty="0" err="1">
                  <a:solidFill>
                    <a:srgbClr val="000000"/>
                  </a:solidFill>
                  <a:latin typeface="Cabin"/>
                </a:rPr>
                <a:t>đáp</a:t>
              </a:r>
              <a:r>
                <a:rPr lang="en-US" sz="2199" dirty="0">
                  <a:solidFill>
                    <a:srgbClr val="000000"/>
                  </a:solidFill>
                  <a:latin typeface="Cabin"/>
                </a:rPr>
                <a:t> </a:t>
              </a:r>
              <a:r>
                <a:rPr lang="en-US" sz="2199" dirty="0" err="1">
                  <a:solidFill>
                    <a:srgbClr val="000000"/>
                  </a:solidFill>
                  <a:latin typeface="Cabin"/>
                </a:rPr>
                <a:t>ứng</a:t>
              </a:r>
              <a:r>
                <a:rPr lang="en-US" sz="2199" dirty="0">
                  <a:solidFill>
                    <a:srgbClr val="000000"/>
                  </a:solidFill>
                  <a:latin typeface="Cabin"/>
                </a:rPr>
                <a:t> </a:t>
              </a:r>
              <a:r>
                <a:rPr lang="en-US" sz="2199" dirty="0" err="1">
                  <a:solidFill>
                    <a:srgbClr val="000000"/>
                  </a:solidFill>
                  <a:latin typeface="Cabin"/>
                </a:rPr>
                <a:t>nhu</a:t>
              </a:r>
              <a:r>
                <a:rPr lang="en-US" sz="2199" dirty="0">
                  <a:solidFill>
                    <a:srgbClr val="000000"/>
                  </a:solidFill>
                  <a:latin typeface="Cabin"/>
                </a:rPr>
                <a:t> </a:t>
              </a:r>
              <a:r>
                <a:rPr lang="en-US" sz="2199" dirty="0" err="1">
                  <a:solidFill>
                    <a:srgbClr val="000000"/>
                  </a:solidFill>
                  <a:latin typeface="Cabin"/>
                </a:rPr>
                <a:t>cầu</a:t>
              </a:r>
              <a:r>
                <a:rPr lang="en-US" sz="2199" dirty="0">
                  <a:solidFill>
                    <a:srgbClr val="000000"/>
                  </a:solidFill>
                  <a:latin typeface="Cabin"/>
                </a:rPr>
                <a:t> </a:t>
              </a:r>
              <a:r>
                <a:rPr lang="en-US" sz="2199" dirty="0" err="1">
                  <a:solidFill>
                    <a:srgbClr val="000000"/>
                  </a:solidFill>
                  <a:latin typeface="Cabin"/>
                </a:rPr>
                <a:t>đặt</a:t>
              </a:r>
              <a:r>
                <a:rPr lang="en-US" sz="2199" dirty="0">
                  <a:solidFill>
                    <a:srgbClr val="000000"/>
                  </a:solidFill>
                  <a:latin typeface="Cabin"/>
                </a:rPr>
                <a:t> ra </a:t>
              </a:r>
              <a:r>
                <a:rPr lang="en-US" sz="2199" dirty="0" err="1">
                  <a:solidFill>
                    <a:srgbClr val="000000"/>
                  </a:solidFill>
                  <a:latin typeface="Cabin"/>
                </a:rPr>
                <a:t>của</a:t>
              </a:r>
              <a:r>
                <a:rPr lang="en-US" sz="2199" dirty="0">
                  <a:solidFill>
                    <a:srgbClr val="000000"/>
                  </a:solidFill>
                  <a:latin typeface="Cabin"/>
                </a:rPr>
                <a:t> </a:t>
              </a:r>
              <a:r>
                <a:rPr lang="en-US" sz="2199" dirty="0" err="1">
                  <a:solidFill>
                    <a:srgbClr val="000000"/>
                  </a:solidFill>
                  <a:latin typeface="Cabin"/>
                </a:rPr>
                <a:t>người</a:t>
              </a:r>
              <a:r>
                <a:rPr lang="en-US" sz="2199" dirty="0">
                  <a:solidFill>
                    <a:srgbClr val="000000"/>
                  </a:solidFill>
                  <a:latin typeface="Cabin"/>
                </a:rPr>
                <a:t> </a:t>
              </a:r>
              <a:r>
                <a:rPr lang="en-US" sz="2199" dirty="0" err="1">
                  <a:solidFill>
                    <a:srgbClr val="000000"/>
                  </a:solidFill>
                  <a:latin typeface="Cabin"/>
                </a:rPr>
                <a:t>dùng</a:t>
              </a:r>
              <a:r>
                <a:rPr lang="en-US" sz="2199" dirty="0">
                  <a:solidFill>
                    <a:srgbClr val="000000"/>
                  </a:solidFill>
                  <a:latin typeface="Cabin"/>
                </a:rPr>
                <a:t>. </a:t>
              </a:r>
            </a:p>
            <a:p>
              <a:pPr marL="474979" lvl="1" indent="-237490" algn="l">
                <a:lnSpc>
                  <a:spcPts val="2859"/>
                </a:lnSpc>
                <a:buFont typeface="Arial"/>
                <a:buChar char="•"/>
              </a:pPr>
              <a:r>
                <a:rPr lang="en-US" sz="2199" dirty="0" err="1">
                  <a:solidFill>
                    <a:srgbClr val="000000"/>
                  </a:solidFill>
                  <a:latin typeface="Cabin"/>
                </a:rPr>
                <a:t>Tìm</a:t>
              </a:r>
              <a:r>
                <a:rPr lang="en-US" sz="2199" dirty="0">
                  <a:solidFill>
                    <a:srgbClr val="000000"/>
                  </a:solidFill>
                  <a:latin typeface="Cabin"/>
                </a:rPr>
                <a:t> </a:t>
              </a:r>
              <a:r>
                <a:rPr lang="en-US" sz="2199" dirty="0" err="1">
                  <a:solidFill>
                    <a:srgbClr val="000000"/>
                  </a:solidFill>
                  <a:latin typeface="Cabin"/>
                </a:rPr>
                <a:t>hiểu</a:t>
              </a:r>
              <a:r>
                <a:rPr lang="en-US" sz="2199" dirty="0">
                  <a:solidFill>
                    <a:srgbClr val="000000"/>
                  </a:solidFill>
                  <a:latin typeface="Cabin"/>
                </a:rPr>
                <a:t> </a:t>
              </a:r>
              <a:r>
                <a:rPr lang="en-US" sz="2199" dirty="0" err="1">
                  <a:solidFill>
                    <a:srgbClr val="000000"/>
                  </a:solidFill>
                  <a:latin typeface="Cabin"/>
                </a:rPr>
                <a:t>và</a:t>
              </a:r>
              <a:r>
                <a:rPr lang="en-US" sz="2199" dirty="0">
                  <a:solidFill>
                    <a:srgbClr val="000000"/>
                  </a:solidFill>
                  <a:latin typeface="Cabin"/>
                </a:rPr>
                <a:t> </a:t>
              </a:r>
              <a:r>
                <a:rPr lang="en-US" sz="2199" dirty="0" err="1">
                  <a:solidFill>
                    <a:srgbClr val="000000"/>
                  </a:solidFill>
                  <a:latin typeface="Cabin"/>
                </a:rPr>
                <a:t>nắm</a:t>
              </a:r>
              <a:r>
                <a:rPr lang="en-US" sz="2199" dirty="0">
                  <a:solidFill>
                    <a:srgbClr val="000000"/>
                  </a:solidFill>
                  <a:latin typeface="Cabin"/>
                </a:rPr>
                <a:t> </a:t>
              </a:r>
              <a:r>
                <a:rPr lang="en-US" sz="2199" dirty="0" err="1">
                  <a:solidFill>
                    <a:srgbClr val="000000"/>
                  </a:solidFill>
                  <a:latin typeface="Cabin"/>
                </a:rPr>
                <a:t>rõ</a:t>
              </a:r>
              <a:r>
                <a:rPr lang="en-US" sz="2199" dirty="0">
                  <a:solidFill>
                    <a:srgbClr val="000000"/>
                  </a:solidFill>
                  <a:latin typeface="Cabin"/>
                </a:rPr>
                <a:t> </a:t>
              </a:r>
              <a:r>
                <a:rPr lang="en-US" sz="2199" dirty="0" err="1">
                  <a:solidFill>
                    <a:srgbClr val="000000"/>
                  </a:solidFill>
                  <a:latin typeface="Cabin"/>
                </a:rPr>
                <a:t>công</a:t>
              </a:r>
              <a:r>
                <a:rPr lang="en-US" sz="2199" dirty="0">
                  <a:solidFill>
                    <a:srgbClr val="000000"/>
                  </a:solidFill>
                  <a:latin typeface="Cabin"/>
                </a:rPr>
                <a:t> </a:t>
              </a:r>
              <a:r>
                <a:rPr lang="en-US" sz="2199" dirty="0" err="1">
                  <a:solidFill>
                    <a:srgbClr val="000000"/>
                  </a:solidFill>
                  <a:latin typeface="Cabin"/>
                </a:rPr>
                <a:t>cụ</a:t>
              </a:r>
              <a:r>
                <a:rPr lang="en-US" sz="2199" dirty="0">
                  <a:solidFill>
                    <a:srgbClr val="000000"/>
                  </a:solidFill>
                  <a:latin typeface="Cabin"/>
                </a:rPr>
                <a:t> </a:t>
              </a:r>
              <a:r>
                <a:rPr lang="en-US" sz="2199" dirty="0" err="1">
                  <a:solidFill>
                    <a:srgbClr val="000000"/>
                  </a:solidFill>
                  <a:latin typeface="Cabin"/>
                </a:rPr>
                <a:t>phân</a:t>
              </a:r>
              <a:r>
                <a:rPr lang="en-US" sz="2199" dirty="0">
                  <a:solidFill>
                    <a:srgbClr val="000000"/>
                  </a:solidFill>
                  <a:latin typeface="Cabin"/>
                </a:rPr>
                <a:t> </a:t>
              </a:r>
              <a:r>
                <a:rPr lang="en-US" sz="2199" dirty="0" err="1">
                  <a:solidFill>
                    <a:srgbClr val="000000"/>
                  </a:solidFill>
                  <a:latin typeface="Cabin"/>
                </a:rPr>
                <a:t>tích</a:t>
              </a:r>
              <a:r>
                <a:rPr lang="en-US" sz="2199" dirty="0">
                  <a:solidFill>
                    <a:srgbClr val="000000"/>
                  </a:solidFill>
                  <a:latin typeface="Cabin"/>
                </a:rPr>
                <a:t> </a:t>
              </a:r>
              <a:r>
                <a:rPr lang="en-US" sz="2199" dirty="0" err="1">
                  <a:solidFill>
                    <a:srgbClr val="000000"/>
                  </a:solidFill>
                  <a:latin typeface="Cabin"/>
                </a:rPr>
                <a:t>thiết</a:t>
              </a:r>
              <a:r>
                <a:rPr lang="en-US" sz="2199" dirty="0">
                  <a:solidFill>
                    <a:srgbClr val="000000"/>
                  </a:solidFill>
                  <a:latin typeface="Cabin"/>
                </a:rPr>
                <a:t> </a:t>
              </a:r>
              <a:r>
                <a:rPr lang="en-US" sz="2199" dirty="0" err="1">
                  <a:solidFill>
                    <a:srgbClr val="000000"/>
                  </a:solidFill>
                  <a:latin typeface="Cabin"/>
                </a:rPr>
                <a:t>kế</a:t>
              </a:r>
              <a:r>
                <a:rPr lang="en-US" sz="2199" dirty="0">
                  <a:solidFill>
                    <a:srgbClr val="000000"/>
                  </a:solidFill>
                  <a:latin typeface="Cabin"/>
                </a:rPr>
                <a:t> </a:t>
              </a:r>
              <a:r>
                <a:rPr lang="en-US" sz="2199" dirty="0" err="1">
                  <a:solidFill>
                    <a:srgbClr val="000000"/>
                  </a:solidFill>
                  <a:latin typeface="Cabin"/>
                </a:rPr>
                <a:t>và</a:t>
              </a:r>
              <a:r>
                <a:rPr lang="en-US" sz="2199" dirty="0">
                  <a:solidFill>
                    <a:srgbClr val="000000"/>
                  </a:solidFill>
                  <a:latin typeface="Cabin"/>
                </a:rPr>
                <a:t> </a:t>
              </a:r>
              <a:r>
                <a:rPr lang="en-US" sz="2199" dirty="0" err="1">
                  <a:solidFill>
                    <a:srgbClr val="000000"/>
                  </a:solidFill>
                  <a:latin typeface="Cabin"/>
                </a:rPr>
                <a:t>xây</a:t>
              </a:r>
              <a:r>
                <a:rPr lang="en-US" sz="2199" dirty="0">
                  <a:solidFill>
                    <a:srgbClr val="000000"/>
                  </a:solidFill>
                  <a:latin typeface="Cabin"/>
                </a:rPr>
                <a:t> </a:t>
              </a:r>
              <a:r>
                <a:rPr lang="en-US" sz="2199" dirty="0" err="1">
                  <a:solidFill>
                    <a:srgbClr val="000000"/>
                  </a:solidFill>
                  <a:latin typeface="Cabin"/>
                </a:rPr>
                <a:t>dựng</a:t>
              </a:r>
              <a:r>
                <a:rPr lang="en-US" sz="2199" dirty="0">
                  <a:solidFill>
                    <a:srgbClr val="000000"/>
                  </a:solidFill>
                  <a:latin typeface="Cabin"/>
                </a:rPr>
                <a:t> website. </a:t>
              </a:r>
            </a:p>
            <a:p>
              <a:pPr marL="474979" lvl="1" indent="-237490" algn="l">
                <a:lnSpc>
                  <a:spcPts val="2859"/>
                </a:lnSpc>
                <a:buFont typeface="Arial"/>
                <a:buChar char="•"/>
              </a:pPr>
              <a:r>
                <a:rPr lang="en-US" sz="2199" dirty="0">
                  <a:solidFill>
                    <a:srgbClr val="000000"/>
                  </a:solidFill>
                  <a:latin typeface="Cabin"/>
                </a:rPr>
                <a:t>Giao </a:t>
              </a:r>
              <a:r>
                <a:rPr lang="en-US" sz="2199" dirty="0" err="1">
                  <a:solidFill>
                    <a:srgbClr val="000000"/>
                  </a:solidFill>
                  <a:latin typeface="Cabin"/>
                </a:rPr>
                <a:t>diện</a:t>
              </a:r>
              <a:r>
                <a:rPr lang="en-US" sz="2199" dirty="0">
                  <a:solidFill>
                    <a:srgbClr val="000000"/>
                  </a:solidFill>
                  <a:latin typeface="Cabin"/>
                </a:rPr>
                <a:t> </a:t>
              </a:r>
              <a:r>
                <a:rPr lang="en-US" sz="2199" dirty="0" err="1">
                  <a:solidFill>
                    <a:srgbClr val="000000"/>
                  </a:solidFill>
                  <a:latin typeface="Cabin"/>
                </a:rPr>
                <a:t>của</a:t>
              </a:r>
              <a:r>
                <a:rPr lang="en-US" sz="2199" dirty="0">
                  <a:solidFill>
                    <a:srgbClr val="000000"/>
                  </a:solidFill>
                  <a:latin typeface="Cabin"/>
                </a:rPr>
                <a:t> </a:t>
              </a:r>
              <a:r>
                <a:rPr lang="en-US" sz="2199" dirty="0" err="1">
                  <a:solidFill>
                    <a:srgbClr val="000000"/>
                  </a:solidFill>
                  <a:latin typeface="Cabin"/>
                </a:rPr>
                <a:t>chương</a:t>
              </a:r>
              <a:r>
                <a:rPr lang="en-US" sz="2199" dirty="0">
                  <a:solidFill>
                    <a:srgbClr val="000000"/>
                  </a:solidFill>
                  <a:latin typeface="Cabin"/>
                </a:rPr>
                <a:t> </a:t>
              </a:r>
              <a:r>
                <a:rPr lang="en-US" sz="2199" dirty="0" err="1">
                  <a:solidFill>
                    <a:srgbClr val="000000"/>
                  </a:solidFill>
                  <a:latin typeface="Cabin"/>
                </a:rPr>
                <a:t>trình</a:t>
              </a:r>
              <a:r>
                <a:rPr lang="en-US" sz="2199" dirty="0">
                  <a:solidFill>
                    <a:srgbClr val="000000"/>
                  </a:solidFill>
                  <a:latin typeface="Cabin"/>
                </a:rPr>
                <a:t> </a:t>
              </a:r>
              <a:r>
                <a:rPr lang="en-US" sz="2199" dirty="0" err="1">
                  <a:solidFill>
                    <a:srgbClr val="000000"/>
                  </a:solidFill>
                  <a:latin typeface="Cabin"/>
                </a:rPr>
                <a:t>thân</a:t>
              </a:r>
              <a:r>
                <a:rPr lang="en-US" sz="2199" dirty="0">
                  <a:solidFill>
                    <a:srgbClr val="000000"/>
                  </a:solidFill>
                  <a:latin typeface="Cabin"/>
                </a:rPr>
                <a:t> </a:t>
              </a:r>
              <a:r>
                <a:rPr lang="en-US" sz="2199" dirty="0" err="1">
                  <a:solidFill>
                    <a:srgbClr val="000000"/>
                  </a:solidFill>
                  <a:latin typeface="Cabin"/>
                </a:rPr>
                <a:t>thiện</a:t>
              </a:r>
              <a:r>
                <a:rPr lang="en-US" sz="2199" dirty="0">
                  <a:solidFill>
                    <a:srgbClr val="000000"/>
                  </a:solidFill>
                  <a:latin typeface="Cabin"/>
                </a:rPr>
                <a:t>, </a:t>
              </a:r>
              <a:r>
                <a:rPr lang="en-US" sz="2199" dirty="0" err="1">
                  <a:solidFill>
                    <a:srgbClr val="000000"/>
                  </a:solidFill>
                  <a:latin typeface="Cabin"/>
                </a:rPr>
                <a:t>dễ</a:t>
              </a:r>
              <a:r>
                <a:rPr lang="en-US" sz="2199" dirty="0">
                  <a:solidFill>
                    <a:srgbClr val="000000"/>
                  </a:solidFill>
                  <a:latin typeface="Cabin"/>
                </a:rPr>
                <a:t> </a:t>
              </a:r>
              <a:r>
                <a:rPr lang="en-US" sz="2199" dirty="0" err="1">
                  <a:solidFill>
                    <a:srgbClr val="000000"/>
                  </a:solidFill>
                  <a:latin typeface="Cabin"/>
                </a:rPr>
                <a:t>sử</a:t>
              </a:r>
              <a:r>
                <a:rPr lang="en-US" sz="2199" dirty="0">
                  <a:solidFill>
                    <a:srgbClr val="000000"/>
                  </a:solidFill>
                  <a:latin typeface="Cabin"/>
                </a:rPr>
                <a:t> </a:t>
              </a:r>
              <a:r>
                <a:rPr lang="en-US" sz="2199" dirty="0" err="1">
                  <a:solidFill>
                    <a:srgbClr val="000000"/>
                  </a:solidFill>
                  <a:latin typeface="Cabin"/>
                </a:rPr>
                <a:t>dụng</a:t>
              </a:r>
              <a:r>
                <a:rPr lang="en-US" sz="2199" dirty="0">
                  <a:solidFill>
                    <a:srgbClr val="000000"/>
                  </a:solidFill>
                  <a:latin typeface="Cabin"/>
                </a:rPr>
                <a:t>. </a:t>
              </a:r>
            </a:p>
            <a:p>
              <a:pPr marL="474979" lvl="1" indent="-237490" algn="l">
                <a:lnSpc>
                  <a:spcPts val="2859"/>
                </a:lnSpc>
                <a:buFont typeface="Arial"/>
                <a:buChar char="•"/>
              </a:pPr>
              <a:r>
                <a:rPr lang="en-US" sz="2199" dirty="0">
                  <a:solidFill>
                    <a:srgbClr val="000000"/>
                  </a:solidFill>
                  <a:latin typeface="Cabin"/>
                </a:rPr>
                <a:t>Website </a:t>
              </a:r>
              <a:r>
                <a:rPr lang="en-US" sz="2199" dirty="0" err="1">
                  <a:solidFill>
                    <a:srgbClr val="000000"/>
                  </a:solidFill>
                  <a:latin typeface="Cabin"/>
                </a:rPr>
                <a:t>đã</a:t>
              </a:r>
              <a:r>
                <a:rPr lang="en-US" sz="2199" dirty="0">
                  <a:solidFill>
                    <a:srgbClr val="000000"/>
                  </a:solidFill>
                  <a:latin typeface="Cabin"/>
                </a:rPr>
                <a:t> </a:t>
              </a:r>
              <a:r>
                <a:rPr lang="en-US" sz="2199" dirty="0" err="1">
                  <a:solidFill>
                    <a:srgbClr val="000000"/>
                  </a:solidFill>
                  <a:latin typeface="Cabin"/>
                </a:rPr>
                <a:t>giúp</a:t>
              </a:r>
              <a:r>
                <a:rPr lang="en-US" sz="2199" dirty="0">
                  <a:solidFill>
                    <a:srgbClr val="000000"/>
                  </a:solidFill>
                  <a:latin typeface="Cabin"/>
                </a:rPr>
                <a:t> </a:t>
              </a:r>
              <a:r>
                <a:rPr lang="en-US" sz="2199" dirty="0" err="1">
                  <a:solidFill>
                    <a:srgbClr val="000000"/>
                  </a:solidFill>
                  <a:latin typeface="Cabin"/>
                </a:rPr>
                <a:t>người</a:t>
              </a:r>
              <a:r>
                <a:rPr lang="en-US" sz="2199" dirty="0">
                  <a:solidFill>
                    <a:srgbClr val="000000"/>
                  </a:solidFill>
                  <a:latin typeface="Cabin"/>
                </a:rPr>
                <a:t> </a:t>
              </a:r>
              <a:r>
                <a:rPr lang="en-US" sz="2199" dirty="0" err="1">
                  <a:solidFill>
                    <a:srgbClr val="000000"/>
                  </a:solidFill>
                  <a:latin typeface="Cabin"/>
                </a:rPr>
                <a:t>dùng</a:t>
              </a:r>
              <a:r>
                <a:rPr lang="en-US" sz="2199" dirty="0">
                  <a:solidFill>
                    <a:srgbClr val="000000"/>
                  </a:solidFill>
                  <a:latin typeface="Cabin"/>
                </a:rPr>
                <a:t> </a:t>
              </a:r>
              <a:r>
                <a:rPr lang="en-US" sz="2199" dirty="0" err="1">
                  <a:solidFill>
                    <a:srgbClr val="000000"/>
                  </a:solidFill>
                  <a:latin typeface="Cabin"/>
                </a:rPr>
                <a:t>tiết</a:t>
              </a:r>
              <a:r>
                <a:rPr lang="en-US" sz="2199" dirty="0">
                  <a:solidFill>
                    <a:srgbClr val="000000"/>
                  </a:solidFill>
                  <a:latin typeface="Cabin"/>
                </a:rPr>
                <a:t> </a:t>
              </a:r>
              <a:r>
                <a:rPr lang="en-US" sz="2199" dirty="0" err="1">
                  <a:solidFill>
                    <a:srgbClr val="000000"/>
                  </a:solidFill>
                  <a:latin typeface="Cabin"/>
                </a:rPr>
                <a:t>kiệm</a:t>
              </a:r>
              <a:r>
                <a:rPr lang="en-US" sz="2199" dirty="0">
                  <a:solidFill>
                    <a:srgbClr val="000000"/>
                  </a:solidFill>
                  <a:latin typeface="Cabin"/>
                </a:rPr>
                <a:t> </a:t>
              </a:r>
              <a:r>
                <a:rPr lang="en-US" sz="2199" dirty="0" err="1">
                  <a:solidFill>
                    <a:srgbClr val="000000"/>
                  </a:solidFill>
                  <a:latin typeface="Cabin"/>
                </a:rPr>
                <a:t>thời</a:t>
              </a:r>
              <a:r>
                <a:rPr lang="en-US" sz="2199" dirty="0">
                  <a:solidFill>
                    <a:srgbClr val="000000"/>
                  </a:solidFill>
                  <a:latin typeface="Cabin"/>
                </a:rPr>
                <a:t> </a:t>
              </a:r>
              <a:r>
                <a:rPr lang="en-US" sz="2199" dirty="0" err="1">
                  <a:solidFill>
                    <a:srgbClr val="000000"/>
                  </a:solidFill>
                  <a:latin typeface="Cabin"/>
                </a:rPr>
                <a:t>gian</a:t>
              </a:r>
              <a:r>
                <a:rPr lang="en-US" sz="2199" dirty="0">
                  <a:solidFill>
                    <a:srgbClr val="000000"/>
                  </a:solidFill>
                  <a:latin typeface="Cabin"/>
                </a:rPr>
                <a:t> </a:t>
              </a:r>
              <a:r>
                <a:rPr lang="en-US" sz="2199" dirty="0" err="1">
                  <a:solidFill>
                    <a:srgbClr val="000000"/>
                  </a:solidFill>
                  <a:latin typeface="Cabin"/>
                </a:rPr>
                <a:t>công</a:t>
              </a:r>
              <a:r>
                <a:rPr lang="en-US" sz="2199" dirty="0">
                  <a:solidFill>
                    <a:srgbClr val="000000"/>
                  </a:solidFill>
                  <a:latin typeface="Cabin"/>
                </a:rPr>
                <a:t> </a:t>
              </a:r>
              <a:r>
                <a:rPr lang="en-US" sz="2199" dirty="0" err="1">
                  <a:solidFill>
                    <a:srgbClr val="000000"/>
                  </a:solidFill>
                  <a:latin typeface="Cabin"/>
                </a:rPr>
                <a:t>sức</a:t>
              </a:r>
              <a:r>
                <a:rPr lang="en-US" sz="2199" dirty="0">
                  <a:solidFill>
                    <a:srgbClr val="000000"/>
                  </a:solidFill>
                  <a:latin typeface="Cabin"/>
                </a:rPr>
                <a:t> </a:t>
              </a:r>
              <a:r>
                <a:rPr lang="en-US" sz="2199" dirty="0" err="1">
                  <a:solidFill>
                    <a:srgbClr val="000000"/>
                  </a:solidFill>
                  <a:latin typeface="Cabin"/>
                </a:rPr>
                <a:t>để</a:t>
              </a:r>
              <a:r>
                <a:rPr lang="en-US" sz="2199" dirty="0">
                  <a:solidFill>
                    <a:srgbClr val="000000"/>
                  </a:solidFill>
                  <a:latin typeface="Cabin"/>
                </a:rPr>
                <a:t> </a:t>
              </a:r>
              <a:r>
                <a:rPr lang="en-US" sz="2199" dirty="0" err="1">
                  <a:solidFill>
                    <a:srgbClr val="000000"/>
                  </a:solidFill>
                  <a:latin typeface="Cabin"/>
                </a:rPr>
                <a:t>có</a:t>
              </a:r>
              <a:r>
                <a:rPr lang="en-US" sz="2199" dirty="0">
                  <a:solidFill>
                    <a:srgbClr val="000000"/>
                  </a:solidFill>
                  <a:latin typeface="Cabin"/>
                </a:rPr>
                <a:t> </a:t>
              </a:r>
              <a:r>
                <a:rPr lang="en-US" sz="2199" dirty="0" err="1">
                  <a:solidFill>
                    <a:srgbClr val="000000"/>
                  </a:solidFill>
                  <a:latin typeface="Cabin"/>
                </a:rPr>
                <a:t>được</a:t>
              </a:r>
              <a:r>
                <a:rPr lang="en-US" sz="2199" dirty="0">
                  <a:solidFill>
                    <a:srgbClr val="000000"/>
                  </a:solidFill>
                  <a:latin typeface="Cabin"/>
                </a:rPr>
                <a:t> </a:t>
              </a:r>
              <a:r>
                <a:rPr lang="en-US" sz="2199" dirty="0" err="1">
                  <a:solidFill>
                    <a:srgbClr val="000000"/>
                  </a:solidFill>
                  <a:latin typeface="Cabin"/>
                </a:rPr>
                <a:t>một</a:t>
              </a:r>
              <a:r>
                <a:rPr lang="en-US" sz="2199" dirty="0">
                  <a:solidFill>
                    <a:srgbClr val="000000"/>
                  </a:solidFill>
                  <a:latin typeface="Cabin"/>
                </a:rPr>
                <a:t> </a:t>
              </a:r>
              <a:r>
                <a:rPr lang="en-US" sz="2199" dirty="0" err="1">
                  <a:solidFill>
                    <a:srgbClr val="000000"/>
                  </a:solidFill>
                  <a:latin typeface="Cabin"/>
                </a:rPr>
                <a:t>sản</a:t>
              </a:r>
              <a:r>
                <a:rPr lang="en-US" sz="2199" dirty="0">
                  <a:solidFill>
                    <a:srgbClr val="000000"/>
                  </a:solidFill>
                  <a:latin typeface="Cabin"/>
                </a:rPr>
                <a:t> </a:t>
              </a:r>
              <a:r>
                <a:rPr lang="en-US" sz="2199" dirty="0" err="1">
                  <a:solidFill>
                    <a:srgbClr val="000000"/>
                  </a:solidFill>
                  <a:latin typeface="Cabin"/>
                </a:rPr>
                <a:t>phẩm</a:t>
              </a:r>
              <a:r>
                <a:rPr lang="en-US" sz="2199" dirty="0">
                  <a:solidFill>
                    <a:srgbClr val="000000"/>
                  </a:solidFill>
                  <a:latin typeface="Cabin"/>
                </a:rPr>
                <a:t> </a:t>
              </a:r>
              <a:r>
                <a:rPr lang="en-US" sz="2199" dirty="0" err="1">
                  <a:solidFill>
                    <a:srgbClr val="000000"/>
                  </a:solidFill>
                  <a:latin typeface="Cabin"/>
                </a:rPr>
                <a:t>ưng</a:t>
              </a:r>
              <a:r>
                <a:rPr lang="en-US" sz="2199" dirty="0">
                  <a:solidFill>
                    <a:srgbClr val="000000"/>
                  </a:solidFill>
                  <a:latin typeface="Cabin"/>
                </a:rPr>
                <a:t> ý. </a:t>
              </a:r>
              <a:r>
                <a:rPr lang="en-US" sz="2199" dirty="0" err="1">
                  <a:solidFill>
                    <a:srgbClr val="000000"/>
                  </a:solidFill>
                  <a:latin typeface="Cabin"/>
                </a:rPr>
                <a:t>Dễ</a:t>
              </a:r>
              <a:r>
                <a:rPr lang="en-US" sz="2199" dirty="0">
                  <a:solidFill>
                    <a:srgbClr val="000000"/>
                  </a:solidFill>
                  <a:latin typeface="Cabin"/>
                </a:rPr>
                <a:t> </a:t>
              </a:r>
              <a:r>
                <a:rPr lang="en-US" sz="2199" dirty="0" err="1">
                  <a:solidFill>
                    <a:srgbClr val="000000"/>
                  </a:solidFill>
                  <a:latin typeface="Cabin"/>
                </a:rPr>
                <a:t>dàng</a:t>
              </a:r>
              <a:r>
                <a:rPr lang="en-US" sz="2199" dirty="0">
                  <a:solidFill>
                    <a:srgbClr val="000000"/>
                  </a:solidFill>
                  <a:latin typeface="Cabin"/>
                </a:rPr>
                <a:t> </a:t>
              </a:r>
              <a:r>
                <a:rPr lang="en-US" sz="2199" dirty="0" err="1">
                  <a:solidFill>
                    <a:srgbClr val="000000"/>
                  </a:solidFill>
                  <a:latin typeface="Cabin"/>
                </a:rPr>
                <a:t>quản</a:t>
              </a:r>
              <a:r>
                <a:rPr lang="en-US" sz="2199" dirty="0">
                  <a:solidFill>
                    <a:srgbClr val="000000"/>
                  </a:solidFill>
                  <a:latin typeface="Cabin"/>
                </a:rPr>
                <a:t> </a:t>
              </a:r>
              <a:r>
                <a:rPr lang="en-US" sz="2199" dirty="0" err="1">
                  <a:solidFill>
                    <a:srgbClr val="000000"/>
                  </a:solidFill>
                  <a:latin typeface="Cabin"/>
                </a:rPr>
                <a:t>lý</a:t>
              </a:r>
              <a:r>
                <a:rPr lang="en-US" sz="2199" dirty="0">
                  <a:solidFill>
                    <a:srgbClr val="000000"/>
                  </a:solidFill>
                  <a:latin typeface="Cabin"/>
                </a:rPr>
                <a:t> </a:t>
              </a:r>
              <a:r>
                <a:rPr lang="en-US" sz="2199" dirty="0" err="1">
                  <a:solidFill>
                    <a:srgbClr val="000000"/>
                  </a:solidFill>
                  <a:latin typeface="Cabin"/>
                </a:rPr>
                <a:t>thông</a:t>
              </a:r>
              <a:r>
                <a:rPr lang="en-US" sz="2199" dirty="0">
                  <a:solidFill>
                    <a:srgbClr val="000000"/>
                  </a:solidFill>
                  <a:latin typeface="Cabin"/>
                </a:rPr>
                <a:t> tin chi </a:t>
              </a:r>
              <a:r>
                <a:rPr lang="en-US" sz="2199" dirty="0" err="1">
                  <a:solidFill>
                    <a:srgbClr val="000000"/>
                  </a:solidFill>
                  <a:latin typeface="Cabin"/>
                </a:rPr>
                <a:t>tiết</a:t>
              </a:r>
              <a:r>
                <a:rPr lang="en-US" sz="2199" dirty="0">
                  <a:solidFill>
                    <a:srgbClr val="000000"/>
                  </a:solidFill>
                  <a:latin typeface="Cabin"/>
                </a:rPr>
                <a:t> </a:t>
              </a:r>
              <a:r>
                <a:rPr lang="en-US" sz="2199" dirty="0" err="1">
                  <a:solidFill>
                    <a:srgbClr val="000000"/>
                  </a:solidFill>
                  <a:latin typeface="Cabin"/>
                </a:rPr>
                <a:t>của</a:t>
              </a:r>
              <a:r>
                <a:rPr lang="en-US" sz="2199" dirty="0">
                  <a:solidFill>
                    <a:srgbClr val="000000"/>
                  </a:solidFill>
                  <a:latin typeface="Cabin"/>
                </a:rPr>
                <a:t> </a:t>
              </a:r>
              <a:r>
                <a:rPr lang="en-US" sz="2199" dirty="0" err="1">
                  <a:solidFill>
                    <a:srgbClr val="000000"/>
                  </a:solidFill>
                  <a:latin typeface="Cabin"/>
                </a:rPr>
                <a:t>người</a:t>
              </a:r>
              <a:r>
                <a:rPr lang="en-US" sz="2199" dirty="0">
                  <a:solidFill>
                    <a:srgbClr val="000000"/>
                  </a:solidFill>
                  <a:latin typeface="Cabin"/>
                </a:rPr>
                <a:t> </a:t>
              </a:r>
              <a:r>
                <a:rPr lang="en-US" sz="2199" dirty="0" err="1">
                  <a:solidFill>
                    <a:srgbClr val="000000"/>
                  </a:solidFill>
                  <a:latin typeface="Cabin"/>
                </a:rPr>
                <a:t>dùng</a:t>
              </a:r>
              <a:r>
                <a:rPr lang="en-US" sz="2199" dirty="0">
                  <a:solidFill>
                    <a:srgbClr val="000000"/>
                  </a:solidFill>
                  <a:latin typeface="Cabin"/>
                </a:rPr>
                <a:t>, </a:t>
              </a:r>
              <a:r>
                <a:rPr lang="en-US" sz="2199" dirty="0" err="1">
                  <a:solidFill>
                    <a:srgbClr val="000000"/>
                  </a:solidFill>
                  <a:latin typeface="Cabin"/>
                </a:rPr>
                <a:t>các</a:t>
              </a:r>
              <a:r>
                <a:rPr lang="en-US" sz="2199" dirty="0">
                  <a:solidFill>
                    <a:srgbClr val="000000"/>
                  </a:solidFill>
                  <a:latin typeface="Cabin"/>
                </a:rPr>
                <a:t> </a:t>
              </a:r>
              <a:r>
                <a:rPr lang="en-US" sz="2199" dirty="0" err="1">
                  <a:solidFill>
                    <a:srgbClr val="000000"/>
                  </a:solidFill>
                  <a:latin typeface="Cabin"/>
                </a:rPr>
                <a:t>thông</a:t>
              </a:r>
              <a:r>
                <a:rPr lang="en-US" sz="2199" dirty="0">
                  <a:solidFill>
                    <a:srgbClr val="000000"/>
                  </a:solidFill>
                  <a:latin typeface="Cabin"/>
                </a:rPr>
                <a:t> tin </a:t>
              </a:r>
              <a:r>
                <a:rPr lang="en-US" sz="2199" dirty="0" err="1">
                  <a:solidFill>
                    <a:srgbClr val="000000"/>
                  </a:solidFill>
                  <a:latin typeface="Cabin"/>
                </a:rPr>
                <a:t>về</a:t>
              </a:r>
              <a:r>
                <a:rPr lang="en-US" sz="2199" dirty="0">
                  <a:solidFill>
                    <a:srgbClr val="000000"/>
                  </a:solidFill>
                  <a:latin typeface="Cabin"/>
                </a:rPr>
                <a:t> </a:t>
              </a:r>
              <a:r>
                <a:rPr lang="en-US" sz="2199" dirty="0" err="1">
                  <a:solidFill>
                    <a:srgbClr val="000000"/>
                  </a:solidFill>
                  <a:latin typeface="Cabin"/>
                </a:rPr>
                <a:t>sản</a:t>
              </a:r>
              <a:r>
                <a:rPr lang="en-US" sz="2199" dirty="0">
                  <a:solidFill>
                    <a:srgbClr val="000000"/>
                  </a:solidFill>
                  <a:latin typeface="Cabin"/>
                </a:rPr>
                <a:t> </a:t>
              </a:r>
              <a:r>
                <a:rPr lang="en-US" sz="2199" dirty="0" err="1">
                  <a:solidFill>
                    <a:srgbClr val="000000"/>
                  </a:solidFill>
                  <a:latin typeface="Cabin"/>
                </a:rPr>
                <a:t>phẩm</a:t>
              </a:r>
              <a:r>
                <a:rPr lang="en-US" sz="2199" dirty="0">
                  <a:solidFill>
                    <a:srgbClr val="000000"/>
                  </a:solidFill>
                  <a:latin typeface="Cabin"/>
                </a:rPr>
                <a:t> </a:t>
              </a:r>
              <a:r>
                <a:rPr lang="en-US" sz="2199" dirty="0" err="1">
                  <a:solidFill>
                    <a:srgbClr val="000000"/>
                  </a:solidFill>
                  <a:latin typeface="Cabin"/>
                </a:rPr>
                <a:t>và</a:t>
              </a:r>
              <a:r>
                <a:rPr lang="en-US" sz="2199" dirty="0">
                  <a:solidFill>
                    <a:srgbClr val="000000"/>
                  </a:solidFill>
                  <a:latin typeface="Cabin"/>
                </a:rPr>
                <a:t> </a:t>
              </a:r>
              <a:r>
                <a:rPr lang="en-US" sz="2199" dirty="0" err="1">
                  <a:solidFill>
                    <a:srgbClr val="000000"/>
                  </a:solidFill>
                  <a:latin typeface="Cabin"/>
                </a:rPr>
                <a:t>những</a:t>
              </a:r>
              <a:r>
                <a:rPr lang="en-US" sz="2199" dirty="0">
                  <a:solidFill>
                    <a:srgbClr val="000000"/>
                  </a:solidFill>
                  <a:latin typeface="Cabin"/>
                </a:rPr>
                <a:t> </a:t>
              </a:r>
              <a:r>
                <a:rPr lang="en-US" sz="2199" dirty="0" err="1">
                  <a:solidFill>
                    <a:srgbClr val="000000"/>
                  </a:solidFill>
                  <a:latin typeface="Cabin"/>
                </a:rPr>
                <a:t>đơn</a:t>
              </a:r>
              <a:r>
                <a:rPr lang="en-US" sz="2199" dirty="0">
                  <a:solidFill>
                    <a:srgbClr val="000000"/>
                  </a:solidFill>
                  <a:latin typeface="Cabin"/>
                </a:rPr>
                <a:t> </a:t>
              </a:r>
              <a:r>
                <a:rPr lang="en-US" sz="2199" dirty="0" err="1">
                  <a:solidFill>
                    <a:srgbClr val="000000"/>
                  </a:solidFill>
                  <a:latin typeface="Cabin"/>
                </a:rPr>
                <a:t>hàng</a:t>
              </a:r>
              <a:r>
                <a:rPr lang="en-US" sz="2199" dirty="0">
                  <a:solidFill>
                    <a:srgbClr val="000000"/>
                  </a:solidFill>
                  <a:latin typeface="Cabin"/>
                </a:rPr>
                <a:t> </a:t>
              </a:r>
              <a:r>
                <a:rPr lang="en-US" sz="2199" dirty="0" err="1">
                  <a:solidFill>
                    <a:srgbClr val="000000"/>
                  </a:solidFill>
                  <a:latin typeface="Cabin"/>
                </a:rPr>
                <a:t>của</a:t>
              </a:r>
              <a:r>
                <a:rPr lang="en-US" sz="2199" dirty="0">
                  <a:solidFill>
                    <a:srgbClr val="000000"/>
                  </a:solidFill>
                  <a:latin typeface="Cabin"/>
                </a:rPr>
                <a:t> </a:t>
              </a:r>
              <a:r>
                <a:rPr lang="en-US" sz="2199" dirty="0" err="1">
                  <a:solidFill>
                    <a:srgbClr val="000000"/>
                  </a:solidFill>
                  <a:latin typeface="Cabin"/>
                </a:rPr>
                <a:t>người</a:t>
              </a:r>
              <a:r>
                <a:rPr lang="en-US" sz="2199" dirty="0">
                  <a:solidFill>
                    <a:srgbClr val="000000"/>
                  </a:solidFill>
                  <a:latin typeface="Cabin"/>
                </a:rPr>
                <a:t> </a:t>
              </a:r>
              <a:r>
                <a:rPr lang="en-US" sz="2199" dirty="0" err="1">
                  <a:solidFill>
                    <a:srgbClr val="000000"/>
                  </a:solidFill>
                  <a:latin typeface="Cabin"/>
                </a:rPr>
                <a:t>mua</a:t>
              </a:r>
              <a:r>
                <a:rPr lang="en-US" sz="2199" dirty="0">
                  <a:solidFill>
                    <a:srgbClr val="000000"/>
                  </a:solidFill>
                  <a:latin typeface="Cabin"/>
                </a:rPr>
                <a:t> </a:t>
              </a:r>
              <a:r>
                <a:rPr lang="en-US" sz="2199" dirty="0" err="1">
                  <a:solidFill>
                    <a:srgbClr val="000000"/>
                  </a:solidFill>
                  <a:latin typeface="Cabin"/>
                </a:rPr>
                <a:t>sản</a:t>
              </a:r>
              <a:r>
                <a:rPr lang="en-US" sz="2199" dirty="0">
                  <a:solidFill>
                    <a:srgbClr val="000000"/>
                  </a:solidFill>
                  <a:latin typeface="Cabin"/>
                </a:rPr>
                <a:t> </a:t>
              </a:r>
              <a:r>
                <a:rPr lang="en-US" sz="2199" dirty="0" err="1">
                  <a:solidFill>
                    <a:srgbClr val="000000"/>
                  </a:solidFill>
                  <a:latin typeface="Cabin"/>
                </a:rPr>
                <a:t>phẩm</a:t>
              </a:r>
              <a:r>
                <a:rPr lang="en-US" sz="2199" dirty="0">
                  <a:solidFill>
                    <a:srgbClr val="000000"/>
                  </a:solidFill>
                  <a:latin typeface="Cabin"/>
                </a:rPr>
                <a:t> </a:t>
              </a:r>
              <a:r>
                <a:rPr lang="en-US" sz="2199" dirty="0" err="1">
                  <a:solidFill>
                    <a:srgbClr val="000000"/>
                  </a:solidFill>
                  <a:latin typeface="Cabin"/>
                </a:rPr>
                <a:t>từ</a:t>
              </a:r>
              <a:r>
                <a:rPr lang="en-US" sz="2199" dirty="0">
                  <a:solidFill>
                    <a:srgbClr val="000000"/>
                  </a:solidFill>
                  <a:latin typeface="Cabin"/>
                </a:rPr>
                <a:t> </a:t>
              </a:r>
              <a:r>
                <a:rPr lang="en-US" sz="2199" dirty="0" err="1">
                  <a:solidFill>
                    <a:srgbClr val="000000"/>
                  </a:solidFill>
                  <a:latin typeface="Cabin"/>
                </a:rPr>
                <a:t>đó</a:t>
              </a:r>
              <a:r>
                <a:rPr lang="en-US" sz="2199" dirty="0">
                  <a:solidFill>
                    <a:srgbClr val="000000"/>
                  </a:solidFill>
                  <a:latin typeface="Cabin"/>
                </a:rPr>
                <a:t> </a:t>
              </a:r>
              <a:r>
                <a:rPr lang="en-US" sz="2199" dirty="0" err="1">
                  <a:solidFill>
                    <a:srgbClr val="000000"/>
                  </a:solidFill>
                  <a:latin typeface="Cabin"/>
                </a:rPr>
                <a:t>sẽ</a:t>
              </a:r>
              <a:r>
                <a:rPr lang="en-US" sz="2199" dirty="0">
                  <a:solidFill>
                    <a:srgbClr val="000000"/>
                  </a:solidFill>
                  <a:latin typeface="Cabin"/>
                </a:rPr>
                <a:t> </a:t>
              </a:r>
              <a:r>
                <a:rPr lang="en-US" sz="2199" dirty="0" err="1">
                  <a:solidFill>
                    <a:srgbClr val="000000"/>
                  </a:solidFill>
                  <a:latin typeface="Cabin"/>
                </a:rPr>
                <a:t>thuận</a:t>
              </a:r>
              <a:r>
                <a:rPr lang="en-US" sz="2199" dirty="0">
                  <a:solidFill>
                    <a:srgbClr val="000000"/>
                  </a:solidFill>
                  <a:latin typeface="Cabin"/>
                </a:rPr>
                <a:t> </a:t>
              </a:r>
              <a:r>
                <a:rPr lang="en-US" sz="2199" dirty="0" err="1">
                  <a:solidFill>
                    <a:srgbClr val="000000"/>
                  </a:solidFill>
                  <a:latin typeface="Cabin"/>
                </a:rPr>
                <a:t>tiện</a:t>
              </a:r>
              <a:r>
                <a:rPr lang="en-US" sz="2199" dirty="0">
                  <a:solidFill>
                    <a:srgbClr val="000000"/>
                  </a:solidFill>
                  <a:latin typeface="Cabin"/>
                </a:rPr>
                <a:t> </a:t>
              </a:r>
              <a:r>
                <a:rPr lang="en-US" sz="2199" dirty="0" err="1">
                  <a:solidFill>
                    <a:srgbClr val="000000"/>
                  </a:solidFill>
                  <a:latin typeface="Cabin"/>
                </a:rPr>
                <a:t>cho</a:t>
              </a:r>
              <a:r>
                <a:rPr lang="en-US" sz="2199" dirty="0">
                  <a:solidFill>
                    <a:srgbClr val="000000"/>
                  </a:solidFill>
                  <a:latin typeface="Cabin"/>
                </a:rPr>
                <a:t> </a:t>
              </a:r>
              <a:r>
                <a:rPr lang="en-US" sz="2199" dirty="0" err="1">
                  <a:solidFill>
                    <a:srgbClr val="000000"/>
                  </a:solidFill>
                  <a:latin typeface="Cabin"/>
                </a:rPr>
                <a:t>việc</a:t>
              </a:r>
              <a:r>
                <a:rPr lang="en-US" sz="2199" dirty="0">
                  <a:solidFill>
                    <a:srgbClr val="000000"/>
                  </a:solidFill>
                  <a:latin typeface="Cabin"/>
                </a:rPr>
                <a:t> </a:t>
              </a:r>
              <a:r>
                <a:rPr lang="en-US" sz="2199" dirty="0" err="1">
                  <a:solidFill>
                    <a:srgbClr val="000000"/>
                  </a:solidFill>
                  <a:latin typeface="Cabin"/>
                </a:rPr>
                <a:t>thanh</a:t>
              </a:r>
              <a:r>
                <a:rPr lang="en-US" sz="2199" dirty="0">
                  <a:solidFill>
                    <a:srgbClr val="000000"/>
                  </a:solidFill>
                  <a:latin typeface="Cabin"/>
                </a:rPr>
                <a:t> </a:t>
              </a:r>
              <a:r>
                <a:rPr lang="en-US" sz="2199" dirty="0" err="1">
                  <a:solidFill>
                    <a:srgbClr val="000000"/>
                  </a:solidFill>
                  <a:latin typeface="Cabin"/>
                </a:rPr>
                <a:t>toán</a:t>
              </a:r>
              <a:r>
                <a:rPr lang="en-US" sz="2199" dirty="0">
                  <a:solidFill>
                    <a:srgbClr val="000000"/>
                  </a:solidFill>
                  <a:latin typeface="Cabin"/>
                </a:rPr>
                <a:t> </a:t>
              </a:r>
              <a:r>
                <a:rPr lang="en-US" sz="2199" dirty="0" err="1">
                  <a:solidFill>
                    <a:srgbClr val="000000"/>
                  </a:solidFill>
                  <a:latin typeface="Cabin"/>
                </a:rPr>
                <a:t>và</a:t>
              </a:r>
              <a:r>
                <a:rPr lang="en-US" sz="2199" dirty="0">
                  <a:solidFill>
                    <a:srgbClr val="000000"/>
                  </a:solidFill>
                  <a:latin typeface="Cabin"/>
                </a:rPr>
                <a:t> </a:t>
              </a:r>
              <a:r>
                <a:rPr lang="en-US" sz="2199" dirty="0" err="1">
                  <a:solidFill>
                    <a:srgbClr val="000000"/>
                  </a:solidFill>
                  <a:latin typeface="Cabin"/>
                </a:rPr>
                <a:t>mua</a:t>
              </a:r>
              <a:r>
                <a:rPr lang="en-US" sz="2199" dirty="0">
                  <a:solidFill>
                    <a:srgbClr val="000000"/>
                  </a:solidFill>
                  <a:latin typeface="Cabin"/>
                </a:rPr>
                <a:t> </a:t>
              </a:r>
              <a:r>
                <a:rPr lang="en-US" sz="2199" dirty="0" err="1">
                  <a:solidFill>
                    <a:srgbClr val="000000"/>
                  </a:solidFill>
                  <a:latin typeface="Cabin"/>
                </a:rPr>
                <a:t>hàng</a:t>
              </a:r>
              <a:r>
                <a:rPr lang="en-US" sz="2199" dirty="0">
                  <a:solidFill>
                    <a:srgbClr val="000000"/>
                  </a:solidFill>
                  <a:latin typeface="Cabin"/>
                </a:rPr>
                <a:t>. </a:t>
              </a:r>
            </a:p>
            <a:p>
              <a:pPr algn="l">
                <a:lnSpc>
                  <a:spcPts val="2859"/>
                </a:lnSpc>
              </a:pPr>
              <a:endParaRPr lang="en-US" sz="2199" dirty="0">
                <a:solidFill>
                  <a:srgbClr val="000000"/>
                </a:solidFill>
                <a:latin typeface="Cabin"/>
              </a:endParaRPr>
            </a:p>
          </p:txBody>
        </p:sp>
        <p:sp>
          <p:nvSpPr>
            <p:cNvPr id="19" name="TextBox 19"/>
            <p:cNvSpPr txBox="1"/>
            <p:nvPr/>
          </p:nvSpPr>
          <p:spPr>
            <a:xfrm>
              <a:off x="0" y="-28575"/>
              <a:ext cx="9157487" cy="731308"/>
            </a:xfrm>
            <a:prstGeom prst="rect">
              <a:avLst/>
            </a:prstGeom>
          </p:spPr>
          <p:txBody>
            <a:bodyPr lIns="0" tIns="0" rIns="0" bIns="0" rtlCol="0" anchor="t">
              <a:spAutoFit/>
            </a:bodyPr>
            <a:lstStyle/>
            <a:p>
              <a:pPr algn="l">
                <a:lnSpc>
                  <a:spcPts val="4550"/>
                </a:lnSpc>
              </a:pPr>
              <a:r>
                <a:rPr lang="en-US" sz="3500">
                  <a:solidFill>
                    <a:srgbClr val="003EA8"/>
                  </a:solidFill>
                  <a:latin typeface="Muli Bold"/>
                </a:rPr>
                <a:t>Kết quả đạt được</a:t>
              </a:r>
            </a:p>
          </p:txBody>
        </p:sp>
      </p:grpSp>
      <p:sp>
        <p:nvSpPr>
          <p:cNvPr id="20" name="Freeform 20"/>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1" name="Group 21"/>
          <p:cNvGrpSpPr/>
          <p:nvPr/>
        </p:nvGrpSpPr>
        <p:grpSpPr>
          <a:xfrm>
            <a:off x="895970" y="9044945"/>
            <a:ext cx="3539104" cy="617207"/>
            <a:chOff x="0" y="0"/>
            <a:chExt cx="4718805" cy="822943"/>
          </a:xfrm>
        </p:grpSpPr>
        <p:grpSp>
          <p:nvGrpSpPr>
            <p:cNvPr id="22" name="Group 22"/>
            <p:cNvGrpSpPr/>
            <p:nvPr/>
          </p:nvGrpSpPr>
          <p:grpSpPr>
            <a:xfrm>
              <a:off x="0" y="0"/>
              <a:ext cx="4718805" cy="822943"/>
              <a:chOff x="0" y="0"/>
              <a:chExt cx="1291075" cy="225159"/>
            </a:xfrm>
          </p:grpSpPr>
          <p:sp>
            <p:nvSpPr>
              <p:cNvPr id="23" name="Freeform 2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24" name="TextBox 24"/>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u="sng">
                  <a:solidFill>
                    <a:srgbClr val="003EA8"/>
                  </a:solidFill>
                  <a:latin typeface="Cabin"/>
                  <a:hlinkClick r:id="rId9" action="ppaction://hlinksldjump"/>
                </a:rPr>
                <a:t>Quay lại Trang Chương trình</a:t>
              </a:r>
            </a:p>
          </p:txBody>
        </p:sp>
      </p:grpSp>
      <p:sp>
        <p:nvSpPr>
          <p:cNvPr id="25" name="Freeform 25"/>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6" name="Freeform 2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2"/>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a:off x="9625957" y="2915205"/>
            <a:ext cx="7724783" cy="5768744"/>
            <a:chOff x="0" y="0"/>
            <a:chExt cx="2818022" cy="2104453"/>
          </a:xfrm>
        </p:grpSpPr>
        <p:sp>
          <p:nvSpPr>
            <p:cNvPr id="6" name="Freeform 6"/>
            <p:cNvSpPr/>
            <p:nvPr/>
          </p:nvSpPr>
          <p:spPr>
            <a:xfrm>
              <a:off x="0" y="0"/>
              <a:ext cx="2818022" cy="2104453"/>
            </a:xfrm>
            <a:custGeom>
              <a:avLst/>
              <a:gdLst/>
              <a:ahLst/>
              <a:cxnLst/>
              <a:rect l="l" t="t" r="r" b="b"/>
              <a:pathLst>
                <a:path w="2818022" h="2104453">
                  <a:moveTo>
                    <a:pt x="0" y="0"/>
                  </a:moveTo>
                  <a:lnTo>
                    <a:pt x="2818022" y="0"/>
                  </a:lnTo>
                  <a:lnTo>
                    <a:pt x="2818022" y="2104453"/>
                  </a:lnTo>
                  <a:lnTo>
                    <a:pt x="0" y="2104453"/>
                  </a:lnTo>
                  <a:close/>
                </a:path>
              </a:pathLst>
            </a:custGeom>
            <a:solidFill>
              <a:srgbClr val="FFFFFF"/>
            </a:solidFill>
          </p:spPr>
        </p:sp>
      </p:grpSp>
      <p:grpSp>
        <p:nvGrpSpPr>
          <p:cNvPr id="7" name="Group 7"/>
          <p:cNvGrpSpPr/>
          <p:nvPr/>
        </p:nvGrpSpPr>
        <p:grpSpPr>
          <a:xfrm>
            <a:off x="926069" y="2915205"/>
            <a:ext cx="8358265" cy="5768744"/>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sp>
      </p:grpSp>
      <p:sp>
        <p:nvSpPr>
          <p:cNvPr id="9" name="Freeform 9"/>
          <p:cNvSpPr/>
          <p:nvPr/>
        </p:nvSpPr>
        <p:spPr>
          <a:xfrm>
            <a:off x="10231960" y="3545972"/>
            <a:ext cx="5778474" cy="4507210"/>
          </a:xfrm>
          <a:custGeom>
            <a:avLst/>
            <a:gdLst/>
            <a:ahLst/>
            <a:cxnLst/>
            <a:rect l="l" t="t" r="r" b="b"/>
            <a:pathLst>
              <a:path w="5778474" h="4507210">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a:off x="9908900" y="3235000"/>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3" name="Group 13"/>
          <p:cNvGrpSpPr/>
          <p:nvPr/>
        </p:nvGrpSpPr>
        <p:grpSpPr>
          <a:xfrm>
            <a:off x="10055579" y="7995212"/>
            <a:ext cx="121908" cy="12190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5" name="TextBox 15"/>
          <p:cNvSpPr txBox="1"/>
          <p:nvPr/>
        </p:nvSpPr>
        <p:spPr>
          <a:xfrm>
            <a:off x="3343782" y="924697"/>
            <a:ext cx="11600436"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Kết luận và kiến nghị</a:t>
            </a:r>
          </a:p>
        </p:txBody>
      </p:sp>
      <p:sp>
        <p:nvSpPr>
          <p:cNvPr id="16" name="Freeform 16"/>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7" name="Group 17"/>
          <p:cNvGrpSpPr/>
          <p:nvPr/>
        </p:nvGrpSpPr>
        <p:grpSpPr>
          <a:xfrm>
            <a:off x="1606922" y="3295927"/>
            <a:ext cx="7172904" cy="5037988"/>
            <a:chOff x="0" y="0"/>
            <a:chExt cx="9563872" cy="6717317"/>
          </a:xfrm>
        </p:grpSpPr>
        <p:sp>
          <p:nvSpPr>
            <p:cNvPr id="18" name="TextBox 18"/>
            <p:cNvSpPr txBox="1"/>
            <p:nvPr/>
          </p:nvSpPr>
          <p:spPr>
            <a:xfrm>
              <a:off x="0" y="944321"/>
              <a:ext cx="9563872" cy="5772997"/>
            </a:xfrm>
            <a:prstGeom prst="rect">
              <a:avLst/>
            </a:prstGeom>
          </p:spPr>
          <p:txBody>
            <a:bodyPr lIns="0" tIns="0" rIns="0" bIns="0" rtlCol="0" anchor="t">
              <a:spAutoFit/>
            </a:bodyPr>
            <a:lstStyle/>
            <a:p>
              <a:pPr marL="474979" lvl="1" indent="-237490" algn="l">
                <a:lnSpc>
                  <a:spcPts val="2859"/>
                </a:lnSpc>
                <a:buFont typeface="Arial"/>
                <a:buChar char="•"/>
              </a:pPr>
              <a:r>
                <a:rPr lang="en-US" sz="2199">
                  <a:solidFill>
                    <a:srgbClr val="000000"/>
                  </a:solidFill>
                  <a:latin typeface="Cabin"/>
                </a:rPr>
                <a:t>Chạy ứng dụng website trên môi trường localhost chưa được thử nghiệm trên mạng internet.</a:t>
              </a:r>
            </a:p>
            <a:p>
              <a:pPr marL="474979" lvl="1" indent="-237490" algn="l">
                <a:lnSpc>
                  <a:spcPts val="2859"/>
                </a:lnSpc>
                <a:buFont typeface="Arial"/>
                <a:buChar char="•"/>
              </a:pPr>
              <a:r>
                <a:rPr lang="en-US" sz="2199">
                  <a:solidFill>
                    <a:srgbClr val="000000"/>
                  </a:solidFill>
                  <a:latin typeface="Cabin"/>
                </a:rPr>
                <a:t>Chưa thể cập nhập được hết những khóa học nổi bật hiện đang có mặt trên thị trường.</a:t>
              </a:r>
            </a:p>
            <a:p>
              <a:pPr marL="474979" lvl="1" indent="-237490" algn="l">
                <a:lnSpc>
                  <a:spcPts val="2859"/>
                </a:lnSpc>
                <a:buFont typeface="Arial"/>
                <a:buChar char="•"/>
              </a:pPr>
              <a:r>
                <a:rPr lang="en-US" sz="2199">
                  <a:solidFill>
                    <a:srgbClr val="000000"/>
                  </a:solidFill>
                  <a:latin typeface="Cabin"/>
                </a:rPr>
                <a:t>Chưa có nhiều loại khóa học với thời gian, dung lượng, yêu cầu khác nhau.</a:t>
              </a:r>
            </a:p>
            <a:p>
              <a:pPr marL="474979" lvl="1" indent="-237490" algn="l">
                <a:lnSpc>
                  <a:spcPts val="2859"/>
                </a:lnSpc>
                <a:buFont typeface="Arial"/>
                <a:buChar char="•"/>
              </a:pPr>
              <a:r>
                <a:rPr lang="en-US" sz="2199">
                  <a:solidFill>
                    <a:srgbClr val="000000"/>
                  </a:solidFill>
                  <a:latin typeface="Cabin"/>
                </a:rPr>
                <a:t>Về phần nghiệp vụ, website chỉ đáp ứng nhiệp vụ mua hàng, quản lý khóa học, chưa có các chức năng bổ sung như làm bài kiểm tra, quản lí bài kiểm tra, đáp án, Gửi feedback và Quản lý feedback, đồng thời kiểm soát đăng nhập của khách hàng để tránh việc mua bán tài khoản.</a:t>
              </a:r>
            </a:p>
            <a:p>
              <a:pPr marL="474979" lvl="1" indent="-237490" algn="l">
                <a:lnSpc>
                  <a:spcPts val="2859"/>
                </a:lnSpc>
                <a:buFont typeface="Arial"/>
                <a:buChar char="•"/>
              </a:pPr>
              <a:r>
                <a:rPr lang="en-US" sz="2199">
                  <a:solidFill>
                    <a:srgbClr val="000000"/>
                  </a:solidFill>
                  <a:latin typeface="Cabin"/>
                </a:rPr>
                <a:t>Chưa xử lý tốt vấn đề bảo mật dữ liệu, bảo mật tài khoản</a:t>
              </a:r>
            </a:p>
          </p:txBody>
        </p:sp>
        <p:sp>
          <p:nvSpPr>
            <p:cNvPr id="19" name="TextBox 19"/>
            <p:cNvSpPr txBox="1"/>
            <p:nvPr/>
          </p:nvSpPr>
          <p:spPr>
            <a:xfrm>
              <a:off x="0" y="-28575"/>
              <a:ext cx="9563872" cy="731308"/>
            </a:xfrm>
            <a:prstGeom prst="rect">
              <a:avLst/>
            </a:prstGeom>
          </p:spPr>
          <p:txBody>
            <a:bodyPr lIns="0" tIns="0" rIns="0" bIns="0" rtlCol="0" anchor="t">
              <a:spAutoFit/>
            </a:bodyPr>
            <a:lstStyle/>
            <a:p>
              <a:pPr algn="l">
                <a:lnSpc>
                  <a:spcPts val="4550"/>
                </a:lnSpc>
              </a:pPr>
              <a:r>
                <a:rPr lang="en-US" sz="3500">
                  <a:solidFill>
                    <a:srgbClr val="003EA8"/>
                  </a:solidFill>
                  <a:latin typeface="Muli Bold"/>
                </a:rPr>
                <a:t>Khó khăn gặp phải</a:t>
              </a:r>
            </a:p>
          </p:txBody>
        </p:sp>
      </p:grpSp>
      <p:sp>
        <p:nvSpPr>
          <p:cNvPr id="20" name="Freeform 20"/>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1" name="Group 21"/>
          <p:cNvGrpSpPr/>
          <p:nvPr/>
        </p:nvGrpSpPr>
        <p:grpSpPr>
          <a:xfrm>
            <a:off x="895970" y="9044945"/>
            <a:ext cx="3539104" cy="617207"/>
            <a:chOff x="0" y="0"/>
            <a:chExt cx="4718805" cy="822943"/>
          </a:xfrm>
        </p:grpSpPr>
        <p:grpSp>
          <p:nvGrpSpPr>
            <p:cNvPr id="22" name="Group 22"/>
            <p:cNvGrpSpPr/>
            <p:nvPr/>
          </p:nvGrpSpPr>
          <p:grpSpPr>
            <a:xfrm>
              <a:off x="0" y="0"/>
              <a:ext cx="4718805" cy="822943"/>
              <a:chOff x="0" y="0"/>
              <a:chExt cx="1291075" cy="225159"/>
            </a:xfrm>
          </p:grpSpPr>
          <p:sp>
            <p:nvSpPr>
              <p:cNvPr id="23" name="Freeform 2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24" name="TextBox 24"/>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u="sng">
                  <a:solidFill>
                    <a:srgbClr val="003EA8"/>
                  </a:solidFill>
                  <a:latin typeface="Cabin"/>
                  <a:hlinkClick r:id="rId9" action="ppaction://hlinksldjump"/>
                </a:rPr>
                <a:t>Quay lại Trang Chương trình</a:t>
              </a:r>
            </a:p>
          </p:txBody>
        </p:sp>
      </p:grpSp>
      <p:sp>
        <p:nvSpPr>
          <p:cNvPr id="25" name="Freeform 25"/>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6" name="Freeform 2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2"/>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a:off x="9625957" y="2915205"/>
            <a:ext cx="7724783" cy="5768744"/>
            <a:chOff x="0" y="0"/>
            <a:chExt cx="2818022" cy="2104453"/>
          </a:xfrm>
        </p:grpSpPr>
        <p:sp>
          <p:nvSpPr>
            <p:cNvPr id="6" name="Freeform 6"/>
            <p:cNvSpPr/>
            <p:nvPr/>
          </p:nvSpPr>
          <p:spPr>
            <a:xfrm>
              <a:off x="0" y="0"/>
              <a:ext cx="2818022" cy="2104453"/>
            </a:xfrm>
            <a:custGeom>
              <a:avLst/>
              <a:gdLst/>
              <a:ahLst/>
              <a:cxnLst/>
              <a:rect l="l" t="t" r="r" b="b"/>
              <a:pathLst>
                <a:path w="2818022" h="2104453">
                  <a:moveTo>
                    <a:pt x="0" y="0"/>
                  </a:moveTo>
                  <a:lnTo>
                    <a:pt x="2818022" y="0"/>
                  </a:lnTo>
                  <a:lnTo>
                    <a:pt x="2818022" y="2104453"/>
                  </a:lnTo>
                  <a:lnTo>
                    <a:pt x="0" y="2104453"/>
                  </a:lnTo>
                  <a:close/>
                </a:path>
              </a:pathLst>
            </a:custGeom>
            <a:solidFill>
              <a:srgbClr val="FFFFFF"/>
            </a:solidFill>
          </p:spPr>
        </p:sp>
      </p:grpSp>
      <p:grpSp>
        <p:nvGrpSpPr>
          <p:cNvPr id="7" name="Group 7"/>
          <p:cNvGrpSpPr/>
          <p:nvPr/>
        </p:nvGrpSpPr>
        <p:grpSpPr>
          <a:xfrm>
            <a:off x="926069" y="2915205"/>
            <a:ext cx="8358265" cy="5768744"/>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sp>
      </p:grpSp>
      <p:sp>
        <p:nvSpPr>
          <p:cNvPr id="9" name="Freeform 9"/>
          <p:cNvSpPr/>
          <p:nvPr/>
        </p:nvSpPr>
        <p:spPr>
          <a:xfrm>
            <a:off x="10231960" y="3545972"/>
            <a:ext cx="5778474" cy="4507210"/>
          </a:xfrm>
          <a:custGeom>
            <a:avLst/>
            <a:gdLst/>
            <a:ahLst/>
            <a:cxnLst/>
            <a:rect l="l" t="t" r="r" b="b"/>
            <a:pathLst>
              <a:path w="5778474" h="4507210">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a:off x="9908900" y="3235000"/>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3" name="Group 13"/>
          <p:cNvGrpSpPr/>
          <p:nvPr/>
        </p:nvGrpSpPr>
        <p:grpSpPr>
          <a:xfrm>
            <a:off x="10055579" y="7995212"/>
            <a:ext cx="121908" cy="12190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5" name="TextBox 15"/>
          <p:cNvSpPr txBox="1"/>
          <p:nvPr/>
        </p:nvSpPr>
        <p:spPr>
          <a:xfrm>
            <a:off x="3343782" y="924697"/>
            <a:ext cx="11600436"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Kết luận và kiến nghị</a:t>
            </a:r>
          </a:p>
        </p:txBody>
      </p:sp>
      <p:sp>
        <p:nvSpPr>
          <p:cNvPr id="16" name="Freeform 16"/>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7" name="Group 17"/>
          <p:cNvGrpSpPr/>
          <p:nvPr/>
        </p:nvGrpSpPr>
        <p:grpSpPr>
          <a:xfrm>
            <a:off x="1606922" y="3295927"/>
            <a:ext cx="7172904" cy="3952138"/>
            <a:chOff x="0" y="0"/>
            <a:chExt cx="9563872" cy="5269517"/>
          </a:xfrm>
        </p:grpSpPr>
        <p:sp>
          <p:nvSpPr>
            <p:cNvPr id="18" name="TextBox 18"/>
            <p:cNvSpPr txBox="1"/>
            <p:nvPr/>
          </p:nvSpPr>
          <p:spPr>
            <a:xfrm>
              <a:off x="0" y="944321"/>
              <a:ext cx="9563872" cy="4325197"/>
            </a:xfrm>
            <a:prstGeom prst="rect">
              <a:avLst/>
            </a:prstGeom>
          </p:spPr>
          <p:txBody>
            <a:bodyPr lIns="0" tIns="0" rIns="0" bIns="0" rtlCol="0" anchor="t">
              <a:spAutoFit/>
            </a:bodyPr>
            <a:lstStyle/>
            <a:p>
              <a:pPr marL="474979" lvl="1" indent="-237490" algn="l">
                <a:lnSpc>
                  <a:spcPts val="2859"/>
                </a:lnSpc>
                <a:buFont typeface="Arial"/>
                <a:buChar char="•"/>
              </a:pPr>
              <a:r>
                <a:rPr lang="en-US" sz="2199" dirty="0" err="1">
                  <a:solidFill>
                    <a:srgbClr val="000000"/>
                  </a:solidFill>
                  <a:latin typeface="Cabin"/>
                </a:rPr>
                <a:t>Thêm</a:t>
              </a:r>
              <a:r>
                <a:rPr lang="en-US" sz="2199" dirty="0">
                  <a:solidFill>
                    <a:srgbClr val="000000"/>
                  </a:solidFill>
                  <a:latin typeface="Cabin"/>
                </a:rPr>
                <a:t> </a:t>
              </a:r>
              <a:r>
                <a:rPr lang="en-US" sz="2199" dirty="0" err="1">
                  <a:solidFill>
                    <a:srgbClr val="000000"/>
                  </a:solidFill>
                  <a:latin typeface="Cabin"/>
                </a:rPr>
                <a:t>một</a:t>
              </a:r>
              <a:r>
                <a:rPr lang="en-US" sz="2199" dirty="0">
                  <a:solidFill>
                    <a:srgbClr val="000000"/>
                  </a:solidFill>
                  <a:latin typeface="Cabin"/>
                </a:rPr>
                <a:t> </a:t>
              </a:r>
              <a:r>
                <a:rPr lang="en-US" sz="2199" dirty="0" err="1">
                  <a:solidFill>
                    <a:srgbClr val="000000"/>
                  </a:solidFill>
                  <a:latin typeface="Cabin"/>
                </a:rPr>
                <a:t>số</a:t>
              </a:r>
              <a:r>
                <a:rPr lang="en-US" sz="2199" dirty="0">
                  <a:solidFill>
                    <a:srgbClr val="000000"/>
                  </a:solidFill>
                  <a:latin typeface="Cabin"/>
                </a:rPr>
                <a:t> </a:t>
              </a:r>
              <a:r>
                <a:rPr lang="en-US" sz="2199" dirty="0" err="1">
                  <a:solidFill>
                    <a:srgbClr val="000000"/>
                  </a:solidFill>
                  <a:latin typeface="Cabin"/>
                </a:rPr>
                <a:t>chức</a:t>
              </a:r>
              <a:r>
                <a:rPr lang="en-US" sz="2199" dirty="0">
                  <a:solidFill>
                    <a:srgbClr val="000000"/>
                  </a:solidFill>
                  <a:latin typeface="Cabin"/>
                </a:rPr>
                <a:t> </a:t>
              </a:r>
              <a:r>
                <a:rPr lang="en-US" sz="2199" dirty="0" err="1">
                  <a:solidFill>
                    <a:srgbClr val="000000"/>
                  </a:solidFill>
                  <a:latin typeface="Cabin"/>
                </a:rPr>
                <a:t>năng</a:t>
              </a:r>
              <a:r>
                <a:rPr lang="en-US" sz="2199" dirty="0">
                  <a:solidFill>
                    <a:srgbClr val="000000"/>
                  </a:solidFill>
                  <a:latin typeface="Cabin"/>
                </a:rPr>
                <a:t> </a:t>
              </a:r>
              <a:r>
                <a:rPr lang="en-US" sz="2199" dirty="0" err="1">
                  <a:solidFill>
                    <a:srgbClr val="000000"/>
                  </a:solidFill>
                  <a:latin typeface="Cabin"/>
                </a:rPr>
                <a:t>cho</a:t>
              </a:r>
              <a:r>
                <a:rPr lang="en-US" sz="2199" dirty="0">
                  <a:solidFill>
                    <a:srgbClr val="000000"/>
                  </a:solidFill>
                  <a:latin typeface="Cabin"/>
                </a:rPr>
                <a:t> </a:t>
              </a:r>
              <a:r>
                <a:rPr lang="en-US" sz="2199" dirty="0" err="1">
                  <a:solidFill>
                    <a:srgbClr val="000000"/>
                  </a:solidFill>
                  <a:latin typeface="Cabin"/>
                </a:rPr>
                <a:t>học</a:t>
              </a:r>
              <a:r>
                <a:rPr lang="en-US" sz="2199" dirty="0">
                  <a:solidFill>
                    <a:srgbClr val="000000"/>
                  </a:solidFill>
                  <a:latin typeface="Cabin"/>
                </a:rPr>
                <a:t> </a:t>
              </a:r>
              <a:r>
                <a:rPr lang="en-US" sz="2199" dirty="0" err="1">
                  <a:solidFill>
                    <a:srgbClr val="000000"/>
                  </a:solidFill>
                  <a:latin typeface="Cabin"/>
                </a:rPr>
                <a:t>viên</a:t>
              </a:r>
              <a:r>
                <a:rPr lang="en-US" sz="2199" dirty="0">
                  <a:solidFill>
                    <a:srgbClr val="000000"/>
                  </a:solidFill>
                  <a:latin typeface="Cabin"/>
                </a:rPr>
                <a:t> </a:t>
              </a:r>
              <a:r>
                <a:rPr lang="en-US" sz="2199" dirty="0" err="1">
                  <a:solidFill>
                    <a:srgbClr val="000000"/>
                  </a:solidFill>
                  <a:latin typeface="Cabin"/>
                </a:rPr>
                <a:t>và</a:t>
              </a:r>
              <a:r>
                <a:rPr lang="en-US" sz="2199" dirty="0">
                  <a:solidFill>
                    <a:srgbClr val="000000"/>
                  </a:solidFill>
                  <a:latin typeface="Cabin"/>
                </a:rPr>
                <a:t> Admin</a:t>
              </a:r>
            </a:p>
            <a:p>
              <a:pPr marL="474979" lvl="1" indent="-237490" algn="l">
                <a:lnSpc>
                  <a:spcPts val="2859"/>
                </a:lnSpc>
                <a:buFont typeface="Arial"/>
                <a:buChar char="•"/>
              </a:pPr>
              <a:r>
                <a:rPr lang="en-US" sz="2199" dirty="0" err="1">
                  <a:solidFill>
                    <a:srgbClr val="000000"/>
                  </a:solidFill>
                  <a:latin typeface="Cabin"/>
                </a:rPr>
                <a:t>Tăng</a:t>
              </a:r>
              <a:r>
                <a:rPr lang="en-US" sz="2199" dirty="0">
                  <a:solidFill>
                    <a:srgbClr val="000000"/>
                  </a:solidFill>
                  <a:latin typeface="Cabin"/>
                </a:rPr>
                <a:t> </a:t>
              </a:r>
              <a:r>
                <a:rPr lang="en-US" sz="2199" dirty="0" err="1">
                  <a:solidFill>
                    <a:srgbClr val="000000"/>
                  </a:solidFill>
                  <a:latin typeface="Cabin"/>
                </a:rPr>
                <a:t>cường</a:t>
              </a:r>
              <a:r>
                <a:rPr lang="en-US" sz="2199" dirty="0">
                  <a:solidFill>
                    <a:srgbClr val="000000"/>
                  </a:solidFill>
                  <a:latin typeface="Cabin"/>
                </a:rPr>
                <a:t> </a:t>
              </a:r>
              <a:r>
                <a:rPr lang="en-US" sz="2199" dirty="0" err="1">
                  <a:solidFill>
                    <a:srgbClr val="000000"/>
                  </a:solidFill>
                  <a:latin typeface="Cabin"/>
                </a:rPr>
                <a:t>vấn</a:t>
              </a:r>
              <a:r>
                <a:rPr lang="en-US" sz="2199" dirty="0">
                  <a:solidFill>
                    <a:srgbClr val="000000"/>
                  </a:solidFill>
                  <a:latin typeface="Cabin"/>
                </a:rPr>
                <a:t> </a:t>
              </a:r>
              <a:r>
                <a:rPr lang="en-US" sz="2199" dirty="0" err="1">
                  <a:solidFill>
                    <a:srgbClr val="000000"/>
                  </a:solidFill>
                  <a:latin typeface="Cabin"/>
                </a:rPr>
                <a:t>đề</a:t>
              </a:r>
              <a:r>
                <a:rPr lang="en-US" sz="2199" dirty="0">
                  <a:solidFill>
                    <a:srgbClr val="000000"/>
                  </a:solidFill>
                  <a:latin typeface="Cabin"/>
                </a:rPr>
                <a:t> </a:t>
              </a:r>
              <a:r>
                <a:rPr lang="en-US" sz="2199" dirty="0" err="1">
                  <a:solidFill>
                    <a:srgbClr val="000000"/>
                  </a:solidFill>
                  <a:latin typeface="Cabin"/>
                </a:rPr>
                <a:t>bảo</a:t>
              </a:r>
              <a:r>
                <a:rPr lang="en-US" sz="2199" dirty="0">
                  <a:solidFill>
                    <a:srgbClr val="000000"/>
                  </a:solidFill>
                  <a:latin typeface="Cabin"/>
                </a:rPr>
                <a:t> </a:t>
              </a:r>
              <a:r>
                <a:rPr lang="en-US" sz="2199" dirty="0" err="1">
                  <a:solidFill>
                    <a:srgbClr val="000000"/>
                  </a:solidFill>
                  <a:latin typeface="Cabin"/>
                </a:rPr>
                <a:t>mật</a:t>
              </a:r>
              <a:r>
                <a:rPr lang="en-US" sz="2199" dirty="0">
                  <a:solidFill>
                    <a:srgbClr val="000000"/>
                  </a:solidFill>
                  <a:latin typeface="Cabin"/>
                </a:rPr>
                <a:t> </a:t>
              </a:r>
              <a:r>
                <a:rPr lang="en-US" sz="2199" dirty="0" err="1">
                  <a:solidFill>
                    <a:srgbClr val="000000"/>
                  </a:solidFill>
                  <a:latin typeface="Cabin"/>
                </a:rPr>
                <a:t>dữ</a:t>
              </a:r>
              <a:r>
                <a:rPr lang="en-US" sz="2199" dirty="0">
                  <a:solidFill>
                    <a:srgbClr val="000000"/>
                  </a:solidFill>
                  <a:latin typeface="Cabin"/>
                </a:rPr>
                <a:t> </a:t>
              </a:r>
              <a:r>
                <a:rPr lang="en-US" sz="2199" dirty="0" err="1">
                  <a:solidFill>
                    <a:srgbClr val="000000"/>
                  </a:solidFill>
                  <a:latin typeface="Cabin"/>
                </a:rPr>
                <a:t>liệu</a:t>
              </a:r>
              <a:r>
                <a:rPr lang="en-US" sz="2199" dirty="0">
                  <a:solidFill>
                    <a:srgbClr val="000000"/>
                  </a:solidFill>
                  <a:latin typeface="Cabin"/>
                </a:rPr>
                <a:t> </a:t>
              </a:r>
              <a:r>
                <a:rPr lang="en-US" sz="2199" dirty="0" err="1">
                  <a:solidFill>
                    <a:srgbClr val="000000"/>
                  </a:solidFill>
                  <a:latin typeface="Cabin"/>
                </a:rPr>
                <a:t>cho</a:t>
              </a:r>
              <a:r>
                <a:rPr lang="en-US" sz="2199" dirty="0">
                  <a:solidFill>
                    <a:srgbClr val="000000"/>
                  </a:solidFill>
                  <a:latin typeface="Cabin"/>
                </a:rPr>
                <a:t> website.</a:t>
              </a:r>
            </a:p>
            <a:p>
              <a:pPr marL="474979" lvl="1" indent="-237490" algn="l">
                <a:lnSpc>
                  <a:spcPts val="2859"/>
                </a:lnSpc>
                <a:buFont typeface="Arial"/>
                <a:buChar char="•"/>
              </a:pPr>
              <a:r>
                <a:rPr lang="en-US" sz="2199" dirty="0" err="1">
                  <a:solidFill>
                    <a:srgbClr val="000000"/>
                  </a:solidFill>
                  <a:latin typeface="Cabin"/>
                </a:rPr>
                <a:t>Áp</a:t>
              </a:r>
              <a:r>
                <a:rPr lang="en-US" sz="2199" dirty="0">
                  <a:solidFill>
                    <a:srgbClr val="000000"/>
                  </a:solidFill>
                  <a:latin typeface="Cabin"/>
                </a:rPr>
                <a:t> </a:t>
              </a:r>
              <a:r>
                <a:rPr lang="en-US" sz="2199" dirty="0" err="1">
                  <a:solidFill>
                    <a:srgbClr val="000000"/>
                  </a:solidFill>
                  <a:latin typeface="Cabin"/>
                </a:rPr>
                <a:t>dụng</a:t>
              </a:r>
              <a:r>
                <a:rPr lang="en-US" sz="2199" dirty="0">
                  <a:solidFill>
                    <a:srgbClr val="000000"/>
                  </a:solidFill>
                  <a:latin typeface="Cabin"/>
                </a:rPr>
                <a:t> AI, Machine Learning </a:t>
              </a:r>
              <a:r>
                <a:rPr lang="en-US" sz="2199" dirty="0" err="1">
                  <a:solidFill>
                    <a:srgbClr val="000000"/>
                  </a:solidFill>
                  <a:latin typeface="Cabin"/>
                </a:rPr>
                <a:t>vào</a:t>
              </a:r>
              <a:r>
                <a:rPr lang="en-US" sz="2199" dirty="0">
                  <a:solidFill>
                    <a:srgbClr val="000000"/>
                  </a:solidFill>
                  <a:latin typeface="Cabin"/>
                </a:rPr>
                <a:t> </a:t>
              </a:r>
              <a:r>
                <a:rPr lang="en-US" sz="2199" dirty="0" err="1">
                  <a:solidFill>
                    <a:srgbClr val="000000"/>
                  </a:solidFill>
                  <a:latin typeface="Cabin"/>
                </a:rPr>
                <a:t>giải</a:t>
              </a:r>
              <a:r>
                <a:rPr lang="en-US" sz="2199" dirty="0">
                  <a:solidFill>
                    <a:srgbClr val="000000"/>
                  </a:solidFill>
                  <a:latin typeface="Cabin"/>
                </a:rPr>
                <a:t> </a:t>
              </a:r>
              <a:r>
                <a:rPr lang="en-US" sz="2199" dirty="0" err="1">
                  <a:solidFill>
                    <a:srgbClr val="000000"/>
                  </a:solidFill>
                  <a:latin typeface="Cabin"/>
                </a:rPr>
                <a:t>đáp</a:t>
              </a:r>
              <a:r>
                <a:rPr lang="en-US" sz="2199" dirty="0">
                  <a:solidFill>
                    <a:srgbClr val="000000"/>
                  </a:solidFill>
                  <a:latin typeface="Cabin"/>
                </a:rPr>
                <a:t> </a:t>
              </a:r>
              <a:r>
                <a:rPr lang="en-US" sz="2199" dirty="0" err="1">
                  <a:solidFill>
                    <a:srgbClr val="000000"/>
                  </a:solidFill>
                  <a:latin typeface="Cabin"/>
                </a:rPr>
                <a:t>các</a:t>
              </a:r>
              <a:r>
                <a:rPr lang="en-US" sz="2199" dirty="0">
                  <a:solidFill>
                    <a:srgbClr val="000000"/>
                  </a:solidFill>
                  <a:latin typeface="Cabin"/>
                </a:rPr>
                <a:t> </a:t>
              </a:r>
              <a:r>
                <a:rPr lang="en-US" sz="2199" dirty="0" err="1">
                  <a:solidFill>
                    <a:srgbClr val="000000"/>
                  </a:solidFill>
                  <a:latin typeface="Cabin"/>
                </a:rPr>
                <a:t>vấn</a:t>
              </a:r>
              <a:r>
                <a:rPr lang="en-US" sz="2199" dirty="0">
                  <a:solidFill>
                    <a:srgbClr val="000000"/>
                  </a:solidFill>
                  <a:latin typeface="Cabin"/>
                </a:rPr>
                <a:t> </a:t>
              </a:r>
              <a:r>
                <a:rPr lang="en-US" sz="2199" dirty="0" err="1">
                  <a:solidFill>
                    <a:srgbClr val="000000"/>
                  </a:solidFill>
                  <a:latin typeface="Cabin"/>
                </a:rPr>
                <a:t>đề</a:t>
              </a:r>
              <a:r>
                <a:rPr lang="en-US" sz="2199" dirty="0">
                  <a:solidFill>
                    <a:srgbClr val="000000"/>
                  </a:solidFill>
                  <a:latin typeface="Cabin"/>
                </a:rPr>
                <a:t> </a:t>
              </a:r>
              <a:r>
                <a:rPr lang="en-US" sz="2199" dirty="0" err="1">
                  <a:solidFill>
                    <a:srgbClr val="000000"/>
                  </a:solidFill>
                  <a:latin typeface="Cabin"/>
                </a:rPr>
                <a:t>của</a:t>
              </a:r>
              <a:r>
                <a:rPr lang="en-US" sz="2199" dirty="0">
                  <a:solidFill>
                    <a:srgbClr val="000000"/>
                  </a:solidFill>
                  <a:latin typeface="Cabin"/>
                </a:rPr>
                <a:t> </a:t>
              </a:r>
              <a:r>
                <a:rPr lang="en-US" sz="2199" dirty="0" err="1">
                  <a:solidFill>
                    <a:srgbClr val="000000"/>
                  </a:solidFill>
                  <a:latin typeface="Cabin"/>
                </a:rPr>
                <a:t>học</a:t>
              </a:r>
              <a:r>
                <a:rPr lang="en-US" sz="2199" dirty="0">
                  <a:solidFill>
                    <a:srgbClr val="000000"/>
                  </a:solidFill>
                  <a:latin typeface="Cabin"/>
                </a:rPr>
                <a:t> </a:t>
              </a:r>
              <a:r>
                <a:rPr lang="en-US" sz="2199" dirty="0" err="1">
                  <a:solidFill>
                    <a:srgbClr val="000000"/>
                  </a:solidFill>
                  <a:latin typeface="Cabin"/>
                </a:rPr>
                <a:t>viên</a:t>
              </a:r>
              <a:r>
                <a:rPr lang="en-US" sz="2199" dirty="0">
                  <a:solidFill>
                    <a:srgbClr val="000000"/>
                  </a:solidFill>
                  <a:latin typeface="Cabin"/>
                </a:rPr>
                <a:t> qua </a:t>
              </a:r>
              <a:r>
                <a:rPr lang="en-US" sz="2199" dirty="0" err="1">
                  <a:solidFill>
                    <a:srgbClr val="000000"/>
                  </a:solidFill>
                  <a:latin typeface="Cabin"/>
                </a:rPr>
                <a:t>chức</a:t>
              </a:r>
              <a:r>
                <a:rPr lang="en-US" sz="2199" dirty="0">
                  <a:solidFill>
                    <a:srgbClr val="000000"/>
                  </a:solidFill>
                  <a:latin typeface="Cabin"/>
                </a:rPr>
                <a:t> </a:t>
              </a:r>
              <a:r>
                <a:rPr lang="en-US" sz="2199" dirty="0" err="1">
                  <a:solidFill>
                    <a:srgbClr val="000000"/>
                  </a:solidFill>
                  <a:latin typeface="Cabin"/>
                </a:rPr>
                <a:t>năng</a:t>
              </a:r>
              <a:r>
                <a:rPr lang="en-US" sz="2199" dirty="0">
                  <a:solidFill>
                    <a:srgbClr val="000000"/>
                  </a:solidFill>
                  <a:latin typeface="Cabin"/>
                </a:rPr>
                <a:t> live chat.</a:t>
              </a:r>
            </a:p>
            <a:p>
              <a:pPr marL="474979" lvl="1" indent="-237490" algn="l">
                <a:lnSpc>
                  <a:spcPts val="2859"/>
                </a:lnSpc>
                <a:buFont typeface="Arial"/>
                <a:buChar char="•"/>
              </a:pPr>
              <a:r>
                <a:rPr lang="en-US" sz="2199" dirty="0" err="1">
                  <a:solidFill>
                    <a:srgbClr val="000000"/>
                  </a:solidFill>
                  <a:latin typeface="Cabin"/>
                </a:rPr>
                <a:t>Áp</a:t>
              </a:r>
              <a:r>
                <a:rPr lang="en-US" sz="2199" dirty="0">
                  <a:solidFill>
                    <a:srgbClr val="000000"/>
                  </a:solidFill>
                  <a:latin typeface="Cabin"/>
                </a:rPr>
                <a:t> </a:t>
              </a:r>
              <a:r>
                <a:rPr lang="en-US" sz="2199" dirty="0" err="1">
                  <a:solidFill>
                    <a:srgbClr val="000000"/>
                  </a:solidFill>
                  <a:latin typeface="Cabin"/>
                </a:rPr>
                <a:t>dụng</a:t>
              </a:r>
              <a:r>
                <a:rPr lang="en-US" sz="2199" dirty="0">
                  <a:solidFill>
                    <a:srgbClr val="000000"/>
                  </a:solidFill>
                  <a:latin typeface="Cabin"/>
                </a:rPr>
                <a:t> </a:t>
              </a:r>
              <a:r>
                <a:rPr lang="en-US" sz="2199" dirty="0" err="1">
                  <a:solidFill>
                    <a:srgbClr val="000000"/>
                  </a:solidFill>
                  <a:latin typeface="Cabin"/>
                </a:rPr>
                <a:t>một</a:t>
              </a:r>
              <a:r>
                <a:rPr lang="en-US" sz="2199" dirty="0">
                  <a:solidFill>
                    <a:srgbClr val="000000"/>
                  </a:solidFill>
                  <a:latin typeface="Cabin"/>
                </a:rPr>
                <a:t> </a:t>
              </a:r>
              <a:r>
                <a:rPr lang="en-US" sz="2199" dirty="0" err="1">
                  <a:solidFill>
                    <a:srgbClr val="000000"/>
                  </a:solidFill>
                  <a:latin typeface="Cabin"/>
                </a:rPr>
                <a:t>số</a:t>
              </a:r>
              <a:r>
                <a:rPr lang="en-US" sz="2199" dirty="0">
                  <a:solidFill>
                    <a:srgbClr val="000000"/>
                  </a:solidFill>
                  <a:latin typeface="Cabin"/>
                </a:rPr>
                <a:t> </a:t>
              </a:r>
              <a:r>
                <a:rPr lang="en-US" sz="2199" dirty="0" err="1">
                  <a:solidFill>
                    <a:srgbClr val="000000"/>
                  </a:solidFill>
                  <a:latin typeface="Cabin"/>
                </a:rPr>
                <a:t>mô</a:t>
              </a:r>
              <a:r>
                <a:rPr lang="en-US" sz="2199" dirty="0">
                  <a:solidFill>
                    <a:srgbClr val="000000"/>
                  </a:solidFill>
                  <a:latin typeface="Cabin"/>
                </a:rPr>
                <a:t> </a:t>
              </a:r>
              <a:r>
                <a:rPr lang="en-US" sz="2199" dirty="0" err="1">
                  <a:solidFill>
                    <a:srgbClr val="000000"/>
                  </a:solidFill>
                  <a:latin typeface="Cabin"/>
                </a:rPr>
                <a:t>hình</a:t>
              </a:r>
              <a:r>
                <a:rPr lang="en-US" sz="2199" dirty="0">
                  <a:solidFill>
                    <a:srgbClr val="000000"/>
                  </a:solidFill>
                  <a:latin typeface="Cabin"/>
                </a:rPr>
                <a:t> </a:t>
              </a:r>
              <a:r>
                <a:rPr lang="en-US" sz="2199" dirty="0" err="1">
                  <a:solidFill>
                    <a:srgbClr val="000000"/>
                  </a:solidFill>
                  <a:latin typeface="Cabin"/>
                </a:rPr>
                <a:t>xây</a:t>
              </a:r>
              <a:r>
                <a:rPr lang="en-US" sz="2199" dirty="0">
                  <a:solidFill>
                    <a:srgbClr val="000000"/>
                  </a:solidFill>
                  <a:latin typeface="Cabin"/>
                </a:rPr>
                <a:t> </a:t>
              </a:r>
              <a:r>
                <a:rPr lang="en-US" sz="2199" dirty="0" err="1">
                  <a:solidFill>
                    <a:srgbClr val="000000"/>
                  </a:solidFill>
                  <a:latin typeface="Cabin"/>
                </a:rPr>
                <a:t>dựng</a:t>
              </a:r>
              <a:r>
                <a:rPr lang="en-US" sz="2199" dirty="0">
                  <a:solidFill>
                    <a:srgbClr val="000000"/>
                  </a:solidFill>
                  <a:latin typeface="Cabin"/>
                </a:rPr>
                <a:t> website </a:t>
              </a:r>
              <a:r>
                <a:rPr lang="en-US" sz="2199" dirty="0" err="1">
                  <a:solidFill>
                    <a:srgbClr val="000000"/>
                  </a:solidFill>
                  <a:latin typeface="Cabin"/>
                </a:rPr>
                <a:t>khác</a:t>
              </a:r>
              <a:r>
                <a:rPr lang="en-US" sz="2199" dirty="0">
                  <a:solidFill>
                    <a:srgbClr val="000000"/>
                  </a:solidFill>
                  <a:latin typeface="Cabin"/>
                </a:rPr>
                <a:t> </a:t>
              </a:r>
              <a:r>
                <a:rPr lang="en-US" sz="2199" dirty="0" err="1">
                  <a:solidFill>
                    <a:srgbClr val="000000"/>
                  </a:solidFill>
                  <a:latin typeface="Cabin"/>
                </a:rPr>
                <a:t>ngoài</a:t>
              </a:r>
              <a:r>
                <a:rPr lang="en-US" sz="2199" dirty="0">
                  <a:solidFill>
                    <a:srgbClr val="000000"/>
                  </a:solidFill>
                  <a:latin typeface="Cabin"/>
                </a:rPr>
                <a:t> </a:t>
              </a:r>
              <a:r>
                <a:rPr lang="en-US" sz="2199" dirty="0" err="1">
                  <a:solidFill>
                    <a:srgbClr val="000000"/>
                  </a:solidFill>
                  <a:latin typeface="Cabin"/>
                </a:rPr>
                <a:t>Mô</a:t>
              </a:r>
              <a:r>
                <a:rPr lang="en-US" sz="2199" dirty="0">
                  <a:solidFill>
                    <a:srgbClr val="000000"/>
                  </a:solidFill>
                  <a:latin typeface="Cabin"/>
                </a:rPr>
                <a:t> </a:t>
              </a:r>
              <a:r>
                <a:rPr lang="en-US" sz="2199" dirty="0" err="1">
                  <a:solidFill>
                    <a:srgbClr val="000000"/>
                  </a:solidFill>
                  <a:latin typeface="Cabin"/>
                </a:rPr>
                <a:t>hình</a:t>
              </a:r>
              <a:r>
                <a:rPr lang="en-US" sz="2199" dirty="0">
                  <a:solidFill>
                    <a:srgbClr val="000000"/>
                  </a:solidFill>
                  <a:latin typeface="Cabin"/>
                </a:rPr>
                <a:t> </a:t>
              </a:r>
              <a:r>
                <a:rPr lang="en-US" sz="2199" dirty="0" err="1">
                  <a:solidFill>
                    <a:srgbClr val="000000"/>
                  </a:solidFill>
                  <a:latin typeface="Cabin"/>
                </a:rPr>
                <a:t>thác</a:t>
              </a:r>
              <a:r>
                <a:rPr lang="en-US" sz="2199" dirty="0">
                  <a:solidFill>
                    <a:srgbClr val="000000"/>
                  </a:solidFill>
                  <a:latin typeface="Cabin"/>
                </a:rPr>
                <a:t> </a:t>
              </a:r>
              <a:r>
                <a:rPr lang="en-US" sz="2199" dirty="0" err="1">
                  <a:solidFill>
                    <a:srgbClr val="000000"/>
                  </a:solidFill>
                  <a:latin typeface="Cabin"/>
                </a:rPr>
                <a:t>nước</a:t>
              </a:r>
              <a:r>
                <a:rPr lang="en-US" sz="2199" dirty="0">
                  <a:solidFill>
                    <a:srgbClr val="000000"/>
                  </a:solidFill>
                  <a:latin typeface="Cabin"/>
                </a:rPr>
                <a:t> (Waterfall) </a:t>
              </a:r>
              <a:r>
                <a:rPr lang="en-US" sz="2199" dirty="0" err="1">
                  <a:solidFill>
                    <a:srgbClr val="000000"/>
                  </a:solidFill>
                  <a:latin typeface="Cabin"/>
                </a:rPr>
                <a:t>vào</a:t>
              </a:r>
              <a:r>
                <a:rPr lang="en-US" sz="2199" dirty="0">
                  <a:solidFill>
                    <a:srgbClr val="000000"/>
                  </a:solidFill>
                  <a:latin typeface="Cabin"/>
                </a:rPr>
                <a:t> </a:t>
              </a:r>
              <a:r>
                <a:rPr lang="en-US" sz="2199" dirty="0" err="1">
                  <a:solidFill>
                    <a:srgbClr val="000000"/>
                  </a:solidFill>
                  <a:latin typeface="Cabin"/>
                </a:rPr>
                <a:t>quá</a:t>
              </a:r>
              <a:r>
                <a:rPr lang="en-US" sz="2199" dirty="0">
                  <a:solidFill>
                    <a:srgbClr val="000000"/>
                  </a:solidFill>
                  <a:latin typeface="Cabin"/>
                </a:rPr>
                <a:t> </a:t>
              </a:r>
              <a:r>
                <a:rPr lang="en-US" sz="2199" dirty="0" err="1">
                  <a:solidFill>
                    <a:srgbClr val="000000"/>
                  </a:solidFill>
                  <a:latin typeface="Cabin"/>
                </a:rPr>
                <a:t>trình</a:t>
              </a:r>
              <a:r>
                <a:rPr lang="en-US" sz="2199" dirty="0">
                  <a:solidFill>
                    <a:srgbClr val="000000"/>
                  </a:solidFill>
                  <a:latin typeface="Cabin"/>
                </a:rPr>
                <a:t> </a:t>
              </a:r>
              <a:r>
                <a:rPr lang="en-US" sz="2199" dirty="0" err="1">
                  <a:solidFill>
                    <a:srgbClr val="000000"/>
                  </a:solidFill>
                  <a:latin typeface="Cabin"/>
                </a:rPr>
                <a:t>phát</a:t>
              </a:r>
              <a:r>
                <a:rPr lang="en-US" sz="2199" dirty="0">
                  <a:solidFill>
                    <a:srgbClr val="000000"/>
                  </a:solidFill>
                  <a:latin typeface="Cabin"/>
                </a:rPr>
                <a:t> </a:t>
              </a:r>
              <a:r>
                <a:rPr lang="en-US" sz="2199" dirty="0" err="1">
                  <a:solidFill>
                    <a:srgbClr val="000000"/>
                  </a:solidFill>
                  <a:latin typeface="Cabin"/>
                </a:rPr>
                <a:t>triển</a:t>
              </a:r>
              <a:r>
                <a:rPr lang="en-US" sz="2199" dirty="0">
                  <a:solidFill>
                    <a:srgbClr val="000000"/>
                  </a:solidFill>
                  <a:latin typeface="Cabin"/>
                </a:rPr>
                <a:t> </a:t>
              </a:r>
              <a:r>
                <a:rPr lang="en-US" sz="2199" dirty="0" err="1">
                  <a:solidFill>
                    <a:srgbClr val="000000"/>
                  </a:solidFill>
                  <a:latin typeface="Cabin"/>
                </a:rPr>
                <a:t>phần</a:t>
              </a:r>
              <a:r>
                <a:rPr lang="en-US" sz="2199" dirty="0">
                  <a:solidFill>
                    <a:srgbClr val="000000"/>
                  </a:solidFill>
                  <a:latin typeface="Cabin"/>
                </a:rPr>
                <a:t> </a:t>
              </a:r>
              <a:r>
                <a:rPr lang="en-US" sz="2199" dirty="0" err="1">
                  <a:solidFill>
                    <a:srgbClr val="000000"/>
                  </a:solidFill>
                  <a:latin typeface="Cabin"/>
                </a:rPr>
                <a:t>mềm</a:t>
              </a:r>
              <a:r>
                <a:rPr lang="en-US" sz="2199" dirty="0">
                  <a:solidFill>
                    <a:srgbClr val="000000"/>
                  </a:solidFill>
                  <a:latin typeface="Cabin"/>
                </a:rPr>
                <a:t>: </a:t>
              </a:r>
              <a:r>
                <a:rPr lang="en-US" sz="2199" dirty="0" err="1">
                  <a:solidFill>
                    <a:srgbClr val="000000"/>
                  </a:solidFill>
                  <a:latin typeface="Cabin"/>
                </a:rPr>
                <a:t>Mô</a:t>
              </a:r>
              <a:r>
                <a:rPr lang="en-US" sz="2199" dirty="0">
                  <a:solidFill>
                    <a:srgbClr val="000000"/>
                  </a:solidFill>
                  <a:latin typeface="Cabin"/>
                </a:rPr>
                <a:t> </a:t>
              </a:r>
              <a:r>
                <a:rPr lang="en-US" sz="2199" dirty="0" err="1">
                  <a:solidFill>
                    <a:srgbClr val="000000"/>
                  </a:solidFill>
                  <a:latin typeface="Cabin"/>
                </a:rPr>
                <a:t>hình</a:t>
              </a:r>
              <a:r>
                <a:rPr lang="en-US" sz="2199" dirty="0">
                  <a:solidFill>
                    <a:srgbClr val="000000"/>
                  </a:solidFill>
                  <a:latin typeface="Cabin"/>
                </a:rPr>
                <a:t> </a:t>
              </a:r>
              <a:r>
                <a:rPr lang="en-US" sz="2199" dirty="0" err="1">
                  <a:solidFill>
                    <a:srgbClr val="000000"/>
                  </a:solidFill>
                  <a:latin typeface="Cabin"/>
                </a:rPr>
                <a:t>xoắn</a:t>
              </a:r>
              <a:r>
                <a:rPr lang="en-US" sz="2199" dirty="0">
                  <a:solidFill>
                    <a:srgbClr val="000000"/>
                  </a:solidFill>
                  <a:latin typeface="Cabin"/>
                </a:rPr>
                <a:t> </a:t>
              </a:r>
              <a:r>
                <a:rPr lang="en-US" sz="2199" dirty="0" err="1">
                  <a:solidFill>
                    <a:srgbClr val="000000"/>
                  </a:solidFill>
                  <a:latin typeface="Cabin"/>
                </a:rPr>
                <a:t>ốc</a:t>
              </a:r>
              <a:r>
                <a:rPr lang="en-US" sz="2199" dirty="0">
                  <a:solidFill>
                    <a:srgbClr val="000000"/>
                  </a:solidFill>
                  <a:latin typeface="Cabin"/>
                </a:rPr>
                <a:t> (Spiral model), </a:t>
              </a:r>
              <a:r>
                <a:rPr lang="en-US" sz="2199" dirty="0" err="1">
                  <a:solidFill>
                    <a:srgbClr val="000000"/>
                  </a:solidFill>
                  <a:latin typeface="Cabin"/>
                </a:rPr>
                <a:t>Mô</a:t>
              </a:r>
              <a:r>
                <a:rPr lang="en-US" sz="2199" dirty="0">
                  <a:solidFill>
                    <a:srgbClr val="000000"/>
                  </a:solidFill>
                  <a:latin typeface="Cabin"/>
                </a:rPr>
                <a:t> </a:t>
              </a:r>
              <a:r>
                <a:rPr lang="en-US" sz="2199" dirty="0" err="1">
                  <a:solidFill>
                    <a:srgbClr val="000000"/>
                  </a:solidFill>
                  <a:latin typeface="Cabin"/>
                </a:rPr>
                <a:t>hình</a:t>
              </a:r>
              <a:r>
                <a:rPr lang="en-US" sz="2199" dirty="0">
                  <a:solidFill>
                    <a:srgbClr val="000000"/>
                  </a:solidFill>
                  <a:latin typeface="Cabin"/>
                </a:rPr>
                <a:t> Agile, </a:t>
              </a:r>
              <a:r>
                <a:rPr lang="en-US" sz="2199" dirty="0" err="1">
                  <a:solidFill>
                    <a:srgbClr val="000000"/>
                  </a:solidFill>
                  <a:latin typeface="Cabin"/>
                </a:rPr>
                <a:t>Mô</a:t>
              </a:r>
              <a:r>
                <a:rPr lang="en-US" sz="2199" dirty="0">
                  <a:solidFill>
                    <a:srgbClr val="000000"/>
                  </a:solidFill>
                  <a:latin typeface="Cabin"/>
                </a:rPr>
                <a:t> </a:t>
              </a:r>
              <a:r>
                <a:rPr lang="en-US" sz="2199" dirty="0" err="1">
                  <a:solidFill>
                    <a:srgbClr val="000000"/>
                  </a:solidFill>
                  <a:latin typeface="Cabin"/>
                </a:rPr>
                <a:t>hình</a:t>
              </a:r>
              <a:r>
                <a:rPr lang="en-US" sz="2199" dirty="0">
                  <a:solidFill>
                    <a:srgbClr val="000000"/>
                  </a:solidFill>
                  <a:latin typeface="Cabin"/>
                </a:rPr>
                <a:t> </a:t>
              </a:r>
              <a:r>
                <a:rPr lang="en-US" sz="2199" dirty="0" err="1">
                  <a:solidFill>
                    <a:srgbClr val="000000"/>
                  </a:solidFill>
                  <a:latin typeface="Cabin"/>
                </a:rPr>
                <a:t>tiếp</a:t>
              </a:r>
              <a:r>
                <a:rPr lang="en-US" sz="2199" dirty="0">
                  <a:solidFill>
                    <a:srgbClr val="000000"/>
                  </a:solidFill>
                  <a:latin typeface="Cabin"/>
                </a:rPr>
                <a:t> </a:t>
              </a:r>
              <a:r>
                <a:rPr lang="en-US" sz="2199" dirty="0" err="1">
                  <a:solidFill>
                    <a:srgbClr val="000000"/>
                  </a:solidFill>
                  <a:latin typeface="Cabin"/>
                </a:rPr>
                <a:t>cận</a:t>
              </a:r>
              <a:r>
                <a:rPr lang="en-US" sz="2199" dirty="0">
                  <a:solidFill>
                    <a:srgbClr val="000000"/>
                  </a:solidFill>
                  <a:latin typeface="Cabin"/>
                </a:rPr>
                <a:t> </a:t>
              </a:r>
              <a:r>
                <a:rPr lang="en-US" sz="2199" dirty="0" err="1">
                  <a:solidFill>
                    <a:srgbClr val="000000"/>
                  </a:solidFill>
                  <a:latin typeface="Cabin"/>
                </a:rPr>
                <a:t>lặp</a:t>
              </a:r>
              <a:r>
                <a:rPr lang="en-US" sz="2199" dirty="0">
                  <a:solidFill>
                    <a:srgbClr val="000000"/>
                  </a:solidFill>
                  <a:latin typeface="Cabin"/>
                </a:rPr>
                <a:t> (Iterative model), </a:t>
              </a:r>
              <a:r>
                <a:rPr lang="en-US" sz="2199" dirty="0" err="1">
                  <a:solidFill>
                    <a:srgbClr val="000000"/>
                  </a:solidFill>
                  <a:latin typeface="Cabin"/>
                </a:rPr>
                <a:t>Mô</a:t>
              </a:r>
              <a:r>
                <a:rPr lang="en-US" sz="2199" dirty="0">
                  <a:solidFill>
                    <a:srgbClr val="000000"/>
                  </a:solidFill>
                  <a:latin typeface="Cabin"/>
                </a:rPr>
                <a:t> </a:t>
              </a:r>
              <a:r>
                <a:rPr lang="en-US" sz="2199" dirty="0" err="1">
                  <a:solidFill>
                    <a:srgbClr val="000000"/>
                  </a:solidFill>
                  <a:latin typeface="Cabin"/>
                </a:rPr>
                <a:t>hình</a:t>
              </a:r>
              <a:r>
                <a:rPr lang="en-US" sz="2199" dirty="0">
                  <a:solidFill>
                    <a:srgbClr val="000000"/>
                  </a:solidFill>
                  <a:latin typeface="Cabin"/>
                </a:rPr>
                <a:t> </a:t>
              </a:r>
              <a:r>
                <a:rPr lang="en-US" sz="2199" dirty="0" err="1">
                  <a:solidFill>
                    <a:srgbClr val="000000"/>
                  </a:solidFill>
                  <a:latin typeface="Cabin"/>
                </a:rPr>
                <a:t>tăng</a:t>
              </a:r>
              <a:r>
                <a:rPr lang="en-US" sz="2199" dirty="0">
                  <a:solidFill>
                    <a:srgbClr val="000000"/>
                  </a:solidFill>
                  <a:latin typeface="Cabin"/>
                </a:rPr>
                <a:t> </a:t>
              </a:r>
              <a:r>
                <a:rPr lang="en-US" sz="2199" dirty="0" err="1">
                  <a:solidFill>
                    <a:srgbClr val="000000"/>
                  </a:solidFill>
                  <a:latin typeface="Cabin"/>
                </a:rPr>
                <a:t>trưởng</a:t>
              </a:r>
              <a:r>
                <a:rPr lang="en-US" sz="2199" dirty="0">
                  <a:solidFill>
                    <a:srgbClr val="000000"/>
                  </a:solidFill>
                  <a:latin typeface="Cabin"/>
                </a:rPr>
                <a:t> (Incremental model), </a:t>
              </a:r>
              <a:r>
                <a:rPr lang="en-US" sz="2199" dirty="0" err="1">
                  <a:solidFill>
                    <a:srgbClr val="000000"/>
                  </a:solidFill>
                  <a:latin typeface="Cabin"/>
                </a:rPr>
                <a:t>Mô</a:t>
              </a:r>
              <a:r>
                <a:rPr lang="en-US" sz="2199" dirty="0">
                  <a:solidFill>
                    <a:srgbClr val="000000"/>
                  </a:solidFill>
                  <a:latin typeface="Cabin"/>
                </a:rPr>
                <a:t> </a:t>
              </a:r>
              <a:r>
                <a:rPr lang="en-US" sz="2199" dirty="0" err="1">
                  <a:solidFill>
                    <a:srgbClr val="000000"/>
                  </a:solidFill>
                  <a:latin typeface="Cabin"/>
                </a:rPr>
                <a:t>hình</a:t>
              </a:r>
              <a:r>
                <a:rPr lang="en-US" sz="2199" dirty="0">
                  <a:solidFill>
                    <a:srgbClr val="000000"/>
                  </a:solidFill>
                  <a:latin typeface="Cabin"/>
                </a:rPr>
                <a:t> Scrum,…</a:t>
              </a:r>
            </a:p>
          </p:txBody>
        </p:sp>
        <p:sp>
          <p:nvSpPr>
            <p:cNvPr id="19" name="TextBox 19"/>
            <p:cNvSpPr txBox="1"/>
            <p:nvPr/>
          </p:nvSpPr>
          <p:spPr>
            <a:xfrm>
              <a:off x="0" y="-28575"/>
              <a:ext cx="9563872" cy="731308"/>
            </a:xfrm>
            <a:prstGeom prst="rect">
              <a:avLst/>
            </a:prstGeom>
          </p:spPr>
          <p:txBody>
            <a:bodyPr lIns="0" tIns="0" rIns="0" bIns="0" rtlCol="0" anchor="t">
              <a:spAutoFit/>
            </a:bodyPr>
            <a:lstStyle/>
            <a:p>
              <a:pPr algn="l">
                <a:lnSpc>
                  <a:spcPts val="4550"/>
                </a:lnSpc>
              </a:pPr>
              <a:r>
                <a:rPr lang="en-US" sz="3500">
                  <a:solidFill>
                    <a:srgbClr val="003EA8"/>
                  </a:solidFill>
                  <a:latin typeface="Muli Bold"/>
                </a:rPr>
                <a:t>Kiến nghị</a:t>
              </a:r>
            </a:p>
          </p:txBody>
        </p:sp>
      </p:grpSp>
      <p:sp>
        <p:nvSpPr>
          <p:cNvPr id="20" name="Freeform 20"/>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1" name="Group 21"/>
          <p:cNvGrpSpPr/>
          <p:nvPr/>
        </p:nvGrpSpPr>
        <p:grpSpPr>
          <a:xfrm>
            <a:off x="895970" y="9044945"/>
            <a:ext cx="3539104" cy="617207"/>
            <a:chOff x="0" y="0"/>
            <a:chExt cx="4718805" cy="822943"/>
          </a:xfrm>
        </p:grpSpPr>
        <p:grpSp>
          <p:nvGrpSpPr>
            <p:cNvPr id="22" name="Group 22"/>
            <p:cNvGrpSpPr/>
            <p:nvPr/>
          </p:nvGrpSpPr>
          <p:grpSpPr>
            <a:xfrm>
              <a:off x="0" y="0"/>
              <a:ext cx="4718805" cy="822943"/>
              <a:chOff x="0" y="0"/>
              <a:chExt cx="1291075" cy="225159"/>
            </a:xfrm>
          </p:grpSpPr>
          <p:sp>
            <p:nvSpPr>
              <p:cNvPr id="23" name="Freeform 2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24" name="TextBox 24"/>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u="sng">
                  <a:solidFill>
                    <a:srgbClr val="003EA8"/>
                  </a:solidFill>
                  <a:latin typeface="Cabin"/>
                  <a:hlinkClick r:id="rId9" action="ppaction://hlinksldjump"/>
                </a:rPr>
                <a:t>Quay lại Trang Chương trình</a:t>
              </a:r>
            </a:p>
          </p:txBody>
        </p:sp>
      </p:grpSp>
      <p:sp>
        <p:nvSpPr>
          <p:cNvPr id="25" name="Freeform 25"/>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6" name="Freeform 2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2"/>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8249890" y="3423491"/>
            <a:ext cx="9009410" cy="5777998"/>
            <a:chOff x="0" y="0"/>
            <a:chExt cx="3286657" cy="2107829"/>
          </a:xfrm>
        </p:grpSpPr>
        <p:sp>
          <p:nvSpPr>
            <p:cNvPr id="4" name="Freeform 4"/>
            <p:cNvSpPr/>
            <p:nvPr/>
          </p:nvSpPr>
          <p:spPr>
            <a:xfrm>
              <a:off x="0" y="0"/>
              <a:ext cx="3286657" cy="2107829"/>
            </a:xfrm>
            <a:custGeom>
              <a:avLst/>
              <a:gdLst/>
              <a:ahLst/>
              <a:cxnLst/>
              <a:rect l="l" t="t" r="r" b="b"/>
              <a:pathLst>
                <a:path w="3286657" h="2107829">
                  <a:moveTo>
                    <a:pt x="0" y="0"/>
                  </a:moveTo>
                  <a:lnTo>
                    <a:pt x="3286657" y="0"/>
                  </a:lnTo>
                  <a:lnTo>
                    <a:pt x="3286657" y="2107829"/>
                  </a:lnTo>
                  <a:lnTo>
                    <a:pt x="0" y="2107829"/>
                  </a:lnTo>
                  <a:close/>
                </a:path>
              </a:pathLst>
            </a:custGeom>
            <a:solidFill>
              <a:srgbClr val="FFFFFF"/>
            </a:solidFill>
          </p:spPr>
        </p:sp>
      </p:grpSp>
      <p:grpSp>
        <p:nvGrpSpPr>
          <p:cNvPr id="5" name="Group 5"/>
          <p:cNvGrpSpPr/>
          <p:nvPr/>
        </p:nvGrpSpPr>
        <p:grpSpPr>
          <a:xfrm>
            <a:off x="905495" y="3556502"/>
            <a:ext cx="7087021" cy="5777998"/>
            <a:chOff x="0" y="0"/>
            <a:chExt cx="2585364" cy="2107829"/>
          </a:xfrm>
        </p:grpSpPr>
        <p:sp>
          <p:nvSpPr>
            <p:cNvPr id="6" name="Freeform 6"/>
            <p:cNvSpPr/>
            <p:nvPr/>
          </p:nvSpPr>
          <p:spPr>
            <a:xfrm>
              <a:off x="0" y="0"/>
              <a:ext cx="2585364" cy="2107829"/>
            </a:xfrm>
            <a:custGeom>
              <a:avLst/>
              <a:gdLst/>
              <a:ahLst/>
              <a:cxnLst/>
              <a:rect l="l" t="t" r="r" b="b"/>
              <a:pathLst>
                <a:path w="2585364" h="2107829">
                  <a:moveTo>
                    <a:pt x="0" y="0"/>
                  </a:moveTo>
                  <a:lnTo>
                    <a:pt x="2585364" y="0"/>
                  </a:lnTo>
                  <a:lnTo>
                    <a:pt x="2585364" y="2107829"/>
                  </a:lnTo>
                  <a:lnTo>
                    <a:pt x="0" y="2107829"/>
                  </a:lnTo>
                  <a:close/>
                </a:path>
              </a:pathLst>
            </a:custGeom>
            <a:solidFill>
              <a:srgbClr val="FFFFFF"/>
            </a:solidFill>
          </p:spPr>
        </p:sp>
      </p:grpSp>
      <p:grpSp>
        <p:nvGrpSpPr>
          <p:cNvPr id="7" name="Group 7"/>
          <p:cNvGrpSpPr/>
          <p:nvPr/>
        </p:nvGrpSpPr>
        <p:grpSpPr>
          <a:xfrm>
            <a:off x="905495" y="1408455"/>
            <a:ext cx="16425212" cy="1919447"/>
            <a:chOff x="0" y="0"/>
            <a:chExt cx="5991962" cy="700220"/>
          </a:xfrm>
        </p:grpSpPr>
        <p:sp>
          <p:nvSpPr>
            <p:cNvPr id="8" name="Freeform 8"/>
            <p:cNvSpPr/>
            <p:nvPr/>
          </p:nvSpPr>
          <p:spPr>
            <a:xfrm>
              <a:off x="0" y="0"/>
              <a:ext cx="5991962" cy="700219"/>
            </a:xfrm>
            <a:custGeom>
              <a:avLst/>
              <a:gdLst/>
              <a:ahLst/>
              <a:cxnLst/>
              <a:rect l="l" t="t" r="r" b="b"/>
              <a:pathLst>
                <a:path w="5991962" h="700219">
                  <a:moveTo>
                    <a:pt x="0" y="0"/>
                  </a:moveTo>
                  <a:lnTo>
                    <a:pt x="5991962" y="0"/>
                  </a:lnTo>
                  <a:lnTo>
                    <a:pt x="5991962" y="700219"/>
                  </a:lnTo>
                  <a:lnTo>
                    <a:pt x="0" y="700219"/>
                  </a:lnTo>
                  <a:close/>
                </a:path>
              </a:pathLst>
            </a:custGeom>
            <a:solidFill>
              <a:srgbClr val="FFFFFF"/>
            </a:solidFill>
          </p:spPr>
        </p:sp>
      </p:grpSp>
      <p:sp>
        <p:nvSpPr>
          <p:cNvPr id="9" name="Freeform 9"/>
          <p:cNvSpPr/>
          <p:nvPr/>
        </p:nvSpPr>
        <p:spPr>
          <a:xfrm>
            <a:off x="2215145" y="3953364"/>
            <a:ext cx="4467721" cy="4984273"/>
          </a:xfrm>
          <a:custGeom>
            <a:avLst/>
            <a:gdLst/>
            <a:ahLst/>
            <a:cxnLst/>
            <a:rect l="l" t="t" r="r" b="b"/>
            <a:pathLst>
              <a:path w="4467721" h="4984273">
                <a:moveTo>
                  <a:pt x="0" y="0"/>
                </a:moveTo>
                <a:lnTo>
                  <a:pt x="4467721" y="0"/>
                </a:lnTo>
                <a:lnTo>
                  <a:pt x="4467721" y="4984274"/>
                </a:lnTo>
                <a:lnTo>
                  <a:pt x="0" y="49842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2554409" y="1682379"/>
            <a:ext cx="13179182"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Thank you for watching</a:t>
            </a:r>
          </a:p>
        </p:txBody>
      </p:sp>
      <p:grpSp>
        <p:nvGrpSpPr>
          <p:cNvPr id="11" name="Group 11"/>
          <p:cNvGrpSpPr/>
          <p:nvPr/>
        </p:nvGrpSpPr>
        <p:grpSpPr>
          <a:xfrm>
            <a:off x="8963654" y="6312490"/>
            <a:ext cx="7581882" cy="933947"/>
            <a:chOff x="0" y="0"/>
            <a:chExt cx="10109176" cy="1245263"/>
          </a:xfrm>
        </p:grpSpPr>
        <p:sp>
          <p:nvSpPr>
            <p:cNvPr id="12" name="TextBox 12"/>
            <p:cNvSpPr txBox="1"/>
            <p:nvPr/>
          </p:nvSpPr>
          <p:spPr>
            <a:xfrm>
              <a:off x="0" y="-57150"/>
              <a:ext cx="10109176" cy="748963"/>
            </a:xfrm>
            <a:prstGeom prst="rect">
              <a:avLst/>
            </a:prstGeom>
          </p:spPr>
          <p:txBody>
            <a:bodyPr lIns="0" tIns="0" rIns="0" bIns="0" rtlCol="0" anchor="t">
              <a:spAutoFit/>
            </a:bodyPr>
            <a:lstStyle/>
            <a:p>
              <a:pPr algn="ctr">
                <a:lnSpc>
                  <a:spcPts val="4794"/>
                </a:lnSpc>
              </a:pPr>
              <a:r>
                <a:rPr lang="en-US" sz="3424">
                  <a:solidFill>
                    <a:srgbClr val="003EA8"/>
                  </a:solidFill>
                  <a:latin typeface="Muli Bold"/>
                </a:rPr>
                <a:t>Điện thoại</a:t>
              </a:r>
            </a:p>
          </p:txBody>
        </p:sp>
        <p:sp>
          <p:nvSpPr>
            <p:cNvPr id="13" name="TextBox 13"/>
            <p:cNvSpPr txBox="1"/>
            <p:nvPr/>
          </p:nvSpPr>
          <p:spPr>
            <a:xfrm>
              <a:off x="0" y="761009"/>
              <a:ext cx="10109176" cy="484254"/>
            </a:xfrm>
            <a:prstGeom prst="rect">
              <a:avLst/>
            </a:prstGeom>
          </p:spPr>
          <p:txBody>
            <a:bodyPr lIns="0" tIns="0" rIns="0" bIns="0" rtlCol="0" anchor="t">
              <a:spAutoFit/>
            </a:bodyPr>
            <a:lstStyle/>
            <a:p>
              <a:pPr algn="ctr">
                <a:lnSpc>
                  <a:spcPts val="3013"/>
                </a:lnSpc>
              </a:pPr>
              <a:r>
                <a:rPr lang="en-US" sz="2152">
                  <a:solidFill>
                    <a:srgbClr val="000000"/>
                  </a:solidFill>
                  <a:latin typeface="Cabin"/>
                </a:rPr>
                <a:t>0393593281</a:t>
              </a:r>
            </a:p>
          </p:txBody>
        </p:sp>
      </p:grpSp>
      <p:grpSp>
        <p:nvGrpSpPr>
          <p:cNvPr id="14" name="Group 14"/>
          <p:cNvGrpSpPr/>
          <p:nvPr/>
        </p:nvGrpSpPr>
        <p:grpSpPr>
          <a:xfrm>
            <a:off x="9118101" y="5002437"/>
            <a:ext cx="7581882" cy="933947"/>
            <a:chOff x="0" y="0"/>
            <a:chExt cx="10109176" cy="1245263"/>
          </a:xfrm>
        </p:grpSpPr>
        <p:sp>
          <p:nvSpPr>
            <p:cNvPr id="15" name="TextBox 15"/>
            <p:cNvSpPr txBox="1"/>
            <p:nvPr/>
          </p:nvSpPr>
          <p:spPr>
            <a:xfrm>
              <a:off x="0" y="-57150"/>
              <a:ext cx="10109176" cy="748963"/>
            </a:xfrm>
            <a:prstGeom prst="rect">
              <a:avLst/>
            </a:prstGeom>
          </p:spPr>
          <p:txBody>
            <a:bodyPr lIns="0" tIns="0" rIns="0" bIns="0" rtlCol="0" anchor="t">
              <a:spAutoFit/>
            </a:bodyPr>
            <a:lstStyle/>
            <a:p>
              <a:pPr algn="ctr">
                <a:lnSpc>
                  <a:spcPts val="4794"/>
                </a:lnSpc>
              </a:pPr>
              <a:r>
                <a:rPr lang="en-US" sz="3424">
                  <a:solidFill>
                    <a:srgbClr val="003EA8"/>
                  </a:solidFill>
                  <a:latin typeface="Muli Bold"/>
                </a:rPr>
                <a:t>Email</a:t>
              </a:r>
            </a:p>
          </p:txBody>
        </p:sp>
        <p:sp>
          <p:nvSpPr>
            <p:cNvPr id="16" name="TextBox 16"/>
            <p:cNvSpPr txBox="1"/>
            <p:nvPr/>
          </p:nvSpPr>
          <p:spPr>
            <a:xfrm>
              <a:off x="0" y="761009"/>
              <a:ext cx="10109176" cy="484254"/>
            </a:xfrm>
            <a:prstGeom prst="rect">
              <a:avLst/>
            </a:prstGeom>
          </p:spPr>
          <p:txBody>
            <a:bodyPr lIns="0" tIns="0" rIns="0" bIns="0" rtlCol="0" anchor="t">
              <a:spAutoFit/>
            </a:bodyPr>
            <a:lstStyle/>
            <a:p>
              <a:pPr algn="ctr">
                <a:lnSpc>
                  <a:spcPts val="3013"/>
                </a:lnSpc>
              </a:pPr>
              <a:r>
                <a:rPr lang="en-US" sz="2152">
                  <a:solidFill>
                    <a:srgbClr val="000000"/>
                  </a:solidFill>
                  <a:latin typeface="Cabin"/>
                </a:rPr>
                <a:t>qiaoying281@gmail..com</a:t>
              </a:r>
            </a:p>
          </p:txBody>
        </p:sp>
      </p:grpSp>
      <p:sp>
        <p:nvSpPr>
          <p:cNvPr id="17" name="Freeform 17"/>
          <p:cNvSpPr/>
          <p:nvPr/>
        </p:nvSpPr>
        <p:spPr>
          <a:xfrm>
            <a:off x="-517834" y="389330"/>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a:off x="14826857" y="8505307"/>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 name="Freeform 19"/>
          <p:cNvSpPr/>
          <p:nvPr/>
        </p:nvSpPr>
        <p:spPr>
          <a:xfrm>
            <a:off x="1994337" y="561981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Freeform 20"/>
          <p:cNvSpPr/>
          <p:nvPr/>
        </p:nvSpPr>
        <p:spPr>
          <a:xfrm>
            <a:off x="6462058" y="4510359"/>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 name="Freeform 21"/>
          <p:cNvSpPr/>
          <p:nvPr/>
        </p:nvSpPr>
        <p:spPr>
          <a:xfrm>
            <a:off x="15665186" y="-69702"/>
            <a:ext cx="3088850" cy="2310427"/>
          </a:xfrm>
          <a:custGeom>
            <a:avLst/>
            <a:gdLst/>
            <a:ahLst/>
            <a:cxnLst/>
            <a:rect l="l" t="t" r="r" b="b"/>
            <a:pathLst>
              <a:path w="3088850" h="2310427">
                <a:moveTo>
                  <a:pt x="0" y="0"/>
                </a:moveTo>
                <a:lnTo>
                  <a:pt x="3088850" y="0"/>
                </a:lnTo>
                <a:lnTo>
                  <a:pt x="3088850" y="2310427"/>
                </a:lnTo>
                <a:lnTo>
                  <a:pt x="0" y="2310427"/>
                </a:lnTo>
                <a:lnTo>
                  <a:pt x="0" y="0"/>
                </a:lnTo>
                <a:close/>
              </a:path>
            </a:pathLst>
          </a:custGeom>
          <a:blipFill>
            <a:blip r:embed="rId9"/>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924313" y="3286832"/>
          <a:ext cx="16439375" cy="5215554"/>
        </p:xfrm>
        <a:graphic>
          <a:graphicData uri="http://schemas.openxmlformats.org/drawingml/2006/table">
            <a:tbl>
              <a:tblPr/>
              <a:tblGrid>
                <a:gridCol w="4573248">
                  <a:extLst>
                    <a:ext uri="{9D8B030D-6E8A-4147-A177-3AD203B41FA5}">
                      <a16:colId xmlns:a16="http://schemas.microsoft.com/office/drawing/2014/main" val="20000"/>
                    </a:ext>
                  </a:extLst>
                </a:gridCol>
                <a:gridCol w="11866127">
                  <a:extLst>
                    <a:ext uri="{9D8B030D-6E8A-4147-A177-3AD203B41FA5}">
                      <a16:colId xmlns:a16="http://schemas.microsoft.com/office/drawing/2014/main" val="20001"/>
                    </a:ext>
                  </a:extLst>
                </a:gridCol>
              </a:tblGrid>
              <a:tr h="1264425">
                <a:tc>
                  <a:txBody>
                    <a:bodyPr/>
                    <a:lstStyle/>
                    <a:p>
                      <a:pPr algn="ctr">
                        <a:lnSpc>
                          <a:spcPts val="2800"/>
                        </a:lnSpc>
                        <a:defRPr/>
                      </a:pPr>
                      <a:r>
                        <a:rPr lang="en-US" sz="2000">
                          <a:solidFill>
                            <a:srgbClr val="000000"/>
                          </a:solidFill>
                          <a:latin typeface="Cabin"/>
                        </a:rPr>
                        <a:t>Tên đề tài</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2800"/>
                        </a:lnSpc>
                        <a:defRPr/>
                      </a:pPr>
                      <a:r>
                        <a:rPr lang="en-US" sz="2000" dirty="0" err="1">
                          <a:solidFill>
                            <a:srgbClr val="000000"/>
                          </a:solidFill>
                          <a:latin typeface="Cabin"/>
                        </a:rPr>
                        <a:t>Xây</a:t>
                      </a:r>
                      <a:r>
                        <a:rPr lang="en-US" sz="2000" dirty="0">
                          <a:solidFill>
                            <a:srgbClr val="000000"/>
                          </a:solidFill>
                          <a:latin typeface="Cabin"/>
                        </a:rPr>
                        <a:t> </a:t>
                      </a:r>
                      <a:r>
                        <a:rPr lang="en-US" sz="2000" dirty="0" err="1">
                          <a:solidFill>
                            <a:srgbClr val="000000"/>
                          </a:solidFill>
                          <a:latin typeface="Cabin"/>
                        </a:rPr>
                        <a:t>dựng</a:t>
                      </a:r>
                      <a:r>
                        <a:rPr lang="en-US" sz="2000" dirty="0">
                          <a:solidFill>
                            <a:srgbClr val="000000"/>
                          </a:solidFill>
                          <a:latin typeface="Cabin"/>
                        </a:rPr>
                        <a:t> website </a:t>
                      </a:r>
                      <a:r>
                        <a:rPr lang="en-US" sz="2000" dirty="0" err="1">
                          <a:solidFill>
                            <a:srgbClr val="000000"/>
                          </a:solidFill>
                          <a:latin typeface="Cabin"/>
                        </a:rPr>
                        <a:t>bán</a:t>
                      </a:r>
                      <a:r>
                        <a:rPr lang="en-US" sz="2000" dirty="0">
                          <a:solidFill>
                            <a:srgbClr val="000000"/>
                          </a:solidFill>
                          <a:latin typeface="Cabin"/>
                        </a:rPr>
                        <a:t> </a:t>
                      </a:r>
                      <a:r>
                        <a:rPr lang="en-US" sz="2000" dirty="0" err="1">
                          <a:solidFill>
                            <a:srgbClr val="000000"/>
                          </a:solidFill>
                          <a:latin typeface="Cabin"/>
                        </a:rPr>
                        <a:t>khóa</a:t>
                      </a:r>
                      <a:r>
                        <a:rPr lang="en-US" sz="2000" dirty="0">
                          <a:solidFill>
                            <a:srgbClr val="000000"/>
                          </a:solidFill>
                          <a:latin typeface="Cabin"/>
                        </a:rPr>
                        <a:t> </a:t>
                      </a:r>
                      <a:r>
                        <a:rPr lang="en-US" sz="2000" dirty="0" err="1">
                          <a:solidFill>
                            <a:srgbClr val="000000"/>
                          </a:solidFill>
                          <a:latin typeface="Cabin"/>
                        </a:rPr>
                        <a:t>học</a:t>
                      </a:r>
                      <a:r>
                        <a:rPr lang="en-US" sz="2000" dirty="0">
                          <a:solidFill>
                            <a:srgbClr val="000000"/>
                          </a:solidFill>
                          <a:latin typeface="Cabin"/>
                        </a:rPr>
                        <a:t> Văn Anh</a:t>
                      </a:r>
                      <a:endParaRPr lang="en-US" sz="1100" dirty="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677843">
                <a:tc>
                  <a:txBody>
                    <a:bodyPr/>
                    <a:lstStyle/>
                    <a:p>
                      <a:pPr algn="ctr">
                        <a:lnSpc>
                          <a:spcPts val="2800"/>
                        </a:lnSpc>
                        <a:defRPr/>
                      </a:pPr>
                      <a:r>
                        <a:rPr lang="en-US" sz="2000">
                          <a:solidFill>
                            <a:srgbClr val="000000"/>
                          </a:solidFill>
                          <a:latin typeface="Cabin"/>
                        </a:rPr>
                        <a:t>Mục tiêu đề tài</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2800"/>
                        </a:lnSpc>
                        <a:defRPr/>
                      </a:pPr>
                      <a:r>
                        <a:rPr lang="en-US" sz="2000" dirty="0" err="1">
                          <a:solidFill>
                            <a:srgbClr val="000000"/>
                          </a:solidFill>
                          <a:latin typeface="Cabin"/>
                        </a:rPr>
                        <a:t>Xây</a:t>
                      </a:r>
                      <a:r>
                        <a:rPr lang="en-US" sz="2000" dirty="0">
                          <a:solidFill>
                            <a:srgbClr val="000000"/>
                          </a:solidFill>
                          <a:latin typeface="Cabin"/>
                        </a:rPr>
                        <a:t> </a:t>
                      </a:r>
                      <a:r>
                        <a:rPr lang="en-US" sz="2000" dirty="0" err="1">
                          <a:solidFill>
                            <a:srgbClr val="000000"/>
                          </a:solidFill>
                          <a:latin typeface="Cabin"/>
                        </a:rPr>
                        <a:t>dựng</a:t>
                      </a:r>
                      <a:r>
                        <a:rPr lang="en-US" sz="2000" dirty="0">
                          <a:solidFill>
                            <a:srgbClr val="000000"/>
                          </a:solidFill>
                          <a:latin typeface="Cabin"/>
                        </a:rPr>
                        <a:t>, </a:t>
                      </a:r>
                      <a:r>
                        <a:rPr lang="en-US" sz="2000" dirty="0" err="1">
                          <a:solidFill>
                            <a:srgbClr val="000000"/>
                          </a:solidFill>
                          <a:latin typeface="Cabin"/>
                        </a:rPr>
                        <a:t>phát</a:t>
                      </a:r>
                      <a:r>
                        <a:rPr lang="en-US" sz="2000" dirty="0">
                          <a:solidFill>
                            <a:srgbClr val="000000"/>
                          </a:solidFill>
                          <a:latin typeface="Cabin"/>
                        </a:rPr>
                        <a:t> </a:t>
                      </a:r>
                      <a:r>
                        <a:rPr lang="en-US" sz="2000" dirty="0" err="1">
                          <a:solidFill>
                            <a:srgbClr val="000000"/>
                          </a:solidFill>
                          <a:latin typeface="Cabin"/>
                        </a:rPr>
                        <a:t>triển</a:t>
                      </a:r>
                      <a:r>
                        <a:rPr lang="en-US" sz="2000" dirty="0">
                          <a:solidFill>
                            <a:srgbClr val="000000"/>
                          </a:solidFill>
                          <a:latin typeface="Cabin"/>
                        </a:rPr>
                        <a:t> </a:t>
                      </a:r>
                      <a:r>
                        <a:rPr lang="en-US" sz="2000" dirty="0" err="1">
                          <a:solidFill>
                            <a:srgbClr val="000000"/>
                          </a:solidFill>
                          <a:latin typeface="Cabin"/>
                        </a:rPr>
                        <a:t>một</a:t>
                      </a:r>
                      <a:r>
                        <a:rPr lang="en-US" sz="2000" dirty="0">
                          <a:solidFill>
                            <a:srgbClr val="000000"/>
                          </a:solidFill>
                          <a:latin typeface="Cabin"/>
                        </a:rPr>
                        <a:t> </a:t>
                      </a:r>
                      <a:r>
                        <a:rPr lang="en-US" sz="2000" dirty="0" err="1">
                          <a:solidFill>
                            <a:srgbClr val="000000"/>
                          </a:solidFill>
                          <a:latin typeface="Cabin"/>
                        </a:rPr>
                        <a:t>trang</a:t>
                      </a:r>
                      <a:r>
                        <a:rPr lang="en-US" sz="2000" dirty="0">
                          <a:solidFill>
                            <a:srgbClr val="000000"/>
                          </a:solidFill>
                          <a:latin typeface="Cabin"/>
                        </a:rPr>
                        <a:t> web </a:t>
                      </a:r>
                      <a:r>
                        <a:rPr lang="en-US" sz="2000" dirty="0" err="1">
                          <a:solidFill>
                            <a:srgbClr val="000000"/>
                          </a:solidFill>
                          <a:latin typeface="Cabin"/>
                        </a:rPr>
                        <a:t>giáo</a:t>
                      </a:r>
                      <a:r>
                        <a:rPr lang="en-US" sz="2000" dirty="0">
                          <a:solidFill>
                            <a:srgbClr val="000000"/>
                          </a:solidFill>
                          <a:latin typeface="Cabin"/>
                        </a:rPr>
                        <a:t> </a:t>
                      </a:r>
                      <a:r>
                        <a:rPr lang="en-US" sz="2000" dirty="0" err="1">
                          <a:solidFill>
                            <a:srgbClr val="000000"/>
                          </a:solidFill>
                          <a:latin typeface="Cabin"/>
                        </a:rPr>
                        <a:t>dục</a:t>
                      </a:r>
                      <a:r>
                        <a:rPr lang="en-US" sz="2000" dirty="0">
                          <a:solidFill>
                            <a:srgbClr val="000000"/>
                          </a:solidFill>
                          <a:latin typeface="Cabin"/>
                        </a:rPr>
                        <a:t> </a:t>
                      </a:r>
                      <a:r>
                        <a:rPr lang="en-US" sz="2000" dirty="0" err="1">
                          <a:solidFill>
                            <a:srgbClr val="000000"/>
                          </a:solidFill>
                          <a:latin typeface="Cabin"/>
                        </a:rPr>
                        <a:t>đầy</a:t>
                      </a:r>
                      <a:r>
                        <a:rPr lang="en-US" sz="2000" dirty="0">
                          <a:solidFill>
                            <a:srgbClr val="000000"/>
                          </a:solidFill>
                          <a:latin typeface="Cabin"/>
                        </a:rPr>
                        <a:t> </a:t>
                      </a:r>
                      <a:r>
                        <a:rPr lang="en-US" sz="2000" dirty="0" err="1">
                          <a:solidFill>
                            <a:srgbClr val="000000"/>
                          </a:solidFill>
                          <a:latin typeface="Cabin"/>
                        </a:rPr>
                        <a:t>đủ</a:t>
                      </a:r>
                      <a:r>
                        <a:rPr lang="en-US" sz="2000" dirty="0">
                          <a:solidFill>
                            <a:srgbClr val="000000"/>
                          </a:solidFill>
                          <a:latin typeface="Cabin"/>
                        </a:rPr>
                        <a:t> </a:t>
                      </a:r>
                      <a:r>
                        <a:rPr lang="en-US" sz="2000" dirty="0" err="1">
                          <a:solidFill>
                            <a:srgbClr val="000000"/>
                          </a:solidFill>
                          <a:latin typeface="Cabin"/>
                        </a:rPr>
                        <a:t>chức</a:t>
                      </a:r>
                      <a:r>
                        <a:rPr lang="en-US" sz="2000" dirty="0">
                          <a:solidFill>
                            <a:srgbClr val="000000"/>
                          </a:solidFill>
                          <a:latin typeface="Cabin"/>
                        </a:rPr>
                        <a:t> </a:t>
                      </a:r>
                      <a:r>
                        <a:rPr lang="en-US" sz="2000" dirty="0" err="1">
                          <a:solidFill>
                            <a:srgbClr val="000000"/>
                          </a:solidFill>
                          <a:latin typeface="Cabin"/>
                        </a:rPr>
                        <a:t>năng</a:t>
                      </a:r>
                      <a:r>
                        <a:rPr lang="en-US" sz="2000" dirty="0">
                          <a:solidFill>
                            <a:srgbClr val="000000"/>
                          </a:solidFill>
                          <a:latin typeface="Cabin"/>
                        </a:rPr>
                        <a:t> </a:t>
                      </a:r>
                      <a:r>
                        <a:rPr lang="en-US" sz="2000" dirty="0" err="1">
                          <a:solidFill>
                            <a:srgbClr val="000000"/>
                          </a:solidFill>
                          <a:latin typeface="Cabin"/>
                        </a:rPr>
                        <a:t>bằng</a:t>
                      </a:r>
                      <a:r>
                        <a:rPr lang="en-US" sz="2000" dirty="0">
                          <a:solidFill>
                            <a:srgbClr val="000000"/>
                          </a:solidFill>
                          <a:latin typeface="Cabin"/>
                        </a:rPr>
                        <a:t> </a:t>
                      </a:r>
                      <a:r>
                        <a:rPr lang="en-US" sz="2000" dirty="0" err="1">
                          <a:solidFill>
                            <a:srgbClr val="000000"/>
                          </a:solidFill>
                          <a:latin typeface="Cabin"/>
                        </a:rPr>
                        <a:t>cách</a:t>
                      </a:r>
                      <a:r>
                        <a:rPr lang="en-US" sz="2000" dirty="0">
                          <a:solidFill>
                            <a:srgbClr val="000000"/>
                          </a:solidFill>
                          <a:latin typeface="Cabin"/>
                        </a:rPr>
                        <a:t> </a:t>
                      </a:r>
                      <a:r>
                        <a:rPr lang="en-US" sz="2000" dirty="0" err="1">
                          <a:solidFill>
                            <a:srgbClr val="000000"/>
                          </a:solidFill>
                          <a:latin typeface="Cabin"/>
                        </a:rPr>
                        <a:t>sử</a:t>
                      </a:r>
                      <a:r>
                        <a:rPr lang="en-US" sz="2000" dirty="0">
                          <a:solidFill>
                            <a:srgbClr val="000000"/>
                          </a:solidFill>
                          <a:latin typeface="Cabin"/>
                        </a:rPr>
                        <a:t> </a:t>
                      </a:r>
                      <a:r>
                        <a:rPr lang="en-US" sz="2000" dirty="0" err="1">
                          <a:solidFill>
                            <a:srgbClr val="000000"/>
                          </a:solidFill>
                          <a:latin typeface="Cabin"/>
                        </a:rPr>
                        <a:t>dụng</a:t>
                      </a:r>
                      <a:r>
                        <a:rPr lang="en-US" sz="2000" dirty="0">
                          <a:solidFill>
                            <a:srgbClr val="000000"/>
                          </a:solidFill>
                          <a:latin typeface="Cabin"/>
                        </a:rPr>
                        <a:t> </a:t>
                      </a:r>
                      <a:r>
                        <a:rPr lang="en-US" sz="2000" dirty="0" err="1">
                          <a:solidFill>
                            <a:srgbClr val="000000"/>
                          </a:solidFill>
                          <a:latin typeface="Cabin"/>
                        </a:rPr>
                        <a:t>công</a:t>
                      </a:r>
                      <a:r>
                        <a:rPr lang="en-US" sz="2000" dirty="0">
                          <a:solidFill>
                            <a:srgbClr val="000000"/>
                          </a:solidFill>
                          <a:latin typeface="Cabin"/>
                        </a:rPr>
                        <a:t> </a:t>
                      </a:r>
                      <a:r>
                        <a:rPr lang="en-US" sz="2000" dirty="0" err="1">
                          <a:solidFill>
                            <a:srgbClr val="000000"/>
                          </a:solidFill>
                          <a:latin typeface="Cabin"/>
                        </a:rPr>
                        <a:t>nghệ</a:t>
                      </a:r>
                      <a:r>
                        <a:rPr lang="en-US" sz="2000" dirty="0">
                          <a:solidFill>
                            <a:srgbClr val="000000"/>
                          </a:solidFill>
                          <a:latin typeface="Cabin"/>
                        </a:rPr>
                        <a:t> </a:t>
                      </a:r>
                      <a:r>
                        <a:rPr lang="en-US" sz="2000" dirty="0" err="1">
                          <a:solidFill>
                            <a:srgbClr val="000000"/>
                          </a:solidFill>
                          <a:latin typeface="Cabin"/>
                        </a:rPr>
                        <a:t>ReactJs</a:t>
                      </a:r>
                      <a:r>
                        <a:rPr lang="en-US" sz="2000" dirty="0">
                          <a:solidFill>
                            <a:srgbClr val="000000"/>
                          </a:solidFill>
                          <a:latin typeface="Cabin"/>
                        </a:rPr>
                        <a:t>. </a:t>
                      </a:r>
                      <a:r>
                        <a:rPr lang="en-US" sz="2000" dirty="0" err="1">
                          <a:solidFill>
                            <a:srgbClr val="000000"/>
                          </a:solidFill>
                          <a:latin typeface="Cabin"/>
                        </a:rPr>
                        <a:t>Mục</a:t>
                      </a:r>
                      <a:r>
                        <a:rPr lang="en-US" sz="2000" dirty="0">
                          <a:solidFill>
                            <a:srgbClr val="000000"/>
                          </a:solidFill>
                          <a:latin typeface="Cabin"/>
                        </a:rPr>
                        <a:t> </a:t>
                      </a:r>
                      <a:r>
                        <a:rPr lang="en-US" sz="2000" dirty="0" err="1">
                          <a:solidFill>
                            <a:srgbClr val="000000"/>
                          </a:solidFill>
                          <a:latin typeface="Cabin"/>
                        </a:rPr>
                        <a:t>tiêu</a:t>
                      </a:r>
                      <a:r>
                        <a:rPr lang="en-US" sz="2000" dirty="0">
                          <a:solidFill>
                            <a:srgbClr val="000000"/>
                          </a:solidFill>
                          <a:latin typeface="Cabin"/>
                        </a:rPr>
                        <a:t> </a:t>
                      </a:r>
                      <a:r>
                        <a:rPr lang="en-US" sz="2000" dirty="0" err="1">
                          <a:solidFill>
                            <a:srgbClr val="000000"/>
                          </a:solidFill>
                          <a:latin typeface="Cabin"/>
                        </a:rPr>
                        <a:t>là</a:t>
                      </a:r>
                      <a:r>
                        <a:rPr lang="en-US" sz="2000" dirty="0">
                          <a:solidFill>
                            <a:srgbClr val="000000"/>
                          </a:solidFill>
                          <a:latin typeface="Cabin"/>
                        </a:rPr>
                        <a:t> </a:t>
                      </a:r>
                      <a:r>
                        <a:rPr lang="en-US" sz="2000" dirty="0" err="1">
                          <a:solidFill>
                            <a:srgbClr val="000000"/>
                          </a:solidFill>
                          <a:latin typeface="Cabin"/>
                        </a:rPr>
                        <a:t>tạo</a:t>
                      </a:r>
                      <a:r>
                        <a:rPr lang="en-US" sz="2000" dirty="0">
                          <a:solidFill>
                            <a:srgbClr val="000000"/>
                          </a:solidFill>
                          <a:latin typeface="Cabin"/>
                        </a:rPr>
                        <a:t> ra </a:t>
                      </a:r>
                      <a:r>
                        <a:rPr lang="en-US" sz="2000" dirty="0" err="1">
                          <a:solidFill>
                            <a:srgbClr val="000000"/>
                          </a:solidFill>
                          <a:latin typeface="Cabin"/>
                        </a:rPr>
                        <a:t>một</a:t>
                      </a:r>
                      <a:r>
                        <a:rPr lang="en-US" sz="2000" dirty="0">
                          <a:solidFill>
                            <a:srgbClr val="000000"/>
                          </a:solidFill>
                          <a:latin typeface="Cabin"/>
                        </a:rPr>
                        <a:t> </a:t>
                      </a:r>
                      <a:r>
                        <a:rPr lang="en-US" sz="2000" dirty="0" err="1">
                          <a:solidFill>
                            <a:srgbClr val="000000"/>
                          </a:solidFill>
                          <a:latin typeface="Cabin"/>
                        </a:rPr>
                        <a:t>nền</a:t>
                      </a:r>
                      <a:r>
                        <a:rPr lang="en-US" sz="2000" dirty="0">
                          <a:solidFill>
                            <a:srgbClr val="000000"/>
                          </a:solidFill>
                          <a:latin typeface="Cabin"/>
                        </a:rPr>
                        <a:t> </a:t>
                      </a:r>
                      <a:r>
                        <a:rPr lang="en-US" sz="2000" dirty="0" err="1">
                          <a:solidFill>
                            <a:srgbClr val="000000"/>
                          </a:solidFill>
                          <a:latin typeface="Cabin"/>
                        </a:rPr>
                        <a:t>tảng</a:t>
                      </a:r>
                      <a:r>
                        <a:rPr lang="en-US" sz="2000" dirty="0">
                          <a:solidFill>
                            <a:srgbClr val="000000"/>
                          </a:solidFill>
                          <a:latin typeface="Cabin"/>
                        </a:rPr>
                        <a:t> </a:t>
                      </a:r>
                      <a:r>
                        <a:rPr lang="en-US" sz="2000" dirty="0" err="1">
                          <a:solidFill>
                            <a:srgbClr val="000000"/>
                          </a:solidFill>
                          <a:latin typeface="Cabin"/>
                        </a:rPr>
                        <a:t>cho</a:t>
                      </a:r>
                      <a:r>
                        <a:rPr lang="en-US" sz="2000" dirty="0">
                          <a:solidFill>
                            <a:srgbClr val="000000"/>
                          </a:solidFill>
                          <a:latin typeface="Cabin"/>
                        </a:rPr>
                        <a:t> </a:t>
                      </a:r>
                      <a:r>
                        <a:rPr lang="en-US" sz="2000" dirty="0" err="1">
                          <a:solidFill>
                            <a:srgbClr val="000000"/>
                          </a:solidFill>
                          <a:latin typeface="Cabin"/>
                        </a:rPr>
                        <a:t>phép</a:t>
                      </a:r>
                      <a:r>
                        <a:rPr lang="en-US" sz="2000" dirty="0">
                          <a:solidFill>
                            <a:srgbClr val="000000"/>
                          </a:solidFill>
                          <a:latin typeface="Cabin"/>
                        </a:rPr>
                        <a:t> </a:t>
                      </a:r>
                      <a:r>
                        <a:rPr lang="en-US" sz="2000" dirty="0" err="1">
                          <a:solidFill>
                            <a:srgbClr val="000000"/>
                          </a:solidFill>
                          <a:latin typeface="Cabin"/>
                        </a:rPr>
                        <a:t>người</a:t>
                      </a:r>
                      <a:r>
                        <a:rPr lang="en-US" sz="2000" dirty="0">
                          <a:solidFill>
                            <a:srgbClr val="000000"/>
                          </a:solidFill>
                          <a:latin typeface="Cabin"/>
                        </a:rPr>
                        <a:t> </a:t>
                      </a:r>
                      <a:r>
                        <a:rPr lang="en-US" sz="2000" dirty="0" err="1">
                          <a:solidFill>
                            <a:srgbClr val="000000"/>
                          </a:solidFill>
                          <a:latin typeface="Cabin"/>
                        </a:rPr>
                        <a:t>dùng</a:t>
                      </a:r>
                      <a:r>
                        <a:rPr lang="en-US" sz="2000" dirty="0">
                          <a:solidFill>
                            <a:srgbClr val="000000"/>
                          </a:solidFill>
                          <a:latin typeface="Cabin"/>
                        </a:rPr>
                        <a:t> </a:t>
                      </a:r>
                      <a:r>
                        <a:rPr lang="en-US" sz="2000" dirty="0" err="1">
                          <a:solidFill>
                            <a:srgbClr val="000000"/>
                          </a:solidFill>
                          <a:latin typeface="Cabin"/>
                        </a:rPr>
                        <a:t>mua</a:t>
                      </a:r>
                      <a:r>
                        <a:rPr lang="en-US" sz="2000" dirty="0">
                          <a:solidFill>
                            <a:srgbClr val="000000"/>
                          </a:solidFill>
                          <a:latin typeface="Cabin"/>
                        </a:rPr>
                        <a:t> </a:t>
                      </a:r>
                      <a:r>
                        <a:rPr lang="en-US" sz="2000" dirty="0" err="1">
                          <a:solidFill>
                            <a:srgbClr val="000000"/>
                          </a:solidFill>
                          <a:latin typeface="Cabin"/>
                        </a:rPr>
                        <a:t>khóa</a:t>
                      </a:r>
                      <a:r>
                        <a:rPr lang="en-US" sz="2000" dirty="0">
                          <a:solidFill>
                            <a:srgbClr val="000000"/>
                          </a:solidFill>
                          <a:latin typeface="Cabin"/>
                        </a:rPr>
                        <a:t> </a:t>
                      </a:r>
                      <a:r>
                        <a:rPr lang="en-US" sz="2000" dirty="0" err="1">
                          <a:solidFill>
                            <a:srgbClr val="000000"/>
                          </a:solidFill>
                          <a:latin typeface="Cabin"/>
                        </a:rPr>
                        <a:t>học</a:t>
                      </a:r>
                      <a:r>
                        <a:rPr lang="en-US" sz="2000" dirty="0">
                          <a:solidFill>
                            <a:srgbClr val="000000"/>
                          </a:solidFill>
                          <a:latin typeface="Cabin"/>
                        </a:rPr>
                        <a:t> </a:t>
                      </a:r>
                      <a:r>
                        <a:rPr lang="en-US" sz="2000" dirty="0" err="1">
                          <a:solidFill>
                            <a:srgbClr val="000000"/>
                          </a:solidFill>
                          <a:latin typeface="Cabin"/>
                        </a:rPr>
                        <a:t>và</a:t>
                      </a:r>
                      <a:r>
                        <a:rPr lang="en-US" sz="2000" dirty="0">
                          <a:solidFill>
                            <a:srgbClr val="000000"/>
                          </a:solidFill>
                          <a:latin typeface="Cabin"/>
                        </a:rPr>
                        <a:t> online </a:t>
                      </a:r>
                      <a:r>
                        <a:rPr lang="en-US" sz="2000" dirty="0" err="1">
                          <a:solidFill>
                            <a:srgbClr val="000000"/>
                          </a:solidFill>
                          <a:latin typeface="Cabin"/>
                        </a:rPr>
                        <a:t>một</a:t>
                      </a:r>
                      <a:r>
                        <a:rPr lang="en-US" sz="2000" dirty="0">
                          <a:solidFill>
                            <a:srgbClr val="000000"/>
                          </a:solidFill>
                          <a:latin typeface="Cabin"/>
                        </a:rPr>
                        <a:t> </a:t>
                      </a:r>
                      <a:r>
                        <a:rPr lang="en-US" sz="2000" dirty="0" err="1">
                          <a:solidFill>
                            <a:srgbClr val="000000"/>
                          </a:solidFill>
                          <a:latin typeface="Cabin"/>
                        </a:rPr>
                        <a:t>cách</a:t>
                      </a:r>
                      <a:r>
                        <a:rPr lang="en-US" sz="2000" dirty="0">
                          <a:solidFill>
                            <a:srgbClr val="000000"/>
                          </a:solidFill>
                          <a:latin typeface="Cabin"/>
                        </a:rPr>
                        <a:t> </a:t>
                      </a:r>
                      <a:r>
                        <a:rPr lang="en-US" sz="2000" dirty="0" err="1">
                          <a:solidFill>
                            <a:srgbClr val="000000"/>
                          </a:solidFill>
                          <a:latin typeface="Cabin"/>
                        </a:rPr>
                        <a:t>tiện</a:t>
                      </a:r>
                      <a:r>
                        <a:rPr lang="en-US" sz="2000" dirty="0">
                          <a:solidFill>
                            <a:srgbClr val="000000"/>
                          </a:solidFill>
                          <a:latin typeface="Cabin"/>
                        </a:rPr>
                        <a:t> </a:t>
                      </a:r>
                      <a:r>
                        <a:rPr lang="en-US" sz="2000" dirty="0" err="1">
                          <a:solidFill>
                            <a:srgbClr val="000000"/>
                          </a:solidFill>
                          <a:latin typeface="Cabin"/>
                        </a:rPr>
                        <a:t>lợi</a:t>
                      </a:r>
                      <a:r>
                        <a:rPr lang="en-US" sz="2000" dirty="0">
                          <a:solidFill>
                            <a:srgbClr val="000000"/>
                          </a:solidFill>
                          <a:latin typeface="Cabin"/>
                        </a:rPr>
                        <a:t>, bao </a:t>
                      </a:r>
                      <a:r>
                        <a:rPr lang="en-US" sz="2000" dirty="0" err="1">
                          <a:solidFill>
                            <a:srgbClr val="000000"/>
                          </a:solidFill>
                          <a:latin typeface="Cabin"/>
                        </a:rPr>
                        <a:t>gồm</a:t>
                      </a:r>
                      <a:r>
                        <a:rPr lang="en-US" sz="2000" dirty="0">
                          <a:solidFill>
                            <a:srgbClr val="000000"/>
                          </a:solidFill>
                          <a:latin typeface="Cabin"/>
                        </a:rPr>
                        <a:t> </a:t>
                      </a:r>
                      <a:r>
                        <a:rPr lang="en-US" sz="2000" dirty="0" err="1">
                          <a:solidFill>
                            <a:srgbClr val="000000"/>
                          </a:solidFill>
                          <a:latin typeface="Cabin"/>
                        </a:rPr>
                        <a:t>các</a:t>
                      </a:r>
                      <a:r>
                        <a:rPr lang="en-US" sz="2000" dirty="0">
                          <a:solidFill>
                            <a:srgbClr val="000000"/>
                          </a:solidFill>
                          <a:latin typeface="Cabin"/>
                        </a:rPr>
                        <a:t> </a:t>
                      </a:r>
                      <a:r>
                        <a:rPr lang="en-US" sz="2000" dirty="0" err="1">
                          <a:solidFill>
                            <a:srgbClr val="000000"/>
                          </a:solidFill>
                          <a:latin typeface="Cabin"/>
                        </a:rPr>
                        <a:t>chức</a:t>
                      </a:r>
                      <a:r>
                        <a:rPr lang="en-US" sz="2000" dirty="0">
                          <a:solidFill>
                            <a:srgbClr val="000000"/>
                          </a:solidFill>
                          <a:latin typeface="Cabin"/>
                        </a:rPr>
                        <a:t> </a:t>
                      </a:r>
                      <a:r>
                        <a:rPr lang="en-US" sz="2000" dirty="0" err="1">
                          <a:solidFill>
                            <a:srgbClr val="000000"/>
                          </a:solidFill>
                          <a:latin typeface="Cabin"/>
                        </a:rPr>
                        <a:t>năng</a:t>
                      </a:r>
                      <a:r>
                        <a:rPr lang="en-US" sz="2000" dirty="0">
                          <a:solidFill>
                            <a:srgbClr val="000000"/>
                          </a:solidFill>
                          <a:latin typeface="Cabin"/>
                        </a:rPr>
                        <a:t> </a:t>
                      </a:r>
                      <a:r>
                        <a:rPr lang="en-US" sz="2000" dirty="0" err="1">
                          <a:solidFill>
                            <a:srgbClr val="000000"/>
                          </a:solidFill>
                          <a:latin typeface="Cabin"/>
                        </a:rPr>
                        <a:t>như</a:t>
                      </a:r>
                      <a:r>
                        <a:rPr lang="en-US" sz="2000" dirty="0">
                          <a:solidFill>
                            <a:srgbClr val="000000"/>
                          </a:solidFill>
                          <a:latin typeface="Cabin"/>
                        </a:rPr>
                        <a:t> </a:t>
                      </a:r>
                      <a:r>
                        <a:rPr lang="en-US" sz="2000" dirty="0" err="1">
                          <a:solidFill>
                            <a:srgbClr val="000000"/>
                          </a:solidFill>
                          <a:latin typeface="Cabin"/>
                        </a:rPr>
                        <a:t>tìm</a:t>
                      </a:r>
                      <a:r>
                        <a:rPr lang="en-US" sz="2000" dirty="0">
                          <a:solidFill>
                            <a:srgbClr val="000000"/>
                          </a:solidFill>
                          <a:latin typeface="Cabin"/>
                        </a:rPr>
                        <a:t> </a:t>
                      </a:r>
                      <a:r>
                        <a:rPr lang="en-US" sz="2000" dirty="0" err="1">
                          <a:solidFill>
                            <a:srgbClr val="000000"/>
                          </a:solidFill>
                          <a:latin typeface="Cabin"/>
                        </a:rPr>
                        <a:t>kiếm</a:t>
                      </a:r>
                      <a:r>
                        <a:rPr lang="en-US" sz="2000" dirty="0">
                          <a:solidFill>
                            <a:srgbClr val="000000"/>
                          </a:solidFill>
                          <a:latin typeface="Cabin"/>
                        </a:rPr>
                        <a:t> </a:t>
                      </a:r>
                      <a:r>
                        <a:rPr lang="en-US" sz="2000" dirty="0" err="1">
                          <a:solidFill>
                            <a:srgbClr val="000000"/>
                          </a:solidFill>
                          <a:latin typeface="Cabin"/>
                        </a:rPr>
                        <a:t>khóa</a:t>
                      </a:r>
                      <a:r>
                        <a:rPr lang="en-US" sz="2000" dirty="0">
                          <a:solidFill>
                            <a:srgbClr val="000000"/>
                          </a:solidFill>
                          <a:latin typeface="Cabin"/>
                        </a:rPr>
                        <a:t> </a:t>
                      </a:r>
                      <a:r>
                        <a:rPr lang="en-US" sz="2000" dirty="0" err="1">
                          <a:solidFill>
                            <a:srgbClr val="000000"/>
                          </a:solidFill>
                          <a:latin typeface="Cabin"/>
                        </a:rPr>
                        <a:t>học</a:t>
                      </a:r>
                      <a:r>
                        <a:rPr lang="en-US" sz="2000" dirty="0">
                          <a:solidFill>
                            <a:srgbClr val="000000"/>
                          </a:solidFill>
                          <a:latin typeface="Cabin"/>
                        </a:rPr>
                        <a:t>, </a:t>
                      </a:r>
                      <a:r>
                        <a:rPr lang="en-US" sz="2000" dirty="0" err="1">
                          <a:solidFill>
                            <a:srgbClr val="000000"/>
                          </a:solidFill>
                          <a:latin typeface="Cabin"/>
                        </a:rPr>
                        <a:t>quản</a:t>
                      </a:r>
                      <a:r>
                        <a:rPr lang="en-US" sz="2000" dirty="0">
                          <a:solidFill>
                            <a:srgbClr val="000000"/>
                          </a:solidFill>
                          <a:latin typeface="Cabin"/>
                        </a:rPr>
                        <a:t> </a:t>
                      </a:r>
                      <a:r>
                        <a:rPr lang="en-US" sz="2000" dirty="0" err="1">
                          <a:solidFill>
                            <a:srgbClr val="000000"/>
                          </a:solidFill>
                          <a:latin typeface="Cabin"/>
                        </a:rPr>
                        <a:t>lý</a:t>
                      </a:r>
                      <a:r>
                        <a:rPr lang="en-US" sz="2000" dirty="0">
                          <a:solidFill>
                            <a:srgbClr val="000000"/>
                          </a:solidFill>
                          <a:latin typeface="Cabin"/>
                        </a:rPr>
                        <a:t> </a:t>
                      </a:r>
                      <a:r>
                        <a:rPr lang="en-US" sz="2000" dirty="0" err="1">
                          <a:solidFill>
                            <a:srgbClr val="000000"/>
                          </a:solidFill>
                          <a:latin typeface="Cabin"/>
                        </a:rPr>
                        <a:t>giỏ</a:t>
                      </a:r>
                      <a:r>
                        <a:rPr lang="en-US" sz="2000" dirty="0">
                          <a:solidFill>
                            <a:srgbClr val="000000"/>
                          </a:solidFill>
                          <a:latin typeface="Cabin"/>
                        </a:rPr>
                        <a:t> </a:t>
                      </a:r>
                      <a:r>
                        <a:rPr lang="en-US" sz="2000" dirty="0" err="1">
                          <a:solidFill>
                            <a:srgbClr val="000000"/>
                          </a:solidFill>
                          <a:latin typeface="Cabin"/>
                        </a:rPr>
                        <a:t>hàng</a:t>
                      </a:r>
                      <a:r>
                        <a:rPr lang="en-US" sz="2000" dirty="0">
                          <a:solidFill>
                            <a:srgbClr val="000000"/>
                          </a:solidFill>
                          <a:latin typeface="Cabin"/>
                        </a:rPr>
                        <a:t>, </a:t>
                      </a:r>
                      <a:r>
                        <a:rPr lang="en-US" sz="2000" dirty="0" err="1">
                          <a:solidFill>
                            <a:srgbClr val="000000"/>
                          </a:solidFill>
                          <a:latin typeface="Cabin"/>
                        </a:rPr>
                        <a:t>thanh</a:t>
                      </a:r>
                      <a:r>
                        <a:rPr lang="en-US" sz="2000" dirty="0">
                          <a:solidFill>
                            <a:srgbClr val="000000"/>
                          </a:solidFill>
                          <a:latin typeface="Cabin"/>
                        </a:rPr>
                        <a:t> </a:t>
                      </a:r>
                      <a:r>
                        <a:rPr lang="en-US" sz="2000" dirty="0" err="1">
                          <a:solidFill>
                            <a:srgbClr val="000000"/>
                          </a:solidFill>
                          <a:latin typeface="Cabin"/>
                        </a:rPr>
                        <a:t>toán</a:t>
                      </a:r>
                      <a:r>
                        <a:rPr lang="en-US" sz="2000" dirty="0">
                          <a:solidFill>
                            <a:srgbClr val="000000"/>
                          </a:solidFill>
                          <a:latin typeface="Cabin"/>
                        </a:rPr>
                        <a:t> </a:t>
                      </a:r>
                      <a:r>
                        <a:rPr lang="en-US" sz="2000" dirty="0" err="1">
                          <a:solidFill>
                            <a:srgbClr val="000000"/>
                          </a:solidFill>
                          <a:latin typeface="Cabin"/>
                        </a:rPr>
                        <a:t>và</a:t>
                      </a:r>
                      <a:r>
                        <a:rPr lang="en-US" sz="2000" dirty="0">
                          <a:solidFill>
                            <a:srgbClr val="000000"/>
                          </a:solidFill>
                          <a:latin typeface="Cabin"/>
                        </a:rPr>
                        <a:t> </a:t>
                      </a:r>
                      <a:r>
                        <a:rPr lang="en-US" sz="2000" dirty="0" err="1">
                          <a:solidFill>
                            <a:srgbClr val="000000"/>
                          </a:solidFill>
                          <a:latin typeface="Cabin"/>
                        </a:rPr>
                        <a:t>xử</a:t>
                      </a:r>
                      <a:r>
                        <a:rPr lang="en-US" sz="2000" dirty="0">
                          <a:solidFill>
                            <a:srgbClr val="000000"/>
                          </a:solidFill>
                          <a:latin typeface="Cabin"/>
                        </a:rPr>
                        <a:t> </a:t>
                      </a:r>
                      <a:r>
                        <a:rPr lang="en-US" sz="2000" dirty="0" err="1">
                          <a:solidFill>
                            <a:srgbClr val="000000"/>
                          </a:solidFill>
                          <a:latin typeface="Cabin"/>
                        </a:rPr>
                        <a:t>lý</a:t>
                      </a:r>
                      <a:r>
                        <a:rPr lang="en-US" sz="2000" dirty="0">
                          <a:solidFill>
                            <a:srgbClr val="000000"/>
                          </a:solidFill>
                          <a:latin typeface="Cabin"/>
                        </a:rPr>
                        <a:t> </a:t>
                      </a:r>
                      <a:r>
                        <a:rPr lang="en-US" sz="2000" dirty="0" err="1">
                          <a:solidFill>
                            <a:srgbClr val="000000"/>
                          </a:solidFill>
                          <a:latin typeface="Cabin"/>
                        </a:rPr>
                        <a:t>đơn</a:t>
                      </a:r>
                      <a:r>
                        <a:rPr lang="en-US" sz="2000" dirty="0">
                          <a:solidFill>
                            <a:srgbClr val="000000"/>
                          </a:solidFill>
                          <a:latin typeface="Cabin"/>
                        </a:rPr>
                        <a:t> </a:t>
                      </a:r>
                      <a:r>
                        <a:rPr lang="en-US" sz="2000" dirty="0" err="1">
                          <a:solidFill>
                            <a:srgbClr val="000000"/>
                          </a:solidFill>
                          <a:latin typeface="Cabin"/>
                        </a:rPr>
                        <a:t>hàng</a:t>
                      </a:r>
                      <a:r>
                        <a:rPr lang="en-US" sz="2000" dirty="0">
                          <a:solidFill>
                            <a:srgbClr val="000000"/>
                          </a:solidFill>
                          <a:latin typeface="Cabin"/>
                        </a:rPr>
                        <a:t>.</a:t>
                      </a:r>
                      <a:endParaRPr lang="en-US" sz="1100" dirty="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73286">
                <a:tc>
                  <a:txBody>
                    <a:bodyPr/>
                    <a:lstStyle/>
                    <a:p>
                      <a:pPr algn="ctr">
                        <a:lnSpc>
                          <a:spcPts val="2800"/>
                        </a:lnSpc>
                        <a:defRPr/>
                      </a:pPr>
                      <a:r>
                        <a:rPr lang="en-US" sz="2000">
                          <a:solidFill>
                            <a:srgbClr val="000000"/>
                          </a:solidFill>
                          <a:latin typeface="Cabin"/>
                        </a:rPr>
                        <a:t>Đối tượng nghiên cứu</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tc>
                  <a:txBody>
                    <a:bodyPr/>
                    <a:lstStyle/>
                    <a:p>
                      <a:pPr algn="ctr">
                        <a:lnSpc>
                          <a:spcPts val="2800"/>
                        </a:lnSpc>
                        <a:defRPr/>
                      </a:pPr>
                      <a:r>
                        <a:rPr lang="en-US" sz="2000" dirty="0" err="1">
                          <a:solidFill>
                            <a:srgbClr val="000000"/>
                          </a:solidFill>
                          <a:latin typeface="Cabin"/>
                        </a:rPr>
                        <a:t>Học</a:t>
                      </a:r>
                      <a:r>
                        <a:rPr lang="en-US" sz="2000" dirty="0">
                          <a:solidFill>
                            <a:srgbClr val="000000"/>
                          </a:solidFill>
                          <a:latin typeface="Cabin"/>
                        </a:rPr>
                        <a:t> </a:t>
                      </a:r>
                      <a:r>
                        <a:rPr lang="en-US" sz="2000" dirty="0" err="1">
                          <a:solidFill>
                            <a:srgbClr val="000000"/>
                          </a:solidFill>
                          <a:latin typeface="Cabin"/>
                        </a:rPr>
                        <a:t>viên</a:t>
                      </a:r>
                      <a:r>
                        <a:rPr lang="en-US" sz="2000" dirty="0">
                          <a:solidFill>
                            <a:srgbClr val="000000"/>
                          </a:solidFill>
                          <a:latin typeface="Cabin"/>
                        </a:rPr>
                        <a:t>, </a:t>
                      </a:r>
                      <a:r>
                        <a:rPr lang="en-US" sz="2000" dirty="0" err="1">
                          <a:solidFill>
                            <a:srgbClr val="000000"/>
                          </a:solidFill>
                          <a:latin typeface="Cabin"/>
                        </a:rPr>
                        <a:t>giảng</a:t>
                      </a:r>
                      <a:r>
                        <a:rPr lang="en-US" sz="2000" dirty="0">
                          <a:solidFill>
                            <a:srgbClr val="000000"/>
                          </a:solidFill>
                          <a:latin typeface="Cabin"/>
                        </a:rPr>
                        <a:t> </a:t>
                      </a:r>
                      <a:r>
                        <a:rPr lang="en-US" sz="2000" dirty="0" err="1">
                          <a:solidFill>
                            <a:srgbClr val="000000"/>
                          </a:solidFill>
                          <a:latin typeface="Cabin"/>
                        </a:rPr>
                        <a:t>viên</a:t>
                      </a:r>
                      <a:r>
                        <a:rPr lang="en-US" sz="2000" dirty="0">
                          <a:solidFill>
                            <a:srgbClr val="000000"/>
                          </a:solidFill>
                          <a:latin typeface="Cabin"/>
                        </a:rPr>
                        <a:t>, </a:t>
                      </a:r>
                      <a:r>
                        <a:rPr lang="en-US" sz="2000" dirty="0" err="1">
                          <a:solidFill>
                            <a:srgbClr val="000000"/>
                          </a:solidFill>
                          <a:latin typeface="Cabin"/>
                        </a:rPr>
                        <a:t>trung</a:t>
                      </a:r>
                      <a:r>
                        <a:rPr lang="en-US" sz="2000" dirty="0">
                          <a:solidFill>
                            <a:srgbClr val="000000"/>
                          </a:solidFill>
                          <a:latin typeface="Cabin"/>
                        </a:rPr>
                        <a:t> </a:t>
                      </a:r>
                      <a:r>
                        <a:rPr lang="en-US" sz="2000" dirty="0" err="1">
                          <a:solidFill>
                            <a:srgbClr val="000000"/>
                          </a:solidFill>
                          <a:latin typeface="Cabin"/>
                        </a:rPr>
                        <a:t>tâm</a:t>
                      </a:r>
                      <a:r>
                        <a:rPr lang="en-US" sz="2000" dirty="0">
                          <a:solidFill>
                            <a:srgbClr val="000000"/>
                          </a:solidFill>
                          <a:latin typeface="Cabin"/>
                        </a:rPr>
                        <a:t> </a:t>
                      </a:r>
                      <a:r>
                        <a:rPr lang="en-US" sz="2000" dirty="0" err="1">
                          <a:solidFill>
                            <a:srgbClr val="000000"/>
                          </a:solidFill>
                          <a:latin typeface="Cabin"/>
                        </a:rPr>
                        <a:t>giảng</a:t>
                      </a:r>
                      <a:r>
                        <a:rPr lang="en-US" sz="2000" dirty="0">
                          <a:solidFill>
                            <a:srgbClr val="000000"/>
                          </a:solidFill>
                          <a:latin typeface="Cabin"/>
                        </a:rPr>
                        <a:t> </a:t>
                      </a:r>
                      <a:r>
                        <a:rPr lang="en-US" sz="2000" dirty="0" err="1">
                          <a:solidFill>
                            <a:srgbClr val="000000"/>
                          </a:solidFill>
                          <a:latin typeface="Cabin"/>
                        </a:rPr>
                        <a:t>dạy</a:t>
                      </a:r>
                      <a:r>
                        <a:rPr lang="en-US" sz="2000" dirty="0">
                          <a:solidFill>
                            <a:srgbClr val="000000"/>
                          </a:solidFill>
                          <a:latin typeface="Cabin"/>
                        </a:rPr>
                        <a:t>, </a:t>
                      </a:r>
                      <a:r>
                        <a:rPr lang="en-US" sz="2000" dirty="0" err="1">
                          <a:solidFill>
                            <a:srgbClr val="000000"/>
                          </a:solidFill>
                          <a:latin typeface="Cabin"/>
                        </a:rPr>
                        <a:t>nhà</a:t>
                      </a:r>
                      <a:r>
                        <a:rPr lang="en-US" sz="2000" dirty="0">
                          <a:solidFill>
                            <a:srgbClr val="000000"/>
                          </a:solidFill>
                          <a:latin typeface="Cabin"/>
                        </a:rPr>
                        <a:t> </a:t>
                      </a:r>
                      <a:r>
                        <a:rPr lang="en-US" sz="2000" dirty="0" err="1">
                          <a:solidFill>
                            <a:srgbClr val="000000"/>
                          </a:solidFill>
                          <a:latin typeface="Cabin"/>
                        </a:rPr>
                        <a:t>đầu</a:t>
                      </a:r>
                      <a:r>
                        <a:rPr lang="en-US" sz="2000" dirty="0">
                          <a:solidFill>
                            <a:srgbClr val="000000"/>
                          </a:solidFill>
                          <a:latin typeface="Cabin"/>
                        </a:rPr>
                        <a:t> </a:t>
                      </a:r>
                      <a:r>
                        <a:rPr lang="en-US" sz="2000" dirty="0" err="1">
                          <a:solidFill>
                            <a:srgbClr val="000000"/>
                          </a:solidFill>
                          <a:latin typeface="Cabin"/>
                        </a:rPr>
                        <a:t>tư</a:t>
                      </a:r>
                      <a:endParaRPr lang="en-US" sz="1100" dirty="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5072143" y="880732"/>
            <a:ext cx="8183785"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Tổng quan về đề tài</a:t>
            </a:r>
          </a:p>
        </p:txBody>
      </p:sp>
      <p:sp>
        <p:nvSpPr>
          <p:cNvPr id="15" name="Freeform 15"/>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0"/>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924313" y="3286832"/>
          <a:ext cx="16439375" cy="5514975"/>
        </p:xfrm>
        <a:graphic>
          <a:graphicData uri="http://schemas.openxmlformats.org/drawingml/2006/table">
            <a:tbl>
              <a:tblPr/>
              <a:tblGrid>
                <a:gridCol w="4573248">
                  <a:extLst>
                    <a:ext uri="{9D8B030D-6E8A-4147-A177-3AD203B41FA5}">
                      <a16:colId xmlns:a16="http://schemas.microsoft.com/office/drawing/2014/main" val="20000"/>
                    </a:ext>
                  </a:extLst>
                </a:gridCol>
                <a:gridCol w="11866127">
                  <a:extLst>
                    <a:ext uri="{9D8B030D-6E8A-4147-A177-3AD203B41FA5}">
                      <a16:colId xmlns:a16="http://schemas.microsoft.com/office/drawing/2014/main" val="20001"/>
                    </a:ext>
                  </a:extLst>
                </a:gridCol>
              </a:tblGrid>
              <a:tr h="2576199">
                <a:tc>
                  <a:txBody>
                    <a:bodyPr/>
                    <a:lstStyle/>
                    <a:p>
                      <a:pPr algn="ctr">
                        <a:lnSpc>
                          <a:spcPts val="2800"/>
                        </a:lnSpc>
                        <a:defRPr/>
                      </a:pPr>
                      <a:r>
                        <a:rPr lang="en-US" sz="2000">
                          <a:solidFill>
                            <a:srgbClr val="000000"/>
                          </a:solidFill>
                          <a:latin typeface="Cabin"/>
                        </a:rPr>
                        <a:t>Phạm vi nghiên cứu</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marL="431801" lvl="1" indent="-215900" algn="just">
                        <a:lnSpc>
                          <a:spcPts val="2800"/>
                        </a:lnSpc>
                        <a:buFont typeface="Arial"/>
                        <a:buChar char="•"/>
                        <a:defRPr/>
                      </a:pPr>
                      <a:r>
                        <a:rPr lang="en-US" sz="2000">
                          <a:solidFill>
                            <a:srgbClr val="000000"/>
                          </a:solidFill>
                          <a:latin typeface="Cabin"/>
                        </a:rPr>
                        <a:t>Thiết kế giao diện và trải nghiệm người dùng.</a:t>
                      </a:r>
                      <a:endParaRPr lang="en-US" sz="1100"/>
                    </a:p>
                    <a:p>
                      <a:pPr marL="431801" lvl="1" indent="-215900" algn="just">
                        <a:lnSpc>
                          <a:spcPts val="2800"/>
                        </a:lnSpc>
                        <a:buFont typeface="Arial"/>
                        <a:buChar char="•"/>
                      </a:pPr>
                      <a:r>
                        <a:rPr lang="en-US" sz="2000">
                          <a:solidFill>
                            <a:srgbClr val="000000"/>
                          </a:solidFill>
                          <a:latin typeface="Cabin"/>
                        </a:rPr>
                        <a:t> Phát triển hệ thống quản lý nội dung.</a:t>
                      </a:r>
                    </a:p>
                    <a:p>
                      <a:pPr marL="431801" lvl="1" indent="-215900" algn="just">
                        <a:lnSpc>
                          <a:spcPts val="2800"/>
                        </a:lnSpc>
                        <a:buFont typeface="Arial"/>
                        <a:buChar char="•"/>
                      </a:pPr>
                      <a:r>
                        <a:rPr lang="en-US" sz="2000">
                          <a:solidFill>
                            <a:srgbClr val="000000"/>
                          </a:solidFill>
                          <a:latin typeface="Cabin"/>
                        </a:rPr>
                        <a:t>Tích hợp hệ thống thanh toán trực tuyến.</a:t>
                      </a:r>
                    </a:p>
                    <a:p>
                      <a:pPr marL="431801" lvl="1" indent="-215900" algn="just">
                        <a:lnSpc>
                          <a:spcPts val="2800"/>
                        </a:lnSpc>
                        <a:buFont typeface="Arial"/>
                        <a:buChar char="•"/>
                      </a:pPr>
                      <a:r>
                        <a:rPr lang="en-US" sz="2000">
                          <a:solidFill>
                            <a:srgbClr val="000000"/>
                          </a:solidFill>
                          <a:latin typeface="Cabin"/>
                        </a:rPr>
                        <a:t>Tối ưu hóa công cụ tìm kiếm.</a:t>
                      </a:r>
                    </a:p>
                    <a:p>
                      <a:pPr marL="431801" lvl="1" indent="-215900" algn="just">
                        <a:lnSpc>
                          <a:spcPts val="2800"/>
                        </a:lnSpc>
                        <a:buFont typeface="Arial"/>
                        <a:buChar char="•"/>
                      </a:pPr>
                      <a:r>
                        <a:rPr lang="en-US" sz="2000">
                          <a:solidFill>
                            <a:srgbClr val="000000"/>
                          </a:solidFill>
                          <a:latin typeface="Cabin"/>
                        </a:rPr>
                        <a:t>Phân tích dữ liệu và đánh giá hiệu suất.</a:t>
                      </a:r>
                    </a:p>
                    <a:p>
                      <a:pPr marL="431801" lvl="1" indent="-215900" algn="just">
                        <a:lnSpc>
                          <a:spcPts val="2800"/>
                        </a:lnSpc>
                        <a:buFont typeface="Arial"/>
                        <a:buChar char="•"/>
                      </a:pPr>
                      <a:r>
                        <a:rPr lang="en-US" sz="2000">
                          <a:solidFill>
                            <a:srgbClr val="000000"/>
                          </a:solidFill>
                          <a:latin typeface="Cabin"/>
                        </a:rPr>
                        <a:t>Bảo mật thông tin.</a:t>
                      </a: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38776">
                <a:tc>
                  <a:txBody>
                    <a:bodyPr/>
                    <a:lstStyle/>
                    <a:p>
                      <a:pPr algn="ctr">
                        <a:lnSpc>
                          <a:spcPts val="2800"/>
                        </a:lnSpc>
                        <a:defRPr/>
                      </a:pPr>
                      <a:r>
                        <a:rPr lang="en-US" sz="2000">
                          <a:solidFill>
                            <a:srgbClr val="000000"/>
                          </a:solidFill>
                          <a:latin typeface="Cabin"/>
                        </a:rPr>
                        <a:t>Kết quả mong muốn</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marL="431801" lvl="1" indent="-215900" algn="l">
                        <a:lnSpc>
                          <a:spcPts val="2800"/>
                        </a:lnSpc>
                        <a:buFont typeface="Arial"/>
                        <a:buChar char="•"/>
                        <a:defRPr/>
                      </a:pPr>
                      <a:r>
                        <a:rPr lang="en-US" sz="2000">
                          <a:solidFill>
                            <a:srgbClr val="000000"/>
                          </a:solidFill>
                          <a:latin typeface="Cabin"/>
                        </a:rPr>
                        <a:t>Website hoạt động hiệu quả.</a:t>
                      </a:r>
                      <a:endParaRPr lang="en-US" sz="1100"/>
                    </a:p>
                    <a:p>
                      <a:pPr marL="431801" lvl="1" indent="-215900" algn="l">
                        <a:lnSpc>
                          <a:spcPts val="2800"/>
                        </a:lnSpc>
                        <a:buFont typeface="Arial"/>
                        <a:buChar char="•"/>
                      </a:pPr>
                      <a:r>
                        <a:rPr lang="en-US" sz="2000">
                          <a:solidFill>
                            <a:srgbClr val="000000"/>
                          </a:solidFill>
                          <a:latin typeface="Cabin"/>
                        </a:rPr>
                        <a:t>Tăng doanh thu. </a:t>
                      </a:r>
                    </a:p>
                    <a:p>
                      <a:pPr marL="431801" lvl="1" indent="-215900" algn="l">
                        <a:lnSpc>
                          <a:spcPts val="2800"/>
                        </a:lnSpc>
                        <a:buFont typeface="Arial"/>
                        <a:buChar char="•"/>
                      </a:pPr>
                      <a:r>
                        <a:rPr lang="en-US" sz="2000">
                          <a:solidFill>
                            <a:srgbClr val="000000"/>
                          </a:solidFill>
                          <a:latin typeface="Cabin"/>
                        </a:rPr>
                        <a:t>Tăng sự hài lòng của khách hàng.</a:t>
                      </a:r>
                    </a:p>
                    <a:p>
                      <a:pPr marL="431801" lvl="1" indent="-215900" algn="l">
                        <a:lnSpc>
                          <a:spcPts val="2800"/>
                        </a:lnSpc>
                        <a:buFont typeface="Arial"/>
                        <a:buChar char="•"/>
                      </a:pPr>
                      <a:r>
                        <a:rPr lang="en-US" sz="2000">
                          <a:solidFill>
                            <a:srgbClr val="000000"/>
                          </a:solidFill>
                          <a:latin typeface="Cabin"/>
                        </a:rPr>
                        <a:t> Xây dựng thương hiệu.</a:t>
                      </a:r>
                    </a:p>
                    <a:p>
                      <a:pPr marL="431801" lvl="1" indent="-215900" algn="l">
                        <a:lnSpc>
                          <a:spcPts val="2800"/>
                        </a:lnSpc>
                        <a:buFont typeface="Arial"/>
                        <a:buChar char="•"/>
                      </a:pPr>
                      <a:r>
                        <a:rPr lang="en-US" sz="2000">
                          <a:solidFill>
                            <a:srgbClr val="000000"/>
                          </a:solidFill>
                          <a:latin typeface="Cabin"/>
                        </a:rPr>
                        <a:t>Thu thập và phân tích dữ liệu.</a:t>
                      </a:r>
                    </a:p>
                    <a:p>
                      <a:pPr marL="431801" lvl="1" indent="-215900" algn="l">
                        <a:lnSpc>
                          <a:spcPts val="2800"/>
                        </a:lnSpc>
                        <a:buFont typeface="Arial"/>
                        <a:buChar char="•"/>
                      </a:pPr>
                      <a:r>
                        <a:rPr lang="en-US" sz="2000">
                          <a:solidFill>
                            <a:srgbClr val="000000"/>
                          </a:solidFill>
                          <a:latin typeface="Cabin"/>
                        </a:rPr>
                        <a:t>Bảo mật thông tin và thanh toán.</a:t>
                      </a:r>
                    </a:p>
                    <a:p>
                      <a:pPr algn="ctr">
                        <a:lnSpc>
                          <a:spcPts val="2800"/>
                        </a:lnSpc>
                      </a:pPr>
                      <a:endParaRPr lang="en-US" sz="2000">
                        <a:solidFill>
                          <a:srgbClr val="000000"/>
                        </a:solidFill>
                        <a:latin typeface="Cabin"/>
                      </a:endParaRP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5072143" y="880732"/>
            <a:ext cx="8183785" cy="750668"/>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Tổng quan về đề tài</a:t>
            </a:r>
          </a:p>
        </p:txBody>
      </p:sp>
      <p:sp>
        <p:nvSpPr>
          <p:cNvPr id="15" name="Freeform 15"/>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0"/>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924313" y="3286832"/>
          <a:ext cx="16439375" cy="5215554"/>
        </p:xfrm>
        <a:graphic>
          <a:graphicData uri="http://schemas.openxmlformats.org/drawingml/2006/table">
            <a:tbl>
              <a:tblPr/>
              <a:tblGrid>
                <a:gridCol w="4573248">
                  <a:extLst>
                    <a:ext uri="{9D8B030D-6E8A-4147-A177-3AD203B41FA5}">
                      <a16:colId xmlns:a16="http://schemas.microsoft.com/office/drawing/2014/main" val="20000"/>
                    </a:ext>
                  </a:extLst>
                </a:gridCol>
                <a:gridCol w="11866127">
                  <a:extLst>
                    <a:ext uri="{9D8B030D-6E8A-4147-A177-3AD203B41FA5}">
                      <a16:colId xmlns:a16="http://schemas.microsoft.com/office/drawing/2014/main" val="20001"/>
                    </a:ext>
                  </a:extLst>
                </a:gridCol>
              </a:tblGrid>
              <a:tr h="1569213">
                <a:tc>
                  <a:txBody>
                    <a:bodyPr/>
                    <a:lstStyle/>
                    <a:p>
                      <a:pPr algn="ctr">
                        <a:lnSpc>
                          <a:spcPts val="2800"/>
                        </a:lnSpc>
                        <a:defRPr/>
                      </a:pPr>
                      <a:r>
                        <a:rPr lang="en-US" sz="2000">
                          <a:solidFill>
                            <a:srgbClr val="000000"/>
                          </a:solidFill>
                          <a:latin typeface="Cabin"/>
                        </a:rPr>
                        <a:t>Học viên</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2800"/>
                        </a:lnSpc>
                        <a:defRPr/>
                      </a:pPr>
                      <a:r>
                        <a:rPr lang="en-US" sz="2000">
                          <a:solidFill>
                            <a:srgbClr val="000000"/>
                          </a:solidFill>
                          <a:latin typeface="Cabin"/>
                        </a:rPr>
                        <a:t>Đăng ký, Đăng nhập, Quản lý thông tin cá nhân, Xem chi thiết khóa học, Thanh toán online, Mua khóa học, Vào học, Xem lịch sử mua hàng</a:t>
                      </a: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306294">
                <a:tc>
                  <a:txBody>
                    <a:bodyPr/>
                    <a:lstStyle/>
                    <a:p>
                      <a:pPr algn="ctr">
                        <a:lnSpc>
                          <a:spcPts val="2800"/>
                        </a:lnSpc>
                        <a:defRPr/>
                      </a:pPr>
                      <a:r>
                        <a:rPr lang="en-US" sz="2000">
                          <a:solidFill>
                            <a:srgbClr val="000000"/>
                          </a:solidFill>
                          <a:latin typeface="Cabin"/>
                        </a:rPr>
                        <a:t>Giảng viên</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2800"/>
                        </a:lnSpc>
                        <a:defRPr/>
                      </a:pPr>
                      <a:r>
                        <a:rPr lang="en-US" sz="2000">
                          <a:solidFill>
                            <a:srgbClr val="000000"/>
                          </a:solidFill>
                          <a:latin typeface="Cabin"/>
                        </a:rPr>
                        <a:t>Đăng ký, Đăng nhập, Xem chi tiết khóa học, Xem phân công</a:t>
                      </a: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340046">
                <a:tc>
                  <a:txBody>
                    <a:bodyPr/>
                    <a:lstStyle/>
                    <a:p>
                      <a:pPr algn="ctr">
                        <a:lnSpc>
                          <a:spcPts val="2800"/>
                        </a:lnSpc>
                        <a:defRPr/>
                      </a:pPr>
                      <a:r>
                        <a:rPr lang="en-US" sz="2000">
                          <a:solidFill>
                            <a:srgbClr val="000000"/>
                          </a:solidFill>
                          <a:latin typeface="Cabin"/>
                        </a:rPr>
                        <a:t>Admin</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tc>
                  <a:txBody>
                    <a:bodyPr/>
                    <a:lstStyle/>
                    <a:p>
                      <a:pPr algn="ctr">
                        <a:lnSpc>
                          <a:spcPts val="2800"/>
                        </a:lnSpc>
                        <a:defRPr/>
                      </a:pPr>
                      <a:r>
                        <a:rPr lang="en-US" sz="2000">
                          <a:solidFill>
                            <a:srgbClr val="000000"/>
                          </a:solidFill>
                          <a:latin typeface="Cabin"/>
                        </a:rPr>
                        <a:t>Đăng nhập, Tìm kiếm tài khoản, Quản lý tài khoản, Quản lý khóa học, Quản lý học viên, Quản lý giảng viên, Xem thống kê</a:t>
                      </a: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5575413"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Yêu cầu chức năng</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0"/>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aphicFrame>
        <p:nvGraphicFramePr>
          <p:cNvPr id="5" name="Table 5"/>
          <p:cNvGraphicFramePr>
            <a:graphicFrameLocks noGrp="1"/>
          </p:cNvGraphicFramePr>
          <p:nvPr/>
        </p:nvGraphicFramePr>
        <p:xfrm>
          <a:off x="924313" y="3286832"/>
          <a:ext cx="16439375" cy="2511868"/>
        </p:xfrm>
        <a:graphic>
          <a:graphicData uri="http://schemas.openxmlformats.org/drawingml/2006/table">
            <a:tbl>
              <a:tblPr/>
              <a:tblGrid>
                <a:gridCol w="16439375">
                  <a:extLst>
                    <a:ext uri="{9D8B030D-6E8A-4147-A177-3AD203B41FA5}">
                      <a16:colId xmlns:a16="http://schemas.microsoft.com/office/drawing/2014/main" val="20000"/>
                    </a:ext>
                  </a:extLst>
                </a:gridCol>
              </a:tblGrid>
              <a:tr h="2511868">
                <a:tc>
                  <a:txBody>
                    <a:bodyPr/>
                    <a:lstStyle/>
                    <a:p>
                      <a:pPr marL="431801" lvl="1" indent="-215900" algn="l">
                        <a:lnSpc>
                          <a:spcPts val="2800"/>
                        </a:lnSpc>
                        <a:buFont typeface="Arial"/>
                        <a:buChar char="•"/>
                        <a:defRPr/>
                      </a:pPr>
                      <a:r>
                        <a:rPr lang="en-US" sz="2000">
                          <a:solidFill>
                            <a:srgbClr val="000000"/>
                          </a:solidFill>
                          <a:latin typeface="Cabin"/>
                        </a:rPr>
                        <a:t>Trang web được áp dụng rộng rãi, phổ biến cho mọi đối tượng </a:t>
                      </a:r>
                      <a:endParaRPr lang="en-US" sz="1100"/>
                    </a:p>
                    <a:p>
                      <a:pPr marL="431801" lvl="1" indent="-215900" algn="l">
                        <a:lnSpc>
                          <a:spcPts val="2800"/>
                        </a:lnSpc>
                        <a:buFont typeface="Arial"/>
                        <a:buChar char="•"/>
                      </a:pPr>
                      <a:r>
                        <a:rPr lang="en-US" sz="2000">
                          <a:solidFill>
                            <a:srgbClr val="000000"/>
                          </a:solidFill>
                          <a:latin typeface="Cabin"/>
                        </a:rPr>
                        <a:t>Giao diện đơn giản, thân thiện, đẹp và dễ nhìn, dễ sử dụng cho mọi đối tượng mà không cần trình độ cao. </a:t>
                      </a:r>
                    </a:p>
                    <a:p>
                      <a:pPr marL="431801" lvl="1" indent="-215900" algn="l">
                        <a:lnSpc>
                          <a:spcPts val="2800"/>
                        </a:lnSpc>
                        <a:buFont typeface="Arial"/>
                        <a:buChar char="•"/>
                      </a:pPr>
                      <a:r>
                        <a:rPr lang="en-US" sz="2000">
                          <a:solidFill>
                            <a:srgbClr val="000000"/>
                          </a:solidFill>
                          <a:latin typeface="Cabin"/>
                        </a:rPr>
                        <a:t>Phải có tính bảo mật cao. </a:t>
                      </a:r>
                    </a:p>
                    <a:p>
                      <a:pPr marL="431801" lvl="1" indent="-215900" algn="l">
                        <a:lnSpc>
                          <a:spcPts val="2800"/>
                        </a:lnSpc>
                        <a:buFont typeface="Arial"/>
                        <a:buChar char="•"/>
                      </a:pPr>
                      <a:r>
                        <a:rPr lang="en-US" sz="2000">
                          <a:solidFill>
                            <a:srgbClr val="000000"/>
                          </a:solidFill>
                          <a:latin typeface="Cabin"/>
                        </a:rPr>
                        <a:t>Thao tác nhanh chóng, hợp lý, hiệu quả, chính xác. </a:t>
                      </a:r>
                    </a:p>
                    <a:p>
                      <a:pPr marL="431801" lvl="1" indent="-215900" algn="l">
                        <a:lnSpc>
                          <a:spcPts val="2800"/>
                        </a:lnSpc>
                        <a:buFont typeface="Arial"/>
                        <a:buChar char="•"/>
                      </a:pPr>
                      <a:r>
                        <a:rPr lang="en-US" sz="2000">
                          <a:solidFill>
                            <a:srgbClr val="000000"/>
                          </a:solidFill>
                          <a:latin typeface="Cabin"/>
                        </a:rPr>
                        <a:t>Cập nhật, phục hồi và sao lưu dữ liệu.</a:t>
                      </a: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5575413"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Yêu cầu phi chức năng</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0"/>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4338480" y="3525785"/>
            <a:ext cx="9611040" cy="5272134"/>
          </a:xfrm>
          <a:custGeom>
            <a:avLst/>
            <a:gdLst/>
            <a:ahLst/>
            <a:cxnLst/>
            <a:rect l="l" t="t" r="r" b="b"/>
            <a:pathLst>
              <a:path w="9611040" h="5272134">
                <a:moveTo>
                  <a:pt x="0" y="0"/>
                </a:moveTo>
                <a:lnTo>
                  <a:pt x="9611040" y="0"/>
                </a:lnTo>
                <a:lnTo>
                  <a:pt x="9611040" y="5272134"/>
                </a:lnTo>
                <a:lnTo>
                  <a:pt x="0" y="5272134"/>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Biểu đồ use case tổng quát</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4338480" y="3470407"/>
            <a:ext cx="9611040" cy="5143937"/>
          </a:xfrm>
          <a:custGeom>
            <a:avLst/>
            <a:gdLst/>
            <a:ahLst/>
            <a:cxnLst/>
            <a:rect l="l" t="t" r="r" b="b"/>
            <a:pathLst>
              <a:path w="9611040" h="5143937">
                <a:moveTo>
                  <a:pt x="0" y="0"/>
                </a:moveTo>
                <a:lnTo>
                  <a:pt x="9611040" y="0"/>
                </a:lnTo>
                <a:lnTo>
                  <a:pt x="9611040" y="5143937"/>
                </a:lnTo>
                <a:lnTo>
                  <a:pt x="0" y="5143937"/>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Biểu đồ use case front end</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4122327" y="158885"/>
            <a:ext cx="10043346" cy="214059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5" name="Group 5"/>
          <p:cNvGrpSpPr/>
          <p:nvPr/>
        </p:nvGrpSpPr>
        <p:grpSpPr>
          <a:xfrm>
            <a:off x="895970" y="9044945"/>
            <a:ext cx="3539104" cy="617207"/>
            <a:chOff x="0" y="0"/>
            <a:chExt cx="4718805" cy="822943"/>
          </a:xfrm>
        </p:grpSpPr>
        <p:grpSp>
          <p:nvGrpSpPr>
            <p:cNvPr id="6" name="Group 6"/>
            <p:cNvGrpSpPr/>
            <p:nvPr/>
          </p:nvGrpSpPr>
          <p:grpSpPr>
            <a:xfrm>
              <a:off x="0" y="0"/>
              <a:ext cx="4718805" cy="822943"/>
              <a:chOff x="0" y="0"/>
              <a:chExt cx="1291075" cy="225159"/>
            </a:xfrm>
          </p:grpSpPr>
          <p:sp>
            <p:nvSpPr>
              <p:cNvPr id="7" name="Freeform 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8" name="TextBox 8"/>
            <p:cNvSpPr txBox="1"/>
            <p:nvPr/>
          </p:nvSpPr>
          <p:spPr>
            <a:xfrm>
              <a:off x="307158" y="226475"/>
              <a:ext cx="4104490" cy="408093"/>
            </a:xfrm>
            <a:prstGeom prst="rect">
              <a:avLst/>
            </a:prstGeom>
          </p:spPr>
          <p:txBody>
            <a:bodyPr lIns="0" tIns="0" rIns="0" bIns="0" rtlCol="0" anchor="t">
              <a:spAutoFit/>
            </a:bodyPr>
            <a:lstStyle/>
            <a:p>
              <a:pPr algn="ctr">
                <a:lnSpc>
                  <a:spcPts val="2554"/>
                </a:lnSpc>
              </a:pPr>
              <a:r>
                <a:rPr lang="en-US" sz="1824">
                  <a:solidFill>
                    <a:srgbClr val="003EA8"/>
                  </a:solidFill>
                  <a:latin typeface="Cabin"/>
                  <a:hlinkClick r:id="rId3" action="ppaction://hlinksldjump"/>
                </a:rPr>
                <a:t>Quay lại Trang Chương trình</a:t>
              </a:r>
            </a:p>
          </p:txBody>
        </p:sp>
      </p:grpSp>
      <p:sp>
        <p:nvSpPr>
          <p:cNvPr id="9" name="Freeform 9"/>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3419454" y="4225237"/>
            <a:ext cx="11449091" cy="3186304"/>
          </a:xfrm>
          <a:custGeom>
            <a:avLst/>
            <a:gdLst/>
            <a:ahLst/>
            <a:cxnLst/>
            <a:rect l="l" t="t" r="r" b="b"/>
            <a:pathLst>
              <a:path w="11449091" h="3186304">
                <a:moveTo>
                  <a:pt x="0" y="0"/>
                </a:moveTo>
                <a:lnTo>
                  <a:pt x="11449092" y="0"/>
                </a:lnTo>
                <a:lnTo>
                  <a:pt x="11449092" y="3186304"/>
                </a:lnTo>
                <a:lnTo>
                  <a:pt x="0" y="3186304"/>
                </a:lnTo>
                <a:lnTo>
                  <a:pt x="0" y="0"/>
                </a:lnTo>
                <a:close/>
              </a:path>
            </a:pathLst>
          </a:custGeom>
          <a:blipFill>
            <a:blip r:embed="rId10"/>
            <a:stretch>
              <a:fillRect/>
            </a:stretch>
          </a:blipFill>
        </p:spPr>
      </p:sp>
      <p:sp>
        <p:nvSpPr>
          <p:cNvPr id="14" name="TextBox 14"/>
          <p:cNvSpPr txBox="1"/>
          <p:nvPr/>
        </p:nvSpPr>
        <p:spPr>
          <a:xfrm>
            <a:off x="5302470" y="478516"/>
            <a:ext cx="7683060" cy="1501336"/>
          </a:xfrm>
          <a:prstGeom prst="rect">
            <a:avLst/>
          </a:prstGeom>
        </p:spPr>
        <p:txBody>
          <a:bodyPr lIns="0" tIns="0" rIns="0" bIns="0" rtlCol="0" anchor="t">
            <a:spAutoFit/>
          </a:bodyPr>
          <a:lstStyle/>
          <a:p>
            <a:pPr algn="ctr">
              <a:lnSpc>
                <a:spcPts val="5938"/>
              </a:lnSpc>
            </a:pPr>
            <a:r>
              <a:rPr lang="en-US" sz="4948">
                <a:solidFill>
                  <a:srgbClr val="003EA8"/>
                </a:solidFill>
                <a:latin typeface="Muli Bold"/>
              </a:rPr>
              <a:t>Phân tích và thiết kế phần mềm</a:t>
            </a:r>
          </a:p>
        </p:txBody>
      </p:sp>
      <p:sp>
        <p:nvSpPr>
          <p:cNvPr id="15" name="TextBox 15"/>
          <p:cNvSpPr txBox="1"/>
          <p:nvPr/>
        </p:nvSpPr>
        <p:spPr>
          <a:xfrm>
            <a:off x="895970" y="2742090"/>
            <a:ext cx="6337385" cy="544742"/>
          </a:xfrm>
          <a:prstGeom prst="rect">
            <a:avLst/>
          </a:prstGeom>
        </p:spPr>
        <p:txBody>
          <a:bodyPr lIns="0" tIns="0" rIns="0" bIns="0" rtlCol="0" anchor="t">
            <a:spAutoFit/>
          </a:bodyPr>
          <a:lstStyle/>
          <a:p>
            <a:pPr algn="ctr">
              <a:lnSpc>
                <a:spcPts val="4309"/>
              </a:lnSpc>
            </a:pPr>
            <a:r>
              <a:rPr lang="en-US" sz="3591">
                <a:solidFill>
                  <a:srgbClr val="003EA8"/>
                </a:solidFill>
                <a:latin typeface="Muli Bold"/>
              </a:rPr>
              <a:t>Biểu đồ use case back end</a:t>
            </a:r>
          </a:p>
        </p:txBody>
      </p:sp>
      <p:sp>
        <p:nvSpPr>
          <p:cNvPr id="16" name="Freeform 16"/>
          <p:cNvSpPr/>
          <p:nvPr/>
        </p:nvSpPr>
        <p:spPr>
          <a:xfrm>
            <a:off x="15199150" y="73971"/>
            <a:ext cx="3088850" cy="2310427"/>
          </a:xfrm>
          <a:custGeom>
            <a:avLst/>
            <a:gdLst/>
            <a:ahLst/>
            <a:cxnLst/>
            <a:rect l="l" t="t" r="r" b="b"/>
            <a:pathLst>
              <a:path w="3088850" h="2310427">
                <a:moveTo>
                  <a:pt x="0" y="0"/>
                </a:moveTo>
                <a:lnTo>
                  <a:pt x="3088850" y="0"/>
                </a:lnTo>
                <a:lnTo>
                  <a:pt x="3088850" y="2310426"/>
                </a:lnTo>
                <a:lnTo>
                  <a:pt x="0" y="2310426"/>
                </a:lnTo>
                <a:lnTo>
                  <a:pt x="0" y="0"/>
                </a:lnTo>
                <a:close/>
              </a:path>
            </a:pathLst>
          </a:custGeom>
          <a:blipFill>
            <a:blip r:embed="rId11"/>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1340</Words>
  <Application>Microsoft Office PowerPoint</Application>
  <PresentationFormat>Custom</PresentationFormat>
  <Paragraphs>141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Muli</vt:lpstr>
      <vt:lpstr>Arial</vt:lpstr>
      <vt:lpstr>Muli Bold</vt:lpstr>
      <vt:lpstr>Cabin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DATN</dc:title>
  <cp:lastModifiedBy>Kiều Văn</cp:lastModifiedBy>
  <cp:revision>3</cp:revision>
  <dcterms:created xsi:type="dcterms:W3CDTF">2006-08-16T00:00:00Z</dcterms:created>
  <dcterms:modified xsi:type="dcterms:W3CDTF">2024-05-18T07:03:39Z</dcterms:modified>
  <dc:identifier>DAGFeZgJcL0</dc:identifier>
</cp:coreProperties>
</file>