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7104050" cy="10234600"/>
  <p:embeddedFontLst>
    <p:embeddedFont>
      <p:font typeface="Lora Medium"/>
      <p:regular r:id="rId22"/>
      <p:bold r:id="rId23"/>
      <p:italic r:id="rId24"/>
      <p:boldItalic r:id="rId25"/>
    </p:embeddedFont>
    <p:embeddedFont>
      <p:font typeface="Nunito"/>
      <p:regular r:id="rId26"/>
      <p:bold r:id="rId27"/>
      <p:italic r:id="rId28"/>
      <p:boldItalic r:id="rId29"/>
    </p:embeddedFont>
    <p:embeddedFont>
      <p:font typeface="Lato"/>
      <p:regular r:id="rId30"/>
      <p:bold r:id="rId31"/>
      <p:italic r:id="rId32"/>
      <p:boldItalic r:id="rId33"/>
    </p:embeddedFont>
    <p:embeddedFont>
      <p:font typeface="Playfair Display Black"/>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ivo+SAvMq8ohULz0TzcKX0HQvA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93F798-4584-405F-A604-7A10B8DA7492}">
  <a:tblStyle styleId="{9D93F798-4584-405F-A604-7A10B8DA749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oraMedium-regular.fntdata"/><Relationship Id="rId21" Type="http://schemas.openxmlformats.org/officeDocument/2006/relationships/slide" Target="slides/slide16.xml"/><Relationship Id="rId24" Type="http://schemas.openxmlformats.org/officeDocument/2006/relationships/font" Target="fonts/LoraMedium-italic.fntdata"/><Relationship Id="rId23" Type="http://schemas.openxmlformats.org/officeDocument/2006/relationships/font" Target="fonts/Lora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LoraMedium-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PlayfairDisplayBlack-boldItalic.fntdata"/><Relationship Id="rId12" Type="http://schemas.openxmlformats.org/officeDocument/2006/relationships/slide" Target="slides/slide7.xml"/><Relationship Id="rId34" Type="http://schemas.openxmlformats.org/officeDocument/2006/relationships/font" Target="fonts/PlayfairDisplayBlack-bold.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290" cy="51349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812" y="0"/>
            <a:ext cx="3078290" cy="51349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804"/>
            <a:ext cx="3078290" cy="51349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9: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4134c004d_1_1: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14134c004d_1_1: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14134c004d_1_1:notes"/>
          <p:cNvSpPr txBox="1"/>
          <p:nvPr>
            <p:ph idx="12" type="sldNum"/>
          </p:nvPr>
        </p:nvSpPr>
        <p:spPr>
          <a:xfrm>
            <a:off x="4023812" y="9720804"/>
            <a:ext cx="3078300" cy="513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680496422_1_72: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11680496422_1_72: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1680496422_1_72:notes"/>
          <p:cNvSpPr txBox="1"/>
          <p:nvPr>
            <p:ph idx="12" type="sldNum"/>
          </p:nvPr>
        </p:nvSpPr>
        <p:spPr>
          <a:xfrm>
            <a:off x="4023812" y="9720804"/>
            <a:ext cx="3078300" cy="513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680496422_1_48: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11680496422_1_48: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1680496422_1_48:notes"/>
          <p:cNvSpPr txBox="1"/>
          <p:nvPr>
            <p:ph idx="12" type="sldNum"/>
          </p:nvPr>
        </p:nvSpPr>
        <p:spPr>
          <a:xfrm>
            <a:off x="4023812" y="9720804"/>
            <a:ext cx="3078300" cy="513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680496422_1_60: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1680496422_1_60: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1680496422_1_60:notes"/>
          <p:cNvSpPr txBox="1"/>
          <p:nvPr>
            <p:ph idx="12" type="sldNum"/>
          </p:nvPr>
        </p:nvSpPr>
        <p:spPr>
          <a:xfrm>
            <a:off x="4023812" y="9720804"/>
            <a:ext cx="3078300" cy="513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5: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5: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6: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6: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2: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680496422_1_1: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11680496422_1_1: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1680496422_1_1:notes"/>
          <p:cNvSpPr txBox="1"/>
          <p:nvPr>
            <p:ph idx="12" type="sldNum"/>
          </p:nvPr>
        </p:nvSpPr>
        <p:spPr>
          <a:xfrm>
            <a:off x="4023812" y="9720804"/>
            <a:ext cx="3078300" cy="513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7: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71" name="Shape 71"/>
        <p:cNvGrpSpPr/>
        <p:nvPr/>
      </p:nvGrpSpPr>
      <p:grpSpPr>
        <a:xfrm>
          <a:off x="0" y="0"/>
          <a:ext cx="0" cy="0"/>
          <a:chOff x="0" y="0"/>
          <a:chExt cx="0" cy="0"/>
        </a:xfrm>
      </p:grpSpPr>
      <p:sp>
        <p:nvSpPr>
          <p:cNvPr id="72" name="Google Shape;72;p27"/>
          <p:cNvSpPr txBox="1"/>
          <p:nvPr>
            <p:ph idx="1" type="body"/>
          </p:nvPr>
        </p:nvSpPr>
        <p:spPr>
          <a:xfrm>
            <a:off x="838200" y="365125"/>
            <a:ext cx="10515600" cy="5811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19"/>
          <p:cNvSpPr/>
          <p:nvPr/>
        </p:nvSpPr>
        <p:spPr>
          <a:xfrm>
            <a:off x="0" y="6760200"/>
            <a:ext cx="12192000" cy="97800"/>
          </a:xfrm>
          <a:prstGeom prst="rect">
            <a:avLst/>
          </a:prstGeom>
          <a:solidFill>
            <a:srgbClr val="E8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9"/>
          <p:cNvSpPr txBox="1"/>
          <p:nvPr/>
        </p:nvSpPr>
        <p:spPr>
          <a:xfrm>
            <a:off x="48475" y="6479763"/>
            <a:ext cx="4114800" cy="354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1100">
                <a:solidFill>
                  <a:srgbClr val="E82020"/>
                </a:solidFill>
                <a:latin typeface="Lato"/>
                <a:ea typeface="Lato"/>
                <a:cs typeface="Lato"/>
                <a:sym typeface="Lato"/>
              </a:rPr>
              <a:t>Project for</a:t>
            </a:r>
            <a:r>
              <a:rPr b="1" lang="en-US" sz="1100">
                <a:solidFill>
                  <a:srgbClr val="E82020"/>
                </a:solidFill>
                <a:latin typeface="Lato"/>
                <a:ea typeface="Lato"/>
                <a:cs typeface="Lato"/>
                <a:sym typeface="Lato"/>
              </a:rPr>
              <a:t> </a:t>
            </a:r>
            <a:r>
              <a:rPr b="1" i="1" lang="en-US" sz="1100">
                <a:solidFill>
                  <a:srgbClr val="E82020"/>
                </a:solidFill>
                <a:latin typeface="Lato"/>
                <a:ea typeface="Lato"/>
                <a:cs typeface="Lato"/>
                <a:sym typeface="Lato"/>
              </a:rPr>
              <a:t>Audio and Music Processing Lab</a:t>
            </a:r>
            <a:r>
              <a:rPr i="1" lang="en-US" sz="1100">
                <a:solidFill>
                  <a:srgbClr val="E82020"/>
                </a:solidFill>
                <a:latin typeface="Lato"/>
                <a:ea typeface="Lato"/>
                <a:cs typeface="Lato"/>
                <a:sym typeface="Lato"/>
              </a:rPr>
              <a:t>   </a:t>
            </a:r>
            <a:r>
              <a:rPr lang="en-US" sz="1100">
                <a:solidFill>
                  <a:srgbClr val="E82020"/>
                </a:solidFill>
                <a:latin typeface="Lato"/>
                <a:ea typeface="Lato"/>
                <a:cs typeface="Lato"/>
                <a:sym typeface="Lato"/>
              </a:rPr>
              <a:t>March</a:t>
            </a:r>
            <a:r>
              <a:rPr lang="en-US" sz="1100">
                <a:solidFill>
                  <a:srgbClr val="E82020"/>
                </a:solidFill>
                <a:latin typeface="Lato"/>
                <a:ea typeface="Lato"/>
                <a:cs typeface="Lato"/>
                <a:sym typeface="Lato"/>
              </a:rPr>
              <a:t> 2022</a:t>
            </a:r>
            <a:endParaRPr sz="1100">
              <a:solidFill>
                <a:srgbClr val="E82020"/>
              </a:solidFill>
              <a:latin typeface="Lato"/>
              <a:ea typeface="Lato"/>
              <a:cs typeface="Lato"/>
              <a:sym typeface="Lato"/>
            </a:endParaRPr>
          </a:p>
        </p:txBody>
      </p:sp>
      <p:sp>
        <p:nvSpPr>
          <p:cNvPr id="26" name="Google Shape;26;p19"/>
          <p:cNvSpPr txBox="1"/>
          <p:nvPr/>
        </p:nvSpPr>
        <p:spPr>
          <a:xfrm>
            <a:off x="8943675" y="6479775"/>
            <a:ext cx="316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E82020"/>
                </a:solidFill>
                <a:latin typeface="Playfair Display Black"/>
                <a:ea typeface="Playfair Display Black"/>
                <a:cs typeface="Playfair Display Black"/>
                <a:sym typeface="Playfair Display Black"/>
              </a:rPr>
              <a:t>SMC</a:t>
            </a:r>
            <a:r>
              <a:rPr lang="en-US" sz="1100">
                <a:solidFill>
                  <a:srgbClr val="E82020"/>
                </a:solidFill>
                <a:latin typeface="Lora Medium"/>
                <a:ea typeface="Lora Medium"/>
                <a:cs typeface="Lora Medium"/>
                <a:sym typeface="Lora Medium"/>
              </a:rPr>
              <a:t> Master</a:t>
            </a:r>
            <a:r>
              <a:rPr i="1" lang="en-US" sz="1100">
                <a:solidFill>
                  <a:srgbClr val="E82020"/>
                </a:solidFill>
                <a:latin typeface="Lora Medium"/>
                <a:ea typeface="Lora Medium"/>
                <a:cs typeface="Lora Medium"/>
                <a:sym typeface="Lora Medium"/>
              </a:rPr>
              <a:t> in</a:t>
            </a:r>
            <a:r>
              <a:rPr lang="en-US" sz="1100">
                <a:solidFill>
                  <a:srgbClr val="E82020"/>
                </a:solidFill>
                <a:latin typeface="Lora Medium"/>
                <a:ea typeface="Lora Medium"/>
                <a:cs typeface="Lora Medium"/>
                <a:sym typeface="Lora Medium"/>
              </a:rPr>
              <a:t> Sound and Music Computing</a:t>
            </a:r>
            <a:endParaRPr sz="1100">
              <a:solidFill>
                <a:srgbClr val="E82020"/>
              </a:solidFill>
              <a:latin typeface="Lora Medium"/>
              <a:ea typeface="Lora Medium"/>
              <a:cs typeface="Lora Medium"/>
              <a:sym typeface="Lora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22"/>
          <p:cNvSpPr txBox="1"/>
          <p:nvPr>
            <p:ph idx="1" type="body"/>
          </p:nvPr>
        </p:nvSpPr>
        <p:spPr>
          <a:xfrm>
            <a:off x="1186774" y="1778438"/>
            <a:ext cx="4873500" cy="8238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800"/>
              <a:buNone/>
              <a:defRPr sz="2800"/>
            </a:lvl1pPr>
            <a:lvl2pPr indent="-228600" lvl="1" marL="914400" rtl="0" algn="l">
              <a:lnSpc>
                <a:spcPct val="90000"/>
              </a:lnSpc>
              <a:spcBef>
                <a:spcPts val="500"/>
              </a:spcBef>
              <a:spcAft>
                <a:spcPts val="0"/>
              </a:spcAft>
              <a:buClr>
                <a:schemeClr val="dk1"/>
              </a:buClr>
              <a:buSzPts val="2400"/>
              <a:buNone/>
              <a:defRPr sz="2400"/>
            </a:lvl2pPr>
            <a:lvl3pPr indent="-228600" lvl="2" marL="1371600" rtl="0" algn="l">
              <a:lnSpc>
                <a:spcPct val="90000"/>
              </a:lnSpc>
              <a:spcBef>
                <a:spcPts val="500"/>
              </a:spcBef>
              <a:spcAft>
                <a:spcPts val="0"/>
              </a:spcAft>
              <a:buClr>
                <a:schemeClr val="dk1"/>
              </a:buClr>
              <a:buSzPts val="2000"/>
              <a:buNone/>
              <a:defRPr sz="2000"/>
            </a:lvl3pPr>
            <a:lvl4pPr indent="-228600" lvl="3" marL="1828800" rtl="0" algn="l">
              <a:lnSpc>
                <a:spcPct val="90000"/>
              </a:lnSpc>
              <a:spcBef>
                <a:spcPts val="500"/>
              </a:spcBef>
              <a:spcAft>
                <a:spcPts val="0"/>
              </a:spcAft>
              <a:buClr>
                <a:schemeClr val="dk1"/>
              </a:buClr>
              <a:buSzPts val="1800"/>
              <a:buNone/>
              <a:defRPr sz="1800"/>
            </a:lvl4pPr>
            <a:lvl5pPr indent="-228600" lvl="4" marL="2286000" rtl="0" algn="l">
              <a:lnSpc>
                <a:spcPct val="90000"/>
              </a:lnSpc>
              <a:spcBef>
                <a:spcPts val="500"/>
              </a:spcBef>
              <a:spcAft>
                <a:spcPts val="0"/>
              </a:spcAft>
              <a:buClr>
                <a:schemeClr val="dk1"/>
              </a:buClr>
              <a:buSzPts val="1800"/>
              <a:buNone/>
              <a:defRPr sz="1800"/>
            </a:lvl5pPr>
            <a:lvl6pPr indent="-228600" lvl="5" marL="2743200" rtl="0" algn="l">
              <a:lnSpc>
                <a:spcPct val="90000"/>
              </a:lnSpc>
              <a:spcBef>
                <a:spcPts val="500"/>
              </a:spcBef>
              <a:spcAft>
                <a:spcPts val="0"/>
              </a:spcAft>
              <a:buClr>
                <a:schemeClr val="dk1"/>
              </a:buClr>
              <a:buSzPts val="1800"/>
              <a:buNone/>
              <a:defRPr sz="1800"/>
            </a:lvl6pPr>
            <a:lvl7pPr indent="-228600" lvl="6" marL="3200400" rtl="0" algn="l">
              <a:lnSpc>
                <a:spcPct val="90000"/>
              </a:lnSpc>
              <a:spcBef>
                <a:spcPts val="500"/>
              </a:spcBef>
              <a:spcAft>
                <a:spcPts val="0"/>
              </a:spcAft>
              <a:buClr>
                <a:schemeClr val="dk1"/>
              </a:buClr>
              <a:buSzPts val="1800"/>
              <a:buNone/>
              <a:defRPr sz="1800"/>
            </a:lvl7pPr>
            <a:lvl8pPr indent="-228600" lvl="7" marL="3657600" rtl="0" algn="l">
              <a:lnSpc>
                <a:spcPct val="90000"/>
              </a:lnSpc>
              <a:spcBef>
                <a:spcPts val="500"/>
              </a:spcBef>
              <a:spcAft>
                <a:spcPts val="0"/>
              </a:spcAft>
              <a:buClr>
                <a:schemeClr val="dk1"/>
              </a:buClr>
              <a:buSzPts val="1800"/>
              <a:buNone/>
              <a:defRPr sz="1800"/>
            </a:lvl8pPr>
            <a:lvl9pPr indent="-228600" lvl="8" marL="4114800" rtl="0" algn="l">
              <a:lnSpc>
                <a:spcPct val="90000"/>
              </a:lnSpc>
              <a:spcBef>
                <a:spcPts val="500"/>
              </a:spcBef>
              <a:spcAft>
                <a:spcPts val="0"/>
              </a:spcAft>
              <a:buClr>
                <a:schemeClr val="dk1"/>
              </a:buClr>
              <a:buSzPts val="1800"/>
              <a:buNone/>
              <a:defRPr sz="1800"/>
            </a:lvl9pPr>
          </a:lstStyle>
          <a:p/>
        </p:txBody>
      </p:sp>
      <p:sp>
        <p:nvSpPr>
          <p:cNvPr id="43" name="Google Shape;43;p22"/>
          <p:cNvSpPr txBox="1"/>
          <p:nvPr>
            <p:ph idx="2" type="body"/>
          </p:nvPr>
        </p:nvSpPr>
        <p:spPr>
          <a:xfrm>
            <a:off x="1186774" y="2665379"/>
            <a:ext cx="4873500" cy="3524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256938" y="1778438"/>
            <a:ext cx="4897500" cy="8238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800"/>
              <a:buNone/>
              <a:defRPr sz="2800"/>
            </a:lvl1pPr>
            <a:lvl2pPr indent="-228600" lvl="1" marL="914400" rtl="0" algn="l">
              <a:lnSpc>
                <a:spcPct val="90000"/>
              </a:lnSpc>
              <a:spcBef>
                <a:spcPts val="500"/>
              </a:spcBef>
              <a:spcAft>
                <a:spcPts val="0"/>
              </a:spcAft>
              <a:buClr>
                <a:schemeClr val="dk1"/>
              </a:buClr>
              <a:buSzPts val="2400"/>
              <a:buNone/>
              <a:defRPr sz="2400"/>
            </a:lvl2pPr>
            <a:lvl3pPr indent="-228600" lvl="2" marL="1371600" rtl="0" algn="l">
              <a:lnSpc>
                <a:spcPct val="90000"/>
              </a:lnSpc>
              <a:spcBef>
                <a:spcPts val="500"/>
              </a:spcBef>
              <a:spcAft>
                <a:spcPts val="0"/>
              </a:spcAft>
              <a:buClr>
                <a:schemeClr val="dk1"/>
              </a:buClr>
              <a:buSzPts val="2000"/>
              <a:buNone/>
              <a:defRPr sz="2000"/>
            </a:lvl3pPr>
            <a:lvl4pPr indent="-228600" lvl="3" marL="1828800" rtl="0" algn="l">
              <a:lnSpc>
                <a:spcPct val="90000"/>
              </a:lnSpc>
              <a:spcBef>
                <a:spcPts val="500"/>
              </a:spcBef>
              <a:spcAft>
                <a:spcPts val="0"/>
              </a:spcAft>
              <a:buClr>
                <a:schemeClr val="dk1"/>
              </a:buClr>
              <a:buSzPts val="1800"/>
              <a:buNone/>
              <a:defRPr sz="1800"/>
            </a:lvl4pPr>
            <a:lvl5pPr indent="-228600" lvl="4" marL="2286000" rtl="0" algn="l">
              <a:lnSpc>
                <a:spcPct val="90000"/>
              </a:lnSpc>
              <a:spcBef>
                <a:spcPts val="500"/>
              </a:spcBef>
              <a:spcAft>
                <a:spcPts val="0"/>
              </a:spcAft>
              <a:buClr>
                <a:schemeClr val="dk1"/>
              </a:buClr>
              <a:buSzPts val="1800"/>
              <a:buNone/>
              <a:defRPr sz="1800"/>
            </a:lvl5pPr>
            <a:lvl6pPr indent="-228600" lvl="5" marL="2743200" rtl="0" algn="l">
              <a:lnSpc>
                <a:spcPct val="90000"/>
              </a:lnSpc>
              <a:spcBef>
                <a:spcPts val="500"/>
              </a:spcBef>
              <a:spcAft>
                <a:spcPts val="0"/>
              </a:spcAft>
              <a:buClr>
                <a:schemeClr val="dk1"/>
              </a:buClr>
              <a:buSzPts val="1800"/>
              <a:buNone/>
              <a:defRPr sz="1800"/>
            </a:lvl6pPr>
            <a:lvl7pPr indent="-228600" lvl="6" marL="3200400" rtl="0" algn="l">
              <a:lnSpc>
                <a:spcPct val="90000"/>
              </a:lnSpc>
              <a:spcBef>
                <a:spcPts val="500"/>
              </a:spcBef>
              <a:spcAft>
                <a:spcPts val="0"/>
              </a:spcAft>
              <a:buClr>
                <a:schemeClr val="dk1"/>
              </a:buClr>
              <a:buSzPts val="1800"/>
              <a:buNone/>
              <a:defRPr sz="1800"/>
            </a:lvl7pPr>
            <a:lvl8pPr indent="-228600" lvl="7" marL="3657600" rtl="0" algn="l">
              <a:lnSpc>
                <a:spcPct val="90000"/>
              </a:lnSpc>
              <a:spcBef>
                <a:spcPts val="500"/>
              </a:spcBef>
              <a:spcAft>
                <a:spcPts val="0"/>
              </a:spcAft>
              <a:buClr>
                <a:schemeClr val="dk1"/>
              </a:buClr>
              <a:buSzPts val="1800"/>
              <a:buNone/>
              <a:defRPr sz="1800"/>
            </a:lvl8pPr>
            <a:lvl9pPr indent="-228600" lvl="8" marL="4114800" rtl="0" algn="l">
              <a:lnSpc>
                <a:spcPct val="90000"/>
              </a:lnSpc>
              <a:spcBef>
                <a:spcPts val="500"/>
              </a:spcBef>
              <a:spcAft>
                <a:spcPts val="0"/>
              </a:spcAft>
              <a:buClr>
                <a:schemeClr val="dk1"/>
              </a:buClr>
              <a:buSzPts val="1800"/>
              <a:buNone/>
              <a:defRPr sz="1800"/>
            </a:lvl9pPr>
          </a:lstStyle>
          <a:p/>
        </p:txBody>
      </p:sp>
      <p:sp>
        <p:nvSpPr>
          <p:cNvPr id="45" name="Google Shape;45;p22"/>
          <p:cNvSpPr txBox="1"/>
          <p:nvPr>
            <p:ph idx="4" type="body"/>
          </p:nvPr>
        </p:nvSpPr>
        <p:spPr>
          <a:xfrm>
            <a:off x="6256938" y="2665379"/>
            <a:ext cx="4897500" cy="3524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41652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25"/>
          <p:cNvSpPr/>
          <p:nvPr>
            <p:ph idx="2" type="pic"/>
          </p:nvPr>
        </p:nvSpPr>
        <p:spPr>
          <a:xfrm>
            <a:off x="5183188" y="457201"/>
            <a:ext cx="6172200" cy="5403900"/>
          </a:xfrm>
          <a:prstGeom prst="rect">
            <a:avLst/>
          </a:prstGeom>
          <a:noFill/>
          <a:ln>
            <a:noFill/>
          </a:ln>
        </p:spPr>
      </p:sp>
      <p:sp>
        <p:nvSpPr>
          <p:cNvPr id="61" name="Google Shape;61;p25"/>
          <p:cNvSpPr txBox="1"/>
          <p:nvPr>
            <p:ph idx="1" type="body"/>
          </p:nvPr>
        </p:nvSpPr>
        <p:spPr>
          <a:xfrm>
            <a:off x="839788" y="2057400"/>
            <a:ext cx="41652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000"/>
              <a:buNone/>
              <a:defRPr sz="2000"/>
            </a:lvl1pPr>
            <a:lvl2pPr indent="-228600" lvl="1" marL="914400" rtl="0" algn="l">
              <a:lnSpc>
                <a:spcPct val="90000"/>
              </a:lnSpc>
              <a:spcBef>
                <a:spcPts val="500"/>
              </a:spcBef>
              <a:spcAft>
                <a:spcPts val="0"/>
              </a:spcAft>
              <a:buClr>
                <a:schemeClr val="dk1"/>
              </a:buClr>
              <a:buSzPts val="1800"/>
              <a:buNone/>
              <a:defRPr sz="1800"/>
            </a:lvl2pPr>
            <a:lvl3pPr indent="-228600" lvl="2" marL="1371600" rtl="0" algn="l">
              <a:lnSpc>
                <a:spcPct val="90000"/>
              </a:lnSpc>
              <a:spcBef>
                <a:spcPts val="500"/>
              </a:spcBef>
              <a:spcAft>
                <a:spcPts val="0"/>
              </a:spcAft>
              <a:buClr>
                <a:schemeClr val="dk1"/>
              </a:buClr>
              <a:buSzPts val="1600"/>
              <a:buNone/>
              <a:defRPr sz="1600"/>
            </a:lvl3pPr>
            <a:lvl4pPr indent="-228600" lvl="3" marL="1828800" rtl="0" algn="l">
              <a:lnSpc>
                <a:spcPct val="90000"/>
              </a:lnSpc>
              <a:spcBef>
                <a:spcPts val="500"/>
              </a:spcBef>
              <a:spcAft>
                <a:spcPts val="0"/>
              </a:spcAft>
              <a:buClr>
                <a:schemeClr val="dk1"/>
              </a:buClr>
              <a:buSzPts val="1400"/>
              <a:buNone/>
              <a:defRPr sz="1400"/>
            </a:lvl4pPr>
            <a:lvl5pPr indent="-228600" lvl="4" marL="2286000" rtl="0" algn="l">
              <a:lnSpc>
                <a:spcPct val="90000"/>
              </a:lnSpc>
              <a:spcBef>
                <a:spcPts val="500"/>
              </a:spcBef>
              <a:spcAft>
                <a:spcPts val="0"/>
              </a:spcAft>
              <a:buClr>
                <a:schemeClr val="dk1"/>
              </a:buClr>
              <a:buSzPts val="1400"/>
              <a:buNone/>
              <a:defRPr sz="1400"/>
            </a:lvl5pPr>
            <a:lvl6pPr indent="-228600" lvl="5" marL="2743200" rtl="0" algn="l">
              <a:lnSpc>
                <a:spcPct val="90000"/>
              </a:lnSpc>
              <a:spcBef>
                <a:spcPts val="500"/>
              </a:spcBef>
              <a:spcAft>
                <a:spcPts val="0"/>
              </a:spcAft>
              <a:buClr>
                <a:schemeClr val="dk1"/>
              </a:buClr>
              <a:buSzPts val="1400"/>
              <a:buNone/>
              <a:defRPr sz="1400"/>
            </a:lvl6pPr>
            <a:lvl7pPr indent="-228600" lvl="6" marL="3200400" rtl="0" algn="l">
              <a:lnSpc>
                <a:spcPct val="90000"/>
              </a:lnSpc>
              <a:spcBef>
                <a:spcPts val="500"/>
              </a:spcBef>
              <a:spcAft>
                <a:spcPts val="0"/>
              </a:spcAft>
              <a:buClr>
                <a:schemeClr val="dk1"/>
              </a:buClr>
              <a:buSzPts val="1400"/>
              <a:buNone/>
              <a:defRPr sz="1400"/>
            </a:lvl7pPr>
            <a:lvl8pPr indent="-228600" lvl="7" marL="3657600" rtl="0" algn="l">
              <a:lnSpc>
                <a:spcPct val="90000"/>
              </a:lnSpc>
              <a:spcBef>
                <a:spcPts val="500"/>
              </a:spcBef>
              <a:spcAft>
                <a:spcPts val="0"/>
              </a:spcAft>
              <a:buClr>
                <a:schemeClr val="dk1"/>
              </a:buClr>
              <a:buSzPts val="1400"/>
              <a:buNone/>
              <a:defRPr sz="1400"/>
            </a:lvl8pPr>
            <a:lvl9pPr indent="-228600" lvl="8" marL="4114800" rtl="0" algn="l">
              <a:lnSpc>
                <a:spcPct val="90000"/>
              </a:lnSpc>
              <a:spcBef>
                <a:spcPts val="500"/>
              </a:spcBef>
              <a:spcAft>
                <a:spcPts val="0"/>
              </a:spcAft>
              <a:buClr>
                <a:schemeClr val="dk1"/>
              </a:buClr>
              <a:buSzPts val="1400"/>
              <a:buNone/>
              <a:defRPr sz="1400"/>
            </a:lvl9pPr>
          </a:lstStyle>
          <a:p/>
        </p:txBody>
      </p:sp>
      <p:sp>
        <p:nvSpPr>
          <p:cNvPr id="62" name="Google Shape;62;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65" name="Shape 65"/>
        <p:cNvGrpSpPr/>
        <p:nvPr/>
      </p:nvGrpSpPr>
      <p:grpSpPr>
        <a:xfrm>
          <a:off x="0" y="0"/>
          <a:ext cx="0" cy="0"/>
          <a:chOff x="0" y="0"/>
          <a:chExt cx="0" cy="0"/>
        </a:xfrm>
      </p:grpSpPr>
      <p:sp>
        <p:nvSpPr>
          <p:cNvPr id="66" name="Google Shape;66;p2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2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8" name="Google Shape;6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p:nvPr/>
        </p:nvSpPr>
        <p:spPr>
          <a:xfrm>
            <a:off x="78585" y="1791478"/>
            <a:ext cx="9326671" cy="1537236"/>
          </a:xfrm>
          <a:prstGeom prst="roundRect">
            <a:avLst>
              <a:gd fmla="val 50000" name="adj"/>
            </a:avLst>
          </a:prstGeom>
          <a:solidFill>
            <a:srgbClr val="E82020"/>
          </a:solidFill>
          <a:ln>
            <a:noFill/>
          </a:ln>
          <a:effectLst>
            <a:outerShdw blurRad="1524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1"/>
          <p:cNvSpPr txBox="1"/>
          <p:nvPr/>
        </p:nvSpPr>
        <p:spPr>
          <a:xfrm>
            <a:off x="283800" y="4129950"/>
            <a:ext cx="64335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100" u="none" cap="none" strike="noStrike">
                <a:solidFill>
                  <a:schemeClr val="dk1"/>
                </a:solidFill>
                <a:latin typeface="Microsoft Yahei"/>
                <a:ea typeface="Microsoft Yahei"/>
                <a:cs typeface="Microsoft Yahei"/>
                <a:sym typeface="Microsoft Yahei"/>
              </a:rPr>
              <a:t>Betty Cortiñas &amp; Yuxi Qiao   02/03/2022</a:t>
            </a:r>
            <a:endParaRPr sz="1500"/>
          </a:p>
        </p:txBody>
      </p:sp>
      <p:sp>
        <p:nvSpPr>
          <p:cNvPr id="83" name="Google Shape;83;p1"/>
          <p:cNvSpPr txBox="1"/>
          <p:nvPr/>
        </p:nvSpPr>
        <p:spPr>
          <a:xfrm>
            <a:off x="327629" y="1925020"/>
            <a:ext cx="83499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Microsoft Yahei"/>
                <a:ea typeface="Microsoft Yahei"/>
                <a:cs typeface="Microsoft Yahei"/>
                <a:sym typeface="Microsoft Yahei"/>
              </a:rPr>
              <a:t>Research on Melodic Intervals in Vocal Parts of Jingju</a:t>
            </a:r>
            <a:endParaRPr b="1" sz="4000">
              <a:solidFill>
                <a:schemeClr val="lt1"/>
              </a:solidFill>
              <a:latin typeface="Microsoft Yahei"/>
              <a:ea typeface="Microsoft Yahei"/>
              <a:cs typeface="Microsoft Yahei"/>
              <a:sym typeface="Microsoft Yahei"/>
            </a:endParaRPr>
          </a:p>
        </p:txBody>
      </p:sp>
      <p:pic>
        <p:nvPicPr>
          <p:cNvPr id="84" name="Google Shape;84;p1"/>
          <p:cNvPicPr preferRelativeResize="0"/>
          <p:nvPr/>
        </p:nvPicPr>
        <p:blipFill rotWithShape="1">
          <a:blip r:embed="rId3">
            <a:alphaModFix/>
          </a:blip>
          <a:srcRect b="0" l="0" r="0" t="517"/>
          <a:stretch/>
        </p:blipFill>
        <p:spPr>
          <a:xfrm>
            <a:off x="8677469" y="0"/>
            <a:ext cx="2118544" cy="6857999"/>
          </a:xfrm>
          <a:prstGeom prst="rect">
            <a:avLst/>
          </a:prstGeom>
          <a:noFill/>
          <a:ln>
            <a:noFill/>
          </a:ln>
        </p:spPr>
      </p:pic>
      <p:sp>
        <p:nvSpPr>
          <p:cNvPr id="85" name="Google Shape;85;p1"/>
          <p:cNvSpPr txBox="1"/>
          <p:nvPr/>
        </p:nvSpPr>
        <p:spPr>
          <a:xfrm>
            <a:off x="283790" y="3529287"/>
            <a:ext cx="702253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Microsoft Yahei"/>
                <a:ea typeface="Microsoft Yahei"/>
                <a:cs typeface="Microsoft Yahei"/>
                <a:sym typeface="Microsoft Yahei"/>
              </a:rPr>
              <a:t>Project for </a:t>
            </a:r>
            <a:r>
              <a:rPr b="1" lang="en-US" sz="2000">
                <a:solidFill>
                  <a:schemeClr val="dk1"/>
                </a:solidFill>
                <a:latin typeface="Microsoft Yahei"/>
                <a:ea typeface="Microsoft Yahei"/>
                <a:cs typeface="Microsoft Yahei"/>
                <a:sym typeface="Microsoft Yahei"/>
              </a:rPr>
              <a:t>Audio and Music Processing 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nvSpPr>
        <p:spPr>
          <a:xfrm>
            <a:off x="421338" y="277239"/>
            <a:ext cx="355585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Methodology</a:t>
            </a:r>
            <a:endParaRPr b="1" sz="3200">
              <a:solidFill>
                <a:srgbClr val="E82020"/>
              </a:solidFill>
              <a:latin typeface="Microsoft Yahei"/>
              <a:ea typeface="Microsoft Yahei"/>
              <a:cs typeface="Microsoft Yahei"/>
              <a:sym typeface="Microsoft Yahei"/>
            </a:endParaRPr>
          </a:p>
        </p:txBody>
      </p:sp>
      <p:grpSp>
        <p:nvGrpSpPr>
          <p:cNvPr id="193" name="Google Shape;193;p9"/>
          <p:cNvGrpSpPr/>
          <p:nvPr/>
        </p:nvGrpSpPr>
        <p:grpSpPr>
          <a:xfrm>
            <a:off x="0" y="234902"/>
            <a:ext cx="354563" cy="677408"/>
            <a:chOff x="0" y="-78772"/>
            <a:chExt cx="602082" cy="1150304"/>
          </a:xfrm>
        </p:grpSpPr>
        <p:sp>
          <p:nvSpPr>
            <p:cNvPr id="194" name="Google Shape;194;p9"/>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195" name="Google Shape;195;p9"/>
            <p:cNvSpPr/>
            <p:nvPr/>
          </p:nvSpPr>
          <p:spPr>
            <a:xfrm>
              <a:off x="0" y="-78772"/>
              <a:ext cx="602082" cy="1150304"/>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sp>
        <p:nvSpPr>
          <p:cNvPr id="196" name="Google Shape;196;p9"/>
          <p:cNvSpPr txBox="1"/>
          <p:nvPr/>
        </p:nvSpPr>
        <p:spPr>
          <a:xfrm>
            <a:off x="354575" y="1104900"/>
            <a:ext cx="11355300" cy="5072400"/>
          </a:xfrm>
          <a:prstGeom prst="rect">
            <a:avLst/>
          </a:prstGeom>
          <a:noFill/>
          <a:ln>
            <a:noFill/>
          </a:ln>
        </p:spPr>
        <p:txBody>
          <a:bodyPr anchorCtr="0" anchor="t" bIns="46800" lIns="90000" spcFirstLastPara="1" rIns="90000" wrap="square" tIns="46800">
            <a:normAutofit fontScale="92500" lnSpcReduction="20000"/>
          </a:bodyPr>
          <a:lstStyle/>
          <a:p>
            <a:pPr indent="-357822" lvl="0" marL="457200" marR="0" rtl="0" algn="l">
              <a:lnSpc>
                <a:spcPct val="120000"/>
              </a:lnSpc>
              <a:spcBef>
                <a:spcPts val="0"/>
              </a:spcBef>
              <a:spcAft>
                <a:spcPts val="0"/>
              </a:spcAft>
              <a:buClr>
                <a:schemeClr val="dk1"/>
              </a:buClr>
              <a:buSzPct val="100000"/>
              <a:buFont typeface="Nunito"/>
              <a:buAutoNum type="arabicPeriod"/>
            </a:pPr>
            <a:r>
              <a:rPr b="1" lang="en-US" sz="2200">
                <a:solidFill>
                  <a:schemeClr val="dk1"/>
                </a:solidFill>
                <a:latin typeface="Nunito"/>
                <a:ea typeface="Nunito"/>
                <a:cs typeface="Nunito"/>
                <a:sym typeface="Nunito"/>
              </a:rPr>
              <a:t>Read all Jingju scores</a:t>
            </a:r>
            <a:r>
              <a:rPr lang="en-US" sz="2200">
                <a:solidFill>
                  <a:schemeClr val="dk1"/>
                </a:solidFill>
                <a:latin typeface="Nunito"/>
                <a:ea typeface="Nunito"/>
                <a:cs typeface="Nunito"/>
                <a:sym typeface="Nunito"/>
              </a:rPr>
              <a:t> and </a:t>
            </a:r>
            <a:r>
              <a:rPr b="1" lang="en-US" sz="2200">
                <a:solidFill>
                  <a:schemeClr val="dk1"/>
                </a:solidFill>
                <a:latin typeface="Nunito"/>
                <a:ea typeface="Nunito"/>
                <a:cs typeface="Nunito"/>
                <a:sym typeface="Nunito"/>
              </a:rPr>
              <a:t>extract sequences of three consecutive notes</a:t>
            </a:r>
            <a:r>
              <a:rPr lang="en-US" sz="2200">
                <a:solidFill>
                  <a:schemeClr val="dk1"/>
                </a:solidFill>
                <a:latin typeface="Nunito"/>
                <a:ea typeface="Nunito"/>
                <a:cs typeface="Nunito"/>
                <a:sym typeface="Nunito"/>
              </a:rPr>
              <a:t> for the vocal parts:</a:t>
            </a:r>
            <a:endParaRPr sz="2200">
              <a:solidFill>
                <a:schemeClr val="dk1"/>
              </a:solidFill>
              <a:latin typeface="Nunito"/>
              <a:ea typeface="Nunito"/>
              <a:cs typeface="Nunito"/>
              <a:sym typeface="Nunito"/>
            </a:endParaRPr>
          </a:p>
          <a:p>
            <a:pPr indent="-357822" lvl="1" marL="914400" marR="0" rtl="0" algn="l">
              <a:lnSpc>
                <a:spcPct val="120000"/>
              </a:lnSpc>
              <a:spcBef>
                <a:spcPts val="0"/>
              </a:spcBef>
              <a:spcAft>
                <a:spcPts val="0"/>
              </a:spcAft>
              <a:buClr>
                <a:schemeClr val="dk1"/>
              </a:buClr>
              <a:buSzPct val="100000"/>
              <a:buFont typeface="Nunito"/>
              <a:buAutoNum type="alphaLcPeriod"/>
            </a:pPr>
            <a:r>
              <a:rPr lang="en-US" sz="2200">
                <a:solidFill>
                  <a:schemeClr val="dk1"/>
                </a:solidFill>
                <a:latin typeface="Nunito"/>
                <a:ea typeface="Nunito"/>
                <a:cs typeface="Nunito"/>
                <a:sym typeface="Nunito"/>
              </a:rPr>
              <a:t>Without any rests in the middle</a:t>
            </a:r>
            <a:endParaRPr sz="2200">
              <a:solidFill>
                <a:schemeClr val="dk1"/>
              </a:solidFill>
              <a:latin typeface="Nunito"/>
              <a:ea typeface="Nunito"/>
              <a:cs typeface="Nunito"/>
              <a:sym typeface="Nunito"/>
            </a:endParaRPr>
          </a:p>
          <a:p>
            <a:pPr indent="-357822" lvl="1" marL="914400" marR="0" rtl="0" algn="l">
              <a:lnSpc>
                <a:spcPct val="120000"/>
              </a:lnSpc>
              <a:spcBef>
                <a:spcPts val="0"/>
              </a:spcBef>
              <a:spcAft>
                <a:spcPts val="0"/>
              </a:spcAft>
              <a:buClr>
                <a:schemeClr val="dk1"/>
              </a:buClr>
              <a:buSzPct val="100000"/>
              <a:buFont typeface="Nunito"/>
              <a:buAutoNum type="alphaLcPeriod"/>
            </a:pPr>
            <a:r>
              <a:rPr lang="en-US" sz="2200">
                <a:solidFill>
                  <a:schemeClr val="dk1"/>
                </a:solidFill>
                <a:latin typeface="Nunito"/>
                <a:ea typeface="Nunito"/>
                <a:cs typeface="Nunito"/>
                <a:sym typeface="Nunito"/>
              </a:rPr>
              <a:t>Skipping grace notes (skipping to the next note to extract the interval)</a:t>
            </a:r>
            <a:endParaRPr sz="2200">
              <a:solidFill>
                <a:schemeClr val="dk1"/>
              </a:solidFill>
              <a:latin typeface="Nunito"/>
              <a:ea typeface="Nunito"/>
              <a:cs typeface="Nunito"/>
              <a:sym typeface="Nunito"/>
            </a:endParaRPr>
          </a:p>
          <a:p>
            <a:pPr indent="-357822" lvl="1" marL="914400" marR="0" rtl="0" algn="l">
              <a:lnSpc>
                <a:spcPct val="120000"/>
              </a:lnSpc>
              <a:spcBef>
                <a:spcPts val="0"/>
              </a:spcBef>
              <a:spcAft>
                <a:spcPts val="0"/>
              </a:spcAft>
              <a:buClr>
                <a:schemeClr val="dk1"/>
              </a:buClr>
              <a:buSzPct val="100000"/>
              <a:buFont typeface="Nunito"/>
              <a:buAutoNum type="alphaLcPeriod"/>
            </a:pPr>
            <a:r>
              <a:rPr lang="en-US" sz="2200">
                <a:solidFill>
                  <a:schemeClr val="dk1"/>
                </a:solidFill>
                <a:latin typeface="Nunito"/>
                <a:ea typeface="Nunito"/>
                <a:cs typeface="Nunito"/>
                <a:sym typeface="Nunito"/>
              </a:rPr>
              <a:t>Not considering unison intervals</a:t>
            </a:r>
            <a:endParaRPr sz="2200">
              <a:solidFill>
                <a:schemeClr val="dk1"/>
              </a:solidFill>
              <a:latin typeface="Nunito"/>
              <a:ea typeface="Nunito"/>
              <a:cs typeface="Nunito"/>
              <a:sym typeface="Nunito"/>
            </a:endParaRPr>
          </a:p>
          <a:p>
            <a:pPr indent="-357822" lvl="0" marL="457200" marR="0" rtl="0" algn="l">
              <a:lnSpc>
                <a:spcPct val="120000"/>
              </a:lnSpc>
              <a:spcBef>
                <a:spcPts val="0"/>
              </a:spcBef>
              <a:spcAft>
                <a:spcPts val="0"/>
              </a:spcAft>
              <a:buClr>
                <a:schemeClr val="dk1"/>
              </a:buClr>
              <a:buSzPct val="100000"/>
              <a:buFont typeface="Nunito"/>
              <a:buAutoNum type="arabicPeriod"/>
            </a:pPr>
            <a:r>
              <a:rPr lang="en-US" sz="2200">
                <a:solidFill>
                  <a:schemeClr val="dk1"/>
                </a:solidFill>
                <a:latin typeface="Nunito"/>
                <a:ea typeface="Nunito"/>
                <a:cs typeface="Nunito"/>
                <a:sym typeface="Nunito"/>
              </a:rPr>
              <a:t>Read scores_data.csv file and extract the </a:t>
            </a:r>
            <a:r>
              <a:rPr b="1" lang="en-US" sz="2200">
                <a:solidFill>
                  <a:schemeClr val="dk1"/>
                </a:solidFill>
                <a:latin typeface="Nunito"/>
                <a:ea typeface="Nunito"/>
                <a:cs typeface="Nunito"/>
                <a:sym typeface="Nunito"/>
              </a:rPr>
              <a:t>Shengqiang</a:t>
            </a:r>
            <a:r>
              <a:rPr lang="en-US" sz="2200">
                <a:solidFill>
                  <a:schemeClr val="dk1"/>
                </a:solidFill>
                <a:latin typeface="Nunito"/>
                <a:ea typeface="Nunito"/>
                <a:cs typeface="Nunito"/>
                <a:sym typeface="Nunito"/>
              </a:rPr>
              <a:t> for each score</a:t>
            </a:r>
            <a:endParaRPr sz="2200">
              <a:solidFill>
                <a:schemeClr val="dk1"/>
              </a:solidFill>
              <a:latin typeface="Nunito"/>
              <a:ea typeface="Nunito"/>
              <a:cs typeface="Nunito"/>
              <a:sym typeface="Nunito"/>
            </a:endParaRPr>
          </a:p>
          <a:p>
            <a:pPr indent="-357822" lvl="0" marL="457200" marR="0" rtl="0" algn="l">
              <a:lnSpc>
                <a:spcPct val="120000"/>
              </a:lnSpc>
              <a:spcBef>
                <a:spcPts val="0"/>
              </a:spcBef>
              <a:spcAft>
                <a:spcPts val="0"/>
              </a:spcAft>
              <a:buClr>
                <a:schemeClr val="dk1"/>
              </a:buClr>
              <a:buSzPct val="100000"/>
              <a:buFont typeface="Nunito"/>
              <a:buAutoNum type="arabicPeriod"/>
            </a:pPr>
            <a:r>
              <a:rPr lang="en-US" sz="2200">
                <a:solidFill>
                  <a:schemeClr val="dk1"/>
                </a:solidFill>
                <a:latin typeface="Nunito"/>
                <a:ea typeface="Nunito"/>
                <a:cs typeface="Nunito"/>
                <a:sym typeface="Nunito"/>
              </a:rPr>
              <a:t>Read lines_data.csv file and extract the </a:t>
            </a:r>
            <a:r>
              <a:rPr b="1" lang="en-US" sz="2200">
                <a:solidFill>
                  <a:schemeClr val="dk1"/>
                </a:solidFill>
                <a:latin typeface="Nunito"/>
                <a:ea typeface="Nunito"/>
                <a:cs typeface="Nunito"/>
                <a:sym typeface="Nunito"/>
              </a:rPr>
              <a:t>Role Type</a:t>
            </a:r>
            <a:r>
              <a:rPr lang="en-US" sz="2200">
                <a:solidFill>
                  <a:schemeClr val="dk1"/>
                </a:solidFill>
                <a:latin typeface="Nunito"/>
                <a:ea typeface="Nunito"/>
                <a:cs typeface="Nunito"/>
                <a:sym typeface="Nunito"/>
              </a:rPr>
              <a:t> for each line (offset of each note should be compared to Start and End offsets of each line in the .csv).</a:t>
            </a:r>
            <a:endParaRPr sz="2200">
              <a:solidFill>
                <a:schemeClr val="dk1"/>
              </a:solidFill>
              <a:latin typeface="Nunito"/>
              <a:ea typeface="Nunito"/>
              <a:cs typeface="Nunito"/>
              <a:sym typeface="Nunito"/>
            </a:endParaRPr>
          </a:p>
          <a:p>
            <a:pPr indent="-357822" lvl="0" marL="457200" marR="0" rtl="0" algn="l">
              <a:lnSpc>
                <a:spcPct val="120000"/>
              </a:lnSpc>
              <a:spcBef>
                <a:spcPts val="0"/>
              </a:spcBef>
              <a:spcAft>
                <a:spcPts val="0"/>
              </a:spcAft>
              <a:buClr>
                <a:schemeClr val="dk1"/>
              </a:buClr>
              <a:buSzPct val="100000"/>
              <a:buFont typeface="Nunito"/>
              <a:buAutoNum type="arabicPeriod"/>
            </a:pPr>
            <a:r>
              <a:rPr b="1" lang="en-US" sz="2200">
                <a:solidFill>
                  <a:schemeClr val="dk1"/>
                </a:solidFill>
                <a:latin typeface="Nunito"/>
                <a:ea typeface="Nunito"/>
                <a:cs typeface="Nunito"/>
                <a:sym typeface="Nunito"/>
              </a:rPr>
              <a:t>Save pair of intervals</a:t>
            </a:r>
            <a:r>
              <a:rPr lang="en-US" sz="2200">
                <a:solidFill>
                  <a:schemeClr val="dk1"/>
                </a:solidFill>
                <a:latin typeface="Nunito"/>
                <a:ea typeface="Nunito"/>
                <a:cs typeface="Nunito"/>
                <a:sym typeface="Nunito"/>
              </a:rPr>
              <a:t> in each separate dictionary with keys in </a:t>
            </a:r>
            <a:r>
              <a:rPr b="1" lang="en-US" sz="2200">
                <a:solidFill>
                  <a:schemeClr val="dk1"/>
                </a:solidFill>
                <a:latin typeface="Nunito"/>
                <a:ea typeface="Nunito"/>
                <a:cs typeface="Nunito"/>
                <a:sym typeface="Nunito"/>
              </a:rPr>
              <a:t>format</a:t>
            </a:r>
            <a:r>
              <a:rPr lang="en-US" sz="2200">
                <a:solidFill>
                  <a:schemeClr val="dk1"/>
                </a:solidFill>
                <a:latin typeface="Nunito"/>
                <a:ea typeface="Nunito"/>
                <a:cs typeface="Nunito"/>
                <a:sym typeface="Nunito"/>
              </a:rPr>
              <a:t>: </a:t>
            </a:r>
            <a:r>
              <a:rPr i="1" lang="en-US" sz="2000">
                <a:solidFill>
                  <a:schemeClr val="dk1"/>
                </a:solidFill>
                <a:latin typeface="Nunito"/>
                <a:ea typeface="Nunito"/>
                <a:cs typeface="Nunito"/>
                <a:sym typeface="Nunito"/>
              </a:rPr>
              <a:t>“{interval1_direction}{interval1_class}_{interval2_direction}{interval2_class}”, </a:t>
            </a:r>
            <a:r>
              <a:rPr lang="en-US" sz="2000">
                <a:solidFill>
                  <a:schemeClr val="dk1"/>
                </a:solidFill>
                <a:latin typeface="Nunito"/>
                <a:ea typeface="Nunito"/>
                <a:cs typeface="Nunito"/>
                <a:sym typeface="Nunito"/>
              </a:rPr>
              <a:t>e.g. </a:t>
            </a:r>
            <a:r>
              <a:rPr i="1" lang="en-US" sz="2000">
                <a:solidFill>
                  <a:schemeClr val="dk1"/>
                </a:solidFill>
                <a:latin typeface="Nunito"/>
                <a:ea typeface="Nunito"/>
                <a:cs typeface="Nunito"/>
                <a:sym typeface="Nunito"/>
              </a:rPr>
              <a:t>AM2_DM2</a:t>
            </a:r>
            <a:endParaRPr i="1" sz="2000">
              <a:solidFill>
                <a:schemeClr val="dk1"/>
              </a:solidFill>
              <a:latin typeface="Nunito"/>
              <a:ea typeface="Nunito"/>
              <a:cs typeface="Nunito"/>
              <a:sym typeface="Nunito"/>
            </a:endParaRPr>
          </a:p>
          <a:p>
            <a:pPr indent="-357822" lvl="0" marL="457200" marR="0" rtl="0" algn="l">
              <a:lnSpc>
                <a:spcPct val="120000"/>
              </a:lnSpc>
              <a:spcBef>
                <a:spcPts val="0"/>
              </a:spcBef>
              <a:spcAft>
                <a:spcPts val="0"/>
              </a:spcAft>
              <a:buClr>
                <a:schemeClr val="dk1"/>
              </a:buClr>
              <a:buSzPct val="100000"/>
              <a:buFont typeface="Nunito"/>
              <a:buAutoNum type="arabicPeriod"/>
            </a:pPr>
            <a:r>
              <a:rPr b="1" lang="en-US" sz="2200">
                <a:solidFill>
                  <a:schemeClr val="dk1"/>
                </a:solidFill>
                <a:latin typeface="Nunito"/>
                <a:ea typeface="Nunito"/>
                <a:cs typeface="Nunito"/>
                <a:sym typeface="Nunito"/>
              </a:rPr>
              <a:t>Plot bar graphs</a:t>
            </a:r>
            <a:r>
              <a:rPr lang="en-US" sz="2200">
                <a:solidFill>
                  <a:schemeClr val="dk1"/>
                </a:solidFill>
                <a:latin typeface="Nunito"/>
                <a:ea typeface="Nunito"/>
                <a:cs typeface="Nunito"/>
                <a:sym typeface="Nunito"/>
              </a:rPr>
              <a:t> with percentage of each pair of intervals formed between the three consecutive notes:</a:t>
            </a:r>
            <a:endParaRPr sz="2200">
              <a:solidFill>
                <a:schemeClr val="dk1"/>
              </a:solidFill>
              <a:latin typeface="Nunito"/>
              <a:ea typeface="Nunito"/>
              <a:cs typeface="Nunito"/>
              <a:sym typeface="Nunito"/>
            </a:endParaRPr>
          </a:p>
          <a:p>
            <a:pPr indent="-357822" lvl="1" marL="914400" marR="0" rtl="0" algn="l">
              <a:lnSpc>
                <a:spcPct val="120000"/>
              </a:lnSpc>
              <a:spcBef>
                <a:spcPts val="0"/>
              </a:spcBef>
              <a:spcAft>
                <a:spcPts val="0"/>
              </a:spcAft>
              <a:buClr>
                <a:schemeClr val="dk1"/>
              </a:buClr>
              <a:buSzPct val="100000"/>
              <a:buFont typeface="Nunito"/>
              <a:buAutoNum type="alphaLcPeriod"/>
            </a:pPr>
            <a:r>
              <a:rPr lang="en-US" sz="2200">
                <a:solidFill>
                  <a:schemeClr val="dk1"/>
                </a:solidFill>
                <a:latin typeface="Nunito"/>
                <a:ea typeface="Nunito"/>
                <a:cs typeface="Nunito"/>
                <a:sym typeface="Nunito"/>
              </a:rPr>
              <a:t>First all the scores without making any distinction between Shengqiang or role.</a:t>
            </a:r>
            <a:endParaRPr sz="2200">
              <a:solidFill>
                <a:schemeClr val="dk1"/>
              </a:solidFill>
              <a:latin typeface="Nunito"/>
              <a:ea typeface="Nunito"/>
              <a:cs typeface="Nunito"/>
              <a:sym typeface="Nunito"/>
            </a:endParaRPr>
          </a:p>
          <a:p>
            <a:pPr indent="-357822" lvl="1" marL="914400" marR="0" rtl="0" algn="l">
              <a:lnSpc>
                <a:spcPct val="120000"/>
              </a:lnSpc>
              <a:spcBef>
                <a:spcPts val="0"/>
              </a:spcBef>
              <a:spcAft>
                <a:spcPts val="0"/>
              </a:spcAft>
              <a:buClr>
                <a:schemeClr val="dk1"/>
              </a:buClr>
              <a:buSzPct val="100000"/>
              <a:buFont typeface="Nunito"/>
              <a:buAutoNum type="alphaLcPeriod"/>
            </a:pPr>
            <a:r>
              <a:rPr lang="en-US" sz="2200">
                <a:solidFill>
                  <a:schemeClr val="dk1"/>
                </a:solidFill>
                <a:latin typeface="Nunito"/>
                <a:ea typeface="Nunito"/>
                <a:cs typeface="Nunito"/>
                <a:sym typeface="Nunito"/>
              </a:rPr>
              <a:t>Then separating between Erhuang and Xipi.</a:t>
            </a:r>
            <a:endParaRPr sz="2200">
              <a:solidFill>
                <a:schemeClr val="dk1"/>
              </a:solidFill>
              <a:latin typeface="Nunito"/>
              <a:ea typeface="Nunito"/>
              <a:cs typeface="Nunito"/>
              <a:sym typeface="Nunito"/>
            </a:endParaRPr>
          </a:p>
          <a:p>
            <a:pPr indent="-357822" lvl="1" marL="914400" marR="0" rtl="0" algn="l">
              <a:lnSpc>
                <a:spcPct val="120000"/>
              </a:lnSpc>
              <a:spcBef>
                <a:spcPts val="0"/>
              </a:spcBef>
              <a:spcAft>
                <a:spcPts val="0"/>
              </a:spcAft>
              <a:buClr>
                <a:schemeClr val="dk1"/>
              </a:buClr>
              <a:buSzPct val="100000"/>
              <a:buFont typeface="Nunito"/>
              <a:buAutoNum type="alphaLcPeriod"/>
            </a:pPr>
            <a:r>
              <a:rPr lang="en-US" sz="2200">
                <a:solidFill>
                  <a:schemeClr val="dk1"/>
                </a:solidFill>
                <a:latin typeface="Nunito"/>
                <a:ea typeface="Nunito"/>
                <a:cs typeface="Nunito"/>
                <a:sym typeface="Nunito"/>
              </a:rPr>
              <a:t>Then separating between Erhuang Dan, Erhuang Laosheng, Xipi Dan and Xipi Laosheng.</a:t>
            </a:r>
            <a:endParaRPr sz="2200">
              <a:solidFill>
                <a:schemeClr val="dk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14134c004d_1_1"/>
          <p:cNvSpPr txBox="1"/>
          <p:nvPr/>
        </p:nvSpPr>
        <p:spPr>
          <a:xfrm>
            <a:off x="421357" y="277250"/>
            <a:ext cx="5578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Results: All Scores</a:t>
            </a:r>
            <a:endParaRPr b="1" sz="3200">
              <a:solidFill>
                <a:srgbClr val="E82020"/>
              </a:solidFill>
              <a:latin typeface="Microsoft Yahei"/>
              <a:ea typeface="Microsoft Yahei"/>
              <a:cs typeface="Microsoft Yahei"/>
              <a:sym typeface="Microsoft Yahei"/>
            </a:endParaRPr>
          </a:p>
        </p:txBody>
      </p:sp>
      <p:grpSp>
        <p:nvGrpSpPr>
          <p:cNvPr id="203" name="Google Shape;203;g114134c004d_1_1"/>
          <p:cNvGrpSpPr/>
          <p:nvPr/>
        </p:nvGrpSpPr>
        <p:grpSpPr>
          <a:xfrm>
            <a:off x="0" y="234902"/>
            <a:ext cx="354579" cy="677438"/>
            <a:chOff x="0" y="-78772"/>
            <a:chExt cx="602104" cy="1150345"/>
          </a:xfrm>
        </p:grpSpPr>
        <p:sp>
          <p:nvSpPr>
            <p:cNvPr id="204" name="Google Shape;204;g114134c004d_1_1"/>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205" name="Google Shape;205;g114134c004d_1_1"/>
            <p:cNvSpPr/>
            <p:nvPr/>
          </p:nvSpPr>
          <p:spPr>
            <a:xfrm>
              <a:off x="0" y="-78772"/>
              <a:ext cx="602104" cy="1150345"/>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sp>
        <p:nvSpPr>
          <p:cNvPr id="206" name="Google Shape;206;g114134c004d_1_1"/>
          <p:cNvSpPr txBox="1"/>
          <p:nvPr/>
        </p:nvSpPr>
        <p:spPr>
          <a:xfrm>
            <a:off x="486300" y="5296175"/>
            <a:ext cx="11219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10 most frequent 3-note motives (in order) </a:t>
            </a:r>
            <a:r>
              <a:rPr i="1" lang="en-US">
                <a:latin typeface="Calibri"/>
                <a:ea typeface="Calibri"/>
                <a:cs typeface="Calibri"/>
                <a:sym typeface="Calibri"/>
              </a:rPr>
              <a:t>(symmetric melodic movements marked in blue)</a:t>
            </a:r>
            <a:r>
              <a:rPr lang="en-US">
                <a:latin typeface="Calibri"/>
                <a:ea typeface="Calibri"/>
                <a:cs typeface="Calibri"/>
                <a:sym typeface="Calibri"/>
              </a:rPr>
              <a:t>: </a:t>
            </a:r>
            <a:endParaRPr>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rgbClr val="4A86E8"/>
                </a:solidFill>
                <a:latin typeface="Calibri"/>
                <a:ea typeface="Calibri"/>
                <a:cs typeface="Calibri"/>
                <a:sym typeface="Calibri"/>
              </a:rPr>
              <a:t>DM2_AM2</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Dm3_Am3</a:t>
            </a:r>
            <a:r>
              <a:rPr lang="en-US">
                <a:solidFill>
                  <a:schemeClr val="dk1"/>
                </a:solidFill>
                <a:latin typeface="Calibri"/>
                <a:ea typeface="Calibri"/>
                <a:cs typeface="Calibri"/>
                <a:sym typeface="Calibri"/>
              </a:rPr>
              <a:t>, Am3_AM2, AM2_Am3, </a:t>
            </a:r>
            <a:r>
              <a:rPr lang="en-US">
                <a:solidFill>
                  <a:srgbClr val="4A86E8"/>
                </a:solidFill>
                <a:latin typeface="Calibri"/>
                <a:ea typeface="Calibri"/>
                <a:cs typeface="Calibri"/>
                <a:sym typeface="Calibri"/>
              </a:rPr>
              <a:t>AM2_DM2</a:t>
            </a:r>
            <a:r>
              <a:rPr lang="en-US">
                <a:solidFill>
                  <a:schemeClr val="dk1"/>
                </a:solidFill>
                <a:latin typeface="Calibri"/>
                <a:ea typeface="Calibri"/>
                <a:cs typeface="Calibri"/>
                <a:sym typeface="Calibri"/>
              </a:rPr>
              <a:t>, DM2_DM2, </a:t>
            </a:r>
            <a:r>
              <a:rPr lang="en-US">
                <a:solidFill>
                  <a:srgbClr val="4A86E8"/>
                </a:solidFill>
                <a:latin typeface="Calibri"/>
                <a:ea typeface="Calibri"/>
                <a:cs typeface="Calibri"/>
                <a:sym typeface="Calibri"/>
              </a:rPr>
              <a:t>Am3_Dm3</a:t>
            </a:r>
            <a:r>
              <a:rPr lang="en-US">
                <a:solidFill>
                  <a:schemeClr val="dk1"/>
                </a:solidFill>
                <a:latin typeface="Calibri"/>
                <a:ea typeface="Calibri"/>
                <a:cs typeface="Calibri"/>
                <a:sym typeface="Calibri"/>
              </a:rPr>
              <a:t>, Dm3_DM2, AM2_AM2, Am2_D</a:t>
            </a:r>
            <a:r>
              <a:rPr lang="en-US">
                <a:solidFill>
                  <a:srgbClr val="E82020"/>
                </a:solidFill>
                <a:latin typeface="Calibri"/>
                <a:ea typeface="Calibri"/>
                <a:cs typeface="Calibri"/>
                <a:sym typeface="Calibri"/>
              </a:rPr>
              <a:t>P4</a:t>
            </a:r>
            <a:endParaRPr>
              <a:solidFill>
                <a:srgbClr val="E82020"/>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most important intervals are Major Second and minor Third → natural intervals of the pentatonic scale.</a:t>
            </a:r>
            <a:endParaRPr>
              <a:solidFill>
                <a:schemeClr val="dk1"/>
              </a:solidFill>
              <a:latin typeface="Calibri"/>
              <a:ea typeface="Calibri"/>
              <a:cs typeface="Calibri"/>
              <a:sym typeface="Calibri"/>
            </a:endParaRPr>
          </a:p>
        </p:txBody>
      </p:sp>
      <p:pic>
        <p:nvPicPr>
          <p:cNvPr id="207" name="Google Shape;207;g114134c004d_1_1"/>
          <p:cNvPicPr preferRelativeResize="0"/>
          <p:nvPr/>
        </p:nvPicPr>
        <p:blipFill>
          <a:blip r:embed="rId3">
            <a:alphaModFix/>
          </a:blip>
          <a:stretch>
            <a:fillRect/>
          </a:stretch>
        </p:blipFill>
        <p:spPr>
          <a:xfrm>
            <a:off x="0" y="1125265"/>
            <a:ext cx="12192001" cy="39483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680496422_1_72"/>
          <p:cNvSpPr txBox="1"/>
          <p:nvPr/>
        </p:nvSpPr>
        <p:spPr>
          <a:xfrm>
            <a:off x="421357" y="277250"/>
            <a:ext cx="5578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R</a:t>
            </a:r>
            <a:r>
              <a:rPr b="1" lang="en-US" sz="3200">
                <a:solidFill>
                  <a:srgbClr val="E82020"/>
                </a:solidFill>
                <a:latin typeface="Microsoft Yahei"/>
                <a:ea typeface="Microsoft Yahei"/>
                <a:cs typeface="Microsoft Yahei"/>
                <a:sym typeface="Microsoft Yahei"/>
              </a:rPr>
              <a:t>esults: </a:t>
            </a:r>
            <a:r>
              <a:rPr b="1" i="1" lang="en-US" sz="3200">
                <a:solidFill>
                  <a:srgbClr val="E82020"/>
                </a:solidFill>
                <a:latin typeface="Microsoft Yahei"/>
                <a:ea typeface="Microsoft Yahei"/>
                <a:cs typeface="Microsoft Yahei"/>
                <a:sym typeface="Microsoft Yahei"/>
              </a:rPr>
              <a:t>Shengqiang</a:t>
            </a:r>
            <a:endParaRPr b="1" i="1" sz="3200">
              <a:solidFill>
                <a:srgbClr val="E82020"/>
              </a:solidFill>
              <a:latin typeface="Microsoft Yahei"/>
              <a:ea typeface="Microsoft Yahei"/>
              <a:cs typeface="Microsoft Yahei"/>
              <a:sym typeface="Microsoft Yahei"/>
            </a:endParaRPr>
          </a:p>
        </p:txBody>
      </p:sp>
      <p:grpSp>
        <p:nvGrpSpPr>
          <p:cNvPr id="214" name="Google Shape;214;g11680496422_1_72"/>
          <p:cNvGrpSpPr/>
          <p:nvPr/>
        </p:nvGrpSpPr>
        <p:grpSpPr>
          <a:xfrm>
            <a:off x="0" y="234902"/>
            <a:ext cx="354579" cy="677438"/>
            <a:chOff x="0" y="-78772"/>
            <a:chExt cx="602104" cy="1150345"/>
          </a:xfrm>
        </p:grpSpPr>
        <p:sp>
          <p:nvSpPr>
            <p:cNvPr id="215" name="Google Shape;215;g11680496422_1_72"/>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216" name="Google Shape;216;g11680496422_1_72"/>
            <p:cNvSpPr/>
            <p:nvPr/>
          </p:nvSpPr>
          <p:spPr>
            <a:xfrm>
              <a:off x="0" y="-78772"/>
              <a:ext cx="602104" cy="1150345"/>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pic>
        <p:nvPicPr>
          <p:cNvPr id="217" name="Google Shape;217;g11680496422_1_72"/>
          <p:cNvPicPr preferRelativeResize="0"/>
          <p:nvPr/>
        </p:nvPicPr>
        <p:blipFill>
          <a:blip r:embed="rId3">
            <a:alphaModFix/>
          </a:blip>
          <a:stretch>
            <a:fillRect/>
          </a:stretch>
        </p:blipFill>
        <p:spPr>
          <a:xfrm>
            <a:off x="0" y="1051565"/>
            <a:ext cx="12192000" cy="3344384"/>
          </a:xfrm>
          <a:prstGeom prst="rect">
            <a:avLst/>
          </a:prstGeom>
          <a:noFill/>
          <a:ln>
            <a:noFill/>
          </a:ln>
        </p:spPr>
      </p:pic>
      <p:sp>
        <p:nvSpPr>
          <p:cNvPr id="218" name="Google Shape;218;g11680496422_1_72"/>
          <p:cNvSpPr txBox="1"/>
          <p:nvPr/>
        </p:nvSpPr>
        <p:spPr>
          <a:xfrm>
            <a:off x="503250" y="4578575"/>
            <a:ext cx="11219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10 most frequent 3-note motives (in order) </a:t>
            </a:r>
            <a:r>
              <a:rPr i="1" lang="en-US">
                <a:latin typeface="Calibri"/>
                <a:ea typeface="Calibri"/>
                <a:cs typeface="Calibri"/>
                <a:sym typeface="Calibri"/>
              </a:rPr>
              <a:t>(symmetric melodic movements marked in blue)</a:t>
            </a:r>
            <a:r>
              <a:rPr lang="en-US">
                <a:latin typeface="Calibri"/>
                <a:ea typeface="Calibri"/>
                <a:cs typeface="Calibri"/>
                <a:sym typeface="Calibri"/>
              </a:rPr>
              <a:t>: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b="1" i="1" lang="en-US">
                <a:latin typeface="Calibri"/>
                <a:ea typeface="Calibri"/>
                <a:cs typeface="Calibri"/>
                <a:sym typeface="Calibri"/>
              </a:rPr>
              <a:t>Erhuang</a:t>
            </a:r>
            <a:r>
              <a:rPr lang="en-US">
                <a:latin typeface="Calibri"/>
                <a:ea typeface="Calibri"/>
                <a:cs typeface="Calibri"/>
                <a:sym typeface="Calibri"/>
              </a:rPr>
              <a:t>: </a:t>
            </a:r>
            <a:r>
              <a:rPr lang="en-US">
                <a:solidFill>
                  <a:srgbClr val="4A86E8"/>
                </a:solidFill>
                <a:latin typeface="Calibri"/>
                <a:ea typeface="Calibri"/>
                <a:cs typeface="Calibri"/>
                <a:sym typeface="Calibri"/>
              </a:rPr>
              <a:t>DM2_AM2</a:t>
            </a:r>
            <a:r>
              <a:rPr lang="en-US">
                <a:latin typeface="Calibri"/>
                <a:ea typeface="Calibri"/>
                <a:cs typeface="Calibri"/>
                <a:sym typeface="Calibri"/>
              </a:rPr>
              <a:t>, </a:t>
            </a:r>
            <a:r>
              <a:rPr lang="en-US">
                <a:solidFill>
                  <a:srgbClr val="4A86E8"/>
                </a:solidFill>
                <a:latin typeface="Calibri"/>
                <a:ea typeface="Calibri"/>
                <a:cs typeface="Calibri"/>
                <a:sym typeface="Calibri"/>
              </a:rPr>
              <a:t>Dm3_Am3</a:t>
            </a:r>
            <a:r>
              <a:rPr lang="en-US">
                <a:latin typeface="Calibri"/>
                <a:ea typeface="Calibri"/>
                <a:cs typeface="Calibri"/>
                <a:sym typeface="Calibri"/>
              </a:rPr>
              <a:t>, Am3_AM2, DM2_DM2, AM2_Am3, </a:t>
            </a:r>
            <a:r>
              <a:rPr lang="en-US">
                <a:solidFill>
                  <a:srgbClr val="4A86E8"/>
                </a:solidFill>
                <a:latin typeface="Calibri"/>
                <a:ea typeface="Calibri"/>
                <a:cs typeface="Calibri"/>
                <a:sym typeface="Calibri"/>
              </a:rPr>
              <a:t>AM2_DM2</a:t>
            </a:r>
            <a:r>
              <a:rPr lang="en-US">
                <a:latin typeface="Calibri"/>
                <a:ea typeface="Calibri"/>
                <a:cs typeface="Calibri"/>
                <a:sym typeface="Calibri"/>
              </a:rPr>
              <a:t>, Dm3_DM2, </a:t>
            </a:r>
            <a:r>
              <a:rPr lang="en-US">
                <a:solidFill>
                  <a:srgbClr val="4A86E8"/>
                </a:solidFill>
                <a:latin typeface="Calibri"/>
                <a:ea typeface="Calibri"/>
                <a:cs typeface="Calibri"/>
                <a:sym typeface="Calibri"/>
              </a:rPr>
              <a:t>Am3_Dm3</a:t>
            </a:r>
            <a:r>
              <a:rPr lang="en-US">
                <a:latin typeface="Calibri"/>
                <a:ea typeface="Calibri"/>
                <a:cs typeface="Calibri"/>
                <a:sym typeface="Calibri"/>
              </a:rPr>
              <a:t>, AM2_AM2, Am3_D</a:t>
            </a:r>
            <a:r>
              <a:rPr lang="en-US">
                <a:solidFill>
                  <a:srgbClr val="FF0000"/>
                </a:solidFill>
                <a:latin typeface="Calibri"/>
                <a:ea typeface="Calibri"/>
                <a:cs typeface="Calibri"/>
                <a:sym typeface="Calibri"/>
              </a:rPr>
              <a:t>P4</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b="1" i="1" lang="en-US">
                <a:solidFill>
                  <a:schemeClr val="dk1"/>
                </a:solidFill>
                <a:latin typeface="Calibri"/>
                <a:ea typeface="Calibri"/>
                <a:cs typeface="Calibri"/>
                <a:sym typeface="Calibri"/>
              </a:rPr>
              <a:t>Xipi</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DM2_AM2</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AM2_DM2</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Am3_Dm3</a:t>
            </a:r>
            <a:r>
              <a:rPr lang="en-US">
                <a:solidFill>
                  <a:schemeClr val="dk1"/>
                </a:solidFill>
                <a:latin typeface="Calibri"/>
                <a:ea typeface="Calibri"/>
                <a:cs typeface="Calibri"/>
                <a:sym typeface="Calibri"/>
              </a:rPr>
              <a:t>, AM2_Am3, </a:t>
            </a:r>
            <a:r>
              <a:rPr lang="en-US">
                <a:solidFill>
                  <a:srgbClr val="4A86E8"/>
                </a:solidFill>
                <a:latin typeface="Calibri"/>
                <a:ea typeface="Calibri"/>
                <a:cs typeface="Calibri"/>
                <a:sym typeface="Calibri"/>
              </a:rPr>
              <a:t>Dm3_Am3</a:t>
            </a:r>
            <a:r>
              <a:rPr lang="en-US">
                <a:solidFill>
                  <a:schemeClr val="dk1"/>
                </a:solidFill>
                <a:latin typeface="Calibri"/>
                <a:ea typeface="Calibri"/>
                <a:cs typeface="Calibri"/>
                <a:sym typeface="Calibri"/>
              </a:rPr>
              <a:t>, Am3_AM2, DM2_DM2, Dm3_DM2, AM2_AM2, Am3_D</a:t>
            </a:r>
            <a:r>
              <a:rPr lang="en-US">
                <a:solidFill>
                  <a:srgbClr val="E82020"/>
                </a:solidFill>
                <a:latin typeface="Calibri"/>
                <a:ea typeface="Calibri"/>
                <a:cs typeface="Calibri"/>
                <a:sym typeface="Calibri"/>
              </a:rPr>
              <a:t>P4</a:t>
            </a:r>
            <a:endParaRPr>
              <a:solidFill>
                <a:srgbClr val="E82020"/>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most important intervals are Major Second and minor Third → natural intervals of the pentatonic scale.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Differences between </a:t>
            </a:r>
            <a:r>
              <a:rPr i="1" lang="en-US">
                <a:solidFill>
                  <a:schemeClr val="dk1"/>
                </a:solidFill>
                <a:latin typeface="Calibri"/>
                <a:ea typeface="Calibri"/>
                <a:cs typeface="Calibri"/>
                <a:sym typeface="Calibri"/>
              </a:rPr>
              <a:t>Erhuang </a:t>
            </a:r>
            <a:r>
              <a:rPr lang="en-US">
                <a:solidFill>
                  <a:schemeClr val="dk1"/>
                </a:solidFill>
                <a:latin typeface="Calibri"/>
                <a:ea typeface="Calibri"/>
                <a:cs typeface="Calibri"/>
                <a:sym typeface="Calibri"/>
              </a:rPr>
              <a:t>and </a:t>
            </a:r>
            <a:r>
              <a:rPr i="1" lang="en-US">
                <a:solidFill>
                  <a:schemeClr val="dk1"/>
                </a:solidFill>
                <a:latin typeface="Calibri"/>
                <a:ea typeface="Calibri"/>
                <a:cs typeface="Calibri"/>
                <a:sym typeface="Calibri"/>
              </a:rPr>
              <a:t>Xipi</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a:t>
            </a:r>
            <a:r>
              <a:rPr lang="en-US">
                <a:solidFill>
                  <a:schemeClr val="dk1"/>
                </a:solidFill>
                <a:latin typeface="Calibri"/>
                <a:ea typeface="Calibri"/>
                <a:cs typeface="Calibri"/>
                <a:sym typeface="Calibri"/>
              </a:rPr>
              <a:t>there are more types of combinations present between pairs of intervals than in </a:t>
            </a:r>
            <a:r>
              <a:rPr i="1" lang="en-US">
                <a:solidFill>
                  <a:schemeClr val="dk1"/>
                </a:solidFill>
                <a:latin typeface="Calibri"/>
                <a:ea typeface="Calibri"/>
                <a:cs typeface="Calibri"/>
                <a:sym typeface="Calibri"/>
              </a:rPr>
              <a:t>Erhuang</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a:t>
            </a:r>
            <a:r>
              <a:rPr lang="en-US">
                <a:solidFill>
                  <a:schemeClr val="dk1"/>
                </a:solidFill>
                <a:latin typeface="Calibri"/>
                <a:ea typeface="Calibri"/>
                <a:cs typeface="Calibri"/>
                <a:sym typeface="Calibri"/>
              </a:rPr>
              <a:t>there is a greater percentage of symmetric 3-note motives with M2 and m3 than in </a:t>
            </a:r>
            <a:r>
              <a:rPr i="1" lang="en-US">
                <a:solidFill>
                  <a:schemeClr val="dk1"/>
                </a:solidFill>
                <a:latin typeface="Calibri"/>
                <a:ea typeface="Calibri"/>
                <a:cs typeface="Calibri"/>
                <a:sym typeface="Calibri"/>
              </a:rPr>
              <a:t>Erhuang</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a:t>
            </a:r>
            <a:r>
              <a:rPr lang="en-US">
                <a:solidFill>
                  <a:schemeClr val="dk1"/>
                </a:solidFill>
                <a:latin typeface="Calibri"/>
                <a:ea typeface="Calibri"/>
                <a:cs typeface="Calibri"/>
                <a:sym typeface="Calibri"/>
              </a:rPr>
              <a:t>there is a slightly greater percentage of motives with intervals larger than M3 than in </a:t>
            </a:r>
            <a:r>
              <a:rPr i="1" lang="en-US">
                <a:solidFill>
                  <a:schemeClr val="dk1"/>
                </a:solidFill>
                <a:latin typeface="Calibri"/>
                <a:ea typeface="Calibri"/>
                <a:cs typeface="Calibri"/>
                <a:sym typeface="Calibri"/>
              </a:rPr>
              <a:t>Erhuang</a:t>
            </a:r>
            <a:r>
              <a:rPr lang="en-US">
                <a:solidFill>
                  <a:schemeClr val="dk1"/>
                </a:solidFill>
                <a:latin typeface="Calibri"/>
                <a:ea typeface="Calibri"/>
                <a:cs typeface="Calibri"/>
                <a:sym typeface="Calibri"/>
              </a:rPr>
              <a:t>, e.g. P4, P5, m6.</a:t>
            </a:r>
            <a:endParaRPr>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1680496422_1_48"/>
          <p:cNvSpPr txBox="1"/>
          <p:nvPr/>
        </p:nvSpPr>
        <p:spPr>
          <a:xfrm>
            <a:off x="421350" y="277250"/>
            <a:ext cx="7758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R</a:t>
            </a:r>
            <a:r>
              <a:rPr b="1" lang="en-US" sz="3200">
                <a:solidFill>
                  <a:srgbClr val="E82020"/>
                </a:solidFill>
                <a:latin typeface="Microsoft Yahei"/>
                <a:ea typeface="Microsoft Yahei"/>
                <a:cs typeface="Microsoft Yahei"/>
                <a:sym typeface="Microsoft Yahei"/>
              </a:rPr>
              <a:t>esults : Role type and </a:t>
            </a:r>
            <a:r>
              <a:rPr b="1" i="1" lang="en-US" sz="3200">
                <a:solidFill>
                  <a:srgbClr val="E82020"/>
                </a:solidFill>
                <a:latin typeface="Microsoft Yahei"/>
                <a:ea typeface="Microsoft Yahei"/>
                <a:cs typeface="Microsoft Yahei"/>
                <a:sym typeface="Microsoft Yahei"/>
              </a:rPr>
              <a:t>Erhuang</a:t>
            </a:r>
            <a:endParaRPr b="1" i="1" sz="3200">
              <a:solidFill>
                <a:srgbClr val="E82020"/>
              </a:solidFill>
              <a:latin typeface="Microsoft Yahei"/>
              <a:ea typeface="Microsoft Yahei"/>
              <a:cs typeface="Microsoft Yahei"/>
              <a:sym typeface="Microsoft Yahei"/>
            </a:endParaRPr>
          </a:p>
        </p:txBody>
      </p:sp>
      <p:grpSp>
        <p:nvGrpSpPr>
          <p:cNvPr id="225" name="Google Shape;225;g11680496422_1_48"/>
          <p:cNvGrpSpPr/>
          <p:nvPr/>
        </p:nvGrpSpPr>
        <p:grpSpPr>
          <a:xfrm>
            <a:off x="0" y="234902"/>
            <a:ext cx="354579" cy="677438"/>
            <a:chOff x="0" y="-78772"/>
            <a:chExt cx="602104" cy="1150345"/>
          </a:xfrm>
        </p:grpSpPr>
        <p:sp>
          <p:nvSpPr>
            <p:cNvPr id="226" name="Google Shape;226;g11680496422_1_48"/>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227" name="Google Shape;227;g11680496422_1_48"/>
            <p:cNvSpPr/>
            <p:nvPr/>
          </p:nvSpPr>
          <p:spPr>
            <a:xfrm>
              <a:off x="0" y="-78772"/>
              <a:ext cx="602104" cy="1150345"/>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pic>
        <p:nvPicPr>
          <p:cNvPr id="228" name="Google Shape;228;g11680496422_1_48"/>
          <p:cNvPicPr preferRelativeResize="0"/>
          <p:nvPr/>
        </p:nvPicPr>
        <p:blipFill>
          <a:blip r:embed="rId3">
            <a:alphaModFix/>
          </a:blip>
          <a:stretch>
            <a:fillRect/>
          </a:stretch>
        </p:blipFill>
        <p:spPr>
          <a:xfrm>
            <a:off x="0" y="1052014"/>
            <a:ext cx="12191958" cy="3339536"/>
          </a:xfrm>
          <a:prstGeom prst="rect">
            <a:avLst/>
          </a:prstGeom>
          <a:noFill/>
          <a:ln>
            <a:noFill/>
          </a:ln>
        </p:spPr>
      </p:pic>
      <p:sp>
        <p:nvSpPr>
          <p:cNvPr id="229" name="Google Shape;229;g11680496422_1_48"/>
          <p:cNvSpPr txBox="1"/>
          <p:nvPr/>
        </p:nvSpPr>
        <p:spPr>
          <a:xfrm>
            <a:off x="503250" y="4578575"/>
            <a:ext cx="11219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10 most frequent 3-note motives (in order) </a:t>
            </a:r>
            <a:r>
              <a:rPr i="1" lang="en-US">
                <a:latin typeface="Calibri"/>
                <a:ea typeface="Calibri"/>
                <a:cs typeface="Calibri"/>
                <a:sym typeface="Calibri"/>
              </a:rPr>
              <a:t>(symmetric melodic movements marked in blue)</a:t>
            </a:r>
            <a:r>
              <a:rPr lang="en-US">
                <a:latin typeface="Calibri"/>
                <a:ea typeface="Calibri"/>
                <a:cs typeface="Calibri"/>
                <a:sym typeface="Calibri"/>
              </a:rPr>
              <a:t>: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b="1" i="1" lang="en-US">
                <a:latin typeface="Calibri"/>
                <a:ea typeface="Calibri"/>
                <a:cs typeface="Calibri"/>
                <a:sym typeface="Calibri"/>
              </a:rPr>
              <a:t>Erhuang Dan</a:t>
            </a:r>
            <a:r>
              <a:rPr lang="en-US">
                <a:latin typeface="Calibri"/>
                <a:ea typeface="Calibri"/>
                <a:cs typeface="Calibri"/>
                <a:sym typeface="Calibri"/>
              </a:rPr>
              <a:t>: </a:t>
            </a:r>
            <a:r>
              <a:rPr lang="en-US">
                <a:solidFill>
                  <a:srgbClr val="4A86E8"/>
                </a:solidFill>
                <a:latin typeface="Calibri"/>
                <a:ea typeface="Calibri"/>
                <a:cs typeface="Calibri"/>
                <a:sym typeface="Calibri"/>
              </a:rPr>
              <a:t>DM2_AM2</a:t>
            </a:r>
            <a:r>
              <a:rPr lang="en-US">
                <a:latin typeface="Calibri"/>
                <a:ea typeface="Calibri"/>
                <a:cs typeface="Calibri"/>
                <a:sym typeface="Calibri"/>
              </a:rPr>
              <a:t>, </a:t>
            </a:r>
            <a:r>
              <a:rPr lang="en-US">
                <a:solidFill>
                  <a:schemeClr val="dk1"/>
                </a:solidFill>
                <a:latin typeface="Calibri"/>
                <a:ea typeface="Calibri"/>
                <a:cs typeface="Calibri"/>
                <a:sym typeface="Calibri"/>
              </a:rPr>
              <a:t>A</a:t>
            </a:r>
            <a:r>
              <a:rPr lang="en-US">
                <a:solidFill>
                  <a:schemeClr val="dk1"/>
                </a:solidFill>
                <a:latin typeface="Calibri"/>
                <a:ea typeface="Calibri"/>
                <a:cs typeface="Calibri"/>
                <a:sym typeface="Calibri"/>
              </a:rPr>
              <a:t>m3_AM2</a:t>
            </a:r>
            <a:r>
              <a:rPr lang="en-US">
                <a:latin typeface="Calibri"/>
                <a:ea typeface="Calibri"/>
                <a:cs typeface="Calibri"/>
                <a:sym typeface="Calibri"/>
              </a:rPr>
              <a:t>, </a:t>
            </a:r>
            <a:r>
              <a:rPr lang="en-US">
                <a:solidFill>
                  <a:srgbClr val="4A86E8"/>
                </a:solidFill>
                <a:latin typeface="Calibri"/>
                <a:ea typeface="Calibri"/>
                <a:cs typeface="Calibri"/>
                <a:sym typeface="Calibri"/>
              </a:rPr>
              <a:t>Dm3_Am3</a:t>
            </a:r>
            <a:r>
              <a:rPr lang="en-US">
                <a:latin typeface="Calibri"/>
                <a:ea typeface="Calibri"/>
                <a:cs typeface="Calibri"/>
                <a:sym typeface="Calibri"/>
              </a:rPr>
              <a:t>, AM2_Am3, </a:t>
            </a:r>
            <a:r>
              <a:rPr lang="en-US">
                <a:solidFill>
                  <a:schemeClr val="dk1"/>
                </a:solidFill>
                <a:latin typeface="Calibri"/>
                <a:ea typeface="Calibri"/>
                <a:cs typeface="Calibri"/>
                <a:sym typeface="Calibri"/>
              </a:rPr>
              <a:t>DM2_DM2, </a:t>
            </a:r>
            <a:r>
              <a:rPr lang="en-US">
                <a:solidFill>
                  <a:srgbClr val="4A86E8"/>
                </a:solidFill>
                <a:latin typeface="Calibri"/>
                <a:ea typeface="Calibri"/>
                <a:cs typeface="Calibri"/>
                <a:sym typeface="Calibri"/>
              </a:rPr>
              <a:t>AM2_DM2</a:t>
            </a:r>
            <a:r>
              <a:rPr lang="en-US">
                <a:latin typeface="Calibri"/>
                <a:ea typeface="Calibri"/>
                <a:cs typeface="Calibri"/>
                <a:sym typeface="Calibri"/>
              </a:rPr>
              <a:t>, </a:t>
            </a:r>
            <a:r>
              <a:rPr lang="en-US">
                <a:solidFill>
                  <a:srgbClr val="4A86E8"/>
                </a:solidFill>
                <a:latin typeface="Calibri"/>
                <a:ea typeface="Calibri"/>
                <a:cs typeface="Calibri"/>
                <a:sym typeface="Calibri"/>
              </a:rPr>
              <a:t>Am3_Dm3, </a:t>
            </a:r>
            <a:r>
              <a:rPr lang="en-US">
                <a:solidFill>
                  <a:schemeClr val="dk1"/>
                </a:solidFill>
                <a:latin typeface="Calibri"/>
                <a:ea typeface="Calibri"/>
                <a:cs typeface="Calibri"/>
                <a:sym typeface="Calibri"/>
              </a:rPr>
              <a:t>AM2_AM2, </a:t>
            </a:r>
            <a:r>
              <a:rPr lang="en-US">
                <a:latin typeface="Calibri"/>
                <a:ea typeface="Calibri"/>
                <a:cs typeface="Calibri"/>
                <a:sym typeface="Calibri"/>
              </a:rPr>
              <a:t>Dm3_DM2, Am3_D</a:t>
            </a:r>
            <a:r>
              <a:rPr lang="en-US">
                <a:solidFill>
                  <a:srgbClr val="FF0000"/>
                </a:solidFill>
                <a:latin typeface="Calibri"/>
                <a:ea typeface="Calibri"/>
                <a:cs typeface="Calibri"/>
                <a:sym typeface="Calibri"/>
              </a:rPr>
              <a:t>P4</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b="1" i="1" lang="en-US">
                <a:solidFill>
                  <a:schemeClr val="dk1"/>
                </a:solidFill>
                <a:latin typeface="Calibri"/>
                <a:ea typeface="Calibri"/>
                <a:cs typeface="Calibri"/>
                <a:sym typeface="Calibri"/>
              </a:rPr>
              <a:t>Erhuang </a:t>
            </a:r>
            <a:r>
              <a:rPr b="1" i="1" lang="en-US">
                <a:solidFill>
                  <a:schemeClr val="dk1"/>
                </a:solidFill>
                <a:latin typeface="Calibri"/>
                <a:ea typeface="Calibri"/>
                <a:cs typeface="Calibri"/>
                <a:sym typeface="Calibri"/>
              </a:rPr>
              <a:t>Laosheng</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DM2_AM2</a:t>
            </a:r>
            <a:r>
              <a:rPr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Dm3_DM2, </a:t>
            </a:r>
            <a:r>
              <a:rPr lang="en-US">
                <a:solidFill>
                  <a:srgbClr val="4A86E8"/>
                </a:solidFill>
                <a:latin typeface="Calibri"/>
                <a:ea typeface="Calibri"/>
                <a:cs typeface="Calibri"/>
                <a:sym typeface="Calibri"/>
              </a:rPr>
              <a:t>Dm3_Am3, </a:t>
            </a:r>
            <a:r>
              <a:rPr lang="en-US">
                <a:solidFill>
                  <a:schemeClr val="dk1"/>
                </a:solidFill>
                <a:latin typeface="Calibri"/>
                <a:ea typeface="Calibri"/>
                <a:cs typeface="Calibri"/>
                <a:sym typeface="Calibri"/>
              </a:rPr>
              <a:t>DM2_DM2, Am3_AM2, </a:t>
            </a:r>
            <a:r>
              <a:rPr lang="en-US">
                <a:solidFill>
                  <a:srgbClr val="4A86E8"/>
                </a:solidFill>
                <a:latin typeface="Calibri"/>
                <a:ea typeface="Calibri"/>
                <a:cs typeface="Calibri"/>
                <a:sym typeface="Calibri"/>
              </a:rPr>
              <a:t>AM2_DM2</a:t>
            </a:r>
            <a:r>
              <a:rPr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AM2_Am3, AM2_AM2, </a:t>
            </a:r>
            <a:r>
              <a:rPr lang="en-US">
                <a:solidFill>
                  <a:srgbClr val="4A86E8"/>
                </a:solidFill>
                <a:latin typeface="Calibri"/>
                <a:ea typeface="Calibri"/>
                <a:cs typeface="Calibri"/>
                <a:sym typeface="Calibri"/>
              </a:rPr>
              <a:t>Am3_Dm3,</a:t>
            </a:r>
            <a:r>
              <a:rPr lang="en-US">
                <a:solidFill>
                  <a:schemeClr val="dk1"/>
                </a:solidFill>
                <a:latin typeface="Calibri"/>
                <a:ea typeface="Calibri"/>
                <a:cs typeface="Calibri"/>
                <a:sym typeface="Calibri"/>
              </a:rPr>
              <a:t> DM2_Dm3.</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Differences between </a:t>
            </a:r>
            <a:r>
              <a:rPr i="1" lang="en-US">
                <a:solidFill>
                  <a:schemeClr val="dk1"/>
                </a:solidFill>
                <a:latin typeface="Calibri"/>
                <a:ea typeface="Calibri"/>
                <a:cs typeface="Calibri"/>
                <a:sym typeface="Calibri"/>
              </a:rPr>
              <a:t>Erhuang </a:t>
            </a:r>
            <a:r>
              <a:rPr i="1" lang="en-US">
                <a:solidFill>
                  <a:schemeClr val="dk1"/>
                </a:solidFill>
                <a:latin typeface="Calibri"/>
                <a:ea typeface="Calibri"/>
                <a:cs typeface="Calibri"/>
                <a:sym typeface="Calibri"/>
              </a:rPr>
              <a:t>Dan </a:t>
            </a:r>
            <a:r>
              <a:rPr lang="en-US">
                <a:solidFill>
                  <a:schemeClr val="dk1"/>
                </a:solidFill>
                <a:latin typeface="Calibri"/>
                <a:ea typeface="Calibri"/>
                <a:cs typeface="Calibri"/>
                <a:sym typeface="Calibri"/>
              </a:rPr>
              <a:t>and </a:t>
            </a:r>
            <a:r>
              <a:rPr i="1" lang="en-US">
                <a:solidFill>
                  <a:schemeClr val="dk1"/>
                </a:solidFill>
                <a:latin typeface="Calibri"/>
                <a:ea typeface="Calibri"/>
                <a:cs typeface="Calibri"/>
                <a:sym typeface="Calibri"/>
              </a:rPr>
              <a:t>Erhuang Laosheng</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Erhuang </a:t>
            </a:r>
            <a:r>
              <a:rPr i="1" lang="en-US">
                <a:solidFill>
                  <a:schemeClr val="dk1"/>
                </a:solidFill>
                <a:latin typeface="Calibri"/>
                <a:ea typeface="Calibri"/>
                <a:cs typeface="Calibri"/>
                <a:sym typeface="Calibri"/>
              </a:rPr>
              <a:t>Laosheng </a:t>
            </a:r>
            <a:r>
              <a:rPr lang="en-US">
                <a:solidFill>
                  <a:schemeClr val="dk1"/>
                </a:solidFill>
                <a:latin typeface="Calibri"/>
                <a:ea typeface="Calibri"/>
                <a:cs typeface="Calibri"/>
                <a:sym typeface="Calibri"/>
              </a:rPr>
              <a:t>there are more types of combinations present between pairs of intervals than in Erhuang </a:t>
            </a:r>
            <a:r>
              <a:rPr i="1" lang="en-US">
                <a:solidFill>
                  <a:schemeClr val="dk1"/>
                </a:solidFill>
                <a:latin typeface="Calibri"/>
                <a:ea typeface="Calibri"/>
                <a:cs typeface="Calibri"/>
                <a:sym typeface="Calibri"/>
              </a:rPr>
              <a:t>Dan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Erhuang </a:t>
            </a:r>
            <a:r>
              <a:rPr i="1" lang="en-US">
                <a:solidFill>
                  <a:schemeClr val="dk1"/>
                </a:solidFill>
                <a:latin typeface="Calibri"/>
                <a:ea typeface="Calibri"/>
                <a:cs typeface="Calibri"/>
                <a:sym typeface="Calibri"/>
              </a:rPr>
              <a:t>Laosheng </a:t>
            </a:r>
            <a:r>
              <a:rPr lang="en-US">
                <a:solidFill>
                  <a:schemeClr val="dk1"/>
                </a:solidFill>
                <a:latin typeface="Calibri"/>
                <a:ea typeface="Calibri"/>
                <a:cs typeface="Calibri"/>
                <a:sym typeface="Calibri"/>
              </a:rPr>
              <a:t>motives with M3 (e.g. Am3_AM3, DM3_AM2 and AM2_DM3) have more presence than in Erhuang </a:t>
            </a:r>
            <a:r>
              <a:rPr i="1" lang="en-US">
                <a:solidFill>
                  <a:schemeClr val="dk1"/>
                </a:solidFill>
                <a:latin typeface="Calibri"/>
                <a:ea typeface="Calibri"/>
                <a:cs typeface="Calibri"/>
                <a:sym typeface="Calibri"/>
              </a:rPr>
              <a:t>Dan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680496422_1_60"/>
          <p:cNvSpPr txBox="1"/>
          <p:nvPr/>
        </p:nvSpPr>
        <p:spPr>
          <a:xfrm>
            <a:off x="421346" y="277250"/>
            <a:ext cx="892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Results : Role type and </a:t>
            </a:r>
            <a:r>
              <a:rPr b="1" i="1" lang="en-US" sz="3200">
                <a:solidFill>
                  <a:srgbClr val="E82020"/>
                </a:solidFill>
                <a:latin typeface="Microsoft Yahei"/>
                <a:ea typeface="Microsoft Yahei"/>
                <a:cs typeface="Microsoft Yahei"/>
                <a:sym typeface="Microsoft Yahei"/>
              </a:rPr>
              <a:t>Xipi</a:t>
            </a:r>
            <a:endParaRPr b="1" i="1" sz="3200">
              <a:solidFill>
                <a:srgbClr val="E82020"/>
              </a:solidFill>
              <a:latin typeface="Microsoft Yahei"/>
              <a:ea typeface="Microsoft Yahei"/>
              <a:cs typeface="Microsoft Yahei"/>
              <a:sym typeface="Microsoft Yahei"/>
            </a:endParaRPr>
          </a:p>
        </p:txBody>
      </p:sp>
      <p:grpSp>
        <p:nvGrpSpPr>
          <p:cNvPr id="236" name="Google Shape;236;g11680496422_1_60"/>
          <p:cNvGrpSpPr/>
          <p:nvPr/>
        </p:nvGrpSpPr>
        <p:grpSpPr>
          <a:xfrm>
            <a:off x="0" y="234902"/>
            <a:ext cx="354579" cy="677438"/>
            <a:chOff x="0" y="-78772"/>
            <a:chExt cx="602104" cy="1150345"/>
          </a:xfrm>
        </p:grpSpPr>
        <p:sp>
          <p:nvSpPr>
            <p:cNvPr id="237" name="Google Shape;237;g11680496422_1_60"/>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238" name="Google Shape;238;g11680496422_1_60"/>
            <p:cNvSpPr/>
            <p:nvPr/>
          </p:nvSpPr>
          <p:spPr>
            <a:xfrm>
              <a:off x="0" y="-78772"/>
              <a:ext cx="602104" cy="1150345"/>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pic>
        <p:nvPicPr>
          <p:cNvPr id="239" name="Google Shape;239;g11680496422_1_60"/>
          <p:cNvPicPr preferRelativeResize="0"/>
          <p:nvPr/>
        </p:nvPicPr>
        <p:blipFill>
          <a:blip r:embed="rId3">
            <a:alphaModFix/>
          </a:blip>
          <a:stretch>
            <a:fillRect/>
          </a:stretch>
        </p:blipFill>
        <p:spPr>
          <a:xfrm>
            <a:off x="-22475" y="1055008"/>
            <a:ext cx="12236950" cy="3495017"/>
          </a:xfrm>
          <a:prstGeom prst="rect">
            <a:avLst/>
          </a:prstGeom>
          <a:noFill/>
          <a:ln>
            <a:noFill/>
          </a:ln>
        </p:spPr>
      </p:pic>
      <p:sp>
        <p:nvSpPr>
          <p:cNvPr id="240" name="Google Shape;240;g11680496422_1_60"/>
          <p:cNvSpPr txBox="1"/>
          <p:nvPr/>
        </p:nvSpPr>
        <p:spPr>
          <a:xfrm>
            <a:off x="503250" y="4578575"/>
            <a:ext cx="11219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10 most frequent 3-note motives (in order) </a:t>
            </a:r>
            <a:r>
              <a:rPr i="1" lang="en-US">
                <a:latin typeface="Calibri"/>
                <a:ea typeface="Calibri"/>
                <a:cs typeface="Calibri"/>
                <a:sym typeface="Calibri"/>
              </a:rPr>
              <a:t>(symmetric melodic movements marked in blue)</a:t>
            </a:r>
            <a:r>
              <a:rPr lang="en-US">
                <a:latin typeface="Calibri"/>
                <a:ea typeface="Calibri"/>
                <a:cs typeface="Calibri"/>
                <a:sym typeface="Calibri"/>
              </a:rPr>
              <a:t>: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b="1" i="1" lang="en-US">
                <a:latin typeface="Calibri"/>
                <a:ea typeface="Calibri"/>
                <a:cs typeface="Calibri"/>
                <a:sym typeface="Calibri"/>
              </a:rPr>
              <a:t>Xipi Dan</a:t>
            </a:r>
            <a:r>
              <a:rPr lang="en-US">
                <a:latin typeface="Calibri"/>
                <a:ea typeface="Calibri"/>
                <a:cs typeface="Calibri"/>
                <a:sym typeface="Calibri"/>
              </a:rPr>
              <a:t>: </a:t>
            </a:r>
            <a:r>
              <a:rPr lang="en-US">
                <a:solidFill>
                  <a:srgbClr val="4A86E8"/>
                </a:solidFill>
                <a:latin typeface="Calibri"/>
                <a:ea typeface="Calibri"/>
                <a:cs typeface="Calibri"/>
                <a:sym typeface="Calibri"/>
              </a:rPr>
              <a:t>DM2_AM2</a:t>
            </a:r>
            <a:r>
              <a:rPr lang="en-US">
                <a:latin typeface="Calibri"/>
                <a:ea typeface="Calibri"/>
                <a:cs typeface="Calibri"/>
                <a:sym typeface="Calibri"/>
              </a:rPr>
              <a:t>, </a:t>
            </a:r>
            <a:r>
              <a:rPr lang="en-US">
                <a:solidFill>
                  <a:srgbClr val="4A86E8"/>
                </a:solidFill>
                <a:latin typeface="Calibri"/>
                <a:ea typeface="Calibri"/>
                <a:cs typeface="Calibri"/>
                <a:sym typeface="Calibri"/>
              </a:rPr>
              <a:t>AM2_DM2</a:t>
            </a:r>
            <a:r>
              <a:rPr lang="en-US">
                <a:solidFill>
                  <a:schemeClr val="dk1"/>
                </a:solidFill>
                <a:latin typeface="Calibri"/>
                <a:ea typeface="Calibri"/>
                <a:cs typeface="Calibri"/>
                <a:sym typeface="Calibri"/>
              </a:rPr>
              <a:t>, </a:t>
            </a:r>
            <a:r>
              <a:rPr lang="en-US">
                <a:latin typeface="Calibri"/>
                <a:ea typeface="Calibri"/>
                <a:cs typeface="Calibri"/>
                <a:sym typeface="Calibri"/>
              </a:rPr>
              <a:t>AM2_Am3</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Am3_Dm3</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Dm3_Am3</a:t>
            </a:r>
            <a:r>
              <a:rPr lang="en-US">
                <a:solidFill>
                  <a:schemeClr val="dk1"/>
                </a:solidFill>
                <a:latin typeface="Calibri"/>
                <a:ea typeface="Calibri"/>
                <a:cs typeface="Calibri"/>
                <a:sym typeface="Calibri"/>
              </a:rPr>
              <a:t>, Am3_AM2, Dm3_DM2, DM2_DM2, AM2_AM2, Am3_D</a:t>
            </a:r>
            <a:r>
              <a:rPr lang="en-US">
                <a:solidFill>
                  <a:srgbClr val="E82020"/>
                </a:solidFill>
                <a:latin typeface="Calibri"/>
                <a:ea typeface="Calibri"/>
                <a:cs typeface="Calibri"/>
                <a:sym typeface="Calibri"/>
              </a:rPr>
              <a:t>P4</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b="1" i="1" lang="en-US">
                <a:solidFill>
                  <a:schemeClr val="dk1"/>
                </a:solidFill>
                <a:latin typeface="Calibri"/>
                <a:ea typeface="Calibri"/>
                <a:cs typeface="Calibri"/>
                <a:sym typeface="Calibri"/>
              </a:rPr>
              <a:t>Xipi Laosheng</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DM2_AM2</a:t>
            </a:r>
            <a:r>
              <a:rPr lang="en-US">
                <a:solidFill>
                  <a:schemeClr val="dk1"/>
                </a:solidFill>
                <a:latin typeface="Calibri"/>
                <a:ea typeface="Calibri"/>
                <a:cs typeface="Calibri"/>
                <a:sym typeface="Calibri"/>
              </a:rPr>
              <a:t>, </a:t>
            </a:r>
            <a:r>
              <a:rPr lang="en-US">
                <a:solidFill>
                  <a:srgbClr val="4A86E8"/>
                </a:solidFill>
                <a:latin typeface="Calibri"/>
                <a:ea typeface="Calibri"/>
                <a:cs typeface="Calibri"/>
                <a:sym typeface="Calibri"/>
              </a:rPr>
              <a:t>Am3_Dm3</a:t>
            </a:r>
            <a:r>
              <a:rPr lang="en-US">
                <a:solidFill>
                  <a:schemeClr val="dk1"/>
                </a:solidFill>
                <a:latin typeface="Calibri"/>
                <a:ea typeface="Calibri"/>
                <a:cs typeface="Calibri"/>
                <a:sym typeface="Calibri"/>
              </a:rPr>
              <a:t>, DM2_DM2, D</a:t>
            </a:r>
            <a:r>
              <a:rPr lang="en-US">
                <a:solidFill>
                  <a:srgbClr val="E82020"/>
                </a:solidFill>
                <a:latin typeface="Calibri"/>
                <a:ea typeface="Calibri"/>
                <a:cs typeface="Calibri"/>
                <a:sym typeface="Calibri"/>
              </a:rPr>
              <a:t>P4</a:t>
            </a:r>
            <a:r>
              <a:rPr lang="en-US">
                <a:solidFill>
                  <a:schemeClr val="dk1"/>
                </a:solidFill>
                <a:latin typeface="Calibri"/>
                <a:ea typeface="Calibri"/>
                <a:cs typeface="Calibri"/>
                <a:sym typeface="Calibri"/>
              </a:rPr>
              <a:t>_AM3, Am3_AM2, </a:t>
            </a:r>
            <a:r>
              <a:rPr lang="en-US">
                <a:solidFill>
                  <a:srgbClr val="4A86E8"/>
                </a:solidFill>
                <a:latin typeface="Calibri"/>
                <a:ea typeface="Calibri"/>
                <a:cs typeface="Calibri"/>
                <a:sym typeface="Calibri"/>
              </a:rPr>
              <a:t>Dm3_Am3</a:t>
            </a:r>
            <a:r>
              <a:rPr lang="en-US">
                <a:solidFill>
                  <a:schemeClr val="dk1"/>
                </a:solidFill>
                <a:latin typeface="Calibri"/>
                <a:ea typeface="Calibri"/>
                <a:cs typeface="Calibri"/>
                <a:sym typeface="Calibri"/>
              </a:rPr>
              <a:t>, AM2_Am3, AM3_DM2, DM2_AM3, </a:t>
            </a:r>
            <a:r>
              <a:rPr lang="en-US">
                <a:solidFill>
                  <a:srgbClr val="4A86E8"/>
                </a:solidFill>
                <a:latin typeface="Calibri"/>
                <a:ea typeface="Calibri"/>
                <a:cs typeface="Calibri"/>
                <a:sym typeface="Calibri"/>
              </a:rPr>
              <a:t>AM2_DM2</a:t>
            </a:r>
            <a:endParaRPr>
              <a:solidFill>
                <a:srgbClr val="4A86E8"/>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Differences between </a:t>
            </a:r>
            <a:r>
              <a:rPr i="1" lang="en-US">
                <a:solidFill>
                  <a:schemeClr val="dk1"/>
                </a:solidFill>
                <a:latin typeface="Calibri"/>
                <a:ea typeface="Calibri"/>
                <a:cs typeface="Calibri"/>
                <a:sym typeface="Calibri"/>
              </a:rPr>
              <a:t>Xipi Dan</a:t>
            </a:r>
            <a:r>
              <a:rPr i="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and </a:t>
            </a:r>
            <a:r>
              <a:rPr i="1" lang="en-US">
                <a:solidFill>
                  <a:schemeClr val="dk1"/>
                </a:solidFill>
                <a:latin typeface="Calibri"/>
                <a:ea typeface="Calibri"/>
                <a:cs typeface="Calibri"/>
                <a:sym typeface="Calibri"/>
              </a:rPr>
              <a:t>Xipi Laosheng</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Dan </a:t>
            </a:r>
            <a:r>
              <a:rPr lang="en-US">
                <a:solidFill>
                  <a:schemeClr val="dk1"/>
                </a:solidFill>
                <a:latin typeface="Calibri"/>
                <a:ea typeface="Calibri"/>
                <a:cs typeface="Calibri"/>
                <a:sym typeface="Calibri"/>
              </a:rPr>
              <a:t>there are more types of combinations present between pairs of intervals than in </a:t>
            </a:r>
            <a:r>
              <a:rPr i="1" lang="en-US">
                <a:solidFill>
                  <a:schemeClr val="dk1"/>
                </a:solidFill>
                <a:latin typeface="Calibri"/>
                <a:ea typeface="Calibri"/>
                <a:cs typeface="Calibri"/>
                <a:sym typeface="Calibri"/>
              </a:rPr>
              <a:t>Xipi Laosheng</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Xipi </a:t>
            </a:r>
            <a:r>
              <a:rPr i="1" lang="en-US">
                <a:solidFill>
                  <a:schemeClr val="dk1"/>
                </a:solidFill>
                <a:latin typeface="Calibri"/>
                <a:ea typeface="Calibri"/>
                <a:cs typeface="Calibri"/>
                <a:sym typeface="Calibri"/>
              </a:rPr>
              <a:t>Laosheng </a:t>
            </a:r>
            <a:r>
              <a:rPr lang="en-US">
                <a:solidFill>
                  <a:schemeClr val="dk1"/>
                </a:solidFill>
                <a:latin typeface="Calibri"/>
                <a:ea typeface="Calibri"/>
                <a:cs typeface="Calibri"/>
                <a:sym typeface="Calibri"/>
              </a:rPr>
              <a:t>motives combining M2 and M3 (e.g. AM3_DM2, DM2_AM3 and DM3_AM2) have more presence than in Xipi </a:t>
            </a:r>
            <a:r>
              <a:rPr i="1" lang="en-US">
                <a:solidFill>
                  <a:schemeClr val="dk1"/>
                </a:solidFill>
                <a:latin typeface="Calibri"/>
                <a:ea typeface="Calibri"/>
                <a:cs typeface="Calibri"/>
                <a:sym typeface="Calibri"/>
              </a:rPr>
              <a:t>Dan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cxnSp>
        <p:nvCxnSpPr>
          <p:cNvPr id="246" name="Google Shape;246;p15"/>
          <p:cNvCxnSpPr/>
          <p:nvPr/>
        </p:nvCxnSpPr>
        <p:spPr>
          <a:xfrm>
            <a:off x="2136000" y="2306955"/>
            <a:ext cx="7920000" cy="0"/>
          </a:xfrm>
          <a:prstGeom prst="straightConnector1">
            <a:avLst/>
          </a:prstGeom>
          <a:noFill/>
          <a:ln cap="flat" cmpd="sng" w="25400">
            <a:solidFill>
              <a:srgbClr val="E82020"/>
            </a:solidFill>
            <a:prstDash val="solid"/>
            <a:miter lim="800000"/>
            <a:headEnd len="sm" w="sm" type="none"/>
            <a:tailEnd len="sm" w="sm" type="none"/>
          </a:ln>
        </p:spPr>
      </p:cxnSp>
      <p:sp>
        <p:nvSpPr>
          <p:cNvPr id="247" name="Google Shape;247;p15"/>
          <p:cNvSpPr txBox="1"/>
          <p:nvPr/>
        </p:nvSpPr>
        <p:spPr>
          <a:xfrm>
            <a:off x="2226628" y="2547848"/>
            <a:ext cx="773874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rgbClr val="E82020"/>
                </a:solidFill>
                <a:latin typeface="Nunito"/>
                <a:ea typeface="Nunito"/>
                <a:cs typeface="Nunito"/>
                <a:sym typeface="Nunito"/>
              </a:rPr>
              <a:t>Conclusion</a:t>
            </a:r>
            <a:endParaRPr/>
          </a:p>
        </p:txBody>
      </p:sp>
      <p:cxnSp>
        <p:nvCxnSpPr>
          <p:cNvPr id="248" name="Google Shape;248;p15"/>
          <p:cNvCxnSpPr/>
          <p:nvPr/>
        </p:nvCxnSpPr>
        <p:spPr>
          <a:xfrm>
            <a:off x="2136000" y="3989070"/>
            <a:ext cx="7920000" cy="0"/>
          </a:xfrm>
          <a:prstGeom prst="straightConnector1">
            <a:avLst/>
          </a:prstGeom>
          <a:noFill/>
          <a:ln cap="flat" cmpd="sng" w="25400">
            <a:solidFill>
              <a:srgbClr val="E82020"/>
            </a:solidFill>
            <a:prstDash val="solid"/>
            <a:miter lim="800000"/>
            <a:headEnd len="sm" w="sm" type="none"/>
            <a:tailEnd len="sm" w="sm" type="none"/>
          </a:ln>
        </p:spPr>
      </p:cxnSp>
      <p:pic>
        <p:nvPicPr>
          <p:cNvPr id="249" name="Google Shape;249;p15"/>
          <p:cNvPicPr preferRelativeResize="0"/>
          <p:nvPr/>
        </p:nvPicPr>
        <p:blipFill rotWithShape="1">
          <a:blip r:embed="rId3">
            <a:alphaModFix/>
          </a:blip>
          <a:srcRect b="0" l="0" r="0" t="0"/>
          <a:stretch/>
        </p:blipFill>
        <p:spPr>
          <a:xfrm>
            <a:off x="9410787" y="3555170"/>
            <a:ext cx="2105514" cy="22601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nvSpPr>
        <p:spPr>
          <a:xfrm>
            <a:off x="421338" y="277239"/>
            <a:ext cx="558757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Conclusion</a:t>
            </a:r>
            <a:endParaRPr/>
          </a:p>
        </p:txBody>
      </p:sp>
      <p:grpSp>
        <p:nvGrpSpPr>
          <p:cNvPr id="256" name="Google Shape;256;p16"/>
          <p:cNvGrpSpPr/>
          <p:nvPr/>
        </p:nvGrpSpPr>
        <p:grpSpPr>
          <a:xfrm>
            <a:off x="0" y="234902"/>
            <a:ext cx="354563" cy="677408"/>
            <a:chOff x="0" y="-78772"/>
            <a:chExt cx="602082" cy="1150304"/>
          </a:xfrm>
        </p:grpSpPr>
        <p:sp>
          <p:nvSpPr>
            <p:cNvPr id="257" name="Google Shape;257;p16"/>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258" name="Google Shape;258;p16"/>
            <p:cNvSpPr/>
            <p:nvPr/>
          </p:nvSpPr>
          <p:spPr>
            <a:xfrm>
              <a:off x="0" y="-78772"/>
              <a:ext cx="602082" cy="1150304"/>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sp>
        <p:nvSpPr>
          <p:cNvPr id="259" name="Google Shape;259;p16"/>
          <p:cNvSpPr txBox="1"/>
          <p:nvPr/>
        </p:nvSpPr>
        <p:spPr>
          <a:xfrm>
            <a:off x="69375" y="2215177"/>
            <a:ext cx="11386500" cy="623400"/>
          </a:xfrm>
          <a:prstGeom prst="rect">
            <a:avLst/>
          </a:prstGeom>
          <a:solidFill>
            <a:srgbClr val="FCECE7"/>
          </a:solidFill>
          <a:ln>
            <a:noFill/>
          </a:ln>
        </p:spPr>
        <p:txBody>
          <a:bodyPr anchorCtr="0" anchor="t" bIns="46800" lIns="90000" spcFirstLastPara="1" rIns="90000" wrap="square" tIns="46800">
            <a:normAutofit/>
          </a:bodyPr>
          <a:lstStyle/>
          <a:p>
            <a:pPr indent="0" lvl="0" marL="457200" marR="0" rtl="0" algn="just">
              <a:lnSpc>
                <a:spcPct val="120000"/>
              </a:lnSpc>
              <a:spcBef>
                <a:spcPts val="0"/>
              </a:spcBef>
              <a:spcAft>
                <a:spcPts val="0"/>
              </a:spcAft>
              <a:buNone/>
            </a:pPr>
            <a:r>
              <a:t/>
            </a:r>
            <a:endParaRPr sz="200">
              <a:solidFill>
                <a:schemeClr val="dk1"/>
              </a:solidFill>
              <a:latin typeface="Nunito"/>
              <a:ea typeface="Nunito"/>
              <a:cs typeface="Nunito"/>
              <a:sym typeface="Nunito"/>
            </a:endParaRPr>
          </a:p>
          <a:p>
            <a:pPr indent="-419100" lvl="0" marL="914400" marR="0" rtl="0" algn="just">
              <a:lnSpc>
                <a:spcPct val="115000"/>
              </a:lnSpc>
              <a:spcBef>
                <a:spcPts val="0"/>
              </a:spcBef>
              <a:spcAft>
                <a:spcPts val="0"/>
              </a:spcAft>
              <a:buClr>
                <a:schemeClr val="dk1"/>
              </a:buClr>
              <a:buSzPts val="1800"/>
              <a:buFont typeface="Calibri"/>
              <a:buAutoNum type="arabicPeriod"/>
            </a:pPr>
            <a:r>
              <a:rPr lang="en-US" sz="1800">
                <a:solidFill>
                  <a:schemeClr val="dk1"/>
                </a:solidFill>
                <a:latin typeface="Nunito"/>
                <a:ea typeface="Nunito"/>
                <a:cs typeface="Nunito"/>
                <a:sym typeface="Nunito"/>
              </a:rPr>
              <a:t>What are the most frequent melodic motives of </a:t>
            </a:r>
            <a:r>
              <a:rPr b="1" lang="en-US" sz="1800">
                <a:solidFill>
                  <a:schemeClr val="dk1"/>
                </a:solidFill>
                <a:latin typeface="Nunito"/>
                <a:ea typeface="Nunito"/>
                <a:cs typeface="Nunito"/>
                <a:sym typeface="Nunito"/>
              </a:rPr>
              <a:t>three notes</a:t>
            </a:r>
            <a:r>
              <a:rPr lang="en-US" sz="1800">
                <a:solidFill>
                  <a:schemeClr val="dk1"/>
                </a:solidFill>
                <a:latin typeface="Nunito"/>
                <a:ea typeface="Nunito"/>
                <a:cs typeface="Nunito"/>
                <a:sym typeface="Nunito"/>
              </a:rPr>
              <a:t> in vocal parts?</a:t>
            </a:r>
            <a:endParaRPr sz="800"/>
          </a:p>
          <a:p>
            <a:pPr indent="0" lvl="0" marL="0" marR="0" rtl="0" algn="just">
              <a:lnSpc>
                <a:spcPct val="115000"/>
              </a:lnSpc>
              <a:spcBef>
                <a:spcPts val="400"/>
              </a:spcBef>
              <a:spcAft>
                <a:spcPts val="0"/>
              </a:spcAft>
              <a:buNone/>
            </a:pPr>
            <a:r>
              <a:t/>
            </a:r>
            <a:endParaRPr sz="100">
              <a:solidFill>
                <a:schemeClr val="dk1"/>
              </a:solidFill>
              <a:latin typeface="Nunito"/>
              <a:ea typeface="Nunito"/>
              <a:cs typeface="Nunito"/>
              <a:sym typeface="Nunito"/>
            </a:endParaRPr>
          </a:p>
        </p:txBody>
      </p:sp>
      <p:pic>
        <p:nvPicPr>
          <p:cNvPr id="260" name="Google Shape;260;p16"/>
          <p:cNvPicPr preferRelativeResize="0"/>
          <p:nvPr/>
        </p:nvPicPr>
        <p:blipFill>
          <a:blip r:embed="rId3">
            <a:alphaModFix/>
          </a:blip>
          <a:stretch>
            <a:fillRect/>
          </a:stretch>
        </p:blipFill>
        <p:spPr>
          <a:xfrm>
            <a:off x="1671650" y="2838575"/>
            <a:ext cx="7977175" cy="1495725"/>
          </a:xfrm>
          <a:prstGeom prst="rect">
            <a:avLst/>
          </a:prstGeom>
          <a:noFill/>
          <a:ln>
            <a:noFill/>
          </a:ln>
        </p:spPr>
      </p:pic>
      <p:sp>
        <p:nvSpPr>
          <p:cNvPr id="261" name="Google Shape;261;p16"/>
          <p:cNvSpPr txBox="1"/>
          <p:nvPr/>
        </p:nvSpPr>
        <p:spPr>
          <a:xfrm>
            <a:off x="506875" y="1328148"/>
            <a:ext cx="4879800" cy="585000"/>
          </a:xfrm>
          <a:prstGeom prst="rect">
            <a:avLst/>
          </a:prstGeom>
          <a:noFill/>
          <a:ln>
            <a:noFill/>
          </a:ln>
        </p:spPr>
        <p:txBody>
          <a:bodyPr anchorCtr="0" anchor="t" bIns="46800" lIns="90000" spcFirstLastPara="1" rIns="90000" wrap="square" tIns="46800">
            <a:noAutofit/>
          </a:bodyPr>
          <a:lstStyle/>
          <a:p>
            <a:pPr indent="0" lvl="0" marL="0" marR="0" rtl="0" algn="ctr">
              <a:lnSpc>
                <a:spcPct val="120000"/>
              </a:lnSpc>
              <a:spcBef>
                <a:spcPts val="0"/>
              </a:spcBef>
              <a:spcAft>
                <a:spcPts val="0"/>
              </a:spcAft>
              <a:buNone/>
            </a:pPr>
            <a:r>
              <a:rPr lang="en-US" sz="1250">
                <a:solidFill>
                  <a:schemeClr val="dk1"/>
                </a:solidFill>
              </a:rPr>
              <a:t>One of the agreed differences between erhuang and xipi is the major use or larger intervals of the latter compared with the former.</a:t>
            </a:r>
            <a:endParaRPr sz="1250"/>
          </a:p>
        </p:txBody>
      </p:sp>
      <p:sp>
        <p:nvSpPr>
          <p:cNvPr id="262" name="Google Shape;262;p16"/>
          <p:cNvSpPr/>
          <p:nvPr/>
        </p:nvSpPr>
        <p:spPr>
          <a:xfrm>
            <a:off x="415501" y="1083914"/>
            <a:ext cx="587822" cy="792337"/>
          </a:xfrm>
          <a:custGeom>
            <a:rect b="b" l="l" r="r" t="t"/>
            <a:pathLst>
              <a:path extrusionOk="0" h="980" w="804">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263" name="Google Shape;263;p16"/>
          <p:cNvSpPr/>
          <p:nvPr/>
        </p:nvSpPr>
        <p:spPr>
          <a:xfrm rot="10800000">
            <a:off x="5184929" y="1127771"/>
            <a:ext cx="228778" cy="185875"/>
          </a:xfrm>
          <a:prstGeom prst="rect">
            <a:avLst/>
          </a:prstGeom>
        </p:spPr>
        <p:txBody>
          <a:bodyPr>
            <a:prstTxWarp prst="textPlain"/>
          </a:bodyPr>
          <a:lstStyle/>
          <a:p>
            <a:pPr lvl="0" algn="l"/>
            <a:r>
              <a:rPr b="0" i="0">
                <a:ln>
                  <a:noFill/>
                </a:ln>
                <a:solidFill>
                  <a:srgbClr val="A5A5A5"/>
                </a:solidFill>
                <a:latin typeface="Microsoft Yahei"/>
              </a:rPr>
              <a:t>“</a:t>
            </a:r>
          </a:p>
        </p:txBody>
      </p:sp>
      <p:sp>
        <p:nvSpPr>
          <p:cNvPr id="264" name="Google Shape;264;p16"/>
          <p:cNvSpPr txBox="1"/>
          <p:nvPr/>
        </p:nvSpPr>
        <p:spPr>
          <a:xfrm>
            <a:off x="5636975" y="1181100"/>
            <a:ext cx="5920500" cy="8961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None/>
            </a:pPr>
            <a:r>
              <a:rPr lang="en-US" sz="1250">
                <a:solidFill>
                  <a:schemeClr val="dk1"/>
                </a:solidFill>
              </a:rPr>
              <a:t>State of the art literature refers to intervals mostly as an identifying characteristic of </a:t>
            </a:r>
            <a:r>
              <a:rPr i="1" lang="en-US" sz="1250">
                <a:solidFill>
                  <a:schemeClr val="dk1"/>
                </a:solidFill>
              </a:rPr>
              <a:t>erhuang </a:t>
            </a:r>
            <a:r>
              <a:rPr lang="en-US" sz="1250">
                <a:solidFill>
                  <a:schemeClr val="dk1"/>
                </a:solidFill>
              </a:rPr>
              <a:t>and </a:t>
            </a:r>
            <a:r>
              <a:rPr i="1" lang="en-US" sz="1250">
                <a:solidFill>
                  <a:schemeClr val="dk1"/>
                </a:solidFill>
              </a:rPr>
              <a:t>xipi</a:t>
            </a:r>
            <a:r>
              <a:rPr lang="en-US" sz="1250">
                <a:solidFill>
                  <a:schemeClr val="dk1"/>
                </a:solidFill>
              </a:rPr>
              <a:t>. [...] The major second is the most used interval in both cases, followed by the minor third. </a:t>
            </a:r>
            <a:endParaRPr sz="1250"/>
          </a:p>
        </p:txBody>
      </p:sp>
      <p:sp>
        <p:nvSpPr>
          <p:cNvPr id="265" name="Google Shape;265;p16"/>
          <p:cNvSpPr/>
          <p:nvPr/>
        </p:nvSpPr>
        <p:spPr>
          <a:xfrm>
            <a:off x="11151067" y="1298052"/>
            <a:ext cx="587824" cy="779105"/>
          </a:xfrm>
          <a:custGeom>
            <a:rect b="b" l="l" r="r" t="t"/>
            <a:pathLst>
              <a:path extrusionOk="0" h="964" w="80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266" name="Google Shape;266;p16"/>
          <p:cNvSpPr/>
          <p:nvPr/>
        </p:nvSpPr>
        <p:spPr>
          <a:xfrm rot="10800000">
            <a:off x="11507204" y="676158"/>
            <a:ext cx="228778" cy="185875"/>
          </a:xfrm>
          <a:prstGeom prst="rect">
            <a:avLst/>
          </a:prstGeom>
        </p:spPr>
        <p:txBody>
          <a:bodyPr>
            <a:prstTxWarp prst="textPlain"/>
          </a:bodyPr>
          <a:lstStyle/>
          <a:p>
            <a:pPr lvl="0" algn="l"/>
            <a:r>
              <a:rPr b="0" i="0">
                <a:ln>
                  <a:noFill/>
                </a:ln>
                <a:solidFill>
                  <a:srgbClr val="A5A5A5"/>
                </a:solidFill>
                <a:latin typeface="Microsoft Yahei"/>
              </a:rPr>
              <a:t>“</a:t>
            </a:r>
          </a:p>
        </p:txBody>
      </p:sp>
      <p:sp>
        <p:nvSpPr>
          <p:cNvPr id="267" name="Google Shape;267;p16"/>
          <p:cNvSpPr txBox="1"/>
          <p:nvPr/>
        </p:nvSpPr>
        <p:spPr>
          <a:xfrm>
            <a:off x="10028775" y="3124200"/>
            <a:ext cx="142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Second major and minor third are the most used intervals </a:t>
            </a:r>
            <a:endParaRPr>
              <a:latin typeface="Calibri"/>
              <a:ea typeface="Calibri"/>
              <a:cs typeface="Calibri"/>
              <a:sym typeface="Calibri"/>
            </a:endParaRPr>
          </a:p>
        </p:txBody>
      </p:sp>
      <p:sp>
        <p:nvSpPr>
          <p:cNvPr id="268" name="Google Shape;268;p16"/>
          <p:cNvSpPr txBox="1"/>
          <p:nvPr/>
        </p:nvSpPr>
        <p:spPr>
          <a:xfrm>
            <a:off x="69375" y="4334301"/>
            <a:ext cx="11386500" cy="503700"/>
          </a:xfrm>
          <a:prstGeom prst="rect">
            <a:avLst/>
          </a:prstGeom>
          <a:solidFill>
            <a:srgbClr val="FCECE7"/>
          </a:solidFill>
          <a:ln>
            <a:noFill/>
          </a:ln>
        </p:spPr>
        <p:txBody>
          <a:bodyPr anchorCtr="0" anchor="t" bIns="46800" lIns="90000" spcFirstLastPara="1" rIns="90000" wrap="square" tIns="46800">
            <a:normAutofit lnSpcReduction="20000"/>
          </a:bodyPr>
          <a:lstStyle/>
          <a:p>
            <a:pPr indent="0" lvl="0" marL="457200" marR="0" rtl="0" algn="just">
              <a:lnSpc>
                <a:spcPct val="120000"/>
              </a:lnSpc>
              <a:spcBef>
                <a:spcPts val="0"/>
              </a:spcBef>
              <a:spcAft>
                <a:spcPts val="0"/>
              </a:spcAft>
              <a:buNone/>
            </a:pPr>
            <a:r>
              <a:t/>
            </a:r>
            <a:endParaRPr sz="200">
              <a:solidFill>
                <a:schemeClr val="dk1"/>
              </a:solidFill>
              <a:latin typeface="Nunito"/>
              <a:ea typeface="Nunito"/>
              <a:cs typeface="Nunito"/>
              <a:sym typeface="Nunito"/>
            </a:endParaRPr>
          </a:p>
          <a:p>
            <a:pPr indent="457200" lvl="0" marL="0" marR="0" rtl="0" algn="just">
              <a:lnSpc>
                <a:spcPct val="115000"/>
              </a:lnSpc>
              <a:spcBef>
                <a:spcPts val="0"/>
              </a:spcBef>
              <a:spcAft>
                <a:spcPts val="0"/>
              </a:spcAft>
              <a:buNone/>
            </a:pPr>
            <a:r>
              <a:rPr lang="en-US" sz="1800">
                <a:solidFill>
                  <a:schemeClr val="dk1"/>
                </a:solidFill>
                <a:latin typeface="Nunito"/>
                <a:ea typeface="Nunito"/>
                <a:cs typeface="Nunito"/>
                <a:sym typeface="Nunito"/>
              </a:rPr>
              <a:t>2.     Are they different between </a:t>
            </a:r>
            <a:r>
              <a:rPr i="1" lang="en-US" sz="1800">
                <a:solidFill>
                  <a:schemeClr val="dk1"/>
                </a:solidFill>
                <a:latin typeface="Nunito"/>
                <a:ea typeface="Nunito"/>
                <a:cs typeface="Nunito"/>
                <a:sym typeface="Nunito"/>
              </a:rPr>
              <a:t>Erhuang </a:t>
            </a:r>
            <a:r>
              <a:rPr lang="en-US" sz="1800">
                <a:solidFill>
                  <a:schemeClr val="dk1"/>
                </a:solidFill>
                <a:latin typeface="Nunito"/>
                <a:ea typeface="Nunito"/>
                <a:cs typeface="Nunito"/>
                <a:sym typeface="Nunito"/>
              </a:rPr>
              <a:t>and </a:t>
            </a:r>
            <a:r>
              <a:rPr i="1" lang="en-US" sz="1800">
                <a:solidFill>
                  <a:schemeClr val="dk1"/>
                </a:solidFill>
                <a:latin typeface="Nunito"/>
                <a:ea typeface="Nunito"/>
                <a:cs typeface="Nunito"/>
                <a:sym typeface="Nunito"/>
              </a:rPr>
              <a:t>Xipi</a:t>
            </a:r>
            <a:r>
              <a:rPr lang="en-US" sz="1800">
                <a:solidFill>
                  <a:schemeClr val="dk1"/>
                </a:solidFill>
                <a:latin typeface="Nunito"/>
                <a:ea typeface="Nunito"/>
                <a:cs typeface="Nunito"/>
                <a:sym typeface="Nunito"/>
              </a:rPr>
              <a:t>, or between </a:t>
            </a:r>
            <a:r>
              <a:rPr i="1" lang="en-US" sz="1800">
                <a:solidFill>
                  <a:schemeClr val="dk1"/>
                </a:solidFill>
                <a:latin typeface="Nunito"/>
                <a:ea typeface="Nunito"/>
                <a:cs typeface="Nunito"/>
                <a:sym typeface="Nunito"/>
              </a:rPr>
              <a:t>Dan </a:t>
            </a:r>
            <a:r>
              <a:rPr lang="en-US" sz="1800">
                <a:solidFill>
                  <a:schemeClr val="dk1"/>
                </a:solidFill>
                <a:latin typeface="Nunito"/>
                <a:ea typeface="Nunito"/>
                <a:cs typeface="Nunito"/>
                <a:sym typeface="Nunito"/>
              </a:rPr>
              <a:t>and </a:t>
            </a:r>
            <a:r>
              <a:rPr i="1" lang="en-US" sz="1800">
                <a:solidFill>
                  <a:schemeClr val="dk1"/>
                </a:solidFill>
                <a:latin typeface="Nunito"/>
                <a:ea typeface="Nunito"/>
                <a:cs typeface="Nunito"/>
                <a:sym typeface="Nunito"/>
              </a:rPr>
              <a:t>Laosheng</a:t>
            </a:r>
            <a:r>
              <a:rPr lang="en-US" sz="1800">
                <a:solidFill>
                  <a:schemeClr val="dk1"/>
                </a:solidFill>
                <a:latin typeface="Nunito"/>
                <a:ea typeface="Nunito"/>
                <a:cs typeface="Nunito"/>
                <a:sym typeface="Nunito"/>
              </a:rPr>
              <a:t>?</a:t>
            </a:r>
            <a:endParaRPr sz="800"/>
          </a:p>
          <a:p>
            <a:pPr indent="0" lvl="0" marL="0" marR="0" rtl="0" algn="just">
              <a:lnSpc>
                <a:spcPct val="115000"/>
              </a:lnSpc>
              <a:spcBef>
                <a:spcPts val="400"/>
              </a:spcBef>
              <a:spcAft>
                <a:spcPts val="0"/>
              </a:spcAft>
              <a:buNone/>
            </a:pPr>
            <a:r>
              <a:t/>
            </a:r>
            <a:endParaRPr sz="100">
              <a:solidFill>
                <a:schemeClr val="dk1"/>
              </a:solidFill>
              <a:latin typeface="Nunito"/>
              <a:ea typeface="Nunito"/>
              <a:cs typeface="Nunito"/>
              <a:sym typeface="Nunito"/>
            </a:endParaRPr>
          </a:p>
        </p:txBody>
      </p:sp>
      <p:sp>
        <p:nvSpPr>
          <p:cNvPr id="269" name="Google Shape;269;p16"/>
          <p:cNvSpPr txBox="1"/>
          <p:nvPr/>
        </p:nvSpPr>
        <p:spPr>
          <a:xfrm>
            <a:off x="354575" y="4838000"/>
            <a:ext cx="11837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a:t>
            </a:r>
            <a:r>
              <a:rPr lang="en-US">
                <a:solidFill>
                  <a:schemeClr val="dk1"/>
                </a:solidFill>
                <a:latin typeface="Calibri"/>
                <a:ea typeface="Calibri"/>
                <a:cs typeface="Calibri"/>
                <a:sym typeface="Calibri"/>
              </a:rPr>
              <a:t>there is more presence of 3-note motives with intervals larger than M3 than in </a:t>
            </a:r>
            <a:r>
              <a:rPr i="1" lang="en-US">
                <a:solidFill>
                  <a:schemeClr val="dk1"/>
                </a:solidFill>
                <a:latin typeface="Calibri"/>
                <a:ea typeface="Calibri"/>
                <a:cs typeface="Calibri"/>
                <a:sym typeface="Calibri"/>
              </a:rPr>
              <a:t>Erhuang</a:t>
            </a:r>
            <a:r>
              <a:rPr lang="en-US">
                <a:solidFill>
                  <a:schemeClr val="dk1"/>
                </a:solidFill>
                <a:latin typeface="Calibri"/>
                <a:ea typeface="Calibri"/>
                <a:cs typeface="Calibri"/>
                <a:sym typeface="Calibri"/>
              </a:rPr>
              <a:t>, e.g. P4, P5, m6.</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a:t>
            </a:r>
            <a:r>
              <a:rPr lang="en-US">
                <a:solidFill>
                  <a:schemeClr val="dk1"/>
                </a:solidFill>
                <a:latin typeface="Calibri"/>
                <a:ea typeface="Calibri"/>
                <a:cs typeface="Calibri"/>
                <a:sym typeface="Calibri"/>
              </a:rPr>
              <a:t>there are more types of combinations of 3-note motives..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a:t>
            </a:r>
            <a:r>
              <a:rPr lang="en-US">
                <a:solidFill>
                  <a:schemeClr val="dk1"/>
                </a:solidFill>
                <a:latin typeface="Calibri"/>
                <a:ea typeface="Calibri"/>
                <a:cs typeface="Calibri"/>
                <a:sym typeface="Calibri"/>
              </a:rPr>
              <a:t>there is a greater percentage of symmetric 3-note motives with M2 and m3 than in </a:t>
            </a:r>
            <a:r>
              <a:rPr i="1" lang="en-US">
                <a:solidFill>
                  <a:schemeClr val="dk1"/>
                </a:solidFill>
                <a:latin typeface="Calibri"/>
                <a:ea typeface="Calibri"/>
                <a:cs typeface="Calibri"/>
                <a:sym typeface="Calibri"/>
              </a:rPr>
              <a:t>Erhuang</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Erhuang </a:t>
            </a:r>
            <a:r>
              <a:rPr i="1" lang="en-US">
                <a:solidFill>
                  <a:schemeClr val="dk1"/>
                </a:solidFill>
                <a:latin typeface="Calibri"/>
                <a:ea typeface="Calibri"/>
                <a:cs typeface="Calibri"/>
                <a:sym typeface="Calibri"/>
              </a:rPr>
              <a:t>Laosheng </a:t>
            </a:r>
            <a:r>
              <a:rPr lang="en-US">
                <a:solidFill>
                  <a:schemeClr val="dk1"/>
                </a:solidFill>
                <a:latin typeface="Calibri"/>
                <a:ea typeface="Calibri"/>
                <a:cs typeface="Calibri"/>
                <a:sym typeface="Calibri"/>
              </a:rPr>
              <a:t>there are more types of combinations present between pairs of intervals than in Erhuang </a:t>
            </a:r>
            <a:r>
              <a:rPr i="1" lang="en-US">
                <a:solidFill>
                  <a:schemeClr val="dk1"/>
                </a:solidFill>
                <a:latin typeface="Calibri"/>
                <a:ea typeface="Calibri"/>
                <a:cs typeface="Calibri"/>
                <a:sym typeface="Calibri"/>
              </a:rPr>
              <a:t>Dan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Erhuang </a:t>
            </a:r>
            <a:r>
              <a:rPr i="1" lang="en-US">
                <a:solidFill>
                  <a:schemeClr val="dk1"/>
                </a:solidFill>
                <a:latin typeface="Calibri"/>
                <a:ea typeface="Calibri"/>
                <a:cs typeface="Calibri"/>
                <a:sym typeface="Calibri"/>
              </a:rPr>
              <a:t>Laosheng </a:t>
            </a:r>
            <a:r>
              <a:rPr lang="en-US">
                <a:solidFill>
                  <a:schemeClr val="dk1"/>
                </a:solidFill>
                <a:latin typeface="Calibri"/>
                <a:ea typeface="Calibri"/>
                <a:cs typeface="Calibri"/>
                <a:sym typeface="Calibri"/>
              </a:rPr>
              <a:t>motives with M3 have more presence than in Erhuang </a:t>
            </a:r>
            <a:r>
              <a:rPr i="1" lang="en-US">
                <a:solidFill>
                  <a:schemeClr val="dk1"/>
                </a:solidFill>
                <a:latin typeface="Calibri"/>
                <a:ea typeface="Calibri"/>
                <a:cs typeface="Calibri"/>
                <a:sym typeface="Calibri"/>
              </a:rPr>
              <a:t>Dan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t>
            </a:r>
            <a:r>
              <a:rPr i="1" lang="en-US">
                <a:solidFill>
                  <a:schemeClr val="dk1"/>
                </a:solidFill>
                <a:latin typeface="Calibri"/>
                <a:ea typeface="Calibri"/>
                <a:cs typeface="Calibri"/>
                <a:sym typeface="Calibri"/>
              </a:rPr>
              <a:t>Xipi Dan </a:t>
            </a:r>
            <a:r>
              <a:rPr lang="en-US">
                <a:solidFill>
                  <a:schemeClr val="dk1"/>
                </a:solidFill>
                <a:latin typeface="Calibri"/>
                <a:ea typeface="Calibri"/>
                <a:cs typeface="Calibri"/>
                <a:sym typeface="Calibri"/>
              </a:rPr>
              <a:t>there are more types of combinations present between pairs of intervals than in </a:t>
            </a:r>
            <a:r>
              <a:rPr i="1" lang="en-US">
                <a:solidFill>
                  <a:schemeClr val="dk1"/>
                </a:solidFill>
                <a:latin typeface="Calibri"/>
                <a:ea typeface="Calibri"/>
                <a:cs typeface="Calibri"/>
                <a:sym typeface="Calibri"/>
              </a:rPr>
              <a:t>Xipi Laosheng</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Xipi </a:t>
            </a:r>
            <a:r>
              <a:rPr i="1" lang="en-US">
                <a:solidFill>
                  <a:schemeClr val="dk1"/>
                </a:solidFill>
                <a:latin typeface="Calibri"/>
                <a:ea typeface="Calibri"/>
                <a:cs typeface="Calibri"/>
                <a:sym typeface="Calibri"/>
              </a:rPr>
              <a:t>Laosheng </a:t>
            </a:r>
            <a:r>
              <a:rPr lang="en-US">
                <a:solidFill>
                  <a:schemeClr val="dk1"/>
                </a:solidFill>
                <a:latin typeface="Calibri"/>
                <a:ea typeface="Calibri"/>
                <a:cs typeface="Calibri"/>
                <a:sym typeface="Calibri"/>
              </a:rPr>
              <a:t>motives combining M2 and M3 have more presence than in Xipi </a:t>
            </a:r>
            <a:r>
              <a:rPr i="1" lang="en-US">
                <a:solidFill>
                  <a:schemeClr val="dk1"/>
                </a:solidFill>
                <a:latin typeface="Calibri"/>
                <a:ea typeface="Calibri"/>
                <a:cs typeface="Calibri"/>
                <a:sym typeface="Calibri"/>
              </a:rPr>
              <a:t>Dan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0" name="Google Shape;270;p16"/>
          <p:cNvSpPr txBox="1"/>
          <p:nvPr/>
        </p:nvSpPr>
        <p:spPr>
          <a:xfrm>
            <a:off x="5764625" y="386850"/>
            <a:ext cx="5665200" cy="5850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None/>
            </a:pPr>
            <a:r>
              <a:rPr lang="en-US" sz="1250">
                <a:solidFill>
                  <a:schemeClr val="dk1"/>
                </a:solidFill>
              </a:rPr>
              <a:t>Male and female are very similar regarding the intervallic space, with a predominance of major seconds and minor thirds [...]. </a:t>
            </a:r>
            <a:endParaRPr sz="1250"/>
          </a:p>
        </p:txBody>
      </p:sp>
      <p:sp>
        <p:nvSpPr>
          <p:cNvPr id="271" name="Google Shape;271;p16"/>
          <p:cNvSpPr/>
          <p:nvPr/>
        </p:nvSpPr>
        <p:spPr>
          <a:xfrm>
            <a:off x="5636977" y="177439"/>
            <a:ext cx="587822" cy="792337"/>
          </a:xfrm>
          <a:custGeom>
            <a:rect b="b" l="l" r="r" t="t"/>
            <a:pathLst>
              <a:path extrusionOk="0" h="980" w="804">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337931" y="328950"/>
            <a:ext cx="5299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E82020"/>
                </a:solidFill>
                <a:latin typeface="Microsoft Yahei"/>
                <a:ea typeface="Microsoft Yahei"/>
                <a:cs typeface="Microsoft Yahei"/>
                <a:sym typeface="Microsoft Yahei"/>
              </a:rPr>
              <a:t>Table of Contents</a:t>
            </a:r>
            <a:endParaRPr b="1" sz="3600">
              <a:solidFill>
                <a:srgbClr val="E82020"/>
              </a:solidFill>
              <a:latin typeface="Microsoft Yahei"/>
              <a:ea typeface="Microsoft Yahei"/>
              <a:cs typeface="Microsoft Yahei"/>
              <a:sym typeface="Microsoft Yahei"/>
            </a:endParaRPr>
          </a:p>
        </p:txBody>
      </p:sp>
      <p:sp>
        <p:nvSpPr>
          <p:cNvPr id="92" name="Google Shape;92;p2"/>
          <p:cNvSpPr/>
          <p:nvPr/>
        </p:nvSpPr>
        <p:spPr>
          <a:xfrm>
            <a:off x="3063009" y="1656901"/>
            <a:ext cx="5876700" cy="646200"/>
          </a:xfrm>
          <a:prstGeom prst="rect">
            <a:avLst/>
          </a:prstGeom>
          <a:noFill/>
          <a:ln>
            <a:noFill/>
          </a:ln>
        </p:spPr>
        <p:txBody>
          <a:bodyPr anchorCtr="0" anchor="b" bIns="46800" lIns="90000" spcFirstLastPara="1" rIns="90000" wrap="square" tIns="46800">
            <a:noAutofit/>
          </a:bodyPr>
          <a:lstStyle/>
          <a:p>
            <a:pPr indent="-457200" lvl="0" marL="457200" marR="0" rtl="0" algn="l">
              <a:spcBef>
                <a:spcPts val="0"/>
              </a:spcBef>
              <a:spcAft>
                <a:spcPts val="0"/>
              </a:spcAft>
              <a:buClr>
                <a:schemeClr val="dk1"/>
              </a:buClr>
              <a:buSzPts val="3600"/>
              <a:buFont typeface="Noto Sans Symbols"/>
              <a:buChar char="•"/>
            </a:pPr>
            <a:r>
              <a:rPr b="1" lang="en-US" sz="3600">
                <a:solidFill>
                  <a:schemeClr val="dk1"/>
                </a:solidFill>
                <a:latin typeface="Nunito"/>
                <a:ea typeface="Nunito"/>
                <a:cs typeface="Nunito"/>
                <a:sym typeface="Nunito"/>
              </a:rPr>
              <a:t>Introduction</a:t>
            </a:r>
            <a:endParaRPr b="1" sz="3600">
              <a:solidFill>
                <a:schemeClr val="dk1"/>
              </a:solidFill>
              <a:latin typeface="Nunito"/>
              <a:ea typeface="Nunito"/>
              <a:cs typeface="Nunito"/>
              <a:sym typeface="Nunito"/>
            </a:endParaRPr>
          </a:p>
        </p:txBody>
      </p:sp>
      <p:sp>
        <p:nvSpPr>
          <p:cNvPr id="93" name="Google Shape;93;p2"/>
          <p:cNvSpPr/>
          <p:nvPr/>
        </p:nvSpPr>
        <p:spPr>
          <a:xfrm>
            <a:off x="3056112" y="3431607"/>
            <a:ext cx="5890500" cy="648000"/>
          </a:xfrm>
          <a:prstGeom prst="rect">
            <a:avLst/>
          </a:prstGeom>
          <a:noFill/>
          <a:ln>
            <a:noFill/>
          </a:ln>
        </p:spPr>
        <p:txBody>
          <a:bodyPr anchorCtr="0" anchor="b" bIns="46800" lIns="90000" spcFirstLastPara="1" rIns="90000" wrap="square" tIns="46800">
            <a:noAutofit/>
          </a:bodyPr>
          <a:lstStyle/>
          <a:p>
            <a:pPr indent="-457200" lvl="0" marL="457200" marR="0" rtl="0" algn="l">
              <a:spcBef>
                <a:spcPts val="0"/>
              </a:spcBef>
              <a:spcAft>
                <a:spcPts val="0"/>
              </a:spcAft>
              <a:buClr>
                <a:schemeClr val="dk1"/>
              </a:buClr>
              <a:buSzPts val="3600"/>
              <a:buFont typeface="Noto Sans Symbols"/>
              <a:buChar char="•"/>
            </a:pPr>
            <a:r>
              <a:rPr b="1" lang="en-US" sz="3600">
                <a:solidFill>
                  <a:schemeClr val="dk1"/>
                </a:solidFill>
                <a:latin typeface="Nunito"/>
                <a:ea typeface="Nunito"/>
                <a:cs typeface="Nunito"/>
                <a:sym typeface="Nunito"/>
              </a:rPr>
              <a:t>Methodology &amp; Results</a:t>
            </a:r>
            <a:endParaRPr b="1" sz="3600">
              <a:solidFill>
                <a:schemeClr val="dk1"/>
              </a:solidFill>
              <a:latin typeface="Nunito"/>
              <a:ea typeface="Nunito"/>
              <a:cs typeface="Nunito"/>
              <a:sym typeface="Nunito"/>
            </a:endParaRPr>
          </a:p>
        </p:txBody>
      </p:sp>
      <p:sp>
        <p:nvSpPr>
          <p:cNvPr id="94" name="Google Shape;94;p2"/>
          <p:cNvSpPr/>
          <p:nvPr/>
        </p:nvSpPr>
        <p:spPr>
          <a:xfrm>
            <a:off x="3056071" y="4393633"/>
            <a:ext cx="5890500" cy="648000"/>
          </a:xfrm>
          <a:prstGeom prst="rect">
            <a:avLst/>
          </a:prstGeom>
          <a:noFill/>
          <a:ln>
            <a:noFill/>
          </a:ln>
        </p:spPr>
        <p:txBody>
          <a:bodyPr anchorCtr="0" anchor="b" bIns="46800" lIns="90000" spcFirstLastPara="1" rIns="90000" wrap="square" tIns="46800">
            <a:noAutofit/>
          </a:bodyPr>
          <a:lstStyle/>
          <a:p>
            <a:pPr indent="-457200" lvl="0" marL="457200" marR="0" rtl="0" algn="l">
              <a:spcBef>
                <a:spcPts val="0"/>
              </a:spcBef>
              <a:spcAft>
                <a:spcPts val="0"/>
              </a:spcAft>
              <a:buClr>
                <a:schemeClr val="dk1"/>
              </a:buClr>
              <a:buSzPts val="3600"/>
              <a:buFont typeface="Noto Sans Symbols"/>
              <a:buChar char="•"/>
            </a:pPr>
            <a:r>
              <a:rPr b="1" lang="en-US" sz="3600">
                <a:solidFill>
                  <a:schemeClr val="dk1"/>
                </a:solidFill>
                <a:latin typeface="Nunito"/>
                <a:ea typeface="Nunito"/>
                <a:cs typeface="Nunito"/>
                <a:sym typeface="Nunito"/>
              </a:rPr>
              <a:t>Conclusion </a:t>
            </a:r>
            <a:endParaRPr b="1" sz="3600">
              <a:solidFill>
                <a:schemeClr val="dk1"/>
              </a:solidFill>
              <a:latin typeface="Nunito"/>
              <a:ea typeface="Nunito"/>
              <a:cs typeface="Nunito"/>
              <a:sym typeface="Nunito"/>
            </a:endParaRPr>
          </a:p>
        </p:txBody>
      </p:sp>
      <p:sp>
        <p:nvSpPr>
          <p:cNvPr id="95" name="Google Shape;95;p2"/>
          <p:cNvSpPr/>
          <p:nvPr/>
        </p:nvSpPr>
        <p:spPr>
          <a:xfrm>
            <a:off x="3063009" y="2544251"/>
            <a:ext cx="5876700" cy="646200"/>
          </a:xfrm>
          <a:prstGeom prst="rect">
            <a:avLst/>
          </a:prstGeom>
          <a:noFill/>
          <a:ln>
            <a:noFill/>
          </a:ln>
        </p:spPr>
        <p:txBody>
          <a:bodyPr anchorCtr="0" anchor="b" bIns="46800" lIns="90000" spcFirstLastPara="1" rIns="90000" wrap="square" tIns="46800">
            <a:noAutofit/>
          </a:bodyPr>
          <a:lstStyle/>
          <a:p>
            <a:pPr indent="-457200" lvl="0" marL="457200" marR="0" rtl="0" algn="l">
              <a:spcBef>
                <a:spcPts val="0"/>
              </a:spcBef>
              <a:spcAft>
                <a:spcPts val="0"/>
              </a:spcAft>
              <a:buClr>
                <a:schemeClr val="dk1"/>
              </a:buClr>
              <a:buSzPts val="3600"/>
              <a:buFont typeface="Noto Sans Symbols"/>
              <a:buChar char="•"/>
            </a:pPr>
            <a:r>
              <a:rPr b="1" lang="en-US" sz="3600">
                <a:solidFill>
                  <a:schemeClr val="dk1"/>
                </a:solidFill>
                <a:latin typeface="Nunito"/>
                <a:ea typeface="Nunito"/>
                <a:cs typeface="Nunito"/>
                <a:sym typeface="Nunito"/>
              </a:rPr>
              <a:t>Research Question</a:t>
            </a:r>
            <a:endParaRPr b="1" sz="3600">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cxnSp>
        <p:nvCxnSpPr>
          <p:cNvPr id="101" name="Google Shape;101;p3"/>
          <p:cNvCxnSpPr/>
          <p:nvPr/>
        </p:nvCxnSpPr>
        <p:spPr>
          <a:xfrm>
            <a:off x="2136000" y="2306955"/>
            <a:ext cx="7920000" cy="0"/>
          </a:xfrm>
          <a:prstGeom prst="straightConnector1">
            <a:avLst/>
          </a:prstGeom>
          <a:noFill/>
          <a:ln cap="flat" cmpd="sng" w="25400">
            <a:solidFill>
              <a:srgbClr val="E82020"/>
            </a:solidFill>
            <a:prstDash val="solid"/>
            <a:miter lim="800000"/>
            <a:headEnd len="sm" w="sm" type="none"/>
            <a:tailEnd len="sm" w="sm" type="none"/>
          </a:ln>
        </p:spPr>
      </p:cxnSp>
      <p:sp>
        <p:nvSpPr>
          <p:cNvPr id="102" name="Google Shape;102;p3"/>
          <p:cNvSpPr txBox="1"/>
          <p:nvPr/>
        </p:nvSpPr>
        <p:spPr>
          <a:xfrm>
            <a:off x="2348547" y="2548573"/>
            <a:ext cx="7494905" cy="11988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rgbClr val="E82020"/>
                </a:solidFill>
                <a:latin typeface="Nunito"/>
                <a:ea typeface="Nunito"/>
                <a:cs typeface="Nunito"/>
                <a:sym typeface="Nunito"/>
              </a:rPr>
              <a:t>Introduction</a:t>
            </a:r>
            <a:endParaRPr b="1" sz="7200">
              <a:solidFill>
                <a:srgbClr val="E82020"/>
              </a:solidFill>
              <a:latin typeface="Nunito"/>
              <a:ea typeface="Nunito"/>
              <a:cs typeface="Nunito"/>
              <a:sym typeface="Nunito"/>
            </a:endParaRPr>
          </a:p>
        </p:txBody>
      </p:sp>
      <p:cxnSp>
        <p:nvCxnSpPr>
          <p:cNvPr id="103" name="Google Shape;103;p3"/>
          <p:cNvCxnSpPr/>
          <p:nvPr/>
        </p:nvCxnSpPr>
        <p:spPr>
          <a:xfrm>
            <a:off x="2136000" y="3989070"/>
            <a:ext cx="7920000" cy="0"/>
          </a:xfrm>
          <a:prstGeom prst="straightConnector1">
            <a:avLst/>
          </a:prstGeom>
          <a:noFill/>
          <a:ln cap="flat" cmpd="sng" w="25400">
            <a:solidFill>
              <a:srgbClr val="E82020"/>
            </a:solidFill>
            <a:prstDash val="solid"/>
            <a:miter lim="800000"/>
            <a:headEnd len="sm" w="sm" type="none"/>
            <a:tailEnd len="sm" w="sm" type="none"/>
          </a:ln>
        </p:spPr>
      </p:cxnSp>
      <p:pic>
        <p:nvPicPr>
          <p:cNvPr id="104" name="Google Shape;104;p3"/>
          <p:cNvPicPr preferRelativeResize="0"/>
          <p:nvPr/>
        </p:nvPicPr>
        <p:blipFill rotWithShape="1">
          <a:blip r:embed="rId3">
            <a:alphaModFix/>
          </a:blip>
          <a:srcRect b="0" l="0" r="0" t="0"/>
          <a:stretch/>
        </p:blipFill>
        <p:spPr>
          <a:xfrm>
            <a:off x="9410787" y="3555170"/>
            <a:ext cx="2105514" cy="22601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421338" y="146610"/>
            <a:ext cx="32082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Introduction</a:t>
            </a:r>
            <a:endParaRPr b="1" sz="3200">
              <a:solidFill>
                <a:srgbClr val="E82020"/>
              </a:solidFill>
              <a:latin typeface="Microsoft Yahei"/>
              <a:ea typeface="Microsoft Yahei"/>
              <a:cs typeface="Microsoft Yahei"/>
              <a:sym typeface="Microsoft Yahei"/>
            </a:endParaRPr>
          </a:p>
        </p:txBody>
      </p:sp>
      <p:grpSp>
        <p:nvGrpSpPr>
          <p:cNvPr id="111" name="Google Shape;111;p4"/>
          <p:cNvGrpSpPr/>
          <p:nvPr/>
        </p:nvGrpSpPr>
        <p:grpSpPr>
          <a:xfrm>
            <a:off x="0" y="104273"/>
            <a:ext cx="354563" cy="677408"/>
            <a:chOff x="0" y="-78772"/>
            <a:chExt cx="602082" cy="1150304"/>
          </a:xfrm>
        </p:grpSpPr>
        <p:sp>
          <p:nvSpPr>
            <p:cNvPr id="112" name="Google Shape;112;p4"/>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113" name="Google Shape;113;p4"/>
            <p:cNvSpPr/>
            <p:nvPr/>
          </p:nvSpPr>
          <p:spPr>
            <a:xfrm>
              <a:off x="0" y="-78772"/>
              <a:ext cx="602082" cy="1150304"/>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sp>
        <p:nvSpPr>
          <p:cNvPr id="114" name="Google Shape;114;p4"/>
          <p:cNvSpPr txBox="1"/>
          <p:nvPr/>
        </p:nvSpPr>
        <p:spPr>
          <a:xfrm>
            <a:off x="421339" y="1036997"/>
            <a:ext cx="11355355" cy="2477278"/>
          </a:xfrm>
          <a:prstGeom prst="rect">
            <a:avLst/>
          </a:prstGeom>
          <a:noFill/>
          <a:ln>
            <a:noFill/>
          </a:ln>
        </p:spPr>
        <p:txBody>
          <a:bodyPr anchorCtr="0" anchor="t" bIns="46800" lIns="90000" spcFirstLastPara="1" rIns="90000" wrap="square" tIns="46800">
            <a:normAutofit lnSpcReduction="20000"/>
          </a:bodyPr>
          <a:lstStyle/>
          <a:p>
            <a:pPr indent="0" lvl="0" marL="0" marR="0" rtl="0" algn="l">
              <a:lnSpc>
                <a:spcPct val="120000"/>
              </a:lnSpc>
              <a:spcBef>
                <a:spcPts val="0"/>
              </a:spcBef>
              <a:spcAft>
                <a:spcPts val="0"/>
              </a:spcAft>
              <a:buNone/>
            </a:pPr>
            <a:r>
              <a:rPr lang="en-US" sz="1800">
                <a:solidFill>
                  <a:schemeClr val="dk1"/>
                </a:solidFill>
                <a:latin typeface="Nunito"/>
                <a:ea typeface="Nunito"/>
                <a:cs typeface="Nunito"/>
                <a:sym typeface="Nunito"/>
              </a:rPr>
              <a:t>Jingju (Beijing Opera) was originated in Qing Dynasty (around 1790). Because Beijing was the capital of China then, outstanding opera artists all over the country came to Beijing, to make money, or play for the emperor, or develop their career. So, in Beijing, various types of local traditional operas integrated. Eventually, Jingju was formed and became the most influential traditional opera in China.</a:t>
            </a:r>
            <a:endParaRPr/>
          </a:p>
          <a:p>
            <a:pPr indent="0" lvl="0" marL="0" marR="0" rtl="0" algn="l">
              <a:lnSpc>
                <a:spcPct val="120000"/>
              </a:lnSpc>
              <a:spcBef>
                <a:spcPts val="600"/>
              </a:spcBef>
              <a:spcAft>
                <a:spcPts val="0"/>
              </a:spcAft>
              <a:buNone/>
            </a:pPr>
            <a:r>
              <a:rPr lang="en-US" sz="1800">
                <a:solidFill>
                  <a:schemeClr val="dk1"/>
                </a:solidFill>
                <a:latin typeface="Nunito"/>
                <a:ea typeface="Nunito"/>
                <a:cs typeface="Nunito"/>
                <a:sym typeface="Nunito"/>
              </a:rPr>
              <a:t>The main themes of Jingju are political and military struggles in history. Most stories are taken from historical romance and novel scripts. Where there is a story, there are characters. The </a:t>
            </a:r>
            <a:r>
              <a:rPr b="1" lang="en-US" sz="1800">
                <a:solidFill>
                  <a:schemeClr val="dk1"/>
                </a:solidFill>
                <a:latin typeface="Nunito"/>
                <a:ea typeface="Nunito"/>
                <a:cs typeface="Nunito"/>
                <a:sym typeface="Nunito"/>
              </a:rPr>
              <a:t>role types </a:t>
            </a:r>
            <a:r>
              <a:rPr lang="en-US" sz="1800">
                <a:solidFill>
                  <a:schemeClr val="dk1"/>
                </a:solidFill>
                <a:latin typeface="Nunito"/>
                <a:ea typeface="Nunito"/>
                <a:cs typeface="Nunito"/>
                <a:sym typeface="Nunito"/>
              </a:rPr>
              <a:t>of Jingju are as follows:</a:t>
            </a:r>
            <a:endParaRPr/>
          </a:p>
          <a:p>
            <a:pPr indent="0" lvl="0" marL="0" marR="0" rtl="0" algn="l">
              <a:lnSpc>
                <a:spcPct val="120000"/>
              </a:lnSpc>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115" name="Google Shape;115;p4"/>
          <p:cNvGraphicFramePr/>
          <p:nvPr/>
        </p:nvGraphicFramePr>
        <p:xfrm>
          <a:off x="1253726" y="3819887"/>
          <a:ext cx="3000000" cy="3000000"/>
        </p:xfrm>
        <a:graphic>
          <a:graphicData uri="http://schemas.openxmlformats.org/drawingml/2006/table">
            <a:tbl>
              <a:tblPr bandRow="1" firstRow="1">
                <a:noFill/>
                <a:tableStyleId>{9D93F798-4584-405F-A604-7A10B8DA7492}</a:tableStyleId>
              </a:tblPr>
              <a:tblGrid>
                <a:gridCol w="2209550"/>
                <a:gridCol w="1995325"/>
                <a:gridCol w="5479675"/>
              </a:tblGrid>
              <a:tr h="370850">
                <a:tc>
                  <a:txBody>
                    <a:bodyPr/>
                    <a:lstStyle/>
                    <a:p>
                      <a:pPr indent="0" lvl="0" marL="0" marR="0" rtl="0" algn="ctr">
                        <a:spcBef>
                          <a:spcPts val="0"/>
                        </a:spcBef>
                        <a:spcAft>
                          <a:spcPts val="0"/>
                        </a:spcAft>
                        <a:buNone/>
                      </a:pPr>
                      <a:r>
                        <a:rPr lang="en-US" sz="1800" u="none" cap="none" strike="noStrike"/>
                        <a:t>The gender of roles</a:t>
                      </a:r>
                      <a:endParaRPr sz="1800" u="none" cap="none" strike="noStrike"/>
                    </a:p>
                  </a:txBody>
                  <a:tcPr marT="45725" marB="45725" marR="91450" marL="91450" anchor="ctr">
                    <a:solidFill>
                      <a:srgbClr val="E82020"/>
                    </a:solidFill>
                  </a:tcPr>
                </a:tc>
                <a:tc>
                  <a:txBody>
                    <a:bodyPr/>
                    <a:lstStyle/>
                    <a:p>
                      <a:pPr indent="0" lvl="0" marL="0" marR="0" rtl="0" algn="ctr">
                        <a:spcBef>
                          <a:spcPts val="0"/>
                        </a:spcBef>
                        <a:spcAft>
                          <a:spcPts val="0"/>
                        </a:spcAft>
                        <a:buNone/>
                      </a:pPr>
                      <a:r>
                        <a:rPr lang="en-US" sz="1800" u="none" cap="none" strike="noStrike"/>
                        <a:t>Role type</a:t>
                      </a:r>
                      <a:endParaRPr sz="1800" u="none" cap="none" strike="noStrike"/>
                    </a:p>
                  </a:txBody>
                  <a:tcPr marT="45725" marB="45725" marR="91450" marL="91450" anchor="ctr">
                    <a:solidFill>
                      <a:srgbClr val="E82020"/>
                    </a:solidFill>
                  </a:tcPr>
                </a:tc>
                <a:tc>
                  <a:txBody>
                    <a:bodyPr/>
                    <a:lstStyle/>
                    <a:p>
                      <a:pPr indent="0" lvl="0" marL="0" marR="0" rtl="0" algn="ctr">
                        <a:spcBef>
                          <a:spcPts val="0"/>
                        </a:spcBef>
                        <a:spcAft>
                          <a:spcPts val="0"/>
                        </a:spcAft>
                        <a:buNone/>
                      </a:pPr>
                      <a:r>
                        <a:rPr lang="en-US" sz="1800" u="none" cap="none" strike="noStrike"/>
                        <a:t>Discription</a:t>
                      </a:r>
                      <a:endParaRPr sz="1800" u="none" cap="none" strike="noStrike"/>
                    </a:p>
                  </a:txBody>
                  <a:tcPr marT="45725" marB="45725" marR="91450" marL="91450" anchor="ctr">
                    <a:solidFill>
                      <a:srgbClr val="E82020"/>
                    </a:solidFill>
                  </a:tcPr>
                </a:tc>
              </a:tr>
              <a:tr h="370850">
                <a:tc>
                  <a:txBody>
                    <a:bodyPr/>
                    <a:lstStyle/>
                    <a:p>
                      <a:pPr indent="0" lvl="0" marL="0" marR="0" rtl="0" algn="ctr">
                        <a:spcBef>
                          <a:spcPts val="0"/>
                        </a:spcBef>
                        <a:spcAft>
                          <a:spcPts val="0"/>
                        </a:spcAft>
                        <a:buNone/>
                      </a:pPr>
                      <a:r>
                        <a:rPr lang="en-US" sz="1800" u="none" cap="none" strike="noStrike"/>
                        <a:t>Female</a:t>
                      </a:r>
                      <a:endParaRPr sz="1800" u="none" cap="none" strike="noStrike"/>
                    </a:p>
                  </a:txBody>
                  <a:tcPr marT="45725" marB="45725" marR="91450" marL="91450" anchor="ctr">
                    <a:solidFill>
                      <a:srgbClr val="F8D7CD"/>
                    </a:solidFill>
                  </a:tcPr>
                </a:tc>
                <a:tc>
                  <a:txBody>
                    <a:bodyPr/>
                    <a:lstStyle/>
                    <a:p>
                      <a:pPr indent="0" lvl="0" marL="0" marR="0" rtl="0" algn="l">
                        <a:spcBef>
                          <a:spcPts val="0"/>
                        </a:spcBef>
                        <a:spcAft>
                          <a:spcPts val="0"/>
                        </a:spcAft>
                        <a:buNone/>
                      </a:pPr>
                      <a:r>
                        <a:rPr lang="en-US" sz="1800" u="none" cap="none" strike="noStrike"/>
                        <a:t>Dan (旦)</a:t>
                      </a:r>
                      <a:endParaRPr sz="1800"/>
                    </a:p>
                  </a:txBody>
                  <a:tcPr marT="45725" marB="45725" marR="91450" marL="91450">
                    <a:solidFill>
                      <a:srgbClr val="F8D7CD"/>
                    </a:solidFill>
                  </a:tcPr>
                </a:tc>
                <a:tc>
                  <a:txBody>
                    <a:bodyPr/>
                    <a:lstStyle/>
                    <a:p>
                      <a:pPr indent="0" lvl="0" marL="0" marR="0" rtl="0" algn="l">
                        <a:spcBef>
                          <a:spcPts val="0"/>
                        </a:spcBef>
                        <a:spcAft>
                          <a:spcPts val="0"/>
                        </a:spcAft>
                        <a:buNone/>
                      </a:pPr>
                      <a:r>
                        <a:rPr lang="en-US" sz="1800"/>
                        <a:t>All female characters</a:t>
                      </a:r>
                      <a:endParaRPr sz="1800"/>
                    </a:p>
                  </a:txBody>
                  <a:tcPr marT="45725" marB="45725" marR="91450" marL="91450">
                    <a:solidFill>
                      <a:srgbClr val="F8D7CD"/>
                    </a:solidFill>
                  </a:tcPr>
                </a:tc>
              </a:tr>
              <a:tr h="370850">
                <a:tc rowSpan="4">
                  <a:txBody>
                    <a:bodyPr/>
                    <a:lstStyle/>
                    <a:p>
                      <a:pPr indent="0" lvl="0" marL="0" marR="0" rtl="0" algn="ctr">
                        <a:spcBef>
                          <a:spcPts val="0"/>
                        </a:spcBef>
                        <a:spcAft>
                          <a:spcPts val="0"/>
                        </a:spcAft>
                        <a:buNone/>
                      </a:pPr>
                      <a:r>
                        <a:rPr lang="en-US" sz="1800"/>
                        <a:t>Male</a:t>
                      </a:r>
                      <a:endParaRPr sz="1800"/>
                    </a:p>
                  </a:txBody>
                  <a:tcPr marT="45725" marB="45725" marR="91450" marL="91450" anchor="ctr"/>
                </a:tc>
                <a:tc>
                  <a:txBody>
                    <a:bodyPr/>
                    <a:lstStyle/>
                    <a:p>
                      <a:pPr indent="0" lvl="0" marL="0" marR="0" rtl="0" algn="l">
                        <a:spcBef>
                          <a:spcPts val="0"/>
                        </a:spcBef>
                        <a:spcAft>
                          <a:spcPts val="0"/>
                        </a:spcAft>
                        <a:buNone/>
                      </a:pPr>
                      <a:r>
                        <a:rPr lang="en-US" sz="1800"/>
                        <a:t>Jing (净)</a:t>
                      </a:r>
                      <a:endParaRPr sz="1800"/>
                    </a:p>
                  </a:txBody>
                  <a:tcPr marT="45725" marB="45725" marR="91450" marL="91450"/>
                </a:tc>
                <a:tc>
                  <a:txBody>
                    <a:bodyPr/>
                    <a:lstStyle/>
                    <a:p>
                      <a:pPr indent="0" lvl="0" marL="0" marR="0" rtl="0" algn="l">
                        <a:spcBef>
                          <a:spcPts val="0"/>
                        </a:spcBef>
                        <a:spcAft>
                          <a:spcPts val="0"/>
                        </a:spcAft>
                        <a:buNone/>
                      </a:pPr>
                      <a:r>
                        <a:rPr lang="en-US" sz="1800"/>
                        <a:t>Males with some peculiarity in character, quality, or appearance</a:t>
                      </a:r>
                      <a:endParaRPr sz="1800"/>
                    </a:p>
                  </a:txBody>
                  <a:tcPr marT="45725" marB="45725" marR="91450" marL="91450"/>
                </a:tc>
              </a:tr>
              <a:tr h="370850">
                <a:tc vMerge="1"/>
                <a:tc>
                  <a:txBody>
                    <a:bodyPr/>
                    <a:lstStyle/>
                    <a:p>
                      <a:pPr indent="0" lvl="0" marL="0" marR="0" rtl="0" algn="l">
                        <a:spcBef>
                          <a:spcPts val="0"/>
                        </a:spcBef>
                        <a:spcAft>
                          <a:spcPts val="0"/>
                        </a:spcAft>
                        <a:buNone/>
                      </a:pPr>
                      <a:r>
                        <a:rPr lang="en-US" sz="1800"/>
                        <a:t>Chou (丑)</a:t>
                      </a:r>
                      <a:endParaRPr sz="1800"/>
                    </a:p>
                  </a:txBody>
                  <a:tcPr marT="45725" marB="45725" marR="91450" marL="91450"/>
                </a:tc>
                <a:tc>
                  <a:txBody>
                    <a:bodyPr/>
                    <a:lstStyle/>
                    <a:p>
                      <a:pPr indent="0" lvl="0" marL="0" marR="0" rtl="0" algn="l">
                        <a:spcBef>
                          <a:spcPts val="0"/>
                        </a:spcBef>
                        <a:spcAft>
                          <a:spcPts val="0"/>
                        </a:spcAft>
                        <a:buNone/>
                      </a:pPr>
                      <a:r>
                        <a:rPr lang="en-US" sz="1800"/>
                        <a:t>Comic characters, like clowns.</a:t>
                      </a:r>
                      <a:endParaRPr sz="1800"/>
                    </a:p>
                  </a:txBody>
                  <a:tcPr marT="45725" marB="45725" marR="91450" marL="91450"/>
                </a:tc>
              </a:tr>
              <a:tr h="185425">
                <a:tc vMerge="1"/>
                <a:tc rowSpan="2">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Sheng (生)</a:t>
                      </a:r>
                      <a:endParaRPr sz="1800">
                        <a:solidFill>
                          <a:schemeClr val="dk1"/>
                        </a:solidFill>
                        <a:latin typeface="Calibri"/>
                        <a:ea typeface="Calibri"/>
                        <a:cs typeface="Calibri"/>
                        <a:sym typeface="Calibri"/>
                      </a:endParaRPr>
                    </a:p>
                  </a:txBody>
                  <a:tcPr marT="45725" marB="45725" marR="91450" marL="91450"/>
                </a:tc>
                <a:tc rowSpan="2">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Positive male characters other than Jing and Chou.</a:t>
                      </a:r>
                      <a:endParaRPr sz="1800">
                        <a:solidFill>
                          <a:schemeClr val="dk1"/>
                        </a:solidFill>
                        <a:latin typeface="Calibri"/>
                        <a:ea typeface="Calibri"/>
                        <a:cs typeface="Calibri"/>
                        <a:sym typeface="Calibri"/>
                      </a:endParaRPr>
                    </a:p>
                  </a:txBody>
                  <a:tcPr marT="45725" marB="45725" marR="91450" marL="91450"/>
                </a:tc>
              </a:tr>
              <a:tr h="185425">
                <a:tc vMerge="1"/>
                <a:tc vMerge="1"/>
                <a:tc v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421338" y="146610"/>
            <a:ext cx="293768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Introduction</a:t>
            </a:r>
            <a:endParaRPr b="1" sz="3200">
              <a:solidFill>
                <a:srgbClr val="E82020"/>
              </a:solidFill>
              <a:latin typeface="Microsoft Yahei"/>
              <a:ea typeface="Microsoft Yahei"/>
              <a:cs typeface="Microsoft Yahei"/>
              <a:sym typeface="Microsoft Yahei"/>
            </a:endParaRPr>
          </a:p>
        </p:txBody>
      </p:sp>
      <p:grpSp>
        <p:nvGrpSpPr>
          <p:cNvPr id="122" name="Google Shape;122;p5"/>
          <p:cNvGrpSpPr/>
          <p:nvPr/>
        </p:nvGrpSpPr>
        <p:grpSpPr>
          <a:xfrm>
            <a:off x="0" y="104273"/>
            <a:ext cx="354563" cy="677408"/>
            <a:chOff x="0" y="-78772"/>
            <a:chExt cx="602082" cy="1150304"/>
          </a:xfrm>
        </p:grpSpPr>
        <p:sp>
          <p:nvSpPr>
            <p:cNvPr id="123" name="Google Shape;123;p5"/>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124" name="Google Shape;124;p5"/>
            <p:cNvSpPr/>
            <p:nvPr/>
          </p:nvSpPr>
          <p:spPr>
            <a:xfrm>
              <a:off x="0" y="-78772"/>
              <a:ext cx="602082" cy="1150304"/>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sp>
        <p:nvSpPr>
          <p:cNvPr id="125" name="Google Shape;125;p5"/>
          <p:cNvSpPr txBox="1"/>
          <p:nvPr/>
        </p:nvSpPr>
        <p:spPr>
          <a:xfrm>
            <a:off x="715250" y="1503052"/>
            <a:ext cx="4079400" cy="1118100"/>
          </a:xfrm>
          <a:prstGeom prst="rect">
            <a:avLst/>
          </a:prstGeom>
          <a:noFill/>
          <a:ln>
            <a:noFill/>
          </a:ln>
        </p:spPr>
        <p:txBody>
          <a:bodyPr anchorCtr="0" anchor="t" bIns="46800" lIns="90000" spcFirstLastPara="1" rIns="90000" wrap="square" tIns="46800">
            <a:normAutofit/>
          </a:bodyPr>
          <a:lstStyle/>
          <a:p>
            <a:pPr indent="0" lvl="0" marL="0" marR="0" rtl="0" algn="l">
              <a:lnSpc>
                <a:spcPct val="120000"/>
              </a:lnSpc>
              <a:spcBef>
                <a:spcPts val="0"/>
              </a:spcBef>
              <a:spcAft>
                <a:spcPts val="0"/>
              </a:spcAft>
              <a:buNone/>
            </a:pPr>
            <a:r>
              <a:rPr lang="en-US" sz="1800">
                <a:solidFill>
                  <a:schemeClr val="dk1"/>
                </a:solidFill>
                <a:latin typeface="Arial"/>
                <a:ea typeface="Arial"/>
                <a:cs typeface="Arial"/>
                <a:sym typeface="Arial"/>
              </a:rPr>
              <a:t>The gender is simply refers to the characters in the play. It has nothing to do with the gender of the artists.</a:t>
            </a:r>
            <a:endParaRPr/>
          </a:p>
        </p:txBody>
      </p:sp>
      <p:pic>
        <p:nvPicPr>
          <p:cNvPr id="126" name="Google Shape;126;p5"/>
          <p:cNvPicPr preferRelativeResize="0"/>
          <p:nvPr/>
        </p:nvPicPr>
        <p:blipFill rotWithShape="1">
          <a:blip r:embed="rId3">
            <a:alphaModFix/>
          </a:blip>
          <a:srcRect b="0" l="0" r="0" t="0"/>
          <a:stretch/>
        </p:blipFill>
        <p:spPr>
          <a:xfrm>
            <a:off x="8433676" y="434279"/>
            <a:ext cx="1709982" cy="3190637"/>
          </a:xfrm>
          <a:prstGeom prst="rect">
            <a:avLst/>
          </a:prstGeom>
          <a:noFill/>
          <a:ln>
            <a:noFill/>
          </a:ln>
        </p:spPr>
      </p:pic>
      <p:pic>
        <p:nvPicPr>
          <p:cNvPr id="127" name="Google Shape;127;p5"/>
          <p:cNvPicPr preferRelativeResize="0"/>
          <p:nvPr/>
        </p:nvPicPr>
        <p:blipFill rotWithShape="1">
          <a:blip r:embed="rId4">
            <a:alphaModFix/>
          </a:blip>
          <a:srcRect b="0" l="0" r="0" t="0"/>
          <a:stretch/>
        </p:blipFill>
        <p:spPr>
          <a:xfrm>
            <a:off x="5256018" y="546768"/>
            <a:ext cx="2166334" cy="2938188"/>
          </a:xfrm>
          <a:prstGeom prst="rect">
            <a:avLst/>
          </a:prstGeom>
          <a:noFill/>
          <a:ln>
            <a:noFill/>
          </a:ln>
        </p:spPr>
      </p:pic>
      <p:sp>
        <p:nvSpPr>
          <p:cNvPr id="128" name="Google Shape;128;p5"/>
          <p:cNvSpPr/>
          <p:nvPr/>
        </p:nvSpPr>
        <p:spPr>
          <a:xfrm>
            <a:off x="4191942" y="1988915"/>
            <a:ext cx="587825" cy="779105"/>
          </a:xfrm>
          <a:custGeom>
            <a:rect b="b" l="l" r="r" t="t"/>
            <a:pathLst>
              <a:path extrusionOk="0" h="964" w="80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129" name="Google Shape;129;p5"/>
          <p:cNvSpPr/>
          <p:nvPr/>
        </p:nvSpPr>
        <p:spPr>
          <a:xfrm>
            <a:off x="421339" y="1257064"/>
            <a:ext cx="587822" cy="792337"/>
          </a:xfrm>
          <a:custGeom>
            <a:rect b="b" l="l" r="r" t="t"/>
            <a:pathLst>
              <a:path extrusionOk="0" h="980" w="804">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130" name="Google Shape;130;p5"/>
          <p:cNvSpPr/>
          <p:nvPr/>
        </p:nvSpPr>
        <p:spPr>
          <a:xfrm rot="10800000">
            <a:off x="4485854" y="1130733"/>
            <a:ext cx="228778" cy="185875"/>
          </a:xfrm>
          <a:prstGeom prst="rect">
            <a:avLst/>
          </a:prstGeom>
        </p:spPr>
        <p:txBody>
          <a:bodyPr>
            <a:prstTxWarp prst="textPlain"/>
          </a:bodyPr>
          <a:lstStyle/>
          <a:p>
            <a:pPr lvl="0" algn="l"/>
            <a:r>
              <a:rPr b="0" i="0">
                <a:ln>
                  <a:noFill/>
                </a:ln>
                <a:solidFill>
                  <a:srgbClr val="A5A5A5"/>
                </a:solidFill>
                <a:latin typeface="Microsoft Yahei"/>
              </a:rPr>
              <a:t>“</a:t>
            </a:r>
          </a:p>
        </p:txBody>
      </p:sp>
      <p:graphicFrame>
        <p:nvGraphicFramePr>
          <p:cNvPr id="131" name="Google Shape;131;p5"/>
          <p:cNvGraphicFramePr/>
          <p:nvPr/>
        </p:nvGraphicFramePr>
        <p:xfrm>
          <a:off x="1253726" y="3819887"/>
          <a:ext cx="3000000" cy="3000000"/>
        </p:xfrm>
        <a:graphic>
          <a:graphicData uri="http://schemas.openxmlformats.org/drawingml/2006/table">
            <a:tbl>
              <a:tblPr bandRow="1" firstRow="1">
                <a:noFill/>
                <a:tableStyleId>{9D93F798-4584-405F-A604-7A10B8DA7492}</a:tableStyleId>
              </a:tblPr>
              <a:tblGrid>
                <a:gridCol w="2209550"/>
                <a:gridCol w="1995325"/>
                <a:gridCol w="5479675"/>
              </a:tblGrid>
              <a:tr h="370850">
                <a:tc>
                  <a:txBody>
                    <a:bodyPr/>
                    <a:lstStyle/>
                    <a:p>
                      <a:pPr indent="0" lvl="0" marL="0" marR="0" rtl="0" algn="ctr">
                        <a:spcBef>
                          <a:spcPts val="0"/>
                        </a:spcBef>
                        <a:spcAft>
                          <a:spcPts val="0"/>
                        </a:spcAft>
                        <a:buNone/>
                      </a:pPr>
                      <a:r>
                        <a:rPr lang="en-US" sz="1800" u="none" cap="none" strike="noStrike"/>
                        <a:t>The gender of roles</a:t>
                      </a:r>
                      <a:endParaRPr sz="1800" u="none" cap="none" strike="noStrike"/>
                    </a:p>
                  </a:txBody>
                  <a:tcPr marT="45725" marB="45725" marR="91450" marL="91450" anchor="ctr">
                    <a:solidFill>
                      <a:srgbClr val="E82020"/>
                    </a:solidFill>
                  </a:tcPr>
                </a:tc>
                <a:tc>
                  <a:txBody>
                    <a:bodyPr/>
                    <a:lstStyle/>
                    <a:p>
                      <a:pPr indent="0" lvl="0" marL="0" marR="0" rtl="0" algn="ctr">
                        <a:spcBef>
                          <a:spcPts val="0"/>
                        </a:spcBef>
                        <a:spcAft>
                          <a:spcPts val="0"/>
                        </a:spcAft>
                        <a:buNone/>
                      </a:pPr>
                      <a:r>
                        <a:rPr lang="en-US" sz="1800" u="none" cap="none" strike="noStrike"/>
                        <a:t>Role type</a:t>
                      </a:r>
                      <a:endParaRPr sz="1800" u="none" cap="none" strike="noStrike"/>
                    </a:p>
                  </a:txBody>
                  <a:tcPr marT="45725" marB="45725" marR="91450" marL="91450" anchor="ctr">
                    <a:solidFill>
                      <a:srgbClr val="E82020"/>
                    </a:solidFill>
                  </a:tcPr>
                </a:tc>
                <a:tc>
                  <a:txBody>
                    <a:bodyPr/>
                    <a:lstStyle/>
                    <a:p>
                      <a:pPr indent="0" lvl="0" marL="0" marR="0" rtl="0" algn="ctr">
                        <a:spcBef>
                          <a:spcPts val="0"/>
                        </a:spcBef>
                        <a:spcAft>
                          <a:spcPts val="0"/>
                        </a:spcAft>
                        <a:buNone/>
                      </a:pPr>
                      <a:r>
                        <a:rPr lang="en-US" sz="1800" u="none" cap="none" strike="noStrike"/>
                        <a:t>Discription</a:t>
                      </a:r>
                      <a:endParaRPr sz="1800" u="none" cap="none" strike="noStrike"/>
                    </a:p>
                  </a:txBody>
                  <a:tcPr marT="45725" marB="45725" marR="91450" marL="91450" anchor="ctr">
                    <a:solidFill>
                      <a:srgbClr val="E82020"/>
                    </a:solidFill>
                  </a:tcPr>
                </a:tc>
              </a:tr>
              <a:tr h="370850">
                <a:tc>
                  <a:txBody>
                    <a:bodyPr/>
                    <a:lstStyle/>
                    <a:p>
                      <a:pPr indent="0" lvl="0" marL="0" marR="0" rtl="0" algn="ctr">
                        <a:spcBef>
                          <a:spcPts val="0"/>
                        </a:spcBef>
                        <a:spcAft>
                          <a:spcPts val="0"/>
                        </a:spcAft>
                        <a:buNone/>
                      </a:pPr>
                      <a:r>
                        <a:rPr lang="en-US" sz="1800" u="none" cap="none" strike="noStrike"/>
                        <a:t>Female</a:t>
                      </a:r>
                      <a:endParaRPr sz="1800" u="none" cap="none" strike="noStrike"/>
                    </a:p>
                  </a:txBody>
                  <a:tcPr marT="45725" marB="45725" marR="91450" marL="91450" anchor="ctr">
                    <a:solidFill>
                      <a:srgbClr val="F8D7CD"/>
                    </a:solidFill>
                  </a:tcPr>
                </a:tc>
                <a:tc>
                  <a:txBody>
                    <a:bodyPr/>
                    <a:lstStyle/>
                    <a:p>
                      <a:pPr indent="0" lvl="0" marL="0" marR="0" rtl="0" algn="l">
                        <a:spcBef>
                          <a:spcPts val="0"/>
                        </a:spcBef>
                        <a:spcAft>
                          <a:spcPts val="0"/>
                        </a:spcAft>
                        <a:buNone/>
                      </a:pPr>
                      <a:r>
                        <a:rPr b="1" lang="en-US" sz="1800" u="none" cap="none" strike="noStrike"/>
                        <a:t>Dan (旦)</a:t>
                      </a:r>
                      <a:endParaRPr b="1" sz="1800"/>
                    </a:p>
                  </a:txBody>
                  <a:tcPr marT="45725" marB="45725" marR="91450" marL="91450">
                    <a:solidFill>
                      <a:srgbClr val="F8D7CD"/>
                    </a:solidFill>
                  </a:tcPr>
                </a:tc>
                <a:tc>
                  <a:txBody>
                    <a:bodyPr/>
                    <a:lstStyle/>
                    <a:p>
                      <a:pPr indent="0" lvl="0" marL="0" marR="0" rtl="0" algn="l">
                        <a:spcBef>
                          <a:spcPts val="0"/>
                        </a:spcBef>
                        <a:spcAft>
                          <a:spcPts val="0"/>
                        </a:spcAft>
                        <a:buNone/>
                      </a:pPr>
                      <a:r>
                        <a:rPr lang="en-US" sz="1800"/>
                        <a:t>All female characters</a:t>
                      </a:r>
                      <a:endParaRPr sz="1800"/>
                    </a:p>
                  </a:txBody>
                  <a:tcPr marT="45725" marB="45725" marR="91450" marL="91450">
                    <a:solidFill>
                      <a:srgbClr val="F8D7CD"/>
                    </a:solidFill>
                  </a:tcPr>
                </a:tc>
              </a:tr>
              <a:tr h="370850">
                <a:tc rowSpan="4">
                  <a:txBody>
                    <a:bodyPr/>
                    <a:lstStyle/>
                    <a:p>
                      <a:pPr indent="0" lvl="0" marL="0" marR="0" rtl="0" algn="ctr">
                        <a:spcBef>
                          <a:spcPts val="0"/>
                        </a:spcBef>
                        <a:spcAft>
                          <a:spcPts val="0"/>
                        </a:spcAft>
                        <a:buNone/>
                      </a:pPr>
                      <a:r>
                        <a:rPr lang="en-US" sz="1800"/>
                        <a:t>Male</a:t>
                      </a:r>
                      <a:endParaRPr sz="1800"/>
                    </a:p>
                  </a:txBody>
                  <a:tcPr marT="45725" marB="45725" marR="91450" marL="91450" anchor="ctr"/>
                </a:tc>
                <a:tc>
                  <a:txBody>
                    <a:bodyPr/>
                    <a:lstStyle/>
                    <a:p>
                      <a:pPr indent="0" lvl="0" marL="0" marR="0" rtl="0" algn="l">
                        <a:spcBef>
                          <a:spcPts val="0"/>
                        </a:spcBef>
                        <a:spcAft>
                          <a:spcPts val="0"/>
                        </a:spcAft>
                        <a:buNone/>
                      </a:pPr>
                      <a:r>
                        <a:rPr lang="en-US" sz="1800"/>
                        <a:t>Jing (净)</a:t>
                      </a:r>
                      <a:endParaRPr sz="1800"/>
                    </a:p>
                  </a:txBody>
                  <a:tcPr marT="45725" marB="45725" marR="91450" marL="91450"/>
                </a:tc>
                <a:tc>
                  <a:txBody>
                    <a:bodyPr/>
                    <a:lstStyle/>
                    <a:p>
                      <a:pPr indent="0" lvl="0" marL="0" marR="0" rtl="0" algn="l">
                        <a:spcBef>
                          <a:spcPts val="0"/>
                        </a:spcBef>
                        <a:spcAft>
                          <a:spcPts val="0"/>
                        </a:spcAft>
                        <a:buNone/>
                      </a:pPr>
                      <a:r>
                        <a:rPr lang="en-US" sz="1800"/>
                        <a:t>Males with some peculiarity in character, quality, or appearance</a:t>
                      </a:r>
                      <a:endParaRPr sz="1800"/>
                    </a:p>
                  </a:txBody>
                  <a:tcPr marT="45725" marB="45725" marR="91450" marL="91450"/>
                </a:tc>
              </a:tr>
              <a:tr h="370850">
                <a:tc vMerge="1"/>
                <a:tc>
                  <a:txBody>
                    <a:bodyPr/>
                    <a:lstStyle/>
                    <a:p>
                      <a:pPr indent="0" lvl="0" marL="0" marR="0" rtl="0" algn="l">
                        <a:spcBef>
                          <a:spcPts val="0"/>
                        </a:spcBef>
                        <a:spcAft>
                          <a:spcPts val="0"/>
                        </a:spcAft>
                        <a:buNone/>
                      </a:pPr>
                      <a:r>
                        <a:rPr lang="en-US" sz="1800"/>
                        <a:t>Chou (丑)</a:t>
                      </a:r>
                      <a:endParaRPr sz="1800"/>
                    </a:p>
                  </a:txBody>
                  <a:tcPr marT="45725" marB="45725" marR="91450" marL="91450"/>
                </a:tc>
                <a:tc>
                  <a:txBody>
                    <a:bodyPr/>
                    <a:lstStyle/>
                    <a:p>
                      <a:pPr indent="0" lvl="0" marL="0" marR="0" rtl="0" algn="l">
                        <a:spcBef>
                          <a:spcPts val="0"/>
                        </a:spcBef>
                        <a:spcAft>
                          <a:spcPts val="0"/>
                        </a:spcAft>
                        <a:buNone/>
                      </a:pPr>
                      <a:r>
                        <a:rPr lang="en-US" sz="1800"/>
                        <a:t>Comic characters, like clowns.</a:t>
                      </a:r>
                      <a:endParaRPr sz="1800"/>
                    </a:p>
                  </a:txBody>
                  <a:tcPr marT="45725" marB="45725" marR="91450" marL="91450"/>
                </a:tc>
              </a:tr>
              <a:tr h="185425">
                <a:tc vMerge="1"/>
                <a:tc>
                  <a:txBody>
                    <a:bodyPr/>
                    <a:lstStyle/>
                    <a:p>
                      <a:pPr indent="0" lvl="0" marL="0" marR="0" rtl="0" algn="l">
                        <a:spcBef>
                          <a:spcPts val="0"/>
                        </a:spcBef>
                        <a:spcAft>
                          <a:spcPts val="0"/>
                        </a:spcAft>
                        <a:buNone/>
                      </a:pPr>
                      <a:r>
                        <a:rPr lang="en-US" sz="1800"/>
                        <a:t>Sheng (生)</a:t>
                      </a:r>
                      <a:endParaRPr sz="1800"/>
                    </a:p>
                  </a:txBody>
                  <a:tcPr marT="45725" marB="45725" marR="91450" marL="91450"/>
                </a:tc>
                <a:tc>
                  <a:txBody>
                    <a:bodyPr/>
                    <a:lstStyle/>
                    <a:p>
                      <a:pPr indent="0" lvl="0" marL="0" marR="0" rtl="0" algn="l">
                        <a:spcBef>
                          <a:spcPts val="0"/>
                        </a:spcBef>
                        <a:spcAft>
                          <a:spcPts val="0"/>
                        </a:spcAft>
                        <a:buNone/>
                      </a:pPr>
                      <a:r>
                        <a:rPr lang="en-US" sz="1800"/>
                        <a:t>Positive male characters other than Jing and Chou.</a:t>
                      </a:r>
                      <a:endParaRPr sz="1800"/>
                    </a:p>
                  </a:txBody>
                  <a:tcPr marT="45725" marB="45725" marR="91450" marL="91450"/>
                </a:tc>
              </a:tr>
              <a:tr h="185425">
                <a:tc vMerge="1"/>
                <a:tc>
                  <a:txBody>
                    <a:bodyPr/>
                    <a:lstStyle/>
                    <a:p>
                      <a:pPr indent="0" lvl="0" marL="0" marR="0" rtl="0" algn="l">
                        <a:spcBef>
                          <a:spcPts val="0"/>
                        </a:spcBef>
                        <a:spcAft>
                          <a:spcPts val="0"/>
                        </a:spcAft>
                        <a:buNone/>
                      </a:pPr>
                      <a:r>
                        <a:rPr b="1" lang="en-US" sz="1800"/>
                        <a:t>Laosheng (老生)</a:t>
                      </a:r>
                      <a:endParaRPr b="1" sz="1800"/>
                    </a:p>
                  </a:txBody>
                  <a:tcPr marT="45725" marB="45725" marR="91450" marL="91450"/>
                </a:tc>
                <a:tc>
                  <a:txBody>
                    <a:bodyPr/>
                    <a:lstStyle/>
                    <a:p>
                      <a:pPr indent="0" lvl="0" marL="0" marR="0" rtl="0" algn="l">
                        <a:spcBef>
                          <a:spcPts val="0"/>
                        </a:spcBef>
                        <a:spcAft>
                          <a:spcPts val="0"/>
                        </a:spcAft>
                        <a:buNone/>
                      </a:pPr>
                      <a:r>
                        <a:rPr lang="en-US" sz="1800"/>
                        <a:t>Sheng at an elderly age.</a:t>
                      </a:r>
                      <a:endParaRPr sz="1800"/>
                    </a:p>
                  </a:txBody>
                  <a:tcPr marT="45725" marB="45725" marR="91450" marL="91450"/>
                </a:tc>
              </a:tr>
            </a:tbl>
          </a:graphicData>
        </a:graphic>
      </p:graphicFrame>
      <p:pic>
        <p:nvPicPr>
          <p:cNvPr id="132" name="Google Shape;132;p5"/>
          <p:cNvPicPr preferRelativeResize="0"/>
          <p:nvPr/>
        </p:nvPicPr>
        <p:blipFill rotWithShape="1">
          <a:blip r:embed="rId5">
            <a:alphaModFix/>
          </a:blip>
          <a:srcRect b="0" l="0" r="0" t="0"/>
          <a:stretch/>
        </p:blipFill>
        <p:spPr>
          <a:xfrm>
            <a:off x="10596735" y="285619"/>
            <a:ext cx="1116494" cy="37193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421339" y="146610"/>
            <a:ext cx="29750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Introduction</a:t>
            </a:r>
            <a:endParaRPr b="1" sz="3200">
              <a:solidFill>
                <a:srgbClr val="E82020"/>
              </a:solidFill>
              <a:latin typeface="Microsoft Yahei"/>
              <a:ea typeface="Microsoft Yahei"/>
              <a:cs typeface="Microsoft Yahei"/>
              <a:sym typeface="Microsoft Yahei"/>
            </a:endParaRPr>
          </a:p>
        </p:txBody>
      </p:sp>
      <p:grpSp>
        <p:nvGrpSpPr>
          <p:cNvPr id="139" name="Google Shape;139;p6"/>
          <p:cNvGrpSpPr/>
          <p:nvPr/>
        </p:nvGrpSpPr>
        <p:grpSpPr>
          <a:xfrm>
            <a:off x="0" y="104273"/>
            <a:ext cx="354563" cy="677408"/>
            <a:chOff x="0" y="-78772"/>
            <a:chExt cx="602082" cy="1150304"/>
          </a:xfrm>
        </p:grpSpPr>
        <p:sp>
          <p:nvSpPr>
            <p:cNvPr id="140" name="Google Shape;140;p6"/>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141" name="Google Shape;141;p6"/>
            <p:cNvSpPr/>
            <p:nvPr/>
          </p:nvSpPr>
          <p:spPr>
            <a:xfrm>
              <a:off x="0" y="-78772"/>
              <a:ext cx="602082" cy="1150304"/>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sp>
        <p:nvSpPr>
          <p:cNvPr id="142" name="Google Shape;142;p6"/>
          <p:cNvSpPr txBox="1"/>
          <p:nvPr/>
        </p:nvSpPr>
        <p:spPr>
          <a:xfrm>
            <a:off x="421339" y="1036996"/>
            <a:ext cx="11355355" cy="1938691"/>
          </a:xfrm>
          <a:prstGeom prst="rect">
            <a:avLst/>
          </a:prstGeom>
          <a:noFill/>
          <a:ln>
            <a:noFill/>
          </a:ln>
        </p:spPr>
        <p:txBody>
          <a:bodyPr anchorCtr="0" anchor="t" bIns="46800" lIns="90000" spcFirstLastPara="1" rIns="90000" wrap="square" tIns="46800">
            <a:normAutofit/>
          </a:bodyPr>
          <a:lstStyle/>
          <a:p>
            <a:pPr indent="0" lvl="0" marL="0" marR="0" rtl="0" algn="l">
              <a:lnSpc>
                <a:spcPct val="120000"/>
              </a:lnSpc>
              <a:spcBef>
                <a:spcPts val="0"/>
              </a:spcBef>
              <a:spcAft>
                <a:spcPts val="0"/>
              </a:spcAft>
              <a:buNone/>
            </a:pPr>
            <a:r>
              <a:rPr b="1" lang="en-US" sz="2800">
                <a:solidFill>
                  <a:schemeClr val="dk1"/>
                </a:solidFill>
              </a:rPr>
              <a:t>Shengqiang</a:t>
            </a:r>
            <a:r>
              <a:rPr b="1" lang="en-US" sz="2800">
                <a:solidFill>
                  <a:schemeClr val="dk1"/>
                </a:solidFill>
                <a:latin typeface="Arial"/>
                <a:ea typeface="Arial"/>
                <a:cs typeface="Arial"/>
                <a:sym typeface="Arial"/>
              </a:rPr>
              <a:t> (Melody)</a:t>
            </a:r>
            <a:endParaRPr/>
          </a:p>
          <a:p>
            <a:pPr indent="0" lvl="0" marL="0" marR="0" rtl="0" algn="l">
              <a:lnSpc>
                <a:spcPct val="12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400">
                <a:solidFill>
                  <a:schemeClr val="dk1"/>
                </a:solidFill>
                <a:latin typeface="Arial"/>
                <a:ea typeface="Arial"/>
                <a:cs typeface="Arial"/>
                <a:sym typeface="Arial"/>
              </a:rPr>
              <a:t>Xipi and Erhuang are the most important Shengqiang in Jingju. Therefore, Jingju is also called Pihuang opera.</a:t>
            </a:r>
            <a:endParaRPr/>
          </a:p>
        </p:txBody>
      </p:sp>
      <p:sp>
        <p:nvSpPr>
          <p:cNvPr id="143" name="Google Shape;143;p6"/>
          <p:cNvSpPr txBox="1"/>
          <p:nvPr/>
        </p:nvSpPr>
        <p:spPr>
          <a:xfrm>
            <a:off x="1093070" y="3596694"/>
            <a:ext cx="4534677" cy="1938692"/>
          </a:xfrm>
          <a:prstGeom prst="rect">
            <a:avLst/>
          </a:prstGeom>
          <a:noFill/>
          <a:ln>
            <a:noFill/>
          </a:ln>
        </p:spPr>
        <p:txBody>
          <a:bodyPr anchorCtr="0" anchor="t" bIns="46800" lIns="90000" spcFirstLastPara="1" rIns="90000" wrap="square" tIns="46800">
            <a:normAutofit fontScale="92500"/>
          </a:bodyPr>
          <a:lstStyle/>
          <a:p>
            <a:pPr indent="0" lvl="0" marL="0" marR="0" rtl="0" algn="ctr">
              <a:lnSpc>
                <a:spcPct val="120000"/>
              </a:lnSpc>
              <a:spcBef>
                <a:spcPts val="0"/>
              </a:spcBef>
              <a:spcAft>
                <a:spcPts val="0"/>
              </a:spcAft>
              <a:buNone/>
            </a:pPr>
            <a:r>
              <a:rPr b="1" lang="en-US" sz="3000">
                <a:solidFill>
                  <a:schemeClr val="dk1"/>
                </a:solidFill>
                <a:latin typeface="Arial"/>
                <a:ea typeface="Arial"/>
                <a:cs typeface="Arial"/>
                <a:sym typeface="Arial"/>
              </a:rPr>
              <a:t>Xipi</a:t>
            </a:r>
            <a:endParaRPr b="1" sz="3000">
              <a:solidFill>
                <a:schemeClr val="dk1"/>
              </a:solidFill>
              <a:latin typeface="Arial"/>
              <a:ea typeface="Arial"/>
              <a:cs typeface="Arial"/>
              <a:sym typeface="Arial"/>
            </a:endParaRPr>
          </a:p>
          <a:p>
            <a:pPr indent="0" lvl="0" marL="0" marR="0" rtl="0" algn="just">
              <a:lnSpc>
                <a:spcPct val="120000"/>
              </a:lnSpc>
              <a:spcBef>
                <a:spcPts val="600"/>
              </a:spcBef>
              <a:spcAft>
                <a:spcPts val="0"/>
              </a:spcAft>
              <a:buNone/>
            </a:pPr>
            <a:r>
              <a:rPr lang="en-US" sz="2200">
                <a:solidFill>
                  <a:schemeClr val="dk1"/>
                </a:solidFill>
                <a:latin typeface="Arial"/>
                <a:ea typeface="Arial"/>
                <a:cs typeface="Arial"/>
                <a:sym typeface="Arial"/>
              </a:rPr>
              <a:t>Style: lively, vigorous, bright and light</a:t>
            </a:r>
            <a:endParaRPr/>
          </a:p>
          <a:p>
            <a:pPr indent="0" lvl="0" marL="0" marR="0" rtl="0" algn="just">
              <a:lnSpc>
                <a:spcPct val="120000"/>
              </a:lnSpc>
              <a:spcBef>
                <a:spcPts val="600"/>
              </a:spcBef>
              <a:spcAft>
                <a:spcPts val="0"/>
              </a:spcAft>
              <a:buNone/>
            </a:pPr>
            <a:r>
              <a:rPr lang="en-US" sz="2200">
                <a:solidFill>
                  <a:schemeClr val="dk1"/>
                </a:solidFill>
                <a:latin typeface="Arial"/>
                <a:ea typeface="Arial"/>
                <a:cs typeface="Arial"/>
                <a:sym typeface="Arial"/>
              </a:rPr>
              <a:t>Often to express cheerful, resolute, passionate and restrained feelings.</a:t>
            </a:r>
            <a:endParaRPr/>
          </a:p>
        </p:txBody>
      </p:sp>
      <p:sp>
        <p:nvSpPr>
          <p:cNvPr id="144" name="Google Shape;144;p6"/>
          <p:cNvSpPr txBox="1"/>
          <p:nvPr/>
        </p:nvSpPr>
        <p:spPr>
          <a:xfrm>
            <a:off x="6564254" y="3596694"/>
            <a:ext cx="4534677" cy="1938692"/>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None/>
            </a:pPr>
            <a:r>
              <a:rPr b="1" lang="en-US" sz="2800">
                <a:solidFill>
                  <a:schemeClr val="dk1"/>
                </a:solidFill>
                <a:latin typeface="Arial"/>
                <a:ea typeface="Arial"/>
                <a:cs typeface="Arial"/>
                <a:sym typeface="Arial"/>
              </a:rPr>
              <a:t>Erhuang</a:t>
            </a:r>
            <a:endParaRPr b="1" sz="2800">
              <a:solidFill>
                <a:schemeClr val="dk1"/>
              </a:solidFill>
              <a:latin typeface="Arial"/>
              <a:ea typeface="Arial"/>
              <a:cs typeface="Arial"/>
              <a:sym typeface="Arial"/>
            </a:endParaRPr>
          </a:p>
          <a:p>
            <a:pPr indent="0" lvl="0" marL="0" marR="0" rtl="0" algn="just">
              <a:lnSpc>
                <a:spcPct val="120000"/>
              </a:lnSpc>
              <a:spcBef>
                <a:spcPts val="600"/>
              </a:spcBef>
              <a:spcAft>
                <a:spcPts val="0"/>
              </a:spcAft>
              <a:buNone/>
            </a:pPr>
            <a:r>
              <a:rPr lang="en-US" sz="2000">
                <a:solidFill>
                  <a:schemeClr val="dk1"/>
                </a:solidFill>
                <a:latin typeface="Arial"/>
                <a:ea typeface="Arial"/>
                <a:cs typeface="Arial"/>
                <a:sym typeface="Arial"/>
              </a:rPr>
              <a:t>Style: peaceful, modest, lyrical</a:t>
            </a:r>
            <a:endParaRPr/>
          </a:p>
          <a:p>
            <a:pPr indent="0" lvl="0" marL="0" marR="0" rtl="0" algn="just">
              <a:lnSpc>
                <a:spcPct val="120000"/>
              </a:lnSpc>
              <a:spcBef>
                <a:spcPts val="600"/>
              </a:spcBef>
              <a:spcAft>
                <a:spcPts val="0"/>
              </a:spcAft>
              <a:buNone/>
            </a:pPr>
            <a:r>
              <a:rPr lang="en-US" sz="2000">
                <a:solidFill>
                  <a:schemeClr val="dk1"/>
                </a:solidFill>
                <a:latin typeface="Arial"/>
                <a:ea typeface="Arial"/>
                <a:cs typeface="Arial"/>
                <a:sym typeface="Arial"/>
              </a:rPr>
              <a:t>Often to express meditation, sadness, sigh and anger.</a:t>
            </a:r>
            <a:endParaRPr/>
          </a:p>
        </p:txBody>
      </p:sp>
      <p:cxnSp>
        <p:nvCxnSpPr>
          <p:cNvPr id="145" name="Google Shape;145;p6"/>
          <p:cNvCxnSpPr/>
          <p:nvPr/>
        </p:nvCxnSpPr>
        <p:spPr>
          <a:xfrm>
            <a:off x="6096000" y="3429000"/>
            <a:ext cx="0" cy="2660515"/>
          </a:xfrm>
          <a:prstGeom prst="straightConnector1">
            <a:avLst/>
          </a:prstGeom>
          <a:noFill/>
          <a:ln cap="flat" cmpd="sng" w="12700">
            <a:solidFill>
              <a:srgbClr val="E82020"/>
            </a:solidFill>
            <a:prstDash val="solid"/>
            <a:miter lim="800000"/>
            <a:headEnd len="med" w="med" type="oval"/>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cxnSp>
        <p:nvCxnSpPr>
          <p:cNvPr id="151" name="Google Shape;151;g11680496422_1_1"/>
          <p:cNvCxnSpPr/>
          <p:nvPr/>
        </p:nvCxnSpPr>
        <p:spPr>
          <a:xfrm>
            <a:off x="2136000" y="2306955"/>
            <a:ext cx="7920000" cy="0"/>
          </a:xfrm>
          <a:prstGeom prst="straightConnector1">
            <a:avLst/>
          </a:prstGeom>
          <a:noFill/>
          <a:ln cap="flat" cmpd="sng" w="25400">
            <a:solidFill>
              <a:srgbClr val="E82020"/>
            </a:solidFill>
            <a:prstDash val="solid"/>
            <a:miter lim="800000"/>
            <a:headEnd len="sm" w="sm" type="none"/>
            <a:tailEnd len="sm" w="sm" type="none"/>
          </a:ln>
        </p:spPr>
      </p:cxnSp>
      <p:sp>
        <p:nvSpPr>
          <p:cNvPr id="152" name="Google Shape;152;g11680496422_1_1"/>
          <p:cNvSpPr txBox="1"/>
          <p:nvPr/>
        </p:nvSpPr>
        <p:spPr>
          <a:xfrm>
            <a:off x="2348547" y="2732514"/>
            <a:ext cx="74949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E82020"/>
                </a:solidFill>
                <a:latin typeface="Nunito"/>
                <a:ea typeface="Nunito"/>
                <a:cs typeface="Nunito"/>
                <a:sym typeface="Nunito"/>
              </a:rPr>
              <a:t>Research Question</a:t>
            </a:r>
            <a:endParaRPr/>
          </a:p>
        </p:txBody>
      </p:sp>
      <p:cxnSp>
        <p:nvCxnSpPr>
          <p:cNvPr id="153" name="Google Shape;153;g11680496422_1_1"/>
          <p:cNvCxnSpPr/>
          <p:nvPr/>
        </p:nvCxnSpPr>
        <p:spPr>
          <a:xfrm>
            <a:off x="2136000" y="3989070"/>
            <a:ext cx="7920000" cy="0"/>
          </a:xfrm>
          <a:prstGeom prst="straightConnector1">
            <a:avLst/>
          </a:prstGeom>
          <a:noFill/>
          <a:ln cap="flat" cmpd="sng" w="25400">
            <a:solidFill>
              <a:srgbClr val="E82020"/>
            </a:solidFill>
            <a:prstDash val="solid"/>
            <a:miter lim="800000"/>
            <a:headEnd len="sm" w="sm" type="none"/>
            <a:tailEnd len="sm" w="sm" type="none"/>
          </a:ln>
        </p:spPr>
      </p:cxnSp>
      <p:pic>
        <p:nvPicPr>
          <p:cNvPr id="154" name="Google Shape;154;g11680496422_1_1"/>
          <p:cNvPicPr preferRelativeResize="0"/>
          <p:nvPr/>
        </p:nvPicPr>
        <p:blipFill rotWithShape="1">
          <a:blip r:embed="rId3">
            <a:alphaModFix/>
          </a:blip>
          <a:srcRect b="0" l="0" r="0" t="0"/>
          <a:stretch/>
        </p:blipFill>
        <p:spPr>
          <a:xfrm>
            <a:off x="9410787" y="3555170"/>
            <a:ext cx="2105514" cy="22601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421350" y="277250"/>
            <a:ext cx="4364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82020"/>
                </a:solidFill>
                <a:latin typeface="Microsoft Yahei"/>
                <a:ea typeface="Microsoft Yahei"/>
                <a:cs typeface="Microsoft Yahei"/>
                <a:sym typeface="Microsoft Yahei"/>
              </a:rPr>
              <a:t>Research Questions</a:t>
            </a:r>
            <a:endParaRPr b="1" sz="3200">
              <a:solidFill>
                <a:srgbClr val="E82020"/>
              </a:solidFill>
              <a:latin typeface="Microsoft Yahei"/>
              <a:ea typeface="Microsoft Yahei"/>
              <a:cs typeface="Microsoft Yahei"/>
              <a:sym typeface="Microsoft Yahei"/>
            </a:endParaRPr>
          </a:p>
        </p:txBody>
      </p:sp>
      <p:grpSp>
        <p:nvGrpSpPr>
          <p:cNvPr id="161" name="Google Shape;161;p8"/>
          <p:cNvGrpSpPr/>
          <p:nvPr/>
        </p:nvGrpSpPr>
        <p:grpSpPr>
          <a:xfrm>
            <a:off x="0" y="234902"/>
            <a:ext cx="354563" cy="677408"/>
            <a:chOff x="0" y="-78772"/>
            <a:chExt cx="602082" cy="1150304"/>
          </a:xfrm>
        </p:grpSpPr>
        <p:sp>
          <p:nvSpPr>
            <p:cNvPr id="162" name="Google Shape;162;p8"/>
            <p:cNvSpPr/>
            <p:nvPr/>
          </p:nvSpPr>
          <p:spPr>
            <a:xfrm>
              <a:off x="0" y="256213"/>
              <a:ext cx="251412" cy="480334"/>
            </a:xfrm>
            <a:custGeom>
              <a:rect b="b" l="l" r="r" t="t"/>
              <a:pathLst>
                <a:path extrusionOk="0" h="480334" w="251412">
                  <a:moveTo>
                    <a:pt x="0" y="0"/>
                  </a:moveTo>
                  <a:lnTo>
                    <a:pt x="251412" y="240167"/>
                  </a:lnTo>
                  <a:lnTo>
                    <a:pt x="0" y="480334"/>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sp>
          <p:nvSpPr>
            <p:cNvPr id="163" name="Google Shape;163;p8"/>
            <p:cNvSpPr/>
            <p:nvPr/>
          </p:nvSpPr>
          <p:spPr>
            <a:xfrm>
              <a:off x="0" y="-78772"/>
              <a:ext cx="602082" cy="1150304"/>
            </a:xfrm>
            <a:custGeom>
              <a:rect b="b" l="l" r="r" t="t"/>
              <a:pathLst>
                <a:path extrusionOk="0" h="844290" w="441911">
                  <a:moveTo>
                    <a:pt x="0" y="0"/>
                  </a:moveTo>
                  <a:lnTo>
                    <a:pt x="441911" y="422145"/>
                  </a:lnTo>
                  <a:lnTo>
                    <a:pt x="0" y="844290"/>
                  </a:lnTo>
                  <a:lnTo>
                    <a:pt x="0" y="662312"/>
                  </a:lnTo>
                  <a:lnTo>
                    <a:pt x="251412" y="422145"/>
                  </a:lnTo>
                  <a:lnTo>
                    <a:pt x="0" y="181978"/>
                  </a:lnTo>
                  <a:lnTo>
                    <a:pt x="0" y="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82020"/>
                </a:solidFill>
                <a:latin typeface="Calibri"/>
                <a:ea typeface="Calibri"/>
                <a:cs typeface="Calibri"/>
                <a:sym typeface="Calibri"/>
              </a:endParaRPr>
            </a:p>
          </p:txBody>
        </p:sp>
      </p:grpSp>
      <p:sp>
        <p:nvSpPr>
          <p:cNvPr id="164" name="Google Shape;164;p8"/>
          <p:cNvSpPr txBox="1"/>
          <p:nvPr/>
        </p:nvSpPr>
        <p:spPr>
          <a:xfrm>
            <a:off x="402750" y="2381375"/>
            <a:ext cx="11386500" cy="1748100"/>
          </a:xfrm>
          <a:prstGeom prst="rect">
            <a:avLst/>
          </a:prstGeom>
          <a:solidFill>
            <a:srgbClr val="FCECE7"/>
          </a:solidFill>
          <a:ln>
            <a:noFill/>
          </a:ln>
        </p:spPr>
        <p:txBody>
          <a:bodyPr anchorCtr="0" anchor="t" bIns="46800" lIns="90000" spcFirstLastPara="1" rIns="90000" wrap="square" tIns="46800">
            <a:normAutofit/>
          </a:bodyPr>
          <a:lstStyle/>
          <a:p>
            <a:pPr indent="0" lvl="0" marL="457200" marR="0" rtl="0" algn="just">
              <a:lnSpc>
                <a:spcPct val="120000"/>
              </a:lnSpc>
              <a:spcBef>
                <a:spcPts val="0"/>
              </a:spcBef>
              <a:spcAft>
                <a:spcPts val="0"/>
              </a:spcAft>
              <a:buNone/>
            </a:pPr>
            <a:r>
              <a:t/>
            </a:r>
            <a:endParaRPr sz="800">
              <a:solidFill>
                <a:schemeClr val="dk1"/>
              </a:solidFill>
              <a:latin typeface="Nunito"/>
              <a:ea typeface="Nunito"/>
              <a:cs typeface="Nunito"/>
              <a:sym typeface="Nunito"/>
            </a:endParaRPr>
          </a:p>
          <a:p>
            <a:pPr indent="-457200" lvl="0" marL="9144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Nunito"/>
                <a:ea typeface="Nunito"/>
                <a:cs typeface="Nunito"/>
                <a:sym typeface="Nunito"/>
              </a:rPr>
              <a:t>What are the most frequent melodic motives of </a:t>
            </a:r>
            <a:r>
              <a:rPr b="1" lang="en-US" sz="2400">
                <a:solidFill>
                  <a:schemeClr val="dk1"/>
                </a:solidFill>
                <a:latin typeface="Nunito"/>
                <a:ea typeface="Nunito"/>
                <a:cs typeface="Nunito"/>
                <a:sym typeface="Nunito"/>
              </a:rPr>
              <a:t>three notes</a:t>
            </a:r>
            <a:r>
              <a:rPr lang="en-US" sz="2400">
                <a:solidFill>
                  <a:schemeClr val="dk1"/>
                </a:solidFill>
                <a:latin typeface="Nunito"/>
                <a:ea typeface="Nunito"/>
                <a:cs typeface="Nunito"/>
                <a:sym typeface="Nunito"/>
              </a:rPr>
              <a:t> in vocal parts?</a:t>
            </a:r>
            <a:endParaRPr/>
          </a:p>
          <a:p>
            <a:pPr indent="-457200" lvl="0" marL="914400" marR="0" rtl="0" algn="just">
              <a:lnSpc>
                <a:spcPct val="115000"/>
              </a:lnSpc>
              <a:spcBef>
                <a:spcPts val="400"/>
              </a:spcBef>
              <a:spcAft>
                <a:spcPts val="0"/>
              </a:spcAft>
              <a:buClr>
                <a:schemeClr val="dk1"/>
              </a:buClr>
              <a:buSzPts val="2400"/>
              <a:buFont typeface="Calibri"/>
              <a:buAutoNum type="arabicPeriod"/>
            </a:pPr>
            <a:r>
              <a:rPr lang="en-US" sz="2400">
                <a:solidFill>
                  <a:schemeClr val="dk1"/>
                </a:solidFill>
                <a:latin typeface="Nunito"/>
                <a:ea typeface="Nunito"/>
                <a:cs typeface="Nunito"/>
                <a:sym typeface="Nunito"/>
              </a:rPr>
              <a:t>Are they different between </a:t>
            </a:r>
            <a:r>
              <a:rPr i="1" lang="en-US" sz="2400">
                <a:solidFill>
                  <a:schemeClr val="dk1"/>
                </a:solidFill>
                <a:latin typeface="Nunito"/>
                <a:ea typeface="Nunito"/>
                <a:cs typeface="Nunito"/>
                <a:sym typeface="Nunito"/>
              </a:rPr>
              <a:t>Erhuang </a:t>
            </a:r>
            <a:r>
              <a:rPr lang="en-US" sz="2400">
                <a:solidFill>
                  <a:schemeClr val="dk1"/>
                </a:solidFill>
                <a:latin typeface="Nunito"/>
                <a:ea typeface="Nunito"/>
                <a:cs typeface="Nunito"/>
                <a:sym typeface="Nunito"/>
              </a:rPr>
              <a:t>and </a:t>
            </a:r>
            <a:r>
              <a:rPr i="1" lang="en-US" sz="2400">
                <a:solidFill>
                  <a:schemeClr val="dk1"/>
                </a:solidFill>
                <a:latin typeface="Nunito"/>
                <a:ea typeface="Nunito"/>
                <a:cs typeface="Nunito"/>
                <a:sym typeface="Nunito"/>
              </a:rPr>
              <a:t>Xipi</a:t>
            </a:r>
            <a:r>
              <a:rPr lang="en-US" sz="2400">
                <a:solidFill>
                  <a:schemeClr val="dk1"/>
                </a:solidFill>
                <a:latin typeface="Nunito"/>
                <a:ea typeface="Nunito"/>
                <a:cs typeface="Nunito"/>
                <a:sym typeface="Nunito"/>
              </a:rPr>
              <a:t>, or between </a:t>
            </a:r>
            <a:r>
              <a:rPr i="1" lang="en-US" sz="2400">
                <a:solidFill>
                  <a:schemeClr val="dk1"/>
                </a:solidFill>
                <a:latin typeface="Nunito"/>
                <a:ea typeface="Nunito"/>
                <a:cs typeface="Nunito"/>
                <a:sym typeface="Nunito"/>
              </a:rPr>
              <a:t>Dan </a:t>
            </a:r>
            <a:r>
              <a:rPr lang="en-US" sz="2400">
                <a:solidFill>
                  <a:schemeClr val="dk1"/>
                </a:solidFill>
                <a:latin typeface="Nunito"/>
                <a:ea typeface="Nunito"/>
                <a:cs typeface="Nunito"/>
                <a:sym typeface="Nunito"/>
              </a:rPr>
              <a:t>and </a:t>
            </a:r>
            <a:r>
              <a:rPr i="1" lang="en-US" sz="2400">
                <a:solidFill>
                  <a:schemeClr val="dk1"/>
                </a:solidFill>
                <a:latin typeface="Nunito"/>
                <a:ea typeface="Nunito"/>
                <a:cs typeface="Nunito"/>
                <a:sym typeface="Nunito"/>
              </a:rPr>
              <a:t>Laosheng</a:t>
            </a:r>
            <a:r>
              <a:rPr lang="en-US" sz="2400">
                <a:solidFill>
                  <a:schemeClr val="dk1"/>
                </a:solidFill>
                <a:latin typeface="Nunito"/>
                <a:ea typeface="Nunito"/>
                <a:cs typeface="Nunito"/>
                <a:sym typeface="Nunito"/>
              </a:rPr>
              <a:t>?</a:t>
            </a:r>
            <a:endParaRPr sz="450">
              <a:solidFill>
                <a:schemeClr val="dk1"/>
              </a:solidFill>
              <a:latin typeface="Nunito"/>
              <a:ea typeface="Nunito"/>
              <a:cs typeface="Nunito"/>
              <a:sym typeface="Nunito"/>
            </a:endParaRPr>
          </a:p>
        </p:txBody>
      </p:sp>
      <p:sp>
        <p:nvSpPr>
          <p:cNvPr id="165" name="Google Shape;165;p8"/>
          <p:cNvSpPr txBox="1"/>
          <p:nvPr/>
        </p:nvSpPr>
        <p:spPr>
          <a:xfrm>
            <a:off x="7748150" y="4783125"/>
            <a:ext cx="3324000" cy="736800"/>
          </a:xfrm>
          <a:prstGeom prst="rect">
            <a:avLst/>
          </a:prstGeom>
          <a:noFill/>
          <a:ln>
            <a:noFill/>
          </a:ln>
        </p:spPr>
        <p:txBody>
          <a:bodyPr anchorCtr="0" anchor="t" bIns="46800" lIns="90000" spcFirstLastPara="1" rIns="90000" wrap="square" tIns="46800">
            <a:normAutofit/>
          </a:bodyPr>
          <a:lstStyle/>
          <a:p>
            <a:pPr indent="0" lvl="0" marL="0" marR="0" rtl="0" algn="l">
              <a:lnSpc>
                <a:spcPct val="120000"/>
              </a:lnSpc>
              <a:spcBef>
                <a:spcPts val="0"/>
              </a:spcBef>
              <a:spcAft>
                <a:spcPts val="0"/>
              </a:spcAft>
              <a:buNone/>
            </a:pPr>
            <a:r>
              <a:rPr lang="en-US" sz="1250">
                <a:solidFill>
                  <a:schemeClr val="dk1"/>
                </a:solidFill>
              </a:rPr>
              <a:t>Female singing is usually “more melismatic”.</a:t>
            </a:r>
            <a:endParaRPr sz="1250"/>
          </a:p>
        </p:txBody>
      </p:sp>
      <p:sp>
        <p:nvSpPr>
          <p:cNvPr id="166" name="Google Shape;166;p8"/>
          <p:cNvSpPr/>
          <p:nvPr/>
        </p:nvSpPr>
        <p:spPr>
          <a:xfrm>
            <a:off x="11040392" y="4836277"/>
            <a:ext cx="587824" cy="779105"/>
          </a:xfrm>
          <a:custGeom>
            <a:rect b="b" l="l" r="r" t="t"/>
            <a:pathLst>
              <a:path extrusionOk="0" h="964" w="80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167" name="Google Shape;167;p8"/>
          <p:cNvSpPr/>
          <p:nvPr/>
        </p:nvSpPr>
        <p:spPr>
          <a:xfrm rot="10800000">
            <a:off x="11151079" y="4477271"/>
            <a:ext cx="228778" cy="185875"/>
          </a:xfrm>
          <a:prstGeom prst="rect">
            <a:avLst/>
          </a:prstGeom>
        </p:spPr>
        <p:txBody>
          <a:bodyPr>
            <a:prstTxWarp prst="textPlain"/>
          </a:bodyPr>
          <a:lstStyle/>
          <a:p>
            <a:pPr lvl="0" algn="l"/>
            <a:r>
              <a:rPr b="0" i="0">
                <a:ln>
                  <a:noFill/>
                </a:ln>
                <a:solidFill>
                  <a:srgbClr val="A5A5A5"/>
                </a:solidFill>
                <a:latin typeface="Microsoft Yahei"/>
              </a:rPr>
              <a:t>“</a:t>
            </a:r>
          </a:p>
        </p:txBody>
      </p:sp>
      <p:sp>
        <p:nvSpPr>
          <p:cNvPr id="168" name="Google Shape;168;p8"/>
          <p:cNvSpPr txBox="1"/>
          <p:nvPr/>
        </p:nvSpPr>
        <p:spPr>
          <a:xfrm>
            <a:off x="506875" y="1328148"/>
            <a:ext cx="4879800" cy="585000"/>
          </a:xfrm>
          <a:prstGeom prst="rect">
            <a:avLst/>
          </a:prstGeom>
          <a:noFill/>
          <a:ln>
            <a:noFill/>
          </a:ln>
        </p:spPr>
        <p:txBody>
          <a:bodyPr anchorCtr="0" anchor="t" bIns="46800" lIns="90000" spcFirstLastPara="1" rIns="90000" wrap="square" tIns="46800">
            <a:noAutofit/>
          </a:bodyPr>
          <a:lstStyle/>
          <a:p>
            <a:pPr indent="0" lvl="0" marL="0" marR="0" rtl="0" algn="ctr">
              <a:lnSpc>
                <a:spcPct val="120000"/>
              </a:lnSpc>
              <a:spcBef>
                <a:spcPts val="0"/>
              </a:spcBef>
              <a:spcAft>
                <a:spcPts val="0"/>
              </a:spcAft>
              <a:buNone/>
            </a:pPr>
            <a:r>
              <a:rPr lang="en-US" sz="1250">
                <a:solidFill>
                  <a:schemeClr val="dk1"/>
                </a:solidFill>
              </a:rPr>
              <a:t>One of the agreed differences between erhuang and xipi is the major use or larger intervals of the latter compared with the former.</a:t>
            </a:r>
            <a:endParaRPr sz="1250"/>
          </a:p>
        </p:txBody>
      </p:sp>
      <p:sp>
        <p:nvSpPr>
          <p:cNvPr id="169" name="Google Shape;169;p8"/>
          <p:cNvSpPr/>
          <p:nvPr/>
        </p:nvSpPr>
        <p:spPr>
          <a:xfrm>
            <a:off x="415501" y="1083914"/>
            <a:ext cx="587822" cy="792337"/>
          </a:xfrm>
          <a:custGeom>
            <a:rect b="b" l="l" r="r" t="t"/>
            <a:pathLst>
              <a:path extrusionOk="0" h="980" w="804">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170" name="Google Shape;170;p8"/>
          <p:cNvSpPr/>
          <p:nvPr/>
        </p:nvSpPr>
        <p:spPr>
          <a:xfrm rot="10800000">
            <a:off x="5184929" y="1127771"/>
            <a:ext cx="228778" cy="185875"/>
          </a:xfrm>
          <a:prstGeom prst="rect">
            <a:avLst/>
          </a:prstGeom>
        </p:spPr>
        <p:txBody>
          <a:bodyPr>
            <a:prstTxWarp prst="textPlain"/>
          </a:bodyPr>
          <a:lstStyle/>
          <a:p>
            <a:pPr lvl="0" algn="l"/>
            <a:r>
              <a:rPr b="0" i="0">
                <a:ln>
                  <a:noFill/>
                </a:ln>
                <a:solidFill>
                  <a:srgbClr val="A5A5A5"/>
                </a:solidFill>
                <a:latin typeface="Microsoft Yahei"/>
              </a:rPr>
              <a:t>“</a:t>
            </a:r>
          </a:p>
        </p:txBody>
      </p:sp>
      <p:sp>
        <p:nvSpPr>
          <p:cNvPr id="171" name="Google Shape;171;p8"/>
          <p:cNvSpPr txBox="1"/>
          <p:nvPr/>
        </p:nvSpPr>
        <p:spPr>
          <a:xfrm>
            <a:off x="5636975" y="1181100"/>
            <a:ext cx="5920500" cy="8961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None/>
            </a:pPr>
            <a:r>
              <a:rPr lang="en-US" sz="1250">
                <a:solidFill>
                  <a:schemeClr val="dk1"/>
                </a:solidFill>
              </a:rPr>
              <a:t>State of the art literature refers to intervals mostly as an identifying characteristic of </a:t>
            </a:r>
            <a:r>
              <a:rPr i="1" lang="en-US" sz="1250">
                <a:solidFill>
                  <a:schemeClr val="dk1"/>
                </a:solidFill>
              </a:rPr>
              <a:t>erhuang </a:t>
            </a:r>
            <a:r>
              <a:rPr lang="en-US" sz="1250">
                <a:solidFill>
                  <a:schemeClr val="dk1"/>
                </a:solidFill>
              </a:rPr>
              <a:t>and </a:t>
            </a:r>
            <a:r>
              <a:rPr i="1" lang="en-US" sz="1250">
                <a:solidFill>
                  <a:schemeClr val="dk1"/>
                </a:solidFill>
              </a:rPr>
              <a:t>xipi</a:t>
            </a:r>
            <a:r>
              <a:rPr lang="en-US" sz="1250">
                <a:solidFill>
                  <a:schemeClr val="dk1"/>
                </a:solidFill>
              </a:rPr>
              <a:t>. [...] </a:t>
            </a:r>
            <a:r>
              <a:rPr lang="en-US" sz="1250">
                <a:solidFill>
                  <a:schemeClr val="dk1"/>
                </a:solidFill>
              </a:rPr>
              <a:t>The major second is the most used interval in both cases, followed by the minor third.</a:t>
            </a:r>
            <a:r>
              <a:rPr lang="en-US" sz="1250">
                <a:solidFill>
                  <a:schemeClr val="dk1"/>
                </a:solidFill>
              </a:rPr>
              <a:t> </a:t>
            </a:r>
            <a:endParaRPr sz="1250"/>
          </a:p>
        </p:txBody>
      </p:sp>
      <p:sp>
        <p:nvSpPr>
          <p:cNvPr id="172" name="Google Shape;172;p8"/>
          <p:cNvSpPr/>
          <p:nvPr/>
        </p:nvSpPr>
        <p:spPr>
          <a:xfrm>
            <a:off x="11151067" y="1298052"/>
            <a:ext cx="587824" cy="779105"/>
          </a:xfrm>
          <a:custGeom>
            <a:rect b="b" l="l" r="r" t="t"/>
            <a:pathLst>
              <a:path extrusionOk="0" h="964" w="80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173" name="Google Shape;173;p8"/>
          <p:cNvSpPr/>
          <p:nvPr/>
        </p:nvSpPr>
        <p:spPr>
          <a:xfrm rot="10800000">
            <a:off x="11399454" y="995233"/>
            <a:ext cx="228778" cy="185875"/>
          </a:xfrm>
          <a:prstGeom prst="rect">
            <a:avLst/>
          </a:prstGeom>
        </p:spPr>
        <p:txBody>
          <a:bodyPr>
            <a:prstTxWarp prst="textPlain"/>
          </a:bodyPr>
          <a:lstStyle/>
          <a:p>
            <a:pPr lvl="0" algn="l"/>
            <a:r>
              <a:rPr b="0" i="0">
                <a:ln>
                  <a:noFill/>
                </a:ln>
                <a:solidFill>
                  <a:srgbClr val="A5A5A5"/>
                </a:solidFill>
                <a:latin typeface="Microsoft Yahei"/>
              </a:rPr>
              <a:t>“</a:t>
            </a:r>
          </a:p>
        </p:txBody>
      </p:sp>
      <p:sp>
        <p:nvSpPr>
          <p:cNvPr id="174" name="Google Shape;174;p8"/>
          <p:cNvSpPr txBox="1"/>
          <p:nvPr/>
        </p:nvSpPr>
        <p:spPr>
          <a:xfrm>
            <a:off x="506900" y="4723125"/>
            <a:ext cx="5665200" cy="9732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None/>
            </a:pPr>
            <a:r>
              <a:rPr lang="en-US" sz="1250">
                <a:solidFill>
                  <a:schemeClr val="dk1"/>
                </a:solidFill>
              </a:rPr>
              <a:t>Male and female are very similar regarding the intervallic space, with a predominance of major seconds and minor thirds [...].</a:t>
            </a:r>
            <a:r>
              <a:rPr lang="en-US" sz="1250">
                <a:solidFill>
                  <a:schemeClr val="dk1"/>
                </a:solidFill>
              </a:rPr>
              <a:t> </a:t>
            </a:r>
            <a:endParaRPr sz="1250"/>
          </a:p>
        </p:txBody>
      </p:sp>
      <p:sp>
        <p:nvSpPr>
          <p:cNvPr id="175" name="Google Shape;175;p8"/>
          <p:cNvSpPr/>
          <p:nvPr/>
        </p:nvSpPr>
        <p:spPr>
          <a:xfrm>
            <a:off x="421350" y="4534430"/>
            <a:ext cx="709691" cy="792332"/>
          </a:xfrm>
          <a:custGeom>
            <a:rect b="b" l="l" r="r" t="t"/>
            <a:pathLst>
              <a:path extrusionOk="0" h="980" w="804">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rgbClr val="E820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Microsoft Yahei"/>
              <a:ea typeface="Microsoft Yahei"/>
              <a:cs typeface="Microsoft Yahei"/>
              <a:sym typeface="Microsoft Yahei"/>
            </a:endParaRPr>
          </a:p>
        </p:txBody>
      </p:sp>
      <p:sp>
        <p:nvSpPr>
          <p:cNvPr id="176" name="Google Shape;176;p8"/>
          <p:cNvSpPr/>
          <p:nvPr/>
        </p:nvSpPr>
        <p:spPr>
          <a:xfrm rot="10800000">
            <a:off x="6188289" y="4534425"/>
            <a:ext cx="276209" cy="185873"/>
          </a:xfrm>
          <a:prstGeom prst="rect">
            <a:avLst/>
          </a:prstGeom>
        </p:spPr>
        <p:txBody>
          <a:bodyPr>
            <a:prstTxWarp prst="textPlain"/>
          </a:bodyPr>
          <a:lstStyle/>
          <a:p>
            <a:pPr lvl="0" algn="l"/>
            <a:r>
              <a:rPr b="0" i="0">
                <a:ln>
                  <a:noFill/>
                </a:ln>
                <a:solidFill>
                  <a:srgbClr val="A5A5A5"/>
                </a:solidFill>
                <a:latin typeface="Microsoft Yahei"/>
              </a:rPr>
              <a:t>“</a:t>
            </a:r>
          </a:p>
        </p:txBody>
      </p:sp>
      <p:sp>
        <p:nvSpPr>
          <p:cNvPr id="177" name="Google Shape;177;p8"/>
          <p:cNvSpPr txBox="1"/>
          <p:nvPr/>
        </p:nvSpPr>
        <p:spPr>
          <a:xfrm>
            <a:off x="63150" y="6322200"/>
            <a:ext cx="12065700" cy="245100"/>
          </a:xfrm>
          <a:prstGeom prst="rect">
            <a:avLst/>
          </a:prstGeom>
          <a:noFill/>
          <a:ln>
            <a:noFill/>
          </a:ln>
        </p:spPr>
        <p:txBody>
          <a:bodyPr anchorCtr="0" anchor="t" bIns="46800" lIns="90000" spcFirstLastPara="1" rIns="90000" wrap="square" tIns="46800">
            <a:normAutofit fontScale="92500" lnSpcReduction="20000"/>
          </a:bodyPr>
          <a:lstStyle/>
          <a:p>
            <a:pPr indent="0" lvl="0" marL="0" marR="0" rtl="0" algn="l">
              <a:lnSpc>
                <a:spcPct val="120000"/>
              </a:lnSpc>
              <a:spcBef>
                <a:spcPts val="0"/>
              </a:spcBef>
              <a:spcAft>
                <a:spcPts val="0"/>
              </a:spcAft>
              <a:buNone/>
            </a:pPr>
            <a:r>
              <a:rPr lang="en-US" sz="1050">
                <a:solidFill>
                  <a:schemeClr val="dk1"/>
                </a:solidFill>
              </a:rPr>
              <a:t>Caro Repetto, Rafael. (2018). The musical dimension of Chinese traditional theatre: An analysis from computer aided musicology [Zenodo]. https://doi.org/10.5281/zenodo.2030600</a:t>
            </a:r>
            <a:endParaRPr sz="12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cxnSp>
        <p:nvCxnSpPr>
          <p:cNvPr id="183" name="Google Shape;183;p7"/>
          <p:cNvCxnSpPr/>
          <p:nvPr/>
        </p:nvCxnSpPr>
        <p:spPr>
          <a:xfrm>
            <a:off x="2136000" y="2306955"/>
            <a:ext cx="7920000" cy="0"/>
          </a:xfrm>
          <a:prstGeom prst="straightConnector1">
            <a:avLst/>
          </a:prstGeom>
          <a:noFill/>
          <a:ln cap="flat" cmpd="sng" w="25400">
            <a:solidFill>
              <a:srgbClr val="E82020"/>
            </a:solidFill>
            <a:prstDash val="solid"/>
            <a:miter lim="800000"/>
            <a:headEnd len="sm" w="sm" type="none"/>
            <a:tailEnd len="sm" w="sm" type="none"/>
          </a:ln>
        </p:spPr>
      </p:cxnSp>
      <p:sp>
        <p:nvSpPr>
          <p:cNvPr id="184" name="Google Shape;184;p7"/>
          <p:cNvSpPr txBox="1"/>
          <p:nvPr/>
        </p:nvSpPr>
        <p:spPr>
          <a:xfrm>
            <a:off x="2348547" y="2732514"/>
            <a:ext cx="749490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E82020"/>
                </a:solidFill>
                <a:latin typeface="Nunito"/>
                <a:ea typeface="Nunito"/>
                <a:cs typeface="Nunito"/>
                <a:sym typeface="Nunito"/>
              </a:rPr>
              <a:t>Methodology &amp; Results</a:t>
            </a:r>
            <a:endParaRPr/>
          </a:p>
        </p:txBody>
      </p:sp>
      <p:cxnSp>
        <p:nvCxnSpPr>
          <p:cNvPr id="185" name="Google Shape;185;p7"/>
          <p:cNvCxnSpPr/>
          <p:nvPr/>
        </p:nvCxnSpPr>
        <p:spPr>
          <a:xfrm>
            <a:off x="2136000" y="3989070"/>
            <a:ext cx="7920000" cy="0"/>
          </a:xfrm>
          <a:prstGeom prst="straightConnector1">
            <a:avLst/>
          </a:prstGeom>
          <a:noFill/>
          <a:ln cap="flat" cmpd="sng" w="25400">
            <a:solidFill>
              <a:srgbClr val="E82020"/>
            </a:solidFill>
            <a:prstDash val="solid"/>
            <a:miter lim="800000"/>
            <a:headEnd len="sm" w="sm" type="none"/>
            <a:tailEnd len="sm" w="sm" type="none"/>
          </a:ln>
        </p:spPr>
      </p:cxnSp>
      <p:pic>
        <p:nvPicPr>
          <p:cNvPr id="186" name="Google Shape;186;p7"/>
          <p:cNvPicPr preferRelativeResize="0"/>
          <p:nvPr/>
        </p:nvPicPr>
        <p:blipFill rotWithShape="1">
          <a:blip r:embed="rId3">
            <a:alphaModFix/>
          </a:blip>
          <a:srcRect b="0" l="0" r="0" t="0"/>
          <a:stretch/>
        </p:blipFill>
        <p:spPr>
          <a:xfrm>
            <a:off x="9410787" y="3555170"/>
            <a:ext cx="2105514" cy="22601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2017-11-05T13:09:00Z</dcterms:created>
  <dc:creator>小鹿ppt;http://pptx.taobao.com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