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7" r:id="rId12"/>
    <p:sldId id="265" r:id="rId13"/>
    <p:sldId id="282" r:id="rId14"/>
    <p:sldId id="266" r:id="rId15"/>
    <p:sldId id="267" r:id="rId16"/>
    <p:sldId id="268" r:id="rId17"/>
    <p:sldId id="269" r:id="rId18"/>
    <p:sldId id="283" r:id="rId19"/>
    <p:sldId id="284" r:id="rId20"/>
    <p:sldId id="270" r:id="rId21"/>
    <p:sldId id="271" r:id="rId22"/>
    <p:sldId id="272" r:id="rId23"/>
    <p:sldId id="273" r:id="rId24"/>
    <p:sldId id="275" r:id="rId25"/>
    <p:sldId id="285" r:id="rId26"/>
    <p:sldId id="276" r:id="rId27"/>
    <p:sldId id="278" r:id="rId28"/>
    <p:sldId id="277" r:id="rId29"/>
    <p:sldId id="279" r:id="rId30"/>
    <p:sldId id="280" r:id="rId31"/>
    <p:sldId id="281" r:id="rId32"/>
    <p:sldId id="286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entin Delhaye" initials="QD" lastIdx="14" clrIdx="0">
    <p:extLst>
      <p:ext uri="{19B8F6BF-5375-455C-9EA6-DF929625EA0E}">
        <p15:presenceInfo xmlns:p15="http://schemas.microsoft.com/office/powerpoint/2012/main" userId="Quentin Delhay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DF8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6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4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7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6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D18B-8F55-478B-9C72-8F44CF3CC6E0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19FDC-00B7-407F-A140-786AB5FE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624" y="1122363"/>
            <a:ext cx="8310282" cy="2387600"/>
          </a:xfrm>
        </p:spPr>
        <p:txBody>
          <a:bodyPr/>
          <a:lstStyle/>
          <a:p>
            <a:r>
              <a:rPr lang="en-US" dirty="0" smtClean="0"/>
              <a:t>Automated 3D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Research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3D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53135"/>
            <a:ext cx="7886700" cy="1632929"/>
          </a:xfrm>
        </p:spPr>
      </p:pic>
    </p:spTree>
    <p:extLst>
      <p:ext uri="{BB962C8B-B14F-4D97-AF65-F5344CB8AC3E}">
        <p14:creationId xmlns:p14="http://schemas.microsoft.com/office/powerpoint/2010/main" val="37240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3D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50775"/>
            <a:ext cx="7884266" cy="16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79" y="1690689"/>
            <a:ext cx="3793841" cy="28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05082"/>
            <a:ext cx="7886700" cy="1802187"/>
          </a:xfrm>
        </p:spPr>
        <p:txBody>
          <a:bodyPr/>
          <a:lstStyle/>
          <a:p>
            <a:r>
              <a:rPr lang="en-US" dirty="0" smtClean="0"/>
              <a:t>How do we cluster?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66" y="1690689"/>
            <a:ext cx="3813268" cy="28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05082"/>
            <a:ext cx="7886700" cy="1802187"/>
          </a:xfrm>
        </p:spPr>
        <p:txBody>
          <a:bodyPr/>
          <a:lstStyle/>
          <a:p>
            <a:r>
              <a:rPr lang="en-US" dirty="0" smtClean="0"/>
              <a:t>How do we cluster?</a:t>
            </a:r>
          </a:p>
          <a:p>
            <a:r>
              <a:rPr lang="en-US" dirty="0" smtClean="0"/>
              <a:t>How do we partition?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58" y="1690689"/>
            <a:ext cx="3833288" cy="284838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93576" y="3110753"/>
            <a:ext cx="4527177" cy="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" idx="0"/>
          </p:cNvCxnSpPr>
          <p:nvPr/>
        </p:nvCxnSpPr>
        <p:spPr>
          <a:xfrm>
            <a:off x="4572000" y="1452282"/>
            <a:ext cx="0" cy="3352800"/>
          </a:xfrm>
          <a:prstGeom prst="line">
            <a:avLst/>
          </a:prstGeom>
          <a:ln w="3810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805082"/>
            <a:ext cx="7886700" cy="1802187"/>
          </a:xfrm>
        </p:spPr>
        <p:txBody>
          <a:bodyPr/>
          <a:lstStyle/>
          <a:p>
            <a:r>
              <a:rPr lang="en-US" dirty="0" smtClean="0"/>
              <a:t>How do we cluster?</a:t>
            </a:r>
          </a:p>
          <a:p>
            <a:r>
              <a:rPr lang="en-US" dirty="0" smtClean="0"/>
              <a:t>How do we partition?</a:t>
            </a:r>
          </a:p>
          <a:p>
            <a:r>
              <a:rPr lang="en-US" dirty="0" smtClean="0"/>
              <a:t>How do we generate the netlists?</a:t>
            </a:r>
            <a:endParaRPr lang="en-US" dirty="0"/>
          </a:p>
        </p:txBody>
      </p:sp>
      <p:sp>
        <p:nvSpPr>
          <p:cNvPr id="6" name="Snip Single Corner Rectangle 5"/>
          <p:cNvSpPr/>
          <p:nvPr/>
        </p:nvSpPr>
        <p:spPr>
          <a:xfrm>
            <a:off x="5145740" y="1690689"/>
            <a:ext cx="3469341" cy="91804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module top();</a:t>
            </a:r>
            <a:endParaRPr lang="en-US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5145741" y="2850777"/>
            <a:ext cx="1577788" cy="159207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module die1();</a:t>
            </a:r>
            <a:endParaRPr lang="en-US" sz="1600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7037293" y="2850776"/>
            <a:ext cx="1577788" cy="159207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m</a:t>
            </a:r>
            <a:r>
              <a:rPr lang="en-US" sz="1600" dirty="0" smtClean="0"/>
              <a:t>odule die2();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5" y="2093840"/>
            <a:ext cx="3106167" cy="230809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44550" y="2654300"/>
            <a:ext cx="1752600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10918" y="2660650"/>
            <a:ext cx="0" cy="118110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97150" y="3841750"/>
            <a:ext cx="1638300" cy="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336624" y="3048420"/>
            <a:ext cx="636494" cy="398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 the partitioning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1" y="3148852"/>
            <a:ext cx="7956737" cy="8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the right clustering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322408" y="3106510"/>
            <a:ext cx="68131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7176" y="5391839"/>
            <a:ext cx="7798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Inter-cluster connectivity: 13 nets</a:t>
            </a:r>
          </a:p>
          <a:p>
            <a:r>
              <a:rPr lang="en-US" sz="2800" dirty="0" smtClean="0"/>
              <a:t>Intra-cluster connectivity: 27 nets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" y="2028666"/>
            <a:ext cx="3395714" cy="2523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43" y="2028666"/>
            <a:ext cx="3395714" cy="25232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39" y="1"/>
            <a:ext cx="3386361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322408" y="3106510"/>
            <a:ext cx="68131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7176" y="5391839"/>
            <a:ext cx="7798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Inter-cluster connectivity: 18 nets</a:t>
            </a:r>
          </a:p>
          <a:p>
            <a:r>
              <a:rPr lang="en-US" sz="2800" dirty="0" smtClean="0"/>
              <a:t>Intra-cluster connectivity: 22 nets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" y="2028666"/>
            <a:ext cx="3395714" cy="2523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43" y="2028666"/>
            <a:ext cx="3395714" cy="25232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39" y="1"/>
            <a:ext cx="3386361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1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322408" y="3106510"/>
            <a:ext cx="681317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7176" y="5391839"/>
            <a:ext cx="7798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Inter-cluster connectivity: 27 nets</a:t>
            </a:r>
          </a:p>
          <a:p>
            <a:r>
              <a:rPr lang="en-US" sz="2800" dirty="0" smtClean="0"/>
              <a:t>Intra-cluster connectivity: 13 nets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" y="2028666"/>
            <a:ext cx="3395714" cy="2523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43" y="2028666"/>
            <a:ext cx="3395715" cy="25232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39" y="1"/>
            <a:ext cx="3386361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extraction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661647" y="3424518"/>
            <a:ext cx="493059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03929"/>
            <a:ext cx="3516358" cy="2612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14" y="2303929"/>
            <a:ext cx="2233002" cy="26128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34" y="0"/>
            <a:ext cx="338636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Hypergraph extraction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410635" y="3272118"/>
            <a:ext cx="493059" cy="367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303929"/>
            <a:ext cx="3513560" cy="2610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18" y="2300487"/>
            <a:ext cx="2516218" cy="2614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34" y="0"/>
            <a:ext cx="338636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4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226858" y="3284342"/>
            <a:ext cx="690283" cy="430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93407"/>
            <a:ext cx="2904694" cy="3017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30" y="1993407"/>
            <a:ext cx="2899220" cy="30121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49153" y="1766047"/>
            <a:ext cx="3065929" cy="1667435"/>
          </a:xfrm>
          <a:prstGeom prst="rect">
            <a:avLst/>
          </a:prstGeom>
          <a:solidFill>
            <a:srgbClr val="33CCFF">
              <a:alpha val="43137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49153" y="3499495"/>
            <a:ext cx="3065929" cy="1506089"/>
          </a:xfrm>
          <a:prstGeom prst="rect">
            <a:avLst/>
          </a:prstGeom>
          <a:solidFill>
            <a:srgbClr val="51DF87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34" y="0"/>
            <a:ext cx="338636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4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the netlist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101912" y="3597166"/>
            <a:ext cx="833718" cy="466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12437" y="2396837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?</a:t>
            </a:r>
            <a:endParaRPr lang="en-US" sz="7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7" y="2324160"/>
            <a:ext cx="2899220" cy="30121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8650" y="2096800"/>
            <a:ext cx="3065929" cy="1667435"/>
          </a:xfrm>
          <a:prstGeom prst="rect">
            <a:avLst/>
          </a:prstGeom>
          <a:solidFill>
            <a:srgbClr val="33CCFF">
              <a:alpha val="43137"/>
            </a:srgb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8650" y="3830248"/>
            <a:ext cx="3065929" cy="1506089"/>
          </a:xfrm>
          <a:prstGeom prst="rect">
            <a:avLst/>
          </a:prstGeom>
          <a:solidFill>
            <a:srgbClr val="51DF87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573580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Die 1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766474" y="5336337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Die 2</a:t>
            </a:r>
            <a:endParaRPr lang="en-US" sz="28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5342963" y="2324160"/>
            <a:ext cx="3469341" cy="91804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module top();</a:t>
            </a:r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5342964" y="3484248"/>
            <a:ext cx="1577788" cy="159207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module die1();</a:t>
            </a:r>
            <a:endParaRPr lang="en-US" sz="1600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7234516" y="3484247"/>
            <a:ext cx="1577788" cy="1592078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m</a:t>
            </a:r>
            <a:r>
              <a:rPr lang="en-US" sz="1600" dirty="0" smtClean="0"/>
              <a:t>odule die2();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17" y="2575"/>
            <a:ext cx="3362483" cy="3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3D flow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594"/>
            <a:ext cx="9144000" cy="22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0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to 77% save in 3D wire length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42"/>
          <a:stretch/>
        </p:blipFill>
        <p:spPr>
          <a:xfrm>
            <a:off x="3388658" y="1690689"/>
            <a:ext cx="2366683" cy="5012707"/>
          </a:xfrm>
        </p:spPr>
      </p:pic>
    </p:spTree>
    <p:extLst>
      <p:ext uri="{BB962C8B-B14F-4D97-AF65-F5344CB8AC3E}">
        <p14:creationId xmlns:p14="http://schemas.microsoft.com/office/powerpoint/2010/main" val="41380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36" y="356161"/>
            <a:ext cx="8165726" cy="1325563"/>
          </a:xfrm>
        </p:spPr>
        <p:txBody>
          <a:bodyPr/>
          <a:lstStyle/>
          <a:p>
            <a:r>
              <a:rPr lang="en-US" dirty="0" smtClean="0"/>
              <a:t>Up to 61% in critical path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5"/>
          <a:stretch/>
        </p:blipFill>
        <p:spPr>
          <a:xfrm>
            <a:off x="3382602" y="1601505"/>
            <a:ext cx="2378795" cy="5012707"/>
          </a:xfrm>
        </p:spPr>
      </p:pic>
    </p:spTree>
    <p:extLst>
      <p:ext uri="{BB962C8B-B14F-4D97-AF65-F5344CB8AC3E}">
        <p14:creationId xmlns:p14="http://schemas.microsoft.com/office/powerpoint/2010/main" val="9949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partitioning</a:t>
            </a:r>
            <a:br>
              <a:rPr lang="en-US" dirty="0" smtClean="0"/>
            </a:br>
            <a:r>
              <a:rPr lang="en-US" sz="3200" dirty="0" smtClean="0"/>
              <a:t>How to trick the partitioner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48553" y="5857593"/>
            <a:ext cx="764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Dummy node </a:t>
            </a:r>
            <a:r>
              <a:rPr lang="en-US" sz="2800" dirty="0" smtClean="0"/>
              <a:t>with no area impact, but high power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026023" y="2272553"/>
            <a:ext cx="2178424" cy="30031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2682" y="2272553"/>
            <a:ext cx="2178424" cy="30031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06706" y="3801035"/>
            <a:ext cx="986118" cy="13805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73506" y="4240306"/>
            <a:ext cx="932329" cy="941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2471" y="3191435"/>
            <a:ext cx="932329" cy="968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06706" y="2366682"/>
            <a:ext cx="1999129" cy="735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06706" y="3191435"/>
            <a:ext cx="986118" cy="519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42329" y="4545106"/>
            <a:ext cx="1622612" cy="636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18729" y="3630706"/>
            <a:ext cx="322730" cy="1550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32612" y="3908612"/>
            <a:ext cx="932329" cy="55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42329" y="3039035"/>
            <a:ext cx="618566" cy="1411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32612" y="3630706"/>
            <a:ext cx="896470" cy="168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50542" y="3039035"/>
            <a:ext cx="1290917" cy="494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89059" y="236087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42329" y="2360871"/>
            <a:ext cx="1766047" cy="615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80094" y="2643924"/>
            <a:ext cx="161365" cy="314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Unwanted area disbalance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09" y="1825625"/>
            <a:ext cx="6389182" cy="4351338"/>
          </a:xfrm>
        </p:spPr>
      </p:pic>
    </p:spTree>
    <p:extLst>
      <p:ext uri="{BB962C8B-B14F-4D97-AF65-F5344CB8AC3E}">
        <p14:creationId xmlns:p14="http://schemas.microsoft.com/office/powerpoint/2010/main" val="25432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grain: </a:t>
            </a:r>
            <a:r>
              <a:rPr lang="en-US" sz="3600" dirty="0" smtClean="0"/>
              <a:t>Target 1000 gates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9" y="2164078"/>
            <a:ext cx="8121661" cy="401798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 flipV="1">
            <a:off x="6033247" y="2164078"/>
            <a:ext cx="1595718" cy="408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84810" y="1794745"/>
            <a:ext cx="21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Inter-cluster WL ratio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033247" y="2164078"/>
            <a:ext cx="20798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500" y="5737411"/>
            <a:ext cx="22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Inter-cluster nets ratio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581835" y="5199529"/>
            <a:ext cx="1613647" cy="5378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9624" y="5737412"/>
            <a:ext cx="22322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2272552" y="6182063"/>
            <a:ext cx="4598894" cy="541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an IC?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" t="47458" r="808" b="830"/>
          <a:stretch/>
        </p:blipFill>
        <p:spPr>
          <a:xfrm>
            <a:off x="2057400" y="1690689"/>
            <a:ext cx="5029200" cy="22501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653" r="730" b="54641"/>
          <a:stretch/>
        </p:blipFill>
        <p:spPr>
          <a:xfrm>
            <a:off x="2057400" y="4291345"/>
            <a:ext cx="5029200" cy="195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Test other </a:t>
            </a:r>
            <a:r>
              <a:rPr lang="en-US" dirty="0"/>
              <a:t>clustering methods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/>
              <a:t>Netlist </a:t>
            </a:r>
            <a:r>
              <a:rPr lang="en-US" dirty="0" smtClean="0"/>
              <a:t>split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Various software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Publication plan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8588" y="3989294"/>
            <a:ext cx="8435788" cy="313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0235" y="3109119"/>
            <a:ext cx="2505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December 2017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510367" y="3110898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June 2018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402541" y="3740061"/>
            <a:ext cx="45719" cy="7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98370" y="3740061"/>
            <a:ext cx="45719" cy="787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8913" y="4776409"/>
            <a:ext cx="30284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Optimal cluster size</a:t>
            </a:r>
          </a:p>
          <a:p>
            <a:r>
              <a:rPr lang="en-US" sz="2800" dirty="0" smtClean="0"/>
              <a:t>for 3D integration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59686" y="4776409"/>
            <a:ext cx="3954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Clustering methods review: what is the best, should it be taken lightly?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3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Clustering and partitioning methods collection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Cadence integration is risky, → alternative?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Netlist partitioning, how to publish?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3D integration comparison: monolithic vs stacking</a:t>
            </a:r>
          </a:p>
        </p:txBody>
      </p:sp>
    </p:spTree>
    <p:extLst>
      <p:ext uri="{BB962C8B-B14F-4D97-AF65-F5344CB8AC3E}">
        <p14:creationId xmlns:p14="http://schemas.microsoft.com/office/powerpoint/2010/main" val="3109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05161"/>
              </p:ext>
            </p:extLst>
          </p:nvPr>
        </p:nvGraphicFramePr>
        <p:xfrm>
          <a:off x="1738487" y="3433763"/>
          <a:ext cx="5550460" cy="2319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615"/>
                <a:gridCol w="1387615"/>
                <a:gridCol w="1387615"/>
                <a:gridCol w="1387615"/>
              </a:tblGrid>
              <a:tr h="2225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Faible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Moyenne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Elevée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23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Intolérable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Perte de licence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21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Préoccupant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Perte du partenariat avec IMEC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Sujet obsolète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Outils libres inadéquats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21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Négligeable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Article refusé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2976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763762" y="3462799"/>
            <a:ext cx="563656" cy="2160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306443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734017" y="2862725"/>
            <a:ext cx="5675966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69815" y="2493393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is struggling and reforming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CMOS scaling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5nm in 2020, but at what cost?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ITRS restructed themselves to find alternatives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Future is manyfold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Keep scaling CMOS beyond its limits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3D integration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wafer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Sequential: Monolithic</a:t>
            </a:r>
          </a:p>
          <a:p>
            <a:pPr marL="0" indent="0">
              <a:lnSpc>
                <a:spcPct val="250000"/>
              </a:lnSpc>
              <a:buNone/>
            </a:pPr>
            <a:endParaRPr lang="en-US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Parallel: Stacking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65" y="4027721"/>
            <a:ext cx="3403600" cy="168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9" b="53896"/>
          <a:stretch/>
        </p:blipFill>
        <p:spPr>
          <a:xfrm>
            <a:off x="5104401" y="1825625"/>
            <a:ext cx="2915528" cy="17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Stacking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TSV, µ-bumps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05" y="2804160"/>
            <a:ext cx="4988459" cy="16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Stacking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TSV, µ-bumps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F2F, F2B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38" y="2000815"/>
            <a:ext cx="4690825" cy="2003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38" y="4553893"/>
            <a:ext cx="4687950" cy="19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Stacking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TSV, µ-bumps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F2F, F2B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dirty="0" smtClean="0"/>
              <a:t>W2W, D2W, D2D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53" y="1825625"/>
            <a:ext cx="4702629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2018</TotalTime>
  <Words>333</Words>
  <Application>Microsoft Office PowerPoint</Application>
  <PresentationFormat>On-screen Show (4:3)</PresentationFormat>
  <Paragraphs>101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Automated 3D Integration</vt:lpstr>
      <vt:lpstr>PowerPoint Presentation</vt:lpstr>
      <vt:lpstr>What is in an IC?</vt:lpstr>
      <vt:lpstr>2D is struggling and reforming</vt:lpstr>
      <vt:lpstr>2D Future is manyfold</vt:lpstr>
      <vt:lpstr>3D wafer processing</vt:lpstr>
      <vt:lpstr>3D Stacking techniques</vt:lpstr>
      <vt:lpstr>3D Stacking techniques</vt:lpstr>
      <vt:lpstr>3D Stacking techniques</vt:lpstr>
      <vt:lpstr>3D Flow</vt:lpstr>
      <vt:lpstr>3D Flow</vt:lpstr>
      <vt:lpstr>The problem</vt:lpstr>
      <vt:lpstr>The problem</vt:lpstr>
      <vt:lpstr>The problem</vt:lpstr>
      <vt:lpstr>The problem</vt:lpstr>
      <vt:lpstr>Automate the partitioning</vt:lpstr>
      <vt:lpstr>Choose the right clustering</vt:lpstr>
      <vt:lpstr>Clustering</vt:lpstr>
      <vt:lpstr>Clustering</vt:lpstr>
      <vt:lpstr>Graph extraction</vt:lpstr>
      <vt:lpstr>Hypergraph extraction</vt:lpstr>
      <vt:lpstr>Partitioning</vt:lpstr>
      <vt:lpstr>Split the netlist</vt:lpstr>
      <vt:lpstr>New 3D flow</vt:lpstr>
      <vt:lpstr>Up to 77% save in 3D wire length</vt:lpstr>
      <vt:lpstr>Up to 61% in critical path reduction</vt:lpstr>
      <vt:lpstr>Asymmetric partitioning How to trick the partitioner</vt:lpstr>
      <vt:lpstr>Unwanted area disbalance</vt:lpstr>
      <vt:lpstr>Clustering grain: Target 1000 gates</vt:lpstr>
      <vt:lpstr>Next steps</vt:lpstr>
      <vt:lpstr>Publication plan</vt:lpstr>
      <vt:lpstr>Long term</vt:lpstr>
      <vt:lpstr>PowerPoint Presentation</vt:lpstr>
    </vt:vector>
  </TitlesOfParts>
  <Company>TEAM 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3D Integration</dc:title>
  <dc:creator>Quentin Delhaye</dc:creator>
  <cp:lastModifiedBy>Quentin Delhaye</cp:lastModifiedBy>
  <cp:revision>50</cp:revision>
  <dcterms:created xsi:type="dcterms:W3CDTF">2017-09-08T15:12:15Z</dcterms:created>
  <dcterms:modified xsi:type="dcterms:W3CDTF">2017-09-10T22:54:20Z</dcterms:modified>
</cp:coreProperties>
</file>