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8" r:id="rId2"/>
  </p:sldMasterIdLst>
  <p:notesMasterIdLst>
    <p:notesMasterId r:id="rId23"/>
  </p:notesMasterIdLst>
  <p:sldIdLst>
    <p:sldId id="256" r:id="rId3"/>
    <p:sldId id="366" r:id="rId4"/>
    <p:sldId id="368" r:id="rId5"/>
    <p:sldId id="370" r:id="rId6"/>
    <p:sldId id="369" r:id="rId7"/>
    <p:sldId id="375" r:id="rId8"/>
    <p:sldId id="367" r:id="rId9"/>
    <p:sldId id="372" r:id="rId10"/>
    <p:sldId id="356" r:id="rId11"/>
    <p:sldId id="373" r:id="rId12"/>
    <p:sldId id="266" r:id="rId13"/>
    <p:sldId id="346" r:id="rId14"/>
    <p:sldId id="347" r:id="rId15"/>
    <p:sldId id="348" r:id="rId16"/>
    <p:sldId id="268" r:id="rId17"/>
    <p:sldId id="365" r:id="rId18"/>
    <p:sldId id="374" r:id="rId19"/>
    <p:sldId id="364" r:id="rId20"/>
    <p:sldId id="376" r:id="rId21"/>
    <p:sldId id="259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Delhaye" initials="QD" lastIdx="11" clrIdx="0">
    <p:extLst>
      <p:ext uri="{19B8F6BF-5375-455C-9EA6-DF929625EA0E}">
        <p15:presenceInfo xmlns:p15="http://schemas.microsoft.com/office/powerpoint/2012/main" userId="Quentin Delha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646"/>
    <a:srgbClr val="E2027D"/>
    <a:srgbClr val="7E0022"/>
    <a:srgbClr val="FFD320"/>
    <a:srgbClr val="579D1C"/>
    <a:srgbClr val="FF420E"/>
    <a:srgbClr val="004586"/>
    <a:srgbClr val="004D95"/>
    <a:srgbClr val="C5D2EE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9" autoAdjust="0"/>
    <p:restoredTop sz="87736" autoAdjust="0"/>
  </p:normalViewPr>
  <p:slideViewPr>
    <p:cSldViewPr>
      <p:cViewPr varScale="1">
        <p:scale>
          <a:sx n="93" d="100"/>
          <a:sy n="93" d="100"/>
        </p:scale>
        <p:origin x="948" y="72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6:02.486" idx="6">
    <p:pos x="5220" y="1686"/>
    <p:text>Add a reference to this table and pitctures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6:02.486" idx="6">
    <p:pos x="5220" y="1686"/>
    <p:text>Add a reference to this table and pitctures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5:33.736" idx="5">
    <p:pos x="10" y="10"/>
    <p:text>Talk about the SoA: Sung Kyu Lim and Cadence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4:36.252" idx="4">
    <p:pos x="10" y="10"/>
    <p:text>Briefly talk about the inter/intra-cluster wires that we drop to focus on the total system WL.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28:02.490" idx="3">
    <p:pos x="5414" y="955"/>
    <p:text>Add a legend. Plain is MAX, dashed is MIN.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108C5-06FE-4634-80B0-388B466CF29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AFC2-5F51-4A9C-8558-C02ADDA0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enlevé</a:t>
            </a:r>
            <a:r>
              <a:rPr lang="en-US" dirty="0"/>
              <a:t> la figure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moi</a:t>
            </a:r>
            <a:r>
              <a:rPr lang="en-US" dirty="0"/>
              <a:t> qui </a:t>
            </a:r>
            <a:r>
              <a:rPr lang="en-US" dirty="0" err="1"/>
              <a:t>l’as</a:t>
            </a:r>
            <a:r>
              <a:rPr lang="en-US" dirty="0"/>
              <a:t> </a:t>
            </a:r>
            <a:r>
              <a:rPr lang="en-US" dirty="0" err="1"/>
              <a:t>faite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7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And in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talking</a:t>
            </a:r>
            <a:r>
              <a:rPr lang="fr-FR" dirty="0"/>
              <a:t> about </a:t>
            </a:r>
            <a:r>
              <a:rPr lang="fr-FR" dirty="0" err="1"/>
              <a:t>today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focus on the clustering.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en-US" baseline="0" dirty="0"/>
              <a:t> showing the designs used in this experiment.</a:t>
            </a:r>
          </a:p>
          <a:p>
            <a:r>
              <a:rPr lang="en-US" baseline="0" dirty="0"/>
              <a:t>Since we used several PDKs, the technology dependent parameters have been normalized on the design half-perimeter length.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7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 pitch: sqrt(</a:t>
            </a:r>
            <a:r>
              <a:rPr lang="en-US" baseline="0" dirty="0" smtClean="0"/>
              <a:t>11250.10 (sum of gate area for D4) / </a:t>
            </a:r>
            <a:r>
              <a:rPr lang="en-US" dirty="0" smtClean="0"/>
              <a:t>93238 (no wires for 2k clusters for</a:t>
            </a:r>
            <a:r>
              <a:rPr lang="en-US" baseline="0" dirty="0" smtClean="0"/>
              <a:t> D7))</a:t>
            </a:r>
            <a:r>
              <a:rPr lang="en-US" baseline="0" dirty="0" smtClean="0"/>
              <a:t> = 0.347 um,</a:t>
            </a:r>
          </a:p>
          <a:p>
            <a:r>
              <a:rPr lang="en-US" baseline="0" dirty="0" smtClean="0"/>
              <a:t>Against </a:t>
            </a:r>
            <a:r>
              <a:rPr lang="en-US" dirty="0" smtClean="0"/>
              <a:t>sqrt(</a:t>
            </a:r>
            <a:r>
              <a:rPr lang="en-US" baseline="0" dirty="0" smtClean="0"/>
              <a:t>11250.10 / 124736) = 0.300 um for 32k clusters (15% worse than for 2k clusters) At that level, we have 6 gates per cluster, close enough to a gate-level partitioning.</a:t>
            </a:r>
            <a:endParaRPr lang="en-US" baseline="0" dirty="0" smtClean="0"/>
          </a:p>
          <a:p>
            <a:r>
              <a:rPr lang="en-US" baseline="0" dirty="0" smtClean="0"/>
              <a:t>D4 was synthesised in 7nm. For a 45 nm design like SPC: sqrt(</a:t>
            </a:r>
            <a:r>
              <a:rPr lang="en-US" baseline="0" dirty="0" smtClean="0"/>
              <a:t>830983.65 / </a:t>
            </a:r>
            <a:r>
              <a:rPr lang="en-US" baseline="0" dirty="0" smtClean="0"/>
              <a:t>118107) = 2.65 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3D-IC technology enables savings on total and maximum system wirelength thus reducing Si area, power and improving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implemented 2D design (after P&amp;R)</a:t>
            </a:r>
          </a:p>
          <a:p>
            <a:r>
              <a:rPr lang="en-US" dirty="0"/>
              <a:t>Relative histograms of Number of Wires &amp; Wire Length (WL)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X-axis uses </a:t>
            </a:r>
            <a:r>
              <a:rPr lang="en-US" sz="1800" b="1" dirty="0"/>
              <a:t>Average Gate Pitch</a:t>
            </a:r>
            <a:r>
              <a:rPr lang="en-US" sz="1800" dirty="0"/>
              <a:t> (AGP) to express WL (not absolute WL)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implemented 2D design (after P&amp;R)</a:t>
            </a:r>
          </a:p>
          <a:p>
            <a:r>
              <a:rPr lang="en-US" dirty="0"/>
              <a:t>Relative histograms of Number of Wires &amp; Wire Length (WL)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X-axis uses </a:t>
            </a:r>
            <a:r>
              <a:rPr lang="en-US" sz="1800" b="1"/>
              <a:t>Average Gate Pitch</a:t>
            </a:r>
            <a:r>
              <a:rPr lang="en-US" sz="1800"/>
              <a:t> (AGP) to express WL (not absolute WL)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3D-SIC </a:t>
            </a:r>
            <a:r>
              <a:rPr lang="fr-FR" dirty="0" err="1"/>
              <a:t>is</a:t>
            </a:r>
            <a:r>
              <a:rPr lang="fr-FR" dirty="0"/>
              <a:t> OK. But </a:t>
            </a: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go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are the challenges?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the blocks of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: clustering.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block </a:t>
            </a:r>
            <a:r>
              <a:rPr lang="fr-FR" dirty="0" err="1"/>
              <a:t>goes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die: </a:t>
            </a:r>
            <a:r>
              <a:rPr lang="fr-FR" dirty="0" err="1"/>
              <a:t>partitioning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3D-SIC </a:t>
            </a:r>
            <a:r>
              <a:rPr lang="fr-FR" dirty="0" err="1"/>
              <a:t>is</a:t>
            </a:r>
            <a:r>
              <a:rPr lang="fr-FR" dirty="0"/>
              <a:t> OK. But </a:t>
            </a: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go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are the challenges?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the blocks of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: clustering.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block </a:t>
            </a:r>
            <a:r>
              <a:rPr lang="fr-FR" dirty="0" err="1"/>
              <a:t>goes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die: </a:t>
            </a:r>
            <a:r>
              <a:rPr lang="fr-FR" dirty="0" err="1"/>
              <a:t>partitioning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Reuse</a:t>
            </a:r>
            <a:r>
              <a:rPr lang="fr-FR" dirty="0"/>
              <a:t> the FOSDEM slide.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P&amp;R’d</a:t>
            </a:r>
            <a:r>
              <a:rPr lang="fr-FR" dirty="0"/>
              <a:t> 2D design.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neglect</a:t>
            </a:r>
            <a:r>
              <a:rPr lang="fr-FR" dirty="0"/>
              <a:t> the 3D </a:t>
            </a:r>
            <a:r>
              <a:rPr lang="fr-FR" dirty="0" err="1"/>
              <a:t>overhead</a:t>
            </a:r>
            <a:r>
              <a:rPr lang="fr-FR" dirty="0"/>
              <a:t>.</a:t>
            </a:r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native 3D P&amp;R </a:t>
            </a:r>
            <a:r>
              <a:rPr lang="fr-FR" dirty="0" err="1"/>
              <a:t>yet</a:t>
            </a:r>
            <a:r>
              <a:rPr lang="fr-FR" dirty="0"/>
              <a:t>, </a:t>
            </a:r>
            <a:r>
              <a:rPr lang="fr-FR" dirty="0" err="1"/>
              <a:t>wich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. Right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stuck</a:t>
            </a:r>
            <a:r>
              <a:rPr lang="fr-FR" dirty="0"/>
              <a:t> at </a:t>
            </a:r>
            <a:r>
              <a:rPr lang="fr-FR" dirty="0" err="1"/>
              <a:t>prospecting</a:t>
            </a:r>
            <a:r>
              <a:rPr lang="fr-FR" dirty="0"/>
              <a:t> 3D gains </a:t>
            </a:r>
            <a:r>
              <a:rPr lang="fr-FR" dirty="0" err="1"/>
              <a:t>based</a:t>
            </a:r>
            <a:r>
              <a:rPr lang="fr-FR" dirty="0"/>
              <a:t> on a 2D </a:t>
            </a:r>
            <a:r>
              <a:rPr lang="fr-FR" dirty="0" err="1"/>
              <a:t>analysis</a:t>
            </a:r>
            <a:r>
              <a:rPr lang="fr-FR" dirty="0"/>
              <a:t>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Reuse</a:t>
            </a:r>
            <a:r>
              <a:rPr lang="fr-FR" dirty="0"/>
              <a:t> the FOSDEM slide.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P&amp;R’d</a:t>
            </a:r>
            <a:r>
              <a:rPr lang="fr-FR" dirty="0"/>
              <a:t> 2D design.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neglect</a:t>
            </a:r>
            <a:r>
              <a:rPr lang="fr-FR" dirty="0"/>
              <a:t> the 3D </a:t>
            </a:r>
            <a:r>
              <a:rPr lang="fr-FR" dirty="0" err="1"/>
              <a:t>overhead</a:t>
            </a:r>
            <a:r>
              <a:rPr lang="fr-FR" dirty="0"/>
              <a:t>.</a:t>
            </a:r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native 3D P&amp;R </a:t>
            </a:r>
            <a:r>
              <a:rPr lang="fr-FR" dirty="0" err="1"/>
              <a:t>yet</a:t>
            </a:r>
            <a:r>
              <a:rPr lang="fr-FR" dirty="0"/>
              <a:t>, </a:t>
            </a:r>
            <a:r>
              <a:rPr lang="fr-FR" dirty="0" err="1"/>
              <a:t>wich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. Right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stuck</a:t>
            </a:r>
            <a:r>
              <a:rPr lang="fr-FR" dirty="0"/>
              <a:t> at </a:t>
            </a:r>
            <a:r>
              <a:rPr lang="fr-FR" dirty="0" err="1"/>
              <a:t>prospecting</a:t>
            </a:r>
            <a:r>
              <a:rPr lang="fr-FR" dirty="0"/>
              <a:t> 3D gains </a:t>
            </a:r>
            <a:r>
              <a:rPr lang="fr-FR" dirty="0" err="1"/>
              <a:t>based</a:t>
            </a:r>
            <a:r>
              <a:rPr lang="fr-FR" dirty="0"/>
              <a:t> on a 2D </a:t>
            </a:r>
            <a:r>
              <a:rPr lang="fr-FR" dirty="0" err="1"/>
              <a:t>analysis</a:t>
            </a:r>
            <a:r>
              <a:rPr lang="fr-FR" dirty="0"/>
              <a:t>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 far, </a:t>
            </a:r>
            <a:r>
              <a:rPr lang="fr-FR" dirty="0" err="1"/>
              <a:t>we</a:t>
            </a:r>
            <a:r>
              <a:rPr lang="fr-FR" dirty="0"/>
              <a:t> have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toolchain</a:t>
            </a:r>
            <a:r>
              <a:rPr lang="fr-FR" dirty="0"/>
              <a:t> up to the graph </a:t>
            </a:r>
            <a:r>
              <a:rPr lang="fr-FR" dirty="0" err="1"/>
              <a:t>partitioning</a:t>
            </a:r>
            <a:r>
              <a:rPr lang="fr-FR" dirty="0"/>
              <a:t>, point at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handling.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6C84-723B-4479-AE71-908D71D2DCFD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843E2-B509-49D3-AC57-8EC2BA047D10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8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638" y="274638"/>
            <a:ext cx="7782428" cy="706090"/>
          </a:xfrm>
        </p:spPr>
        <p:txBody>
          <a:bodyPr/>
          <a:lstStyle>
            <a:lvl1pPr>
              <a:defRPr sz="3900">
                <a:latin typeface="Helvetica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256584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528" y="6431732"/>
            <a:ext cx="2133600" cy="2493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1B724-545C-4318-8D7F-AAB2D5575376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ISCAS2019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25A51-53F6-4D71-A483-04C68135A0A3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13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AE7CB-BFFE-4F27-887D-6609204CA5F6}" type="datetime1">
              <a:rPr lang="fr-BE" smtClean="0"/>
              <a:t>24/05/2019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9837B-9C26-41FC-9B2D-73479CD3A2F5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28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27DF-A65B-49A4-820C-CA80B9547C07}" type="datetime1">
              <a:rPr lang="fr-BE" smtClean="0"/>
              <a:t>24/05/2019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F44C-31F0-4308-A5A6-29E46DC864E0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423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65150" y="291226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Page d’ouverture</a:t>
            </a:r>
            <a:endParaRPr lang="fr-BE" alt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FA5ED3-33DA-4DA7-A52E-16B638F7CD0A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FF9A4E3-AEAC-47C8-988F-E9CD3D10C418}" type="slidenum">
              <a:rPr lang="fr-BE"/>
              <a:pPr/>
              <a:t>‹#›</a:t>
            </a:fld>
            <a:endParaRPr lang="fr-BE"/>
          </a:p>
        </p:txBody>
      </p:sp>
      <p:sp>
        <p:nvSpPr>
          <p:cNvPr id="7" name="Rectangle 6"/>
          <p:cNvSpPr/>
          <p:nvPr userDrawn="1"/>
        </p:nvSpPr>
        <p:spPr>
          <a:xfrm>
            <a:off x="1619250" y="646113"/>
            <a:ext cx="6121400" cy="5565775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pic>
        <p:nvPicPr>
          <p:cNvPr id="1032" name="Picture 11" descr="http://www.ulb.ac.be/preview1/dre/com/docs/ULB-ligne-droite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51943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8"/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778625"/>
            <a:ext cx="91503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67544" y="274638"/>
            <a:ext cx="7650522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Page de contenu</a:t>
            </a:r>
            <a:endParaRPr lang="fr-BE" altLang="fr-FR" dirty="0"/>
          </a:p>
        </p:txBody>
      </p:sp>
      <p:sp>
        <p:nvSpPr>
          <p:cNvPr id="2052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67544" y="1124744"/>
            <a:ext cx="8352928" cy="514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  <a:endParaRPr lang="fr-BE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544" y="6434113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3A307BE6-19AF-41C3-A2DA-998372194F0F}" type="datetime1">
              <a:rPr lang="fr-BE" smtClean="0"/>
              <a:pPr>
                <a:defRPr/>
              </a:pPr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31732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0819" y="6434113"/>
            <a:ext cx="2133600" cy="24938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pitchFamily="2" charset="0"/>
              </a:defRPr>
            </a:lvl1pPr>
          </a:lstStyle>
          <a:p>
            <a:fld id="{FBB9EFE6-DFB6-44EE-9DD7-C73B3F233C20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4D52EF-0971-E14B-83DB-E361C0680D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2400" y="274638"/>
            <a:ext cx="706090" cy="706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B7D3EBA9-0A22-F542-9754-4417A23A3CA0}"/>
              </a:ext>
            </a:extLst>
          </p:cNvPr>
          <p:cNvPicPr preferRelativeResize="0"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778625"/>
            <a:ext cx="91503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9" r:id="rId2"/>
    <p:sldLayoutId id="21474837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827584" y="1122033"/>
            <a:ext cx="8064896" cy="2087041"/>
          </a:xfrm>
        </p:spPr>
        <p:txBody>
          <a:bodyPr/>
          <a:lstStyle/>
          <a:p>
            <a:pPr algn="l" eaLnBrk="1" hangingPunct="1"/>
            <a:r>
              <a:rPr lang="fr-BE" altLang="fr-FR" dirty="0">
                <a:solidFill>
                  <a:srgbClr val="014A94"/>
                </a:solidFill>
              </a:rPr>
              <a:t>3D-Stacked Integrated Circuits: How Fine Should System Partitioning be?</a:t>
            </a: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827584" y="3209074"/>
            <a:ext cx="6400800" cy="24521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fr-BE" altLang="fr-FR" sz="2000" dirty="0">
                <a:solidFill>
                  <a:srgbClr val="A2B9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ISCAS2019 – Quentin DELHAYE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6100763"/>
            <a:ext cx="233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 bwMode="auto">
          <a:xfrm>
            <a:off x="827584" y="3648590"/>
            <a:ext cx="8064896" cy="28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ts val="1000"/>
              </a:spcAft>
            </a:pPr>
            <a:r>
              <a:rPr lang="fr-BE" altLang="fr-F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to split an SoC functionnality for implementation in 3D stacked IC?</a:t>
            </a:r>
          </a:p>
          <a:p>
            <a:pPr algn="l" eaLnBrk="1" hangingPunct="1">
              <a:spcAft>
                <a:spcPts val="1000"/>
              </a:spcAft>
            </a:pPr>
            <a:r>
              <a:rPr lang="fr-BE" altLang="fr-F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we need to go as deep as gate-level?</a:t>
            </a:r>
          </a:p>
          <a:p>
            <a:pPr algn="l" eaLnBrk="1" hangingPunct="1"/>
            <a:r>
              <a:rPr lang="fr-BE" altLang="fr-F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not, what functionnality size should not be broken? </a:t>
            </a:r>
            <a:br>
              <a:rPr lang="fr-BE" altLang="fr-F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BE" altLang="fr-F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(to maximize the benefits of 3D integration)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734EC1-349E-4DD0-A8D2-CBD324B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integration tech. flavors</a:t>
            </a:r>
            <a:endParaRPr lang="x-non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548144A7-3D77-4B6C-BEF3-312B8D039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55691"/>
              </p:ext>
            </p:extLst>
          </p:nvPr>
        </p:nvGraphicFramePr>
        <p:xfrm>
          <a:off x="277785" y="1847643"/>
          <a:ext cx="8508034" cy="316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4">
                  <a:extLst>
                    <a:ext uri="{9D8B030D-6E8A-4147-A177-3AD203B41FA5}">
                      <a16:colId xmlns:a16="http://schemas.microsoft.com/office/drawing/2014/main" xmlns="" val="1503257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926120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083730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7270770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7802839"/>
                    </a:ext>
                  </a:extLst>
                </a:gridCol>
              </a:tblGrid>
              <a:tr h="533954">
                <a:tc>
                  <a:txBody>
                    <a:bodyPr/>
                    <a:lstStyle/>
                    <a:p>
                      <a:endParaRPr lang="en-US" sz="2200" noProof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3D-SIC</a:t>
                      </a:r>
                    </a:p>
                  </a:txBody>
                  <a:tcPr marL="114959" marR="114959" marT="57480" marB="5748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3D-SOC</a:t>
                      </a:r>
                    </a:p>
                  </a:txBody>
                  <a:tcPr marL="96932" marR="96932" marT="48466" marB="48466" anchor="ctr"/>
                </a:tc>
                <a:tc hMerge="1">
                  <a:txBody>
                    <a:bodyPr/>
                    <a:lstStyle/>
                    <a:p>
                      <a:pPr algn="l"/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3D-IC</a:t>
                      </a:r>
                    </a:p>
                  </a:txBody>
                  <a:tcPr marL="114959" marR="114959" marT="57480" marB="57480" anchor="ctr"/>
                </a:tc>
                <a:extLst>
                  <a:ext uri="{0D108BD9-81ED-4DB2-BD59-A6C34878D82A}">
                    <a16:rowId xmlns:a16="http://schemas.microsoft.com/office/drawing/2014/main" xmlns="" val="3750852870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en-US" sz="2200" noProof="0"/>
                        <a:t>Wire level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Intermediate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Local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Local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816680719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en-US" sz="2200" noProof="0"/>
                        <a:t>Function partition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Die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Clusters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Std cells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Transistors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11324896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en-US" sz="2200" noProof="0"/>
                        <a:t>3D Tech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Die stacking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W2W bonding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noProof="0" dirty="0"/>
                        <a:t>Active layer bonding or deposition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9105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91CC8909-10A1-43B6-830D-C174CFC3C75B}"/>
              </a:ext>
            </a:extLst>
          </p:cNvPr>
          <p:cNvSpPr/>
          <p:nvPr/>
        </p:nvSpPr>
        <p:spPr>
          <a:xfrm>
            <a:off x="1079463" y="5327308"/>
            <a:ext cx="6985074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 level challenges: clustering and partitioning</a:t>
            </a:r>
          </a:p>
        </p:txBody>
      </p:sp>
      <p:sp>
        <p:nvSpPr>
          <p:cNvPr id="7" name="Rectangle : coins arrondis 2">
            <a:extLst>
              <a:ext uri="{FF2B5EF4-FFF2-40B4-BE49-F238E27FC236}">
                <a16:creationId xmlns:a16="http://schemas.microsoft.com/office/drawing/2014/main" xmlns="" id="{4CD2BB20-13F2-4F79-801F-1C5A264E374E}"/>
              </a:ext>
            </a:extLst>
          </p:cNvPr>
          <p:cNvSpPr/>
          <p:nvPr/>
        </p:nvSpPr>
        <p:spPr>
          <a:xfrm>
            <a:off x="3347864" y="1700808"/>
            <a:ext cx="1872208" cy="3403598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44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Rounded Rectangle 3"/>
          <p:cNvSpPr/>
          <p:nvPr/>
        </p:nvSpPr>
        <p:spPr>
          <a:xfrm>
            <a:off x="729196" y="4742594"/>
            <a:ext cx="7776864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SoA partitioning is manual or gate-level automated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EF7D47CE-6AA1-408D-9480-2A955F95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166" y="2586569"/>
            <a:ext cx="6056034" cy="141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3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" y="2492870"/>
            <a:ext cx="8497856" cy="149430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Our solution expands the possibilities with adaptative clustering grain</a:t>
            </a:r>
          </a:p>
        </p:txBody>
      </p:sp>
    </p:spTree>
    <p:extLst>
      <p:ext uri="{BB962C8B-B14F-4D97-AF65-F5344CB8AC3E}">
        <p14:creationId xmlns:p14="http://schemas.microsoft.com/office/powerpoint/2010/main" val="4057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" y="2492870"/>
            <a:ext cx="8497856" cy="14943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xmlns="" id="{73EC2EA8-C938-4C28-A07D-162F411542E0}"/>
              </a:ext>
            </a:extLst>
          </p:cNvPr>
          <p:cNvSpPr/>
          <p:nvPr/>
        </p:nvSpPr>
        <p:spPr>
          <a:xfrm>
            <a:off x="3419872" y="3356991"/>
            <a:ext cx="3672408" cy="630187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up to graph partitioning is fully automated</a:t>
            </a:r>
          </a:p>
        </p:txBody>
      </p:sp>
    </p:spTree>
    <p:extLst>
      <p:ext uri="{BB962C8B-B14F-4D97-AF65-F5344CB8AC3E}">
        <p14:creationId xmlns:p14="http://schemas.microsoft.com/office/powerpoint/2010/main" val="41410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Highlight the decisions in the clustering step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" y="2492870"/>
            <a:ext cx="8497856" cy="1494309"/>
          </a:xfrm>
        </p:spPr>
      </p:pic>
      <p:sp>
        <p:nvSpPr>
          <p:cNvPr id="10" name="Rectangle : coins arrondis 2">
            <a:extLst>
              <a:ext uri="{FF2B5EF4-FFF2-40B4-BE49-F238E27FC236}">
                <a16:creationId xmlns:a16="http://schemas.microsoft.com/office/drawing/2014/main" xmlns="" id="{73EC2EA8-C938-4C28-A07D-162F411542E0}"/>
              </a:ext>
            </a:extLst>
          </p:cNvPr>
          <p:cNvSpPr/>
          <p:nvPr/>
        </p:nvSpPr>
        <p:spPr>
          <a:xfrm>
            <a:off x="3419872" y="3356991"/>
            <a:ext cx="1296144" cy="630187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8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1253"/>
              </p:ext>
            </p:extLst>
          </p:nvPr>
        </p:nvGraphicFramePr>
        <p:xfrm>
          <a:off x="1043606" y="1600200"/>
          <a:ext cx="76328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Wire-length (norm to design HPL)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Rounded Rectangle 4"/>
          <p:cNvSpPr/>
          <p:nvPr/>
        </p:nvSpPr>
        <p:spPr>
          <a:xfrm>
            <a:off x="1043608" y="5445224"/>
            <a:ext cx="7231565" cy="792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Selection of designs with various topologies and connection densities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1" b="90182"/>
          <a:stretch/>
        </p:blipFill>
        <p:spPr>
          <a:xfrm>
            <a:off x="467544" y="1988840"/>
            <a:ext cx="504056" cy="288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r="33851" b="75455"/>
          <a:stretch/>
        </p:blipFill>
        <p:spPr>
          <a:xfrm>
            <a:off x="462921" y="2391533"/>
            <a:ext cx="504056" cy="2880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" t="29454" r="34458" b="60728"/>
          <a:stretch/>
        </p:blipFill>
        <p:spPr>
          <a:xfrm>
            <a:off x="444685" y="2752136"/>
            <a:ext cx="504056" cy="2880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45832" r="28311" b="44350"/>
          <a:stretch/>
        </p:blipFill>
        <p:spPr>
          <a:xfrm>
            <a:off x="462921" y="3128887"/>
            <a:ext cx="504056" cy="2880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" t="60970" r="34458" b="29212"/>
          <a:stretch/>
        </p:blipFill>
        <p:spPr>
          <a:xfrm>
            <a:off x="444685" y="3504404"/>
            <a:ext cx="504056" cy="28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" t="76107" r="34458" b="14075"/>
          <a:stretch/>
        </p:blipFill>
        <p:spPr>
          <a:xfrm>
            <a:off x="444685" y="3874361"/>
            <a:ext cx="504056" cy="2880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" t="89892" r="34458" b="290"/>
          <a:stretch/>
        </p:blipFill>
        <p:spPr>
          <a:xfrm>
            <a:off x="462921" y="4193974"/>
            <a:ext cx="504056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Aim of the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467545" y="1628800"/>
            <a:ext cx="7650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Study the partitioning grain to find an optimum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Observe the impact of the grain on the percentage of total system wire-length cut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Observe the number of 3D connexions and their impact on 3D pitch</a:t>
            </a:r>
          </a:p>
        </p:txBody>
      </p:sp>
    </p:spTree>
    <p:extLst>
      <p:ext uri="{BB962C8B-B14F-4D97-AF65-F5344CB8AC3E}">
        <p14:creationId xmlns:p14="http://schemas.microsoft.com/office/powerpoint/2010/main" val="32497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Potential wire-length gain in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4314427" cy="50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556792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Measure the total wire-length cut by the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MIN-CUT: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MAX-CUT: Progress with cluster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2761"/>
            <a:ext cx="4314427" cy="50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596" y="4005553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Up to 85% of total WL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Reach a threshold for small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Around 2k clusters (ie 100s of gates per cluster): 70% to 85% of total WL could gain by going 3D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8184" y="2228948"/>
            <a:ext cx="144016" cy="3288283"/>
          </a:xfrm>
          <a:prstGeom prst="rect">
            <a:avLst/>
          </a:prstGeom>
          <a:solidFill>
            <a:srgbClr val="4EE646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36096" y="1820867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2048 clusters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004048" y="6246719"/>
            <a:ext cx="86409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04048" y="6525344"/>
            <a:ext cx="86409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6743" y="60607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MIN-CUT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6743" y="63406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MAX-CUT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88" y="1374956"/>
            <a:ext cx="4053531" cy="4660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04" y="1342950"/>
            <a:ext cx="4043815" cy="4727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Number of </a:t>
            </a:r>
            <a:r>
              <a:rPr lang="en-US" sz="3900" dirty="0" smtClean="0"/>
              <a:t>3D wires</a:t>
            </a:r>
            <a:endParaRPr lang="en-US" sz="3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MIN-CUT: No influence of the clustering grain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MAX-CUT produces up to 57% more 3D nets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Exponential rise of the number of 3D connexions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192" y="2752184"/>
            <a:ext cx="216024" cy="2664296"/>
          </a:xfrm>
          <a:prstGeom prst="rect">
            <a:avLst/>
          </a:prstGeom>
          <a:solidFill>
            <a:srgbClr val="4EE646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497" y="235207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2048 clusters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544" y="3933056"/>
            <a:ext cx="4104456" cy="2501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2k clusters (100s of gates), we generate on average 35% of 3D wires (18k to 255k wires)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04048" y="6246719"/>
            <a:ext cx="86409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4048" y="6525344"/>
            <a:ext cx="86409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6743" y="60607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MIN-CUT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6743" y="63406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MAX-CUT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wires and 3D pitch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496944" cy="4824536"/>
              </a:xfrm>
            </p:spPr>
            <p:txBody>
              <a:bodyPr/>
              <a:lstStyle/>
              <a:p>
                <a:r>
                  <a:rPr lang="en-US" dirty="0" smtClean="0"/>
                  <a:t>3D pitch can be approximated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𝑔𝑎𝑡𝑒𝑠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𝑎𝑟𝑒𝑎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𝑤𝑖𝑟𝑒𝑠</m:t>
                                </m:r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Designs synthesised using a 45nm PDK,</a:t>
                </a:r>
                <a:br>
                  <a:rPr lang="en-US" dirty="0" smtClean="0"/>
                </a:br>
                <a:r>
                  <a:rPr lang="en-US" dirty="0" smtClean="0"/>
                  <a:t>results can be extrapolated to the 7nm SoA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496944" cy="4824536"/>
              </a:xfrm>
              <a:blipFill rotWithShape="0"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19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52541"/>
              </p:ext>
            </p:extLst>
          </p:nvPr>
        </p:nvGraphicFramePr>
        <p:xfrm>
          <a:off x="335638" y="3789040"/>
          <a:ext cx="82089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clusters (28k gates)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</a:t>
                      </a:r>
                      <a:r>
                        <a:rPr lang="en-US" baseline="0" dirty="0" smtClean="0"/>
                        <a:t> clusters (100 gates)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clusters (6 gates)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895 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 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 nm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Arc 12"/>
          <p:cNvSpPr/>
          <p:nvPr/>
        </p:nvSpPr>
        <p:spPr>
          <a:xfrm flipV="1">
            <a:off x="4944150" y="4113076"/>
            <a:ext cx="1872208" cy="936104"/>
          </a:xfrm>
          <a:prstGeom prst="arc">
            <a:avLst>
              <a:gd name="adj1" fmla="val 10831053"/>
              <a:gd name="adj2" fmla="val 21330637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67988" y="519240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15% better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4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1556792"/>
            <a:ext cx="3168352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7584" y="1556307"/>
            <a:ext cx="1512168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01928" y="1556307"/>
            <a:ext cx="1518306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1062D292-49B6-D544-9E5F-BA55187A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4181"/>
            <a:ext cx="3192650" cy="316853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679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5" y="2060847"/>
            <a:ext cx="8496944" cy="3886953"/>
          </a:xfrm>
        </p:spPr>
        <p:txBody>
          <a:bodyPr/>
          <a:lstStyle/>
          <a:p>
            <a:r>
              <a:rPr lang="en-US" sz="2000" dirty="0" smtClean="0"/>
              <a:t>What would be an ideal partitioning grain to maximize the 3D gains?</a:t>
            </a:r>
          </a:p>
          <a:p>
            <a:endParaRPr lang="en-US" sz="2000" dirty="0"/>
          </a:p>
          <a:p>
            <a:r>
              <a:rPr lang="en-US" sz="2000" dirty="0"/>
              <a:t>Graph theory </a:t>
            </a:r>
            <a:r>
              <a:rPr lang="en-US" sz="2000" dirty="0" smtClean="0"/>
              <a:t>can </a:t>
            </a:r>
            <a:r>
              <a:rPr lang="en-US" sz="2000" dirty="0"/>
              <a:t>be used </a:t>
            </a:r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E2027D"/>
                </a:solidFill>
              </a:rPr>
              <a:t>partitioning </a:t>
            </a:r>
            <a:r>
              <a:rPr lang="en-US" sz="2000" dirty="0">
                <a:solidFill>
                  <a:srgbClr val="E2027D"/>
                </a:solidFill>
              </a:rPr>
              <a:t>decision at gate-cluster </a:t>
            </a:r>
            <a:r>
              <a:rPr lang="en-US" sz="2000" dirty="0" smtClean="0">
                <a:solidFill>
                  <a:srgbClr val="E2027D"/>
                </a:solidFill>
              </a:rPr>
              <a:t>level: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1800" dirty="0" smtClean="0"/>
              <a:t>100s </a:t>
            </a:r>
            <a:r>
              <a:rPr lang="en-US" sz="1800" dirty="0"/>
              <a:t>of gates per </a:t>
            </a:r>
            <a:r>
              <a:rPr lang="en-US" sz="1800" dirty="0" smtClean="0"/>
              <a:t>cluster (2k clusters)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1800" dirty="0" smtClean="0"/>
              <a:t>Cut 35</a:t>
            </a:r>
            <a:r>
              <a:rPr lang="en-US" sz="1800" dirty="0"/>
              <a:t>% of wires and up to 73% of total </a:t>
            </a:r>
            <a:r>
              <a:rPr lang="en-US" sz="1800" dirty="0" smtClean="0"/>
              <a:t>WL</a:t>
            </a:r>
          </a:p>
          <a:p>
            <a:pPr lvl="1">
              <a:buFont typeface="Arial" panose="020B0604020202020204" pitchFamily="34" charset="0"/>
              <a:buChar char="►"/>
            </a:pPr>
            <a:r>
              <a:rPr lang="en-US" sz="1800" dirty="0" smtClean="0"/>
              <a:t>3D pitch around 350 nm, 15% better than gate-level</a:t>
            </a:r>
            <a:endParaRPr lang="en-US" sz="1800" dirty="0"/>
          </a:p>
          <a:p>
            <a:pPr marL="0" indent="0">
              <a:buNone/>
            </a:pPr>
            <a:endParaRPr lang="en-US" sz="2000" dirty="0">
              <a:solidFill>
                <a:srgbClr val="E2027D"/>
              </a:solidFill>
            </a:endParaRPr>
          </a:p>
          <a:p>
            <a:r>
              <a:rPr lang="en-US" sz="2000" dirty="0"/>
              <a:t>New clustering methods: heuristics </a:t>
            </a:r>
            <a:r>
              <a:rPr lang="en-US" sz="2000" dirty="0" smtClean="0"/>
              <a:t>wire-length</a:t>
            </a:r>
            <a:endParaRPr lang="en-US" sz="2000" dirty="0"/>
          </a:p>
          <a:p>
            <a:r>
              <a:rPr lang="en-US" sz="2000" dirty="0"/>
              <a:t>Fully automated toolchain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32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26" name="TextBox 25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29982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755576" y="556637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5656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5656" y="201567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3238" y="16293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83238" y="20209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3242" y="16234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3242" y="20150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57425" y="24052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57425" y="27921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65007" y="2405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65007" y="279745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05011" y="23998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011" y="27915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0447" y="317538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0447" y="356226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78029" y="31759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8029" y="35675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18033" y="317001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18033" y="356165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52216" y="39518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52216" y="43387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59798" y="395240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9798" y="43440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99802" y="39464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99802" y="43381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56646" y="223396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3949" y="223911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80252" y="22380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2027555" y="224320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531894" y="22378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79197" y="22430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55500" y="22419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02803" y="22470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56646" y="29945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203949" y="299972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80252" y="29986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027555" y="30038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531894" y="2998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79197" y="300360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55500" y="30025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702803" y="300769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53333" y="37554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200636" y="376064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76939" y="37595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2024242" y="376472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528581" y="375936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75884" y="37645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52187" y="376344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99490" y="37686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14579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8" name="Oval 7"/>
          <p:cNvSpPr/>
          <p:nvPr/>
        </p:nvSpPr>
        <p:spPr>
          <a:xfrm>
            <a:off x="6300192" y="22312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0272" y="228316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2807" y="2938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08304" y="299842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152" y="342297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66148" y="358559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89035" y="28085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47619" y="2584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1591" y="36070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26212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26212" y="34139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39607" y="207268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08304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50124" y="1815071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10054" y="323272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90396" y="389423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95106" y="4659301"/>
            <a:ext cx="3450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Graph:</a:t>
            </a:r>
          </a:p>
          <a:p>
            <a:r>
              <a:rPr lang="en-US" sz="2000" dirty="0">
                <a:latin typeface="+mn-lt"/>
              </a:rPr>
              <a:t>Clusters → edges (area)</a:t>
            </a:r>
          </a:p>
          <a:p>
            <a:r>
              <a:rPr lang="en-US" sz="2000" dirty="0">
                <a:latin typeface="+mn-lt"/>
              </a:rPr>
              <a:t>Nets → vertices (number)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5656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5656" y="201567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3238" y="16293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83238" y="20209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3242" y="16234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3242" y="20150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57425" y="24052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57425" y="27921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65007" y="2405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65007" y="279745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05011" y="23998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011" y="27915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0447" y="317538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0447" y="356226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78029" y="31759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8029" y="35675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18033" y="317001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18033" y="356165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52216" y="39518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52216" y="43387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59798" y="395240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9798" y="43440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99802" y="39464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99802" y="43381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56646" y="223396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3949" y="223911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80252" y="22380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2027555" y="224320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531894" y="22378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79197" y="22430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55500" y="22419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02803" y="22470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56646" y="29945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203949" y="299972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80252" y="29986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027555" y="30038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531894" y="2998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79197" y="300360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55500" y="30025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702803" y="300769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53333" y="37554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200636" y="376064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76939" y="37595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2024242" y="376472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528581" y="375936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75884" y="37645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52187" y="376344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99490" y="37686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5"/>
            <a:endCxn id="9" idx="0"/>
          </p:cNvCxnSpPr>
          <p:nvPr/>
        </p:nvCxnSpPr>
        <p:spPr>
          <a:xfrm>
            <a:off x="6934512" y="1976932"/>
            <a:ext cx="193772" cy="30622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" idx="6"/>
            <a:endCxn id="19" idx="3"/>
          </p:cNvCxnSpPr>
          <p:nvPr/>
        </p:nvCxnSpPr>
        <p:spPr>
          <a:xfrm flipV="1">
            <a:off x="7236296" y="2234547"/>
            <a:ext cx="434947" cy="1434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1" idx="3"/>
            <a:endCxn id="8" idx="7"/>
          </p:cNvCxnSpPr>
          <p:nvPr/>
        </p:nvCxnSpPr>
        <p:spPr>
          <a:xfrm flipH="1">
            <a:off x="6484580" y="1976932"/>
            <a:ext cx="297180" cy="2820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9" idx="5"/>
            <a:endCxn id="15" idx="0"/>
          </p:cNvCxnSpPr>
          <p:nvPr/>
        </p:nvCxnSpPr>
        <p:spPr>
          <a:xfrm>
            <a:off x="7823995" y="2234547"/>
            <a:ext cx="31636" cy="349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9" idx="4"/>
            <a:endCxn id="11" idx="0"/>
          </p:cNvCxnSpPr>
          <p:nvPr/>
        </p:nvCxnSpPr>
        <p:spPr>
          <a:xfrm flipH="1">
            <a:off x="7416316" y="2262318"/>
            <a:ext cx="331303" cy="7361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9" idx="4"/>
            <a:endCxn id="10" idx="7"/>
          </p:cNvCxnSpPr>
          <p:nvPr/>
        </p:nvCxnSpPr>
        <p:spPr>
          <a:xfrm flipH="1">
            <a:off x="6757195" y="2262318"/>
            <a:ext cx="990424" cy="703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" idx="6"/>
            <a:endCxn id="9" idx="2"/>
          </p:cNvCxnSpPr>
          <p:nvPr/>
        </p:nvCxnSpPr>
        <p:spPr>
          <a:xfrm>
            <a:off x="6516216" y="2326072"/>
            <a:ext cx="504056" cy="519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" idx="4"/>
            <a:endCxn id="14" idx="7"/>
          </p:cNvCxnSpPr>
          <p:nvPr/>
        </p:nvCxnSpPr>
        <p:spPr>
          <a:xfrm flipH="1">
            <a:off x="6173423" y="2420888"/>
            <a:ext cx="234781" cy="4154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" idx="5"/>
            <a:endCxn id="18" idx="1"/>
          </p:cNvCxnSpPr>
          <p:nvPr/>
        </p:nvCxnSpPr>
        <p:spPr>
          <a:xfrm>
            <a:off x="6484580" y="2393117"/>
            <a:ext cx="73268" cy="10486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9" idx="3"/>
            <a:endCxn id="10" idx="0"/>
          </p:cNvCxnSpPr>
          <p:nvPr/>
        </p:nvCxnSpPr>
        <p:spPr>
          <a:xfrm flipH="1">
            <a:off x="6680819" y="2445021"/>
            <a:ext cx="371089" cy="4931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" idx="4"/>
            <a:endCxn id="12" idx="0"/>
          </p:cNvCxnSpPr>
          <p:nvPr/>
        </p:nvCxnSpPr>
        <p:spPr>
          <a:xfrm flipH="1">
            <a:off x="6048164" y="2998180"/>
            <a:ext cx="48883" cy="42479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" idx="5"/>
            <a:endCxn id="13" idx="1"/>
          </p:cNvCxnSpPr>
          <p:nvPr/>
        </p:nvCxnSpPr>
        <p:spPr>
          <a:xfrm>
            <a:off x="6757195" y="3100001"/>
            <a:ext cx="240589" cy="5133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8" idx="0"/>
            <a:endCxn id="10" idx="4"/>
          </p:cNvCxnSpPr>
          <p:nvPr/>
        </p:nvCxnSpPr>
        <p:spPr>
          <a:xfrm flipV="1">
            <a:off x="6634224" y="3127772"/>
            <a:ext cx="46595" cy="2861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" idx="4"/>
            <a:endCxn id="11" idx="7"/>
          </p:cNvCxnSpPr>
          <p:nvPr/>
        </p:nvCxnSpPr>
        <p:spPr>
          <a:xfrm flipH="1">
            <a:off x="7492692" y="2773772"/>
            <a:ext cx="362939" cy="2524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" idx="4"/>
            <a:endCxn id="22" idx="0"/>
          </p:cNvCxnSpPr>
          <p:nvPr/>
        </p:nvCxnSpPr>
        <p:spPr>
          <a:xfrm>
            <a:off x="7855631" y="2773772"/>
            <a:ext cx="262435" cy="45894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2" idx="2"/>
            <a:endCxn id="11" idx="5"/>
          </p:cNvCxnSpPr>
          <p:nvPr/>
        </p:nvCxnSpPr>
        <p:spPr>
          <a:xfrm flipH="1" flipV="1">
            <a:off x="7492692" y="3160289"/>
            <a:ext cx="517362" cy="1672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" idx="4"/>
            <a:endCxn id="16" idx="0"/>
          </p:cNvCxnSpPr>
          <p:nvPr/>
        </p:nvCxnSpPr>
        <p:spPr>
          <a:xfrm>
            <a:off x="7416316" y="3188060"/>
            <a:ext cx="233287" cy="4189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0" idx="7"/>
            <a:endCxn id="10" idx="6"/>
          </p:cNvCxnSpPr>
          <p:nvPr/>
        </p:nvCxnSpPr>
        <p:spPr>
          <a:xfrm flipH="1" flipV="1">
            <a:off x="6788831" y="3032956"/>
            <a:ext cx="703861" cy="99324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7" idx="0"/>
            <a:endCxn id="11" idx="3"/>
          </p:cNvCxnSpPr>
          <p:nvPr/>
        </p:nvCxnSpPr>
        <p:spPr>
          <a:xfrm flipV="1">
            <a:off x="6634224" y="3160289"/>
            <a:ext cx="705716" cy="83814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2" idx="4"/>
            <a:endCxn id="23" idx="0"/>
          </p:cNvCxnSpPr>
          <p:nvPr/>
        </p:nvCxnSpPr>
        <p:spPr>
          <a:xfrm>
            <a:off x="8118066" y="3422352"/>
            <a:ext cx="80342" cy="4718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" idx="5"/>
            <a:endCxn id="23" idx="1"/>
          </p:cNvCxnSpPr>
          <p:nvPr/>
        </p:nvCxnSpPr>
        <p:spPr>
          <a:xfrm>
            <a:off x="7725979" y="3768909"/>
            <a:ext cx="396053" cy="1530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0" idx="7"/>
            <a:endCxn id="16" idx="4"/>
          </p:cNvCxnSpPr>
          <p:nvPr/>
        </p:nvCxnSpPr>
        <p:spPr>
          <a:xfrm flipV="1">
            <a:off x="7492692" y="3796680"/>
            <a:ext cx="156911" cy="2295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" idx="1"/>
            <a:endCxn id="12" idx="4"/>
          </p:cNvCxnSpPr>
          <p:nvPr/>
        </p:nvCxnSpPr>
        <p:spPr>
          <a:xfrm flipH="1" flipV="1">
            <a:off x="6048164" y="3612604"/>
            <a:ext cx="509684" cy="41359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" idx="0"/>
            <a:endCxn id="14" idx="5"/>
          </p:cNvCxnSpPr>
          <p:nvPr/>
        </p:nvCxnSpPr>
        <p:spPr>
          <a:xfrm flipH="1" flipV="1">
            <a:off x="6173423" y="2970409"/>
            <a:ext cx="460801" cy="10280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0" idx="2"/>
            <a:endCxn id="18" idx="4"/>
          </p:cNvCxnSpPr>
          <p:nvPr/>
        </p:nvCxnSpPr>
        <p:spPr>
          <a:xfrm flipH="1" flipV="1">
            <a:off x="6634224" y="3603588"/>
            <a:ext cx="674080" cy="48965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3" idx="2"/>
            <a:endCxn id="13" idx="5"/>
          </p:cNvCxnSpPr>
          <p:nvPr/>
        </p:nvCxnSpPr>
        <p:spPr>
          <a:xfrm flipH="1" flipV="1">
            <a:off x="7150536" y="3747453"/>
            <a:ext cx="939860" cy="2416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5576" y="556637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23039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8" name="Oval 7"/>
          <p:cNvSpPr/>
          <p:nvPr/>
        </p:nvSpPr>
        <p:spPr>
          <a:xfrm>
            <a:off x="6262739" y="1923985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82819" y="197588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5354" y="263086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70851" y="269115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02699" y="3115701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28695" y="3278321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51582" y="250127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10166" y="227686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04138" y="329977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88759" y="369115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88759" y="3106685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02154" y="1765415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70851" y="369115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12671" y="150780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72601" y="292544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52943" y="358696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0131" y="125000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1964" y="125000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90131" y="200517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71964" y="200511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6060" y="125000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1461" y="125000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38403" y="200511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35652" y="200511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0131" y="2769696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71964" y="2769696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0131" y="352486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71964" y="3524801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6060" y="2769696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31461" y="2769696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38403" y="3524801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5652" y="3524801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38203" y="132152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38203" y="17084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45785" y="132208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45785" y="171372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85789" y="131615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85789" y="170779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19972" y="209798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19972" y="248486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27554" y="20985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27554" y="24901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67558" y="20926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67558" y="248425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32994" y="286811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32994" y="32549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40576" y="286867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40576" y="32603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80580" y="28627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080580" y="32543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14763" y="364457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14763" y="4031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22345" y="364513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22345" y="403677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2349" y="363919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62349" y="403083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19193" y="192668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166496" y="193184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42799" y="193077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1990102" y="193593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494441" y="19305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41744" y="193572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18047" y="193465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665350" y="193981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19193" y="26872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166496" y="269245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42799" y="269138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1990102" y="26965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494441" y="269117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41744" y="269633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18047" y="269526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665350" y="270042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15880" y="34482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163183" y="34533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39486" y="345229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1986789" y="34574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491128" y="345209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38431" y="34572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14734" y="345617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62037" y="34613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5"/>
            <a:endCxn id="9" idx="0"/>
          </p:cNvCxnSpPr>
          <p:nvPr/>
        </p:nvCxnSpPr>
        <p:spPr>
          <a:xfrm>
            <a:off x="6897059" y="1669661"/>
            <a:ext cx="193772" cy="30622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" idx="6"/>
            <a:endCxn id="19" idx="3"/>
          </p:cNvCxnSpPr>
          <p:nvPr/>
        </p:nvCxnSpPr>
        <p:spPr>
          <a:xfrm flipV="1">
            <a:off x="7198843" y="1927276"/>
            <a:ext cx="434947" cy="1434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1" idx="3"/>
            <a:endCxn id="8" idx="7"/>
          </p:cNvCxnSpPr>
          <p:nvPr/>
        </p:nvCxnSpPr>
        <p:spPr>
          <a:xfrm flipH="1">
            <a:off x="6447127" y="1669661"/>
            <a:ext cx="297180" cy="2820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9" idx="5"/>
            <a:endCxn id="15" idx="0"/>
          </p:cNvCxnSpPr>
          <p:nvPr/>
        </p:nvCxnSpPr>
        <p:spPr>
          <a:xfrm>
            <a:off x="7786542" y="1927276"/>
            <a:ext cx="31636" cy="349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9" idx="4"/>
            <a:endCxn id="11" idx="0"/>
          </p:cNvCxnSpPr>
          <p:nvPr/>
        </p:nvCxnSpPr>
        <p:spPr>
          <a:xfrm flipH="1">
            <a:off x="7378863" y="1955047"/>
            <a:ext cx="331303" cy="7361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9" idx="4"/>
            <a:endCxn id="10" idx="7"/>
          </p:cNvCxnSpPr>
          <p:nvPr/>
        </p:nvCxnSpPr>
        <p:spPr>
          <a:xfrm flipH="1">
            <a:off x="6719742" y="1955047"/>
            <a:ext cx="990424" cy="703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" idx="6"/>
            <a:endCxn id="9" idx="2"/>
          </p:cNvCxnSpPr>
          <p:nvPr/>
        </p:nvCxnSpPr>
        <p:spPr>
          <a:xfrm>
            <a:off x="6478763" y="2018801"/>
            <a:ext cx="504056" cy="519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" idx="4"/>
            <a:endCxn id="14" idx="7"/>
          </p:cNvCxnSpPr>
          <p:nvPr/>
        </p:nvCxnSpPr>
        <p:spPr>
          <a:xfrm flipH="1">
            <a:off x="6135970" y="2113617"/>
            <a:ext cx="234781" cy="4154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" idx="5"/>
            <a:endCxn id="18" idx="1"/>
          </p:cNvCxnSpPr>
          <p:nvPr/>
        </p:nvCxnSpPr>
        <p:spPr>
          <a:xfrm>
            <a:off x="6447127" y="2085846"/>
            <a:ext cx="73268" cy="10486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9" idx="3"/>
            <a:endCxn id="10" idx="0"/>
          </p:cNvCxnSpPr>
          <p:nvPr/>
        </p:nvCxnSpPr>
        <p:spPr>
          <a:xfrm flipH="1">
            <a:off x="6643366" y="2137750"/>
            <a:ext cx="371089" cy="4931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" idx="4"/>
            <a:endCxn id="12" idx="0"/>
          </p:cNvCxnSpPr>
          <p:nvPr/>
        </p:nvCxnSpPr>
        <p:spPr>
          <a:xfrm flipH="1">
            <a:off x="6010711" y="2690909"/>
            <a:ext cx="48883" cy="42479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" idx="5"/>
            <a:endCxn id="13" idx="1"/>
          </p:cNvCxnSpPr>
          <p:nvPr/>
        </p:nvCxnSpPr>
        <p:spPr>
          <a:xfrm>
            <a:off x="6719742" y="2792730"/>
            <a:ext cx="240589" cy="5133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8" idx="0"/>
            <a:endCxn id="10" idx="4"/>
          </p:cNvCxnSpPr>
          <p:nvPr/>
        </p:nvCxnSpPr>
        <p:spPr>
          <a:xfrm flipV="1">
            <a:off x="6596771" y="2820501"/>
            <a:ext cx="46595" cy="2861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" idx="4"/>
            <a:endCxn id="11" idx="7"/>
          </p:cNvCxnSpPr>
          <p:nvPr/>
        </p:nvCxnSpPr>
        <p:spPr>
          <a:xfrm flipH="1">
            <a:off x="7455239" y="2466501"/>
            <a:ext cx="362939" cy="2524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" idx="4"/>
            <a:endCxn id="22" idx="0"/>
          </p:cNvCxnSpPr>
          <p:nvPr/>
        </p:nvCxnSpPr>
        <p:spPr>
          <a:xfrm>
            <a:off x="7818178" y="2466501"/>
            <a:ext cx="262435" cy="45894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2" idx="2"/>
            <a:endCxn id="11" idx="5"/>
          </p:cNvCxnSpPr>
          <p:nvPr/>
        </p:nvCxnSpPr>
        <p:spPr>
          <a:xfrm flipH="1" flipV="1">
            <a:off x="7455239" y="2853018"/>
            <a:ext cx="517362" cy="1672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" idx="4"/>
            <a:endCxn id="16" idx="0"/>
          </p:cNvCxnSpPr>
          <p:nvPr/>
        </p:nvCxnSpPr>
        <p:spPr>
          <a:xfrm>
            <a:off x="7378863" y="2880789"/>
            <a:ext cx="233287" cy="4189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0" idx="7"/>
            <a:endCxn id="10" idx="6"/>
          </p:cNvCxnSpPr>
          <p:nvPr/>
        </p:nvCxnSpPr>
        <p:spPr>
          <a:xfrm flipH="1" flipV="1">
            <a:off x="6751378" y="2725685"/>
            <a:ext cx="703861" cy="99324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7" idx="0"/>
            <a:endCxn id="11" idx="3"/>
          </p:cNvCxnSpPr>
          <p:nvPr/>
        </p:nvCxnSpPr>
        <p:spPr>
          <a:xfrm flipV="1">
            <a:off x="6596771" y="2853018"/>
            <a:ext cx="705716" cy="83814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2" idx="4"/>
            <a:endCxn id="23" idx="0"/>
          </p:cNvCxnSpPr>
          <p:nvPr/>
        </p:nvCxnSpPr>
        <p:spPr>
          <a:xfrm>
            <a:off x="8080613" y="3115081"/>
            <a:ext cx="80342" cy="4718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" idx="5"/>
            <a:endCxn id="23" idx="1"/>
          </p:cNvCxnSpPr>
          <p:nvPr/>
        </p:nvCxnSpPr>
        <p:spPr>
          <a:xfrm>
            <a:off x="7688526" y="3461638"/>
            <a:ext cx="396053" cy="1530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0" idx="7"/>
            <a:endCxn id="16" idx="4"/>
          </p:cNvCxnSpPr>
          <p:nvPr/>
        </p:nvCxnSpPr>
        <p:spPr>
          <a:xfrm flipV="1">
            <a:off x="7455239" y="3489409"/>
            <a:ext cx="156911" cy="2295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" idx="1"/>
            <a:endCxn id="12" idx="4"/>
          </p:cNvCxnSpPr>
          <p:nvPr/>
        </p:nvCxnSpPr>
        <p:spPr>
          <a:xfrm flipH="1" flipV="1">
            <a:off x="6010711" y="3305333"/>
            <a:ext cx="509684" cy="41359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" idx="0"/>
            <a:endCxn id="14" idx="5"/>
          </p:cNvCxnSpPr>
          <p:nvPr/>
        </p:nvCxnSpPr>
        <p:spPr>
          <a:xfrm flipH="1" flipV="1">
            <a:off x="6135970" y="2663138"/>
            <a:ext cx="460801" cy="10280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0" idx="2"/>
            <a:endCxn id="18" idx="4"/>
          </p:cNvCxnSpPr>
          <p:nvPr/>
        </p:nvCxnSpPr>
        <p:spPr>
          <a:xfrm flipH="1" flipV="1">
            <a:off x="6596771" y="3296317"/>
            <a:ext cx="674080" cy="48965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3" idx="2"/>
            <a:endCxn id="13" idx="5"/>
          </p:cNvCxnSpPr>
          <p:nvPr/>
        </p:nvCxnSpPr>
        <p:spPr>
          <a:xfrm flipH="1" flipV="1">
            <a:off x="7113083" y="3440182"/>
            <a:ext cx="939860" cy="2416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6809899" y="1353889"/>
            <a:ext cx="665968" cy="2819400"/>
          </a:xfrm>
          <a:custGeom>
            <a:avLst/>
            <a:gdLst>
              <a:gd name="connsiteX0" fmla="*/ 665968 w 665968"/>
              <a:gd name="connsiteY0" fmla="*/ 0 h 2819400"/>
              <a:gd name="connsiteX1" fmla="*/ 467848 w 665968"/>
              <a:gd name="connsiteY1" fmla="*/ 518160 h 2819400"/>
              <a:gd name="connsiteX2" fmla="*/ 505948 w 665968"/>
              <a:gd name="connsiteY2" fmla="*/ 1104900 h 2819400"/>
              <a:gd name="connsiteX3" fmla="*/ 178288 w 665968"/>
              <a:gd name="connsiteY3" fmla="*/ 1577340 h 2819400"/>
              <a:gd name="connsiteX4" fmla="*/ 3028 w 665968"/>
              <a:gd name="connsiteY4" fmla="*/ 1920240 h 2819400"/>
              <a:gd name="connsiteX5" fmla="*/ 79228 w 665968"/>
              <a:gd name="connsiteY5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968" h="2819400">
                <a:moveTo>
                  <a:pt x="665968" y="0"/>
                </a:moveTo>
                <a:cubicBezTo>
                  <a:pt x="580243" y="167005"/>
                  <a:pt x="494518" y="334010"/>
                  <a:pt x="467848" y="518160"/>
                </a:cubicBezTo>
                <a:cubicBezTo>
                  <a:pt x="441178" y="702310"/>
                  <a:pt x="554208" y="928370"/>
                  <a:pt x="505948" y="1104900"/>
                </a:cubicBezTo>
                <a:cubicBezTo>
                  <a:pt x="457688" y="1281430"/>
                  <a:pt x="262108" y="1441450"/>
                  <a:pt x="178288" y="1577340"/>
                </a:cubicBezTo>
                <a:cubicBezTo>
                  <a:pt x="94468" y="1713230"/>
                  <a:pt x="19538" y="1713230"/>
                  <a:pt x="3028" y="1920240"/>
                </a:cubicBezTo>
                <a:cubicBezTo>
                  <a:pt x="-13482" y="2127250"/>
                  <a:pt x="41128" y="2659380"/>
                  <a:pt x="79228" y="28194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16316" y="1078519"/>
            <a:ext cx="7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7653" y="4352030"/>
            <a:ext cx="345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Graph: Clusters </a:t>
            </a:r>
            <a:r>
              <a:rPr lang="en-US" sz="2000" dirty="0">
                <a:latin typeface="+mn-lt"/>
              </a:rPr>
              <a:t>→ edges </a:t>
            </a:r>
            <a:r>
              <a:rPr lang="en-US" sz="2000" dirty="0" smtClean="0">
                <a:latin typeface="+mn-lt"/>
              </a:rPr>
              <a:t>&amp;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Nets → </a:t>
            </a:r>
            <a:r>
              <a:rPr lang="en-US" sz="2000" dirty="0" smtClean="0">
                <a:latin typeface="+mn-lt"/>
              </a:rPr>
              <a:t>vertices</a:t>
            </a:r>
            <a:endParaRPr lang="en-US" sz="2000" dirty="0">
              <a:latin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8123" y="5259103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18123" y="481768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18123" y="441757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307806" y="1928951"/>
                <a:ext cx="490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06" y="1928951"/>
                <a:ext cx="49064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98650" y="1545776"/>
                <a:ext cx="336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50" y="1545776"/>
                <a:ext cx="3365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182" r="-181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7030592" y="3980215"/>
                <a:ext cx="422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92" y="3980215"/>
                <a:ext cx="4224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9" r="-14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6035152" y="1684276"/>
            <a:ext cx="514001" cy="12643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8" idx="2"/>
          </p:cNvCxnSpPr>
          <p:nvPr/>
        </p:nvCxnSpPr>
        <p:spPr>
          <a:xfrm flipV="1">
            <a:off x="5798453" y="2018801"/>
            <a:ext cx="464286" cy="94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25" idx="0"/>
          </p:cNvCxnSpPr>
          <p:nvPr/>
        </p:nvCxnSpPr>
        <p:spPr>
          <a:xfrm flipH="1" flipV="1">
            <a:off x="7054712" y="3657585"/>
            <a:ext cx="187124" cy="32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5771886" y="5164817"/>
                <a:ext cx="2662844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86" y="5164817"/>
                <a:ext cx="2662844" cy="6078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5218861" y="5893262"/>
                <a:ext cx="3482940" cy="519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61" y="5893262"/>
                <a:ext cx="3482940" cy="5198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reeform 138"/>
          <p:cNvSpPr/>
          <p:nvPr/>
        </p:nvSpPr>
        <p:spPr>
          <a:xfrm>
            <a:off x="5722081" y="2622168"/>
            <a:ext cx="2476500" cy="506873"/>
          </a:xfrm>
          <a:custGeom>
            <a:avLst/>
            <a:gdLst>
              <a:gd name="connsiteX0" fmla="*/ 0 w 2476500"/>
              <a:gd name="connsiteY0" fmla="*/ 220980 h 506873"/>
              <a:gd name="connsiteX1" fmla="*/ 632460 w 2476500"/>
              <a:gd name="connsiteY1" fmla="*/ 419100 h 506873"/>
              <a:gd name="connsiteX2" fmla="*/ 1135380 w 2476500"/>
              <a:gd name="connsiteY2" fmla="*/ 243840 h 506873"/>
              <a:gd name="connsiteX3" fmla="*/ 1592580 w 2476500"/>
              <a:gd name="connsiteY3" fmla="*/ 502920 h 506873"/>
              <a:gd name="connsiteX4" fmla="*/ 2476500 w 2476500"/>
              <a:gd name="connsiteY4" fmla="*/ 0 h 50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506873">
                <a:moveTo>
                  <a:pt x="0" y="220980"/>
                </a:moveTo>
                <a:cubicBezTo>
                  <a:pt x="221615" y="318135"/>
                  <a:pt x="443230" y="415290"/>
                  <a:pt x="632460" y="419100"/>
                </a:cubicBezTo>
                <a:cubicBezTo>
                  <a:pt x="821690" y="422910"/>
                  <a:pt x="975360" y="229870"/>
                  <a:pt x="1135380" y="243840"/>
                </a:cubicBezTo>
                <a:cubicBezTo>
                  <a:pt x="1295400" y="257810"/>
                  <a:pt x="1369060" y="543560"/>
                  <a:pt x="1592580" y="502920"/>
                </a:cubicBezTo>
                <a:cubicBezTo>
                  <a:pt x="1816100" y="462280"/>
                  <a:pt x="2315210" y="93980"/>
                  <a:pt x="2476500" y="0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154734" y="2400242"/>
            <a:ext cx="7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648596" y="1114817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96" y="1114817"/>
                <a:ext cx="50334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76" r="-48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8002266" y="1430796"/>
                <a:ext cx="508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66" y="1430796"/>
                <a:ext cx="5086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843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8085705" y="2101044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705" y="2101044"/>
                <a:ext cx="5033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843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8343048" y="3011144"/>
                <a:ext cx="508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48" y="3011144"/>
                <a:ext cx="50866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843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2D: What wire-length to cut?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539552" y="4937536"/>
            <a:ext cx="806489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Analysis of implemented 2D design after P&amp;R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Relative histograms of Number of Wires &amp; Wire Length (WL)</a:t>
            </a:r>
          </a:p>
          <a:p>
            <a:pPr marL="342900" lvl="1" indent="-342900" fontAlgn="auto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X-axis </a:t>
            </a:r>
            <a:r>
              <a:rPr lang="en-US" sz="2000" dirty="0">
                <a:latin typeface="+mn-lt"/>
                <a:sym typeface="Wingdings" pitchFamily="2" charset="2"/>
              </a:rPr>
              <a:t> </a:t>
            </a:r>
            <a:r>
              <a:rPr lang="en-US" sz="2000" b="1" dirty="0">
                <a:latin typeface="+mn-lt"/>
              </a:rPr>
              <a:t>Average Gate Pitch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express WL </a:t>
            </a:r>
          </a:p>
          <a:p>
            <a:pPr marL="800100" lvl="2" indent="-342900" fontAlgn="auto">
              <a:spcBef>
                <a:spcPts val="0"/>
              </a:spcBef>
              <a:spcAft>
                <a:spcPts val="50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+mn-lt"/>
              </a:rPr>
              <a:t>Not absolute WL, so technology independent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BB4BE1C-2F53-EC45-A711-BAA6F0FE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0" y="1200278"/>
            <a:ext cx="7510459" cy="34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2D: What wire-length to cut?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Rounded Rectangle 4"/>
          <p:cNvSpPr/>
          <p:nvPr/>
        </p:nvSpPr>
        <p:spPr>
          <a:xfrm>
            <a:off x="467543" y="4781496"/>
            <a:ext cx="8346875" cy="75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- Over </a:t>
            </a:r>
            <a:r>
              <a:rPr lang="en-US" sz="2400" dirty="0"/>
              <a:t>45% of wires are 5AGP or lower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544" y="5628882"/>
            <a:ext cx="8346875" cy="75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B - 70</a:t>
            </a:r>
            <a:r>
              <a:rPr lang="en-US" sz="2300" dirty="0"/>
              <a:t>% </a:t>
            </a:r>
            <a:r>
              <a:rPr lang="en-US" sz="2300" dirty="0" smtClean="0"/>
              <a:t>for 0.1k </a:t>
            </a:r>
            <a:r>
              <a:rPr lang="en-US" sz="2300" dirty="0"/>
              <a:t>to 2k AGP: this is where we should cut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4BE1C-2F53-EC45-A711-BAA6F0FE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0" y="1200278"/>
            <a:ext cx="7510459" cy="34898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155679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2" idx="1"/>
          </p:cNvCxnSpPr>
          <p:nvPr/>
        </p:nvCxnSpPr>
        <p:spPr>
          <a:xfrm flipH="1">
            <a:off x="1619672" y="1787625"/>
            <a:ext cx="288032" cy="12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3888" y="2708920"/>
            <a:ext cx="0" cy="136815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8144" y="2708920"/>
            <a:ext cx="0" cy="136815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35896" y="2852936"/>
            <a:ext cx="216024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950" y="2362711"/>
            <a:ext cx="118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B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49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734EC1-349E-4DD0-A8D2-CBD324B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integration tech. flavors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548144A7-3D77-4B6C-BEF3-312B8D039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045077"/>
              </p:ext>
            </p:extLst>
          </p:nvPr>
        </p:nvGraphicFramePr>
        <p:xfrm>
          <a:off x="277785" y="1847643"/>
          <a:ext cx="8508034" cy="316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4">
                  <a:extLst>
                    <a:ext uri="{9D8B030D-6E8A-4147-A177-3AD203B41FA5}">
                      <a16:colId xmlns:a16="http://schemas.microsoft.com/office/drawing/2014/main" xmlns="" val="1503257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926120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083730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7270770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7802839"/>
                    </a:ext>
                  </a:extLst>
                </a:gridCol>
              </a:tblGrid>
              <a:tr h="533954">
                <a:tc>
                  <a:txBody>
                    <a:bodyPr/>
                    <a:lstStyle/>
                    <a:p>
                      <a:endParaRPr lang="en-US" sz="2200" noProof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3D-SIC</a:t>
                      </a:r>
                    </a:p>
                  </a:txBody>
                  <a:tcPr marL="114959" marR="114959" marT="57480" marB="5748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3D-SOC</a:t>
                      </a:r>
                    </a:p>
                  </a:txBody>
                  <a:tcPr marL="96932" marR="96932" marT="48466" marB="48466" anchor="ctr"/>
                </a:tc>
                <a:tc hMerge="1">
                  <a:txBody>
                    <a:bodyPr/>
                    <a:lstStyle/>
                    <a:p>
                      <a:pPr algn="l"/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3D-IC</a:t>
                      </a:r>
                    </a:p>
                  </a:txBody>
                  <a:tcPr marL="114959" marR="114959" marT="57480" marB="57480" anchor="ctr"/>
                </a:tc>
                <a:extLst>
                  <a:ext uri="{0D108BD9-81ED-4DB2-BD59-A6C34878D82A}">
                    <a16:rowId xmlns:a16="http://schemas.microsoft.com/office/drawing/2014/main" xmlns="" val="3750852870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en-US" sz="2200" noProof="0"/>
                        <a:t>Wire level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Intermediate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Local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Local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816680719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en-US" sz="2200" noProof="0"/>
                        <a:t>Function partition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Die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Clusters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Std cells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Transistors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11324896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en-US" sz="2200" noProof="0"/>
                        <a:t>3D Tech</a:t>
                      </a:r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Die stacking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noProof="0"/>
                        <a:t>W2W bonding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noProof="0" dirty="0"/>
                        <a:t>Active layer bonding or deposition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9105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12865-8E12-334A-8968-BA83F5BE01B2}"/>
              </a:ext>
            </a:extLst>
          </p:cNvPr>
          <p:cNvSpPr txBox="1"/>
          <p:nvPr/>
        </p:nvSpPr>
        <p:spPr>
          <a:xfrm>
            <a:off x="2337072" y="5661248"/>
            <a:ext cx="680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</a:t>
            </a:r>
            <a:r>
              <a:rPr lang="en-US" dirty="0" err="1"/>
              <a:t>Beyne</a:t>
            </a:r>
            <a:r>
              <a:rPr lang="en-US" dirty="0"/>
              <a:t>, </a:t>
            </a:r>
            <a:r>
              <a:rPr lang="en-US" i="1" dirty="0"/>
              <a:t>3D Heterogeneous Integration Technologies enabling </a:t>
            </a:r>
          </a:p>
          <a:p>
            <a:r>
              <a:rPr lang="en-US" i="1" dirty="0"/>
              <a:t>System Technology Co-Optimisation</a:t>
            </a:r>
            <a:r>
              <a:rPr lang="en-US" dirty="0"/>
              <a:t>, 3D &amp; Systems summit , 2019</a:t>
            </a:r>
          </a:p>
        </p:txBody>
      </p:sp>
    </p:spTree>
    <p:extLst>
      <p:ext uri="{BB962C8B-B14F-4D97-AF65-F5344CB8AC3E}">
        <p14:creationId xmlns:p14="http://schemas.microsoft.com/office/powerpoint/2010/main" val="29856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LB fonts">
      <a:majorFont>
        <a:latin typeface="Meta"/>
        <a:ea typeface=""/>
        <a:cs typeface=""/>
      </a:majorFont>
      <a:minorFont>
        <a:latin typeface="Meta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4495</TotalTime>
  <Words>1196</Words>
  <Application>Microsoft Office PowerPoint</Application>
  <PresentationFormat>On-screen Show (4:3)</PresentationFormat>
  <Paragraphs>239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Helvetica</vt:lpstr>
      <vt:lpstr>Meta-Light</vt:lpstr>
      <vt:lpstr>Wingdings</vt:lpstr>
      <vt:lpstr>1_Thème Office</vt:lpstr>
      <vt:lpstr>Conception personnalisée</vt:lpstr>
      <vt:lpstr>3D-Stacked Integrated Circuits: How Fine Should System Partitioning be?</vt:lpstr>
      <vt:lpstr>Clusters and graphs toward 3D</vt:lpstr>
      <vt:lpstr>Clusters and graphs toward 3D</vt:lpstr>
      <vt:lpstr>Clusters and graphs toward 3D</vt:lpstr>
      <vt:lpstr>Clusters and graphs toward 3D</vt:lpstr>
      <vt:lpstr>Clusters and graphs toward 3D</vt:lpstr>
      <vt:lpstr>2D: What wire-length to cut?</vt:lpstr>
      <vt:lpstr>2D: What wire-length to cut?</vt:lpstr>
      <vt:lpstr>3D integration tech. flavors</vt:lpstr>
      <vt:lpstr>3D integration tech. flavors</vt:lpstr>
      <vt:lpstr>Method: Global flow</vt:lpstr>
      <vt:lpstr>Method: Global flow</vt:lpstr>
      <vt:lpstr>Method: Global flow</vt:lpstr>
      <vt:lpstr>Method: Global flow</vt:lpstr>
      <vt:lpstr>Designs</vt:lpstr>
      <vt:lpstr>Aim of the experiment</vt:lpstr>
      <vt:lpstr>Potential wire-length gain in 3D</vt:lpstr>
      <vt:lpstr>Number of 3D wires</vt:lpstr>
      <vt:lpstr>3D wires and 3D pitch</vt:lpstr>
      <vt:lpstr>Conclusions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Quentin Delhaye</cp:lastModifiedBy>
  <cp:revision>280</cp:revision>
  <cp:lastPrinted>2013-06-17T09:51:43Z</cp:lastPrinted>
  <dcterms:created xsi:type="dcterms:W3CDTF">2012-12-20T09:37:16Z</dcterms:created>
  <dcterms:modified xsi:type="dcterms:W3CDTF">2019-05-24T14:35:55Z</dcterms:modified>
</cp:coreProperties>
</file>