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6.xml" ContentType="application/vnd.openxmlformats-officedocument.presentationml.comments+xml"/>
  <Override PartName="/ppt/notesSlides/notesSlide21.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8" r:id="rId2"/>
  </p:sldMasterIdLst>
  <p:notesMasterIdLst>
    <p:notesMasterId r:id="rId38"/>
  </p:notesMasterIdLst>
  <p:sldIdLst>
    <p:sldId id="256" r:id="rId3"/>
    <p:sldId id="366" r:id="rId4"/>
    <p:sldId id="368" r:id="rId5"/>
    <p:sldId id="370" r:id="rId6"/>
    <p:sldId id="369" r:id="rId7"/>
    <p:sldId id="371" r:id="rId8"/>
    <p:sldId id="367" r:id="rId9"/>
    <p:sldId id="372" r:id="rId10"/>
    <p:sldId id="269" r:id="rId11"/>
    <p:sldId id="270" r:id="rId12"/>
    <p:sldId id="359" r:id="rId13"/>
    <p:sldId id="360" r:id="rId14"/>
    <p:sldId id="356" r:id="rId15"/>
    <p:sldId id="357" r:id="rId16"/>
    <p:sldId id="358" r:id="rId17"/>
    <p:sldId id="266" r:id="rId18"/>
    <p:sldId id="346" r:id="rId19"/>
    <p:sldId id="347" r:id="rId20"/>
    <p:sldId id="348" r:id="rId21"/>
    <p:sldId id="261" r:id="rId22"/>
    <p:sldId id="349" r:id="rId23"/>
    <p:sldId id="350" r:id="rId24"/>
    <p:sldId id="262" r:id="rId25"/>
    <p:sldId id="268" r:id="rId26"/>
    <p:sldId id="365" r:id="rId27"/>
    <p:sldId id="363" r:id="rId28"/>
    <p:sldId id="364" r:id="rId29"/>
    <p:sldId id="267" r:id="rId30"/>
    <p:sldId id="264" r:id="rId31"/>
    <p:sldId id="352" r:id="rId32"/>
    <p:sldId id="351" r:id="rId33"/>
    <p:sldId id="353" r:id="rId34"/>
    <p:sldId id="361" r:id="rId35"/>
    <p:sldId id="362" r:id="rId36"/>
    <p:sldId id="259" r:id="rId37"/>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entin Delhaye" initials="QD" lastIdx="11" clrIdx="0">
    <p:extLst>
      <p:ext uri="{19B8F6BF-5375-455C-9EA6-DF929625EA0E}">
        <p15:presenceInfo xmlns:p15="http://schemas.microsoft.com/office/powerpoint/2012/main" userId="Quentin Delhay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E646"/>
    <a:srgbClr val="E2027D"/>
    <a:srgbClr val="7E0022"/>
    <a:srgbClr val="FFD320"/>
    <a:srgbClr val="579D1C"/>
    <a:srgbClr val="FF420E"/>
    <a:srgbClr val="004586"/>
    <a:srgbClr val="004D95"/>
    <a:srgbClr val="C5D2EE"/>
    <a:srgbClr val="FF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7755" autoAdjust="0"/>
  </p:normalViewPr>
  <p:slideViewPr>
    <p:cSldViewPr>
      <p:cViewPr varScale="1">
        <p:scale>
          <a:sx n="107" d="100"/>
          <a:sy n="107" d="100"/>
        </p:scale>
        <p:origin x="224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2T00:46:31.846" idx="7">
    <p:pos x="4696" y="2126"/>
    <p:text>Picture of subtitle?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2T01:06:18.733" idx="11">
    <p:pos x="5369" y="1145"/>
    <p:text>Produce this graph from LDPC or the such</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2T01:06:18.733" idx="11">
    <p:pos x="5369" y="1145"/>
    <p:text>Produce this graph from LDPC or the such</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2T00:46:02.486" idx="6">
    <p:pos x="5220" y="1686"/>
    <p:text>Add a reference to this table and pitctures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2T00:45:33.736" idx="5">
    <p:pos x="10" y="10"/>
    <p:text>Talk about the SoA: Sung Kyu Lim and Cadence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2T00:11:43.975" idx="1">
    <p:pos x="328" y="1115"/>
    <p:text>Update to be consistent with the results.</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2T00:44:36.252" idx="4">
    <p:pos x="10" y="10"/>
    <p:text>Briefly talk about the inter/intra-cluster wires that we drop to focus on the total system WL.</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2T00:13:02.631" idx="2">
    <p:pos x="2599" y="997"/>
    <p:text>Display an empty graph first?</p:text>
    <p:extLst>
      <p:ext uri="{C676402C-5697-4E1C-873F-D02D1690AC5C}">
        <p15:threadingInfo xmlns:p15="http://schemas.microsoft.com/office/powerpoint/2012/main" timeZoneBias="-120"/>
      </p:ext>
    </p:extLst>
  </p:cm>
  <p:cm authorId="1" dt="2019-05-22T00:28:02.490" idx="3">
    <p:pos x="5414" y="955"/>
    <p:text>Add a legend. Plain is MAX, dashed is MIN.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160108C5-06FE-4634-80B0-388B466CF299}" type="datetimeFigureOut">
              <a:rPr lang="en-US" smtClean="0"/>
              <a:t>5/24/19</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C887AFC2-5F51-4A9C-8558-C02ADDA07AF2}" type="slidenum">
              <a:rPr lang="en-US" smtClean="0"/>
              <a:t>‹#›</a:t>
            </a:fld>
            <a:endParaRPr lang="en-US"/>
          </a:p>
        </p:txBody>
      </p:sp>
    </p:spTree>
    <p:extLst>
      <p:ext uri="{BB962C8B-B14F-4D97-AF65-F5344CB8AC3E}">
        <p14:creationId xmlns:p14="http://schemas.microsoft.com/office/powerpoint/2010/main" val="423043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j’ai</a:t>
            </a:r>
            <a:r>
              <a:rPr lang="en-US" dirty="0"/>
              <a:t> </a:t>
            </a:r>
            <a:r>
              <a:rPr lang="en-US" dirty="0" err="1"/>
              <a:t>enlevé</a:t>
            </a:r>
            <a:r>
              <a:rPr lang="en-US" dirty="0"/>
              <a:t> la figure </a:t>
            </a:r>
            <a:r>
              <a:rPr lang="en-US" dirty="0" err="1"/>
              <a:t>ce</a:t>
            </a:r>
            <a:r>
              <a:rPr lang="en-US" dirty="0"/>
              <a:t> </a:t>
            </a:r>
            <a:r>
              <a:rPr lang="en-US" dirty="0" err="1"/>
              <a:t>n’est</a:t>
            </a:r>
            <a:r>
              <a:rPr lang="en-US" dirty="0"/>
              <a:t> pas </a:t>
            </a:r>
            <a:r>
              <a:rPr lang="en-US" dirty="0" err="1"/>
              <a:t>moi</a:t>
            </a:r>
            <a:r>
              <a:rPr lang="en-US" dirty="0"/>
              <a:t> qui </a:t>
            </a:r>
            <a:r>
              <a:rPr lang="en-US" dirty="0" err="1"/>
              <a:t>l’as</a:t>
            </a:r>
            <a:r>
              <a:rPr lang="en-US" dirty="0"/>
              <a:t> </a:t>
            </a:r>
            <a:r>
              <a:rPr lang="en-US" dirty="0" err="1"/>
              <a:t>faite</a:t>
            </a:r>
            <a:endParaRPr lang="en-US" dirty="0"/>
          </a:p>
        </p:txBody>
      </p:sp>
      <p:sp>
        <p:nvSpPr>
          <p:cNvPr id="4" name="Slide Number Placeholder 3"/>
          <p:cNvSpPr>
            <a:spLocks noGrp="1"/>
          </p:cNvSpPr>
          <p:nvPr>
            <p:ph type="sldNum" sz="quarter" idx="5"/>
          </p:nvPr>
        </p:nvSpPr>
        <p:spPr/>
        <p:txBody>
          <a:bodyPr/>
          <a:lstStyle/>
          <a:p>
            <a:fld id="{C887AFC2-5F51-4A9C-8558-C02ADDA07AF2}" type="slidenum">
              <a:rPr lang="en-US" smtClean="0"/>
              <a:t>1</a:t>
            </a:fld>
            <a:endParaRPr lang="en-US"/>
          </a:p>
        </p:txBody>
      </p:sp>
    </p:spTree>
    <p:extLst>
      <p:ext uri="{BB962C8B-B14F-4D97-AF65-F5344CB8AC3E}">
        <p14:creationId xmlns:p14="http://schemas.microsoft.com/office/powerpoint/2010/main" val="254674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3D-SIC </a:t>
            </a:r>
            <a:r>
              <a:rPr lang="fr-FR" dirty="0" err="1"/>
              <a:t>is</a:t>
            </a:r>
            <a:r>
              <a:rPr lang="fr-FR" dirty="0"/>
              <a:t> OK. But </a:t>
            </a:r>
            <a:r>
              <a:rPr lang="fr-FR" dirty="0" err="1"/>
              <a:t>what</a:t>
            </a:r>
            <a:r>
              <a:rPr lang="fr-FR" dirty="0"/>
              <a:t> if </a:t>
            </a:r>
            <a:r>
              <a:rPr lang="fr-FR" dirty="0" err="1"/>
              <a:t>we</a:t>
            </a:r>
            <a:r>
              <a:rPr lang="fr-FR" dirty="0"/>
              <a:t> </a:t>
            </a:r>
            <a:r>
              <a:rPr lang="fr-FR" dirty="0" err="1"/>
              <a:t>want</a:t>
            </a:r>
            <a:r>
              <a:rPr lang="fr-FR" dirty="0"/>
              <a:t> to go to the </a:t>
            </a:r>
            <a:r>
              <a:rPr lang="fr-FR" dirty="0" err="1"/>
              <a:t>next</a:t>
            </a:r>
            <a:r>
              <a:rPr lang="fr-FR" dirty="0"/>
              <a:t> </a:t>
            </a:r>
            <a:r>
              <a:rPr lang="fr-FR" dirty="0" err="1"/>
              <a:t>level</a:t>
            </a:r>
            <a:r>
              <a:rPr lang="fr-FR" dirty="0"/>
              <a:t>, </a:t>
            </a:r>
            <a:r>
              <a:rPr lang="fr-FR" dirty="0" err="1"/>
              <a:t>what</a:t>
            </a:r>
            <a:r>
              <a:rPr lang="fr-FR" dirty="0"/>
              <a:t> are the challenges?</a:t>
            </a:r>
          </a:p>
          <a:p>
            <a:r>
              <a:rPr lang="fr-FR" dirty="0" err="1"/>
              <a:t>We</a:t>
            </a:r>
            <a:r>
              <a:rPr lang="fr-FR" dirty="0"/>
              <a:t> </a:t>
            </a:r>
            <a:r>
              <a:rPr lang="fr-FR" dirty="0" err="1"/>
              <a:t>need</a:t>
            </a:r>
            <a:r>
              <a:rPr lang="fr-FR" dirty="0"/>
              <a:t> to </a:t>
            </a:r>
            <a:r>
              <a:rPr lang="fr-FR" dirty="0" err="1"/>
              <a:t>define</a:t>
            </a:r>
            <a:r>
              <a:rPr lang="fr-FR" dirty="0"/>
              <a:t> the blocks of </a:t>
            </a:r>
            <a:r>
              <a:rPr lang="fr-FR" dirty="0" err="1"/>
              <a:t>cells</a:t>
            </a:r>
            <a:r>
              <a:rPr lang="fr-FR" dirty="0"/>
              <a:t> </a:t>
            </a:r>
            <a:r>
              <a:rPr lang="fr-FR" dirty="0" err="1"/>
              <a:t>with</a:t>
            </a:r>
            <a:r>
              <a:rPr lang="fr-FR" dirty="0"/>
              <a:t> </a:t>
            </a:r>
            <a:r>
              <a:rPr lang="fr-FR" dirty="0" err="1"/>
              <a:t>which</a:t>
            </a:r>
            <a:r>
              <a:rPr lang="fr-FR" dirty="0"/>
              <a:t> </a:t>
            </a:r>
            <a:r>
              <a:rPr lang="fr-FR" dirty="0" err="1"/>
              <a:t>we</a:t>
            </a:r>
            <a:r>
              <a:rPr lang="fr-FR" dirty="0"/>
              <a:t> </a:t>
            </a:r>
            <a:r>
              <a:rPr lang="fr-FR" dirty="0" err="1"/>
              <a:t>want</a:t>
            </a:r>
            <a:r>
              <a:rPr lang="fr-FR" dirty="0"/>
              <a:t> to </a:t>
            </a:r>
            <a:r>
              <a:rPr lang="fr-FR" dirty="0" err="1"/>
              <a:t>work</a:t>
            </a:r>
            <a:r>
              <a:rPr lang="fr-FR" dirty="0"/>
              <a:t>: clustering.</a:t>
            </a:r>
          </a:p>
          <a:p>
            <a:r>
              <a:rPr lang="fr-FR" dirty="0" err="1"/>
              <a:t>We</a:t>
            </a:r>
            <a:r>
              <a:rPr lang="fr-FR" dirty="0"/>
              <a:t> </a:t>
            </a:r>
            <a:r>
              <a:rPr lang="fr-FR" dirty="0" err="1"/>
              <a:t>need</a:t>
            </a:r>
            <a:r>
              <a:rPr lang="fr-FR" dirty="0"/>
              <a:t> to </a:t>
            </a:r>
            <a:r>
              <a:rPr lang="fr-FR" dirty="0" err="1"/>
              <a:t>decide</a:t>
            </a:r>
            <a:r>
              <a:rPr lang="fr-FR" dirty="0"/>
              <a:t> </a:t>
            </a:r>
            <a:r>
              <a:rPr lang="fr-FR" dirty="0" err="1"/>
              <a:t>which</a:t>
            </a:r>
            <a:r>
              <a:rPr lang="fr-FR" dirty="0"/>
              <a:t> block </a:t>
            </a:r>
            <a:r>
              <a:rPr lang="fr-FR" dirty="0" err="1"/>
              <a:t>goes</a:t>
            </a:r>
            <a:r>
              <a:rPr lang="fr-FR" dirty="0"/>
              <a:t> on </a:t>
            </a:r>
            <a:r>
              <a:rPr lang="fr-FR" dirty="0" err="1"/>
              <a:t>which</a:t>
            </a:r>
            <a:r>
              <a:rPr lang="fr-FR" dirty="0"/>
              <a:t> die: </a:t>
            </a:r>
            <a:r>
              <a:rPr lang="fr-FR" dirty="0" err="1"/>
              <a:t>partitioning</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14</a:t>
            </a:fld>
            <a:endParaRPr lang="en-US"/>
          </a:p>
        </p:txBody>
      </p:sp>
    </p:spTree>
    <p:extLst>
      <p:ext uri="{BB962C8B-B14F-4D97-AF65-F5344CB8AC3E}">
        <p14:creationId xmlns:p14="http://schemas.microsoft.com/office/powerpoint/2010/main" val="185032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Clustering grain </a:t>
            </a:r>
            <a:r>
              <a:rPr lang="fr-FR" dirty="0" err="1"/>
              <a:t>that</a:t>
            </a:r>
            <a:r>
              <a:rPr lang="fr-FR" dirty="0"/>
              <a:t> </a:t>
            </a:r>
            <a:r>
              <a:rPr lang="fr-FR" dirty="0" err="1"/>
              <a:t>we</a:t>
            </a:r>
            <a:r>
              <a:rPr lang="fr-FR" dirty="0"/>
              <a:t> </a:t>
            </a:r>
            <a:r>
              <a:rPr lang="fr-FR" dirty="0" err="1"/>
              <a:t>also</a:t>
            </a:r>
            <a:r>
              <a:rPr lang="fr-FR" dirty="0"/>
              <a:t> call « </a:t>
            </a:r>
            <a:r>
              <a:rPr lang="fr-FR" dirty="0" err="1"/>
              <a:t>partitioning</a:t>
            </a:r>
            <a:r>
              <a:rPr lang="fr-FR"/>
              <a:t> grain ».</a:t>
            </a:r>
            <a:endParaRPr lang="x-none"/>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15</a:t>
            </a:fld>
            <a:endParaRPr lang="en-US"/>
          </a:p>
        </p:txBody>
      </p:sp>
    </p:spTree>
    <p:extLst>
      <p:ext uri="{BB962C8B-B14F-4D97-AF65-F5344CB8AC3E}">
        <p14:creationId xmlns:p14="http://schemas.microsoft.com/office/powerpoint/2010/main" val="3880492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Reuse</a:t>
            </a:r>
            <a:r>
              <a:rPr lang="fr-FR" dirty="0"/>
              <a:t> the FOSDEM slide.</a:t>
            </a:r>
          </a:p>
          <a:p>
            <a:r>
              <a:rPr lang="fr-FR" dirty="0" err="1"/>
              <a:t>Basically</a:t>
            </a:r>
            <a:r>
              <a:rPr lang="fr-FR" dirty="0"/>
              <a:t>, </a:t>
            </a:r>
            <a:r>
              <a:rPr lang="fr-FR" dirty="0" err="1"/>
              <a:t>we</a:t>
            </a:r>
            <a:r>
              <a:rPr lang="fr-FR" dirty="0"/>
              <a:t> </a:t>
            </a:r>
            <a:r>
              <a:rPr lang="fr-FR" dirty="0" err="1"/>
              <a:t>work</a:t>
            </a:r>
            <a:r>
              <a:rPr lang="fr-FR" dirty="0"/>
              <a:t> on a </a:t>
            </a:r>
            <a:r>
              <a:rPr lang="fr-FR" dirty="0" err="1"/>
              <a:t>fully</a:t>
            </a:r>
            <a:r>
              <a:rPr lang="fr-FR" dirty="0"/>
              <a:t> </a:t>
            </a:r>
            <a:r>
              <a:rPr lang="fr-FR" dirty="0" err="1"/>
              <a:t>P&amp;R’d</a:t>
            </a:r>
            <a:r>
              <a:rPr lang="fr-FR" dirty="0"/>
              <a:t> 2D design.</a:t>
            </a:r>
          </a:p>
          <a:p>
            <a:r>
              <a:rPr lang="fr-FR" dirty="0" err="1"/>
              <a:t>We</a:t>
            </a:r>
            <a:r>
              <a:rPr lang="fr-FR" dirty="0"/>
              <a:t> </a:t>
            </a:r>
            <a:r>
              <a:rPr lang="fr-FR" dirty="0" err="1"/>
              <a:t>neglect</a:t>
            </a:r>
            <a:r>
              <a:rPr lang="fr-FR" dirty="0"/>
              <a:t> the 3D </a:t>
            </a:r>
            <a:r>
              <a:rPr lang="fr-FR" dirty="0" err="1"/>
              <a:t>overhead</a:t>
            </a:r>
            <a:r>
              <a:rPr lang="fr-FR" dirty="0"/>
              <a:t>.</a:t>
            </a:r>
          </a:p>
          <a:p>
            <a:r>
              <a:rPr lang="fr-FR" dirty="0"/>
              <a:t>There </a:t>
            </a:r>
            <a:r>
              <a:rPr lang="fr-FR" dirty="0" err="1"/>
              <a:t>is</a:t>
            </a:r>
            <a:r>
              <a:rPr lang="fr-FR" dirty="0"/>
              <a:t> no native 3D P&amp;R </a:t>
            </a:r>
            <a:r>
              <a:rPr lang="fr-FR" dirty="0" err="1"/>
              <a:t>yet</a:t>
            </a:r>
            <a:r>
              <a:rPr lang="fr-FR" dirty="0"/>
              <a:t>, </a:t>
            </a:r>
            <a:r>
              <a:rPr lang="fr-FR" dirty="0" err="1"/>
              <a:t>wich</a:t>
            </a:r>
            <a:r>
              <a:rPr lang="fr-FR" dirty="0"/>
              <a:t> </a:t>
            </a:r>
            <a:r>
              <a:rPr lang="fr-FR" dirty="0" err="1"/>
              <a:t>would</a:t>
            </a:r>
            <a:r>
              <a:rPr lang="fr-FR" dirty="0"/>
              <a:t> </a:t>
            </a:r>
            <a:r>
              <a:rPr lang="fr-FR" dirty="0" err="1"/>
              <a:t>make</a:t>
            </a:r>
            <a:r>
              <a:rPr lang="fr-FR" dirty="0"/>
              <a:t> </a:t>
            </a:r>
            <a:r>
              <a:rPr lang="fr-FR" dirty="0" err="1"/>
              <a:t>our</a:t>
            </a:r>
            <a:r>
              <a:rPr lang="fr-FR" dirty="0"/>
              <a:t> </a:t>
            </a:r>
            <a:r>
              <a:rPr lang="fr-FR" dirty="0" err="1"/>
              <a:t>work</a:t>
            </a:r>
            <a:r>
              <a:rPr lang="fr-FR" dirty="0"/>
              <a:t> </a:t>
            </a:r>
            <a:r>
              <a:rPr lang="fr-FR" dirty="0" err="1"/>
              <a:t>way</a:t>
            </a:r>
            <a:r>
              <a:rPr lang="fr-FR" dirty="0"/>
              <a:t> </a:t>
            </a:r>
            <a:r>
              <a:rPr lang="fr-FR" dirty="0" err="1"/>
              <a:t>easier</a:t>
            </a:r>
            <a:r>
              <a:rPr lang="fr-FR" dirty="0"/>
              <a:t>. Right </a:t>
            </a:r>
            <a:r>
              <a:rPr lang="fr-FR" dirty="0" err="1"/>
              <a:t>now</a:t>
            </a:r>
            <a:r>
              <a:rPr lang="fr-FR" dirty="0"/>
              <a:t>, </a:t>
            </a:r>
            <a:r>
              <a:rPr lang="fr-FR" dirty="0" err="1"/>
              <a:t>we</a:t>
            </a:r>
            <a:r>
              <a:rPr lang="fr-FR" dirty="0"/>
              <a:t> are </a:t>
            </a:r>
            <a:r>
              <a:rPr lang="fr-FR" dirty="0" err="1"/>
              <a:t>stuck</a:t>
            </a:r>
            <a:r>
              <a:rPr lang="fr-FR" dirty="0"/>
              <a:t> at </a:t>
            </a:r>
            <a:r>
              <a:rPr lang="fr-FR" dirty="0" err="1"/>
              <a:t>prospecting</a:t>
            </a:r>
            <a:r>
              <a:rPr lang="fr-FR" dirty="0"/>
              <a:t> 3D gains </a:t>
            </a:r>
            <a:r>
              <a:rPr lang="fr-FR" dirty="0" err="1"/>
              <a:t>based</a:t>
            </a:r>
            <a:r>
              <a:rPr lang="fr-FR" dirty="0"/>
              <a:t> on a 2D </a:t>
            </a:r>
            <a:r>
              <a:rPr lang="fr-FR" dirty="0" err="1"/>
              <a:t>analysis</a:t>
            </a:r>
            <a:r>
              <a:rPr lang="fr-FR" dirty="0"/>
              <a:t>.</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16</a:t>
            </a:fld>
            <a:endParaRPr lang="en-US"/>
          </a:p>
        </p:txBody>
      </p:sp>
    </p:spTree>
    <p:extLst>
      <p:ext uri="{BB962C8B-B14F-4D97-AF65-F5344CB8AC3E}">
        <p14:creationId xmlns:p14="http://schemas.microsoft.com/office/powerpoint/2010/main" val="173146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Reuse</a:t>
            </a:r>
            <a:r>
              <a:rPr lang="fr-FR" dirty="0"/>
              <a:t> the FOSDEM slide.</a:t>
            </a:r>
          </a:p>
          <a:p>
            <a:r>
              <a:rPr lang="fr-FR" dirty="0" err="1"/>
              <a:t>Basically</a:t>
            </a:r>
            <a:r>
              <a:rPr lang="fr-FR" dirty="0"/>
              <a:t>, </a:t>
            </a:r>
            <a:r>
              <a:rPr lang="fr-FR" dirty="0" err="1"/>
              <a:t>we</a:t>
            </a:r>
            <a:r>
              <a:rPr lang="fr-FR" dirty="0"/>
              <a:t> </a:t>
            </a:r>
            <a:r>
              <a:rPr lang="fr-FR" dirty="0" err="1"/>
              <a:t>work</a:t>
            </a:r>
            <a:r>
              <a:rPr lang="fr-FR" dirty="0"/>
              <a:t> on a </a:t>
            </a:r>
            <a:r>
              <a:rPr lang="fr-FR" dirty="0" err="1"/>
              <a:t>fully</a:t>
            </a:r>
            <a:r>
              <a:rPr lang="fr-FR" dirty="0"/>
              <a:t> </a:t>
            </a:r>
            <a:r>
              <a:rPr lang="fr-FR" dirty="0" err="1"/>
              <a:t>P&amp;R’d</a:t>
            </a:r>
            <a:r>
              <a:rPr lang="fr-FR" dirty="0"/>
              <a:t> 2D design.</a:t>
            </a:r>
          </a:p>
          <a:p>
            <a:r>
              <a:rPr lang="fr-FR" dirty="0" err="1"/>
              <a:t>We</a:t>
            </a:r>
            <a:r>
              <a:rPr lang="fr-FR" dirty="0"/>
              <a:t> </a:t>
            </a:r>
            <a:r>
              <a:rPr lang="fr-FR" dirty="0" err="1"/>
              <a:t>neglect</a:t>
            </a:r>
            <a:r>
              <a:rPr lang="fr-FR" dirty="0"/>
              <a:t> the 3D </a:t>
            </a:r>
            <a:r>
              <a:rPr lang="fr-FR" dirty="0" err="1"/>
              <a:t>overhead</a:t>
            </a:r>
            <a:r>
              <a:rPr lang="fr-FR" dirty="0"/>
              <a:t>.</a:t>
            </a:r>
          </a:p>
          <a:p>
            <a:r>
              <a:rPr lang="fr-FR" dirty="0"/>
              <a:t>There </a:t>
            </a:r>
            <a:r>
              <a:rPr lang="fr-FR" dirty="0" err="1"/>
              <a:t>is</a:t>
            </a:r>
            <a:r>
              <a:rPr lang="fr-FR" dirty="0"/>
              <a:t> no native 3D P&amp;R </a:t>
            </a:r>
            <a:r>
              <a:rPr lang="fr-FR" dirty="0" err="1"/>
              <a:t>yet</a:t>
            </a:r>
            <a:r>
              <a:rPr lang="fr-FR" dirty="0"/>
              <a:t>, </a:t>
            </a:r>
            <a:r>
              <a:rPr lang="fr-FR" dirty="0" err="1"/>
              <a:t>wich</a:t>
            </a:r>
            <a:r>
              <a:rPr lang="fr-FR" dirty="0"/>
              <a:t> </a:t>
            </a:r>
            <a:r>
              <a:rPr lang="fr-FR" dirty="0" err="1"/>
              <a:t>would</a:t>
            </a:r>
            <a:r>
              <a:rPr lang="fr-FR" dirty="0"/>
              <a:t> </a:t>
            </a:r>
            <a:r>
              <a:rPr lang="fr-FR" dirty="0" err="1"/>
              <a:t>make</a:t>
            </a:r>
            <a:r>
              <a:rPr lang="fr-FR" dirty="0"/>
              <a:t> </a:t>
            </a:r>
            <a:r>
              <a:rPr lang="fr-FR" dirty="0" err="1"/>
              <a:t>our</a:t>
            </a:r>
            <a:r>
              <a:rPr lang="fr-FR" dirty="0"/>
              <a:t> </a:t>
            </a:r>
            <a:r>
              <a:rPr lang="fr-FR" dirty="0" err="1"/>
              <a:t>work</a:t>
            </a:r>
            <a:r>
              <a:rPr lang="fr-FR" dirty="0"/>
              <a:t> </a:t>
            </a:r>
            <a:r>
              <a:rPr lang="fr-FR" dirty="0" err="1"/>
              <a:t>way</a:t>
            </a:r>
            <a:r>
              <a:rPr lang="fr-FR" dirty="0"/>
              <a:t> </a:t>
            </a:r>
            <a:r>
              <a:rPr lang="fr-FR" dirty="0" err="1"/>
              <a:t>easier</a:t>
            </a:r>
            <a:r>
              <a:rPr lang="fr-FR" dirty="0"/>
              <a:t>. Right </a:t>
            </a:r>
            <a:r>
              <a:rPr lang="fr-FR" dirty="0" err="1"/>
              <a:t>now</a:t>
            </a:r>
            <a:r>
              <a:rPr lang="fr-FR" dirty="0"/>
              <a:t>, </a:t>
            </a:r>
            <a:r>
              <a:rPr lang="fr-FR" dirty="0" err="1"/>
              <a:t>we</a:t>
            </a:r>
            <a:r>
              <a:rPr lang="fr-FR" dirty="0"/>
              <a:t> are </a:t>
            </a:r>
            <a:r>
              <a:rPr lang="fr-FR" dirty="0" err="1"/>
              <a:t>stuck</a:t>
            </a:r>
            <a:r>
              <a:rPr lang="fr-FR" dirty="0"/>
              <a:t> at </a:t>
            </a:r>
            <a:r>
              <a:rPr lang="fr-FR" dirty="0" err="1"/>
              <a:t>prospecting</a:t>
            </a:r>
            <a:r>
              <a:rPr lang="fr-FR" dirty="0"/>
              <a:t> 3D gains </a:t>
            </a:r>
            <a:r>
              <a:rPr lang="fr-FR" dirty="0" err="1"/>
              <a:t>based</a:t>
            </a:r>
            <a:r>
              <a:rPr lang="fr-FR" dirty="0"/>
              <a:t> on a 2D </a:t>
            </a:r>
            <a:r>
              <a:rPr lang="fr-FR" dirty="0" err="1"/>
              <a:t>analysis</a:t>
            </a:r>
            <a:r>
              <a:rPr lang="fr-FR" dirty="0"/>
              <a:t>.</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17</a:t>
            </a:fld>
            <a:endParaRPr lang="en-US"/>
          </a:p>
        </p:txBody>
      </p:sp>
    </p:spTree>
    <p:extLst>
      <p:ext uri="{BB962C8B-B14F-4D97-AF65-F5344CB8AC3E}">
        <p14:creationId xmlns:p14="http://schemas.microsoft.com/office/powerpoint/2010/main" val="2972002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 far, </a:t>
            </a:r>
            <a:r>
              <a:rPr lang="fr-FR" dirty="0" err="1"/>
              <a:t>we</a:t>
            </a:r>
            <a:r>
              <a:rPr lang="fr-FR" dirty="0"/>
              <a:t> have a </a:t>
            </a:r>
            <a:r>
              <a:rPr lang="fr-FR" dirty="0" err="1"/>
              <a:t>fully</a:t>
            </a:r>
            <a:r>
              <a:rPr lang="fr-FR" dirty="0"/>
              <a:t> </a:t>
            </a:r>
            <a:r>
              <a:rPr lang="fr-FR" dirty="0" err="1"/>
              <a:t>working</a:t>
            </a:r>
            <a:r>
              <a:rPr lang="fr-FR" dirty="0"/>
              <a:t> </a:t>
            </a:r>
            <a:r>
              <a:rPr lang="fr-FR" dirty="0" err="1"/>
              <a:t>toolchain</a:t>
            </a:r>
            <a:r>
              <a:rPr lang="fr-FR" dirty="0"/>
              <a:t> up to the graph </a:t>
            </a:r>
            <a:r>
              <a:rPr lang="fr-FR" dirty="0" err="1"/>
              <a:t>partitioning</a:t>
            </a:r>
            <a:r>
              <a:rPr lang="fr-FR" dirty="0"/>
              <a:t>, point at </a:t>
            </a:r>
            <a:r>
              <a:rPr lang="fr-FR" dirty="0" err="1"/>
              <a:t>which</a:t>
            </a:r>
            <a:r>
              <a:rPr lang="fr-FR" dirty="0"/>
              <a:t> </a:t>
            </a:r>
            <a:r>
              <a:rPr lang="fr-FR" dirty="0" err="1"/>
              <a:t>we</a:t>
            </a:r>
            <a:r>
              <a:rPr lang="fr-FR" dirty="0"/>
              <a:t> have </a:t>
            </a:r>
            <a:r>
              <a:rPr lang="fr-FR" dirty="0" err="1"/>
              <a:t>some</a:t>
            </a:r>
            <a:r>
              <a:rPr lang="fr-FR" dirty="0"/>
              <a:t> </a:t>
            </a:r>
            <a:r>
              <a:rPr lang="fr-FR" dirty="0" err="1"/>
              <a:t>manual</a:t>
            </a:r>
            <a:r>
              <a:rPr lang="fr-FR" dirty="0"/>
              <a:t> handling.</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18</a:t>
            </a:fld>
            <a:endParaRPr lang="en-US"/>
          </a:p>
        </p:txBody>
      </p:sp>
    </p:spTree>
    <p:extLst>
      <p:ext uri="{BB962C8B-B14F-4D97-AF65-F5344CB8AC3E}">
        <p14:creationId xmlns:p14="http://schemas.microsoft.com/office/powerpoint/2010/main" val="46146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And in the </a:t>
            </a:r>
            <a:r>
              <a:rPr lang="fr-FR" dirty="0" err="1"/>
              <a:t>work</a:t>
            </a:r>
            <a:r>
              <a:rPr lang="fr-FR" dirty="0"/>
              <a:t> </a:t>
            </a:r>
            <a:r>
              <a:rPr lang="fr-FR" dirty="0" err="1"/>
              <a:t>we</a:t>
            </a:r>
            <a:r>
              <a:rPr lang="fr-FR" dirty="0"/>
              <a:t> are </a:t>
            </a:r>
            <a:r>
              <a:rPr lang="fr-FR" dirty="0" err="1"/>
              <a:t>talking</a:t>
            </a:r>
            <a:r>
              <a:rPr lang="fr-FR" dirty="0"/>
              <a:t> about </a:t>
            </a:r>
            <a:r>
              <a:rPr lang="fr-FR" dirty="0" err="1"/>
              <a:t>today</a:t>
            </a:r>
            <a:r>
              <a:rPr lang="fr-FR" dirty="0"/>
              <a:t>, </a:t>
            </a:r>
            <a:r>
              <a:rPr lang="fr-FR" dirty="0" err="1"/>
              <a:t>we</a:t>
            </a:r>
            <a:r>
              <a:rPr lang="fr-FR" dirty="0"/>
              <a:t> </a:t>
            </a:r>
            <a:r>
              <a:rPr lang="fr-FR" dirty="0" err="1"/>
              <a:t>actually</a:t>
            </a:r>
            <a:r>
              <a:rPr lang="fr-FR" dirty="0"/>
              <a:t> focus on the clustering.</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19</a:t>
            </a:fld>
            <a:endParaRPr lang="en-US"/>
          </a:p>
        </p:txBody>
      </p:sp>
    </p:spTree>
    <p:extLst>
      <p:ext uri="{BB962C8B-B14F-4D97-AF65-F5344CB8AC3E}">
        <p14:creationId xmlns:p14="http://schemas.microsoft.com/office/powerpoint/2010/main" val="64416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agree that the clustering method is important, but the grain should gather as much attention.</a:t>
            </a:r>
          </a:p>
          <a:p>
            <a:endParaRPr lang="en-US" dirty="0"/>
          </a:p>
          <a:p>
            <a:r>
              <a:rPr lang="en-US" dirty="0"/>
              <a:t>Justify why we need to cluster a design. What is the struggle?</a:t>
            </a:r>
          </a:p>
          <a:p>
            <a:r>
              <a:rPr lang="en-US" dirty="0"/>
              <a:t>It’s not a question of computing power, we can easily work with</a:t>
            </a:r>
            <a:r>
              <a:rPr lang="en-US" baseline="0" dirty="0"/>
              <a:t> tens of thousand clusters.</a:t>
            </a:r>
          </a:p>
          <a:p>
            <a:r>
              <a:rPr lang="en-US" baseline="0" dirty="0"/>
              <a:t>The clustering is actually working toward the true aim of the partitioning: avoid cutting short nets.</a:t>
            </a:r>
          </a:p>
          <a:p>
            <a:r>
              <a:rPr lang="en-US" baseline="0" dirty="0"/>
              <a:t>We thus want to know if there exists an ideal clustering grain at which we maximize the total wire-length cut (the longer we cut, the shorter the total 3D WL), while we minimize the number of nets contributing to this total WL (the less net cut, the less net need to be routed in 3D, limiting the amount of 3D TSV needed).</a:t>
            </a:r>
          </a:p>
          <a:p>
            <a:r>
              <a:rPr lang="en-US" baseline="0" dirty="0"/>
              <a:t>Moreover, we want to know if this grain is consistent across different design (different in term of number of gates, but also in terms of interconnection density).</a:t>
            </a:r>
            <a:endParaRPr lang="en-US" dirty="0"/>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20</a:t>
            </a:fld>
            <a:endParaRPr lang="en-US"/>
          </a:p>
        </p:txBody>
      </p:sp>
    </p:spTree>
    <p:extLst>
      <p:ext uri="{BB962C8B-B14F-4D97-AF65-F5344CB8AC3E}">
        <p14:creationId xmlns:p14="http://schemas.microsoft.com/office/powerpoint/2010/main" val="272759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agree that the clustering method is important, but the grain should gather as much attention.</a:t>
            </a:r>
          </a:p>
          <a:p>
            <a:endParaRPr lang="en-US" dirty="0"/>
          </a:p>
          <a:p>
            <a:r>
              <a:rPr lang="en-US" dirty="0"/>
              <a:t>Justify why we need to cluster a design. What is the struggle?</a:t>
            </a:r>
          </a:p>
          <a:p>
            <a:r>
              <a:rPr lang="en-US" dirty="0"/>
              <a:t>It’s not a question of computing power, we can easily work with</a:t>
            </a:r>
            <a:r>
              <a:rPr lang="en-US" baseline="0" dirty="0"/>
              <a:t> tens of thousand clusters.</a:t>
            </a:r>
          </a:p>
          <a:p>
            <a:r>
              <a:rPr lang="en-US" baseline="0" dirty="0"/>
              <a:t>The clustering is actually working toward the true aim of the partitioning: avoid cutting short nets.</a:t>
            </a:r>
          </a:p>
          <a:p>
            <a:r>
              <a:rPr lang="en-US" baseline="0" dirty="0"/>
              <a:t>We thus want to know if there exists an ideal clustering grain at which we maximize the total wire-length cut (the longer we cut, the shorter the total 3D WL), while we minimize the number of nets contributing to this total WL (the less net cut, the less net need to be routed in 3D, limiting the amount of 3D TSV needed).</a:t>
            </a:r>
          </a:p>
          <a:p>
            <a:r>
              <a:rPr lang="en-US" baseline="0" dirty="0"/>
              <a:t>Moreover, we want to know if this grain is consistent across different design (different in term of number of gates, but also in terms of interconnection density).</a:t>
            </a:r>
            <a:endParaRPr lang="en-US" dirty="0"/>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21</a:t>
            </a:fld>
            <a:endParaRPr lang="en-US"/>
          </a:p>
        </p:txBody>
      </p:sp>
    </p:spTree>
    <p:extLst>
      <p:ext uri="{BB962C8B-B14F-4D97-AF65-F5344CB8AC3E}">
        <p14:creationId xmlns:p14="http://schemas.microsoft.com/office/powerpoint/2010/main" val="46310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Etc. Untill we reach a lot of clusters.</a:t>
            </a:r>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22</a:t>
            </a:fld>
            <a:endParaRPr lang="en-US"/>
          </a:p>
        </p:txBody>
      </p:sp>
    </p:spTree>
    <p:extLst>
      <p:ext uri="{BB962C8B-B14F-4D97-AF65-F5344CB8AC3E}">
        <p14:creationId xmlns:p14="http://schemas.microsoft.com/office/powerpoint/2010/main" val="52091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basically have two choices: Min- or MAX-cut. Each will either</a:t>
            </a:r>
            <a:r>
              <a:rPr lang="en-US" baseline="0" dirty="0"/>
              <a:t> minimize or maximize what is called the “cutsize”. This cutsize depends on the metric used to caracterize the edges of the graph.</a:t>
            </a:r>
          </a:p>
          <a:p>
            <a:r>
              <a:rPr lang="en-US" baseline="0" dirty="0"/>
              <a:t>It can be the amount of nets in one edge, the total or average wire-length in an edge, or whatever.</a:t>
            </a:r>
            <a:endParaRPr lang="en-US" dirty="0"/>
          </a:p>
          <a:p>
            <a:r>
              <a:rPr lang="en-US" dirty="0"/>
              <a:t>The</a:t>
            </a:r>
            <a:r>
              <a:rPr lang="en-US" baseline="0" dirty="0"/>
              <a:t> former would make sense in the way that it aims at minimizing the amount of interconnection between the partitions, which are actually 3D connections in our case. However, we found out that since MIN-cut algorithms are already used in during the 2D P&amp;R, the partitioning simply falls back on the very same partitions, yielded few new results.</a:t>
            </a:r>
          </a:p>
          <a:p>
            <a:r>
              <a:rPr lang="en-US" baseline="0" dirty="0"/>
              <a:t>The later though, aims at maximizing those 3D connections, which can highlight some intersting correlation between the amount of 3D wires and the total 3D wirelength, as we will see together later.</a:t>
            </a:r>
          </a:p>
          <a:p>
            <a:r>
              <a:rPr lang="en-US" baseline="0" dirty="0"/>
              <a:t>All those algorithms produce balanced bipartitioning, meaning we end up with two dies of the same size.</a:t>
            </a:r>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23</a:t>
            </a:fld>
            <a:endParaRPr lang="en-US"/>
          </a:p>
        </p:txBody>
      </p:sp>
    </p:spTree>
    <p:extLst>
      <p:ext uri="{BB962C8B-B14F-4D97-AF65-F5344CB8AC3E}">
        <p14:creationId xmlns:p14="http://schemas.microsoft.com/office/powerpoint/2010/main" val="129455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7AFC2-5F51-4A9C-8558-C02ADDA07AF2}" type="slidenum">
              <a:rPr lang="en-US" smtClean="0"/>
              <a:t>6</a:t>
            </a:fld>
            <a:endParaRPr lang="en-US"/>
          </a:p>
        </p:txBody>
      </p:sp>
    </p:spTree>
    <p:extLst>
      <p:ext uri="{BB962C8B-B14F-4D97-AF65-F5344CB8AC3E}">
        <p14:creationId xmlns:p14="http://schemas.microsoft.com/office/powerpoint/2010/main" val="163447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t>
            </a:r>
            <a:r>
              <a:rPr lang="en-US" baseline="0" dirty="0"/>
              <a:t> showing the designs used in this experiment.</a:t>
            </a:r>
          </a:p>
          <a:p>
            <a:r>
              <a:rPr lang="en-US" baseline="0" dirty="0"/>
              <a:t>Since we used several PDKs, the technology dependent parameters have been normalized on the design half-perimeter length.</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24</a:t>
            </a:fld>
            <a:endParaRPr lang="en-US"/>
          </a:p>
        </p:txBody>
      </p:sp>
    </p:spTree>
    <p:extLst>
      <p:ext uri="{BB962C8B-B14F-4D97-AF65-F5344CB8AC3E}">
        <p14:creationId xmlns:p14="http://schemas.microsoft.com/office/powerpoint/2010/main" val="1927678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25</a:t>
            </a:fld>
            <a:endParaRPr lang="en-US"/>
          </a:p>
        </p:txBody>
      </p:sp>
    </p:spTree>
    <p:extLst>
      <p:ext uri="{BB962C8B-B14F-4D97-AF65-F5344CB8AC3E}">
        <p14:creationId xmlns:p14="http://schemas.microsoft.com/office/powerpoint/2010/main" val="4237425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2048 clusters in terms of gates:</a:t>
            </a:r>
          </a:p>
          <a:p>
            <a:r>
              <a:rPr lang="en-US" dirty="0"/>
              <a:t>D1</a:t>
            </a:r>
            <a:r>
              <a:rPr lang="en-US"/>
              <a:t>: 21, D2:</a:t>
            </a:r>
            <a:r>
              <a:rPr lang="en-US" baseline="0"/>
              <a:t> 59, D3: 91, D4: 108, D5: 142, D6: 339, D7: 395</a:t>
            </a:r>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31</a:t>
            </a:fld>
            <a:endParaRPr lang="en-US"/>
          </a:p>
        </p:txBody>
      </p:sp>
    </p:spTree>
    <p:extLst>
      <p:ext uri="{BB962C8B-B14F-4D97-AF65-F5344CB8AC3E}">
        <p14:creationId xmlns:p14="http://schemas.microsoft.com/office/powerpoint/2010/main" val="368586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implemented 2D design (after P&amp;R)</a:t>
            </a:r>
          </a:p>
          <a:p>
            <a:r>
              <a:rPr lang="en-US" dirty="0"/>
              <a:t>Relative histograms of Number of Wires &amp; Wire Length (WL)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X-axis uses </a:t>
            </a:r>
            <a:r>
              <a:rPr lang="en-US" sz="1800" b="1" dirty="0"/>
              <a:t>Average Gate Pitch</a:t>
            </a:r>
            <a:r>
              <a:rPr lang="en-US" sz="1800" dirty="0"/>
              <a:t> (AGP) to express WL (not absolute WL)</a:t>
            </a:r>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7</a:t>
            </a:fld>
            <a:endParaRPr lang="en-US"/>
          </a:p>
        </p:txBody>
      </p:sp>
    </p:spTree>
    <p:extLst>
      <p:ext uri="{BB962C8B-B14F-4D97-AF65-F5344CB8AC3E}">
        <p14:creationId xmlns:p14="http://schemas.microsoft.com/office/powerpoint/2010/main" val="367079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implemented 2D design (after P&amp;R)</a:t>
            </a:r>
          </a:p>
          <a:p>
            <a:r>
              <a:rPr lang="en-US" dirty="0"/>
              <a:t>Relative histograms of Number of Wires &amp; Wire Length (WL)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a:t>X-axis uses </a:t>
            </a:r>
            <a:r>
              <a:rPr lang="en-US" sz="1800" b="1"/>
              <a:t>Average Gate Pitch</a:t>
            </a:r>
            <a:r>
              <a:rPr lang="en-US" sz="1800"/>
              <a:t> (AGP) to express WL (not absolute WL)</a:t>
            </a:r>
          </a:p>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8</a:t>
            </a:fld>
            <a:endParaRPr lang="en-US"/>
          </a:p>
        </p:txBody>
      </p:sp>
    </p:spTree>
    <p:extLst>
      <p:ext uri="{BB962C8B-B14F-4D97-AF65-F5344CB8AC3E}">
        <p14:creationId xmlns:p14="http://schemas.microsoft.com/office/powerpoint/2010/main" val="276233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 the </a:t>
            </a:r>
            <a:r>
              <a:rPr lang="fr-FR" dirty="0" err="1"/>
              <a:t>next</a:t>
            </a:r>
            <a:r>
              <a:rPr lang="fr-FR" dirty="0"/>
              <a:t> 15 minutes, </a:t>
            </a:r>
            <a:r>
              <a:rPr lang="fr-FR" dirty="0" err="1"/>
              <a:t>you</a:t>
            </a:r>
            <a:r>
              <a:rPr lang="fr-FR" dirty="0"/>
              <a:t> </a:t>
            </a:r>
            <a:r>
              <a:rPr lang="fr-FR" dirty="0" err="1"/>
              <a:t>will</a:t>
            </a:r>
            <a:r>
              <a:rPr lang="fr-FR" dirty="0"/>
              <a:t> </a:t>
            </a:r>
            <a:r>
              <a:rPr lang="fr-FR" dirty="0" err="1"/>
              <a:t>hear</a:t>
            </a:r>
            <a:r>
              <a:rPr lang="fr-FR" dirty="0"/>
              <a:t> about the </a:t>
            </a:r>
            <a:r>
              <a:rPr lang="fr-FR" dirty="0" err="1"/>
              <a:t>correlation</a:t>
            </a:r>
            <a:r>
              <a:rPr lang="fr-FR" dirty="0"/>
              <a:t> </a:t>
            </a:r>
            <a:r>
              <a:rPr lang="fr-FR" dirty="0" err="1"/>
              <a:t>between</a:t>
            </a:r>
            <a:r>
              <a:rPr lang="fr-FR" dirty="0"/>
              <a:t> a max-</a:t>
            </a:r>
            <a:r>
              <a:rPr lang="fr-FR" dirty="0" err="1"/>
              <a:t>cut</a:t>
            </a:r>
            <a:r>
              <a:rPr lang="fr-FR" dirty="0"/>
              <a:t> </a:t>
            </a:r>
            <a:r>
              <a:rPr lang="fr-FR" dirty="0" err="1"/>
              <a:t>partitioning</a:t>
            </a:r>
            <a:r>
              <a:rPr lang="fr-FR" dirty="0"/>
              <a:t> and 3D nets.</a:t>
            </a:r>
          </a:p>
          <a:p>
            <a:r>
              <a:rPr lang="fr-FR" dirty="0"/>
              <a:t>And </a:t>
            </a:r>
            <a:r>
              <a:rPr lang="fr-FR" dirty="0" err="1"/>
              <a:t>from</a:t>
            </a:r>
            <a:r>
              <a:rPr lang="fr-FR" dirty="0"/>
              <a:t> </a:t>
            </a:r>
            <a:r>
              <a:rPr lang="fr-FR" dirty="0" err="1"/>
              <a:t>this</a:t>
            </a:r>
            <a:r>
              <a:rPr lang="fr-FR" dirty="0"/>
              <a:t> </a:t>
            </a:r>
            <a:r>
              <a:rPr lang="fr-FR" dirty="0" err="1"/>
              <a:t>correlation</a:t>
            </a:r>
            <a:r>
              <a:rPr lang="fr-FR" dirty="0"/>
              <a:t>, </a:t>
            </a:r>
            <a:r>
              <a:rPr lang="fr-FR" dirty="0" err="1"/>
              <a:t>what</a:t>
            </a:r>
            <a:r>
              <a:rPr lang="fr-FR" dirty="0"/>
              <a:t> </a:t>
            </a:r>
            <a:r>
              <a:rPr lang="fr-FR" dirty="0" err="1"/>
              <a:t>is</a:t>
            </a:r>
            <a:r>
              <a:rPr lang="fr-FR" dirty="0"/>
              <a:t> </a:t>
            </a:r>
            <a:r>
              <a:rPr lang="fr-FR" dirty="0" err="1"/>
              <a:t>actualy</a:t>
            </a:r>
            <a:r>
              <a:rPr lang="fr-FR" dirty="0"/>
              <a:t> the optimal </a:t>
            </a:r>
            <a:r>
              <a:rPr lang="fr-FR" dirty="0" err="1"/>
              <a:t>partitioning</a:t>
            </a:r>
            <a:r>
              <a:rPr lang="fr-FR" dirty="0"/>
              <a:t> or clustering grain.</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9</a:t>
            </a:fld>
            <a:endParaRPr lang="en-US"/>
          </a:p>
        </p:txBody>
      </p:sp>
    </p:spTree>
    <p:extLst>
      <p:ext uri="{BB962C8B-B14F-4D97-AF65-F5344CB8AC3E}">
        <p14:creationId xmlns:p14="http://schemas.microsoft.com/office/powerpoint/2010/main" val="92161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But </a:t>
            </a:r>
            <a:r>
              <a:rPr lang="fr-FR" dirty="0" err="1"/>
              <a:t>before</a:t>
            </a:r>
            <a:r>
              <a:rPr lang="fr-FR" dirty="0"/>
              <a:t> all </a:t>
            </a:r>
            <a:r>
              <a:rPr lang="fr-FR" dirty="0" err="1"/>
              <a:t>that</a:t>
            </a:r>
            <a:r>
              <a:rPr lang="fr-FR" dirty="0"/>
              <a:t>, </a:t>
            </a:r>
            <a:r>
              <a:rPr lang="fr-FR" dirty="0" err="1"/>
              <a:t>we</a:t>
            </a:r>
            <a:r>
              <a:rPr lang="fr-FR" dirty="0"/>
              <a:t> </a:t>
            </a:r>
            <a:r>
              <a:rPr lang="fr-FR" dirty="0" err="1"/>
              <a:t>need</a:t>
            </a:r>
            <a:r>
              <a:rPr lang="fr-FR" dirty="0"/>
              <a:t> to talk about 3D, MAX-</a:t>
            </a:r>
            <a:r>
              <a:rPr lang="fr-FR" dirty="0" err="1"/>
              <a:t>cut</a:t>
            </a:r>
            <a:r>
              <a:rPr lang="fr-FR" dirty="0"/>
              <a:t> and clustering.</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10</a:t>
            </a:fld>
            <a:endParaRPr lang="en-US"/>
          </a:p>
        </p:txBody>
      </p:sp>
    </p:spTree>
    <p:extLst>
      <p:ext uri="{BB962C8B-B14F-4D97-AF65-F5344CB8AC3E}">
        <p14:creationId xmlns:p14="http://schemas.microsoft.com/office/powerpoint/2010/main" val="202654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11</a:t>
            </a:fld>
            <a:endParaRPr lang="en-US"/>
          </a:p>
        </p:txBody>
      </p:sp>
    </p:spTree>
    <p:extLst>
      <p:ext uri="{BB962C8B-B14F-4D97-AF65-F5344CB8AC3E}">
        <p14:creationId xmlns:p14="http://schemas.microsoft.com/office/powerpoint/2010/main" val="91448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87AFC2-5F51-4A9C-8558-C02ADDA07AF2}" type="slidenum">
              <a:rPr lang="en-US" smtClean="0"/>
              <a:t>12</a:t>
            </a:fld>
            <a:endParaRPr lang="en-US"/>
          </a:p>
        </p:txBody>
      </p:sp>
    </p:spTree>
    <p:extLst>
      <p:ext uri="{BB962C8B-B14F-4D97-AF65-F5344CB8AC3E}">
        <p14:creationId xmlns:p14="http://schemas.microsoft.com/office/powerpoint/2010/main" val="2386499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3D-SIC </a:t>
            </a:r>
            <a:r>
              <a:rPr lang="fr-FR" dirty="0" err="1"/>
              <a:t>is</a:t>
            </a:r>
            <a:r>
              <a:rPr lang="fr-FR" dirty="0"/>
              <a:t> OK. But </a:t>
            </a:r>
            <a:r>
              <a:rPr lang="fr-FR" dirty="0" err="1"/>
              <a:t>what</a:t>
            </a:r>
            <a:r>
              <a:rPr lang="fr-FR" dirty="0"/>
              <a:t> if </a:t>
            </a:r>
            <a:r>
              <a:rPr lang="fr-FR" dirty="0" err="1"/>
              <a:t>we</a:t>
            </a:r>
            <a:r>
              <a:rPr lang="fr-FR" dirty="0"/>
              <a:t> </a:t>
            </a:r>
            <a:r>
              <a:rPr lang="fr-FR" dirty="0" err="1"/>
              <a:t>want</a:t>
            </a:r>
            <a:r>
              <a:rPr lang="fr-FR" dirty="0"/>
              <a:t> to go to the </a:t>
            </a:r>
            <a:r>
              <a:rPr lang="fr-FR" dirty="0" err="1"/>
              <a:t>next</a:t>
            </a:r>
            <a:r>
              <a:rPr lang="fr-FR" dirty="0"/>
              <a:t> </a:t>
            </a:r>
            <a:r>
              <a:rPr lang="fr-FR" dirty="0" err="1"/>
              <a:t>level</a:t>
            </a:r>
            <a:r>
              <a:rPr lang="fr-FR" dirty="0"/>
              <a:t>, </a:t>
            </a:r>
            <a:r>
              <a:rPr lang="fr-FR" dirty="0" err="1"/>
              <a:t>what</a:t>
            </a:r>
            <a:r>
              <a:rPr lang="fr-FR" dirty="0"/>
              <a:t> are the challenges?</a:t>
            </a:r>
          </a:p>
          <a:p>
            <a:r>
              <a:rPr lang="fr-FR" dirty="0" err="1"/>
              <a:t>We</a:t>
            </a:r>
            <a:r>
              <a:rPr lang="fr-FR" dirty="0"/>
              <a:t> </a:t>
            </a:r>
            <a:r>
              <a:rPr lang="fr-FR" dirty="0" err="1"/>
              <a:t>need</a:t>
            </a:r>
            <a:r>
              <a:rPr lang="fr-FR" dirty="0"/>
              <a:t> to </a:t>
            </a:r>
            <a:r>
              <a:rPr lang="fr-FR" dirty="0" err="1"/>
              <a:t>define</a:t>
            </a:r>
            <a:r>
              <a:rPr lang="fr-FR" dirty="0"/>
              <a:t> the blocks of </a:t>
            </a:r>
            <a:r>
              <a:rPr lang="fr-FR" dirty="0" err="1"/>
              <a:t>cells</a:t>
            </a:r>
            <a:r>
              <a:rPr lang="fr-FR" dirty="0"/>
              <a:t> </a:t>
            </a:r>
            <a:r>
              <a:rPr lang="fr-FR" dirty="0" err="1"/>
              <a:t>with</a:t>
            </a:r>
            <a:r>
              <a:rPr lang="fr-FR" dirty="0"/>
              <a:t> </a:t>
            </a:r>
            <a:r>
              <a:rPr lang="fr-FR" dirty="0" err="1"/>
              <a:t>which</a:t>
            </a:r>
            <a:r>
              <a:rPr lang="fr-FR" dirty="0"/>
              <a:t> </a:t>
            </a:r>
            <a:r>
              <a:rPr lang="fr-FR" dirty="0" err="1"/>
              <a:t>we</a:t>
            </a:r>
            <a:r>
              <a:rPr lang="fr-FR" dirty="0"/>
              <a:t> </a:t>
            </a:r>
            <a:r>
              <a:rPr lang="fr-FR" dirty="0" err="1"/>
              <a:t>want</a:t>
            </a:r>
            <a:r>
              <a:rPr lang="fr-FR" dirty="0"/>
              <a:t> to </a:t>
            </a:r>
            <a:r>
              <a:rPr lang="fr-FR" dirty="0" err="1"/>
              <a:t>work</a:t>
            </a:r>
            <a:r>
              <a:rPr lang="fr-FR" dirty="0"/>
              <a:t>: clustering.</a:t>
            </a:r>
          </a:p>
          <a:p>
            <a:r>
              <a:rPr lang="fr-FR" dirty="0" err="1"/>
              <a:t>We</a:t>
            </a:r>
            <a:r>
              <a:rPr lang="fr-FR" dirty="0"/>
              <a:t> </a:t>
            </a:r>
            <a:r>
              <a:rPr lang="fr-FR" dirty="0" err="1"/>
              <a:t>need</a:t>
            </a:r>
            <a:r>
              <a:rPr lang="fr-FR" dirty="0"/>
              <a:t> to </a:t>
            </a:r>
            <a:r>
              <a:rPr lang="fr-FR" dirty="0" err="1"/>
              <a:t>decide</a:t>
            </a:r>
            <a:r>
              <a:rPr lang="fr-FR" dirty="0"/>
              <a:t> </a:t>
            </a:r>
            <a:r>
              <a:rPr lang="fr-FR" dirty="0" err="1"/>
              <a:t>which</a:t>
            </a:r>
            <a:r>
              <a:rPr lang="fr-FR" dirty="0"/>
              <a:t> block </a:t>
            </a:r>
            <a:r>
              <a:rPr lang="fr-FR" dirty="0" err="1"/>
              <a:t>goes</a:t>
            </a:r>
            <a:r>
              <a:rPr lang="fr-FR" dirty="0"/>
              <a:t> on </a:t>
            </a:r>
            <a:r>
              <a:rPr lang="fr-FR" dirty="0" err="1"/>
              <a:t>which</a:t>
            </a:r>
            <a:r>
              <a:rPr lang="fr-FR" dirty="0"/>
              <a:t> die: </a:t>
            </a:r>
            <a:r>
              <a:rPr lang="fr-FR" dirty="0" err="1"/>
              <a:t>partitioning</a:t>
            </a:r>
            <a:endParaRPr lang="x-none" dirty="0"/>
          </a:p>
        </p:txBody>
      </p:sp>
      <p:sp>
        <p:nvSpPr>
          <p:cNvPr id="4" name="Espace réservé du numéro de diapositive 3"/>
          <p:cNvSpPr>
            <a:spLocks noGrp="1"/>
          </p:cNvSpPr>
          <p:nvPr>
            <p:ph type="sldNum" sz="quarter" idx="5"/>
          </p:nvPr>
        </p:nvSpPr>
        <p:spPr/>
        <p:txBody>
          <a:bodyPr/>
          <a:lstStyle/>
          <a:p>
            <a:fld id="{C887AFC2-5F51-4A9C-8558-C02ADDA07AF2}" type="slidenum">
              <a:rPr lang="en-US" smtClean="0"/>
              <a:t>13</a:t>
            </a:fld>
            <a:endParaRPr lang="en-US"/>
          </a:p>
        </p:txBody>
      </p:sp>
    </p:spTree>
    <p:extLst>
      <p:ext uri="{BB962C8B-B14F-4D97-AF65-F5344CB8AC3E}">
        <p14:creationId xmlns:p14="http://schemas.microsoft.com/office/powerpoint/2010/main" val="97942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p:spPr>
        <p:txBody>
          <a:bodyPr/>
          <a:lstStyle/>
          <a:p>
            <a:r>
              <a:rPr lang="fr-FR" dirty="0"/>
              <a:t>Modifiez le style du titre</a:t>
            </a:r>
            <a:endParaRPr lang="fr-BE" dirty="0"/>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BE"/>
          </a:p>
        </p:txBody>
      </p:sp>
      <p:sp>
        <p:nvSpPr>
          <p:cNvPr id="4" name="Espace réservé de la date 3"/>
          <p:cNvSpPr>
            <a:spLocks noGrp="1"/>
          </p:cNvSpPr>
          <p:nvPr>
            <p:ph type="dt" sz="half" idx="10"/>
          </p:nvPr>
        </p:nvSpPr>
        <p:spPr/>
        <p:txBody>
          <a:bodyPr/>
          <a:lstStyle>
            <a:lvl1pPr>
              <a:defRPr/>
            </a:lvl1pPr>
          </a:lstStyle>
          <a:p>
            <a:pPr>
              <a:defRPr/>
            </a:pPr>
            <a:fld id="{9C2E6C84-723B-4479-AE71-908D71D2DCFD}" type="datetime1">
              <a:rPr lang="fr-BE" smtClean="0"/>
              <a:t>24/05/19</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fld id="{33C843E2-B509-49D3-AC57-8EC2BA047D10}" type="slidenum">
              <a:rPr lang="fr-BE"/>
              <a:pPr/>
              <a:t>‹#›</a:t>
            </a:fld>
            <a:endParaRPr lang="fr-BE"/>
          </a:p>
        </p:txBody>
      </p:sp>
    </p:spTree>
    <p:extLst>
      <p:ext uri="{BB962C8B-B14F-4D97-AF65-F5344CB8AC3E}">
        <p14:creationId xmlns:p14="http://schemas.microsoft.com/office/powerpoint/2010/main" val="20568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35638" y="274638"/>
            <a:ext cx="7782428" cy="706090"/>
          </a:xfrm>
        </p:spPr>
        <p:txBody>
          <a:bodyPr/>
          <a:lstStyle>
            <a:lvl1pPr>
              <a:defRPr sz="3900">
                <a:latin typeface="Helvetica" pitchFamily="2" charset="0"/>
              </a:defRPr>
            </a:lvl1pPr>
          </a:lstStyle>
          <a:p>
            <a:r>
              <a:rPr lang="fr-FR" dirty="0"/>
              <a:t>Modifiez le style du titre</a:t>
            </a:r>
            <a:endParaRPr lang="fr-BE" dirty="0"/>
          </a:p>
        </p:txBody>
      </p:sp>
      <p:sp>
        <p:nvSpPr>
          <p:cNvPr id="3" name="Espace réservé du contenu 2"/>
          <p:cNvSpPr>
            <a:spLocks noGrp="1"/>
          </p:cNvSpPr>
          <p:nvPr>
            <p:ph idx="1"/>
          </p:nvPr>
        </p:nvSpPr>
        <p:spPr>
          <a:xfrm>
            <a:off x="323528" y="1124744"/>
            <a:ext cx="8496944" cy="525658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4" name="Espace réservé de la date 3"/>
          <p:cNvSpPr>
            <a:spLocks noGrp="1"/>
          </p:cNvSpPr>
          <p:nvPr>
            <p:ph type="dt" sz="half" idx="10"/>
          </p:nvPr>
        </p:nvSpPr>
        <p:spPr>
          <a:xfrm>
            <a:off x="323528" y="6431732"/>
            <a:ext cx="2133600" cy="249385"/>
          </a:xfrm>
        </p:spPr>
        <p:txBody>
          <a:bodyPr/>
          <a:lstStyle>
            <a:lvl1pPr>
              <a:defRPr/>
            </a:lvl1pPr>
          </a:lstStyle>
          <a:p>
            <a:pPr>
              <a:defRPr/>
            </a:pPr>
            <a:fld id="{A931B724-545C-4318-8D7F-AAB2D5575376}" type="datetime1">
              <a:rPr lang="fr-BE" smtClean="0"/>
              <a:t>24/05/19</a:t>
            </a:fld>
            <a:endParaRPr lang="fr-BE"/>
          </a:p>
        </p:txBody>
      </p:sp>
      <p:sp>
        <p:nvSpPr>
          <p:cNvPr id="5" name="Espace réservé du pied de page 4"/>
          <p:cNvSpPr>
            <a:spLocks noGrp="1"/>
          </p:cNvSpPr>
          <p:nvPr>
            <p:ph type="ftr" sz="quarter" idx="11"/>
          </p:nvPr>
        </p:nvSpPr>
        <p:spPr/>
        <p:txBody>
          <a:bodyPr/>
          <a:lstStyle>
            <a:lvl1pPr>
              <a:defRPr/>
            </a:lvl1pPr>
          </a:lstStyle>
          <a:p>
            <a:pPr>
              <a:defRPr/>
            </a:pPr>
            <a:r>
              <a:rPr lang="fr-BE" dirty="0"/>
              <a:t>ISCAS2019</a:t>
            </a:r>
          </a:p>
        </p:txBody>
      </p:sp>
      <p:sp>
        <p:nvSpPr>
          <p:cNvPr id="6" name="Espace réservé du numéro de diapositive 5"/>
          <p:cNvSpPr>
            <a:spLocks noGrp="1"/>
          </p:cNvSpPr>
          <p:nvPr>
            <p:ph type="sldNum" sz="quarter" idx="12"/>
          </p:nvPr>
        </p:nvSpPr>
        <p:spPr/>
        <p:txBody>
          <a:bodyPr/>
          <a:lstStyle>
            <a:lvl1pPr>
              <a:defRPr/>
            </a:lvl1pPr>
          </a:lstStyle>
          <a:p>
            <a:fld id="{5A425A51-53F6-4D71-A483-04C68135A0A3}" type="slidenum">
              <a:rPr lang="fr-BE"/>
              <a:pPr/>
              <a:t>‹#›</a:t>
            </a:fld>
            <a:endParaRPr lang="fr-BE"/>
          </a:p>
        </p:txBody>
      </p:sp>
    </p:spTree>
    <p:extLst>
      <p:ext uri="{BB962C8B-B14F-4D97-AF65-F5344CB8AC3E}">
        <p14:creationId xmlns:p14="http://schemas.microsoft.com/office/powerpoint/2010/main" val="381113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3"/>
          <p:cNvSpPr>
            <a:spLocks noGrp="1"/>
          </p:cNvSpPr>
          <p:nvPr>
            <p:ph type="dt" sz="half" idx="10"/>
          </p:nvPr>
        </p:nvSpPr>
        <p:spPr/>
        <p:txBody>
          <a:bodyPr/>
          <a:lstStyle>
            <a:lvl1pPr>
              <a:defRPr/>
            </a:lvl1pPr>
          </a:lstStyle>
          <a:p>
            <a:pPr>
              <a:defRPr/>
            </a:pPr>
            <a:fld id="{319AE7CB-BFFE-4F27-887D-6609204CA5F6}" type="datetime1">
              <a:rPr lang="fr-BE" smtClean="0"/>
              <a:t>24/05/19</a:t>
            </a:fld>
            <a:endParaRPr lang="fr-BE"/>
          </a:p>
        </p:txBody>
      </p:sp>
      <p:sp>
        <p:nvSpPr>
          <p:cNvPr id="4" name="Espace réservé du pied de page 4"/>
          <p:cNvSpPr>
            <a:spLocks noGrp="1"/>
          </p:cNvSpPr>
          <p:nvPr>
            <p:ph type="ftr" sz="quarter" idx="11"/>
          </p:nvPr>
        </p:nvSpPr>
        <p:spPr/>
        <p:txBody>
          <a:bodyPr/>
          <a:lstStyle>
            <a:lvl1pPr>
              <a:defRPr/>
            </a:lvl1pPr>
          </a:lstStyle>
          <a:p>
            <a:pPr>
              <a:defRPr/>
            </a:pPr>
            <a:endParaRPr lang="fr-BE"/>
          </a:p>
        </p:txBody>
      </p:sp>
      <p:sp>
        <p:nvSpPr>
          <p:cNvPr id="5" name="Espace réservé du numéro de diapositive 5"/>
          <p:cNvSpPr>
            <a:spLocks noGrp="1"/>
          </p:cNvSpPr>
          <p:nvPr>
            <p:ph type="sldNum" sz="quarter" idx="12"/>
          </p:nvPr>
        </p:nvSpPr>
        <p:spPr/>
        <p:txBody>
          <a:bodyPr/>
          <a:lstStyle>
            <a:lvl1pPr>
              <a:defRPr/>
            </a:lvl1pPr>
          </a:lstStyle>
          <a:p>
            <a:fld id="{C599837B-9C26-41FC-9B2D-73479CD3A2F5}" type="slidenum">
              <a:rPr lang="fr-BE"/>
              <a:pPr/>
              <a:t>‹#›</a:t>
            </a:fld>
            <a:endParaRPr lang="fr-BE"/>
          </a:p>
        </p:txBody>
      </p:sp>
    </p:spTree>
    <p:extLst>
      <p:ext uri="{BB962C8B-B14F-4D97-AF65-F5344CB8AC3E}">
        <p14:creationId xmlns:p14="http://schemas.microsoft.com/office/powerpoint/2010/main" val="124286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01F27DF-A65B-49A4-820C-CA80B9547C07}" type="datetime1">
              <a:rPr lang="fr-BE" smtClean="0"/>
              <a:t>24/05/19</a:t>
            </a:fld>
            <a:endParaRPr lang="fr-BE"/>
          </a:p>
        </p:txBody>
      </p:sp>
      <p:sp>
        <p:nvSpPr>
          <p:cNvPr id="3" name="Espace réservé du pied de page 4"/>
          <p:cNvSpPr>
            <a:spLocks noGrp="1"/>
          </p:cNvSpPr>
          <p:nvPr>
            <p:ph type="ftr" sz="quarter" idx="11"/>
          </p:nvPr>
        </p:nvSpPr>
        <p:spPr/>
        <p:txBody>
          <a:bodyPr/>
          <a:lstStyle>
            <a:lvl1pPr>
              <a:defRPr/>
            </a:lvl1pPr>
          </a:lstStyle>
          <a:p>
            <a:pPr>
              <a:defRPr/>
            </a:pPr>
            <a:endParaRPr lang="fr-BE"/>
          </a:p>
        </p:txBody>
      </p:sp>
      <p:sp>
        <p:nvSpPr>
          <p:cNvPr id="4" name="Espace réservé du numéro de diapositive 5"/>
          <p:cNvSpPr>
            <a:spLocks noGrp="1"/>
          </p:cNvSpPr>
          <p:nvPr>
            <p:ph type="sldNum" sz="quarter" idx="12"/>
          </p:nvPr>
        </p:nvSpPr>
        <p:spPr/>
        <p:txBody>
          <a:bodyPr/>
          <a:lstStyle>
            <a:lvl1pPr>
              <a:defRPr/>
            </a:lvl1pPr>
          </a:lstStyle>
          <a:p>
            <a:fld id="{51D8F44C-31F0-4308-A5A6-29E46DC864E0}" type="slidenum">
              <a:rPr lang="fr-BE"/>
              <a:pPr/>
              <a:t>‹#›</a:t>
            </a:fld>
            <a:endParaRPr lang="fr-BE"/>
          </a:p>
        </p:txBody>
      </p:sp>
    </p:spTree>
    <p:extLst>
      <p:ext uri="{BB962C8B-B14F-4D97-AF65-F5344CB8AC3E}">
        <p14:creationId xmlns:p14="http://schemas.microsoft.com/office/powerpoint/2010/main" val="15142330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Espace réservé du titre 1"/>
          <p:cNvSpPr>
            <a:spLocks noGrp="1"/>
          </p:cNvSpPr>
          <p:nvPr>
            <p:ph type="title"/>
          </p:nvPr>
        </p:nvSpPr>
        <p:spPr bwMode="auto">
          <a:xfrm>
            <a:off x="565150" y="291226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Page d’ouverture</a:t>
            </a:r>
            <a:endParaRPr lang="fr-BE" altLang="fr-F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8FA5ED3-33DA-4DA7-A52E-16B638F7CD0A}" type="datetime1">
              <a:rPr lang="fr-BE" smtClean="0"/>
              <a:t>24/05/19</a:t>
            </a:fld>
            <a:endParaRPr lang="fr-BE"/>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BE"/>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FF9A4E3-AEAC-47C8-988F-E9CD3D10C418}" type="slidenum">
              <a:rPr lang="fr-BE"/>
              <a:pPr/>
              <a:t>‹#›</a:t>
            </a:fld>
            <a:endParaRPr lang="fr-BE"/>
          </a:p>
        </p:txBody>
      </p:sp>
      <p:sp>
        <p:nvSpPr>
          <p:cNvPr id="7" name="Rectangle 6"/>
          <p:cNvSpPr/>
          <p:nvPr userDrawn="1"/>
        </p:nvSpPr>
        <p:spPr>
          <a:xfrm>
            <a:off x="1619250" y="646113"/>
            <a:ext cx="6121400" cy="5565775"/>
          </a:xfrm>
          <a:prstGeom prst="rect">
            <a:avLst/>
          </a:prstGeom>
          <a:no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BE"/>
          </a:p>
        </p:txBody>
      </p:sp>
      <p:pic>
        <p:nvPicPr>
          <p:cNvPr id="1032" name="Picture 11" descr="http://www.ulb.ac.be/preview1/dre/com/docs/ULB-ligne-droite.jpg"/>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0" y="0"/>
            <a:ext cx="51943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 8"/>
          <p:cNvPicPr preferRelativeResize="0">
            <a:picLocks/>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50" y="6778625"/>
            <a:ext cx="915035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3" r:id="rId1"/>
  </p:sldLayoutIdLst>
  <p:hf hdr="0" ftr="0" dt="0"/>
  <p:txStyles>
    <p:titleStyle>
      <a:lvl1pPr algn="ctr" rtl="0" eaLnBrk="0" fontAlgn="base" hangingPunct="0">
        <a:spcBef>
          <a:spcPct val="0"/>
        </a:spcBef>
        <a:spcAft>
          <a:spcPct val="0"/>
        </a:spcAft>
        <a:defRPr sz="4400" kern="1200">
          <a:solidFill>
            <a:schemeClr val="tx1"/>
          </a:solidFill>
          <a:latin typeface="Helvetica" pitchFamily="2"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Espace réservé du titre 1"/>
          <p:cNvSpPr>
            <a:spLocks noGrp="1"/>
          </p:cNvSpPr>
          <p:nvPr>
            <p:ph type="title"/>
          </p:nvPr>
        </p:nvSpPr>
        <p:spPr bwMode="auto">
          <a:xfrm>
            <a:off x="467544" y="274638"/>
            <a:ext cx="7650522" cy="70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a:t>Page de contenu</a:t>
            </a:r>
            <a:endParaRPr lang="fr-BE" altLang="fr-FR" dirty="0"/>
          </a:p>
        </p:txBody>
      </p:sp>
      <p:sp>
        <p:nvSpPr>
          <p:cNvPr id="2052" name="Espace réservé du texte 2"/>
          <p:cNvSpPr>
            <a:spLocks noGrp="1"/>
          </p:cNvSpPr>
          <p:nvPr>
            <p:ph type="body" idx="1"/>
          </p:nvPr>
        </p:nvSpPr>
        <p:spPr bwMode="auto">
          <a:xfrm>
            <a:off x="467544" y="1124744"/>
            <a:ext cx="8352928" cy="514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Modifiez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endParaRPr lang="fr-BE" altLang="fr-FR" dirty="0"/>
          </a:p>
        </p:txBody>
      </p:sp>
      <p:sp>
        <p:nvSpPr>
          <p:cNvPr id="4" name="Espace réservé de la date 3"/>
          <p:cNvSpPr>
            <a:spLocks noGrp="1"/>
          </p:cNvSpPr>
          <p:nvPr>
            <p:ph type="dt" sz="half" idx="2"/>
          </p:nvPr>
        </p:nvSpPr>
        <p:spPr>
          <a:xfrm>
            <a:off x="467544" y="6434113"/>
            <a:ext cx="2133600" cy="249385"/>
          </a:xfrm>
          <a:prstGeom prst="rect">
            <a:avLst/>
          </a:prstGeom>
        </p:spPr>
        <p:txBody>
          <a:bodyPr vert="horz" lIns="91440" tIns="45720" rIns="91440" bIns="45720" rtlCol="0" anchor="ctr"/>
          <a:lstStyle>
            <a:lvl1pPr algn="l">
              <a:defRPr sz="1200">
                <a:solidFill>
                  <a:prstClr val="black">
                    <a:tint val="75000"/>
                  </a:prstClr>
                </a:solidFill>
                <a:latin typeface="Helvetica" pitchFamily="2" charset="0"/>
                <a:cs typeface="Arial" pitchFamily="34" charset="0"/>
              </a:defRPr>
            </a:lvl1pPr>
          </a:lstStyle>
          <a:p>
            <a:pPr>
              <a:defRPr/>
            </a:pPr>
            <a:fld id="{3A307BE6-19AF-41C3-A2DA-998372194F0F}" type="datetime1">
              <a:rPr lang="fr-BE" smtClean="0"/>
              <a:pPr>
                <a:defRPr/>
              </a:pPr>
              <a:t>24/05/19</a:t>
            </a:fld>
            <a:endParaRPr lang="fr-BE"/>
          </a:p>
        </p:txBody>
      </p:sp>
      <p:sp>
        <p:nvSpPr>
          <p:cNvPr id="5" name="Espace réservé du pied de page 4"/>
          <p:cNvSpPr>
            <a:spLocks noGrp="1"/>
          </p:cNvSpPr>
          <p:nvPr>
            <p:ph type="ftr" sz="quarter" idx="3"/>
          </p:nvPr>
        </p:nvSpPr>
        <p:spPr>
          <a:xfrm>
            <a:off x="3124200" y="6431732"/>
            <a:ext cx="2895600" cy="249385"/>
          </a:xfrm>
          <a:prstGeom prst="rect">
            <a:avLst/>
          </a:prstGeom>
        </p:spPr>
        <p:txBody>
          <a:bodyPr vert="horz" lIns="91440" tIns="45720" rIns="91440" bIns="45720" rtlCol="0" anchor="ctr"/>
          <a:lstStyle>
            <a:lvl1pPr algn="ctr">
              <a:defRPr sz="1200">
                <a:solidFill>
                  <a:prstClr val="black">
                    <a:tint val="75000"/>
                  </a:prstClr>
                </a:solidFill>
                <a:latin typeface="Helvetica" pitchFamily="2" charset="0"/>
                <a:cs typeface="Arial" pitchFamily="34" charset="0"/>
              </a:defRPr>
            </a:lvl1pPr>
          </a:lstStyle>
          <a:p>
            <a:pPr>
              <a:defRPr/>
            </a:pPr>
            <a:endParaRPr lang="fr-BE" dirty="0"/>
          </a:p>
        </p:txBody>
      </p:sp>
      <p:sp>
        <p:nvSpPr>
          <p:cNvPr id="6" name="Espace réservé du numéro de diapositive 5"/>
          <p:cNvSpPr>
            <a:spLocks noGrp="1"/>
          </p:cNvSpPr>
          <p:nvPr>
            <p:ph type="sldNum" sz="quarter" idx="4"/>
          </p:nvPr>
        </p:nvSpPr>
        <p:spPr>
          <a:xfrm>
            <a:off x="6680819" y="6434113"/>
            <a:ext cx="2133600" cy="24938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Helvetica" pitchFamily="2" charset="0"/>
              </a:defRPr>
            </a:lvl1pPr>
          </a:lstStyle>
          <a:p>
            <a:fld id="{FBB9EFE6-DFB6-44EE-9DD7-C73B3F233C20}" type="slidenum">
              <a:rPr lang="fr-BE" smtClean="0"/>
              <a:pPr/>
              <a:t>‹#›</a:t>
            </a:fld>
            <a:endParaRPr lang="fr-BE" dirty="0"/>
          </a:p>
        </p:txBody>
      </p:sp>
      <p:pic>
        <p:nvPicPr>
          <p:cNvPr id="2" name="Picture 1">
            <a:extLst>
              <a:ext uri="{FF2B5EF4-FFF2-40B4-BE49-F238E27FC236}">
                <a16:creationId xmlns:a16="http://schemas.microsoft.com/office/drawing/2014/main" id="{214D52EF-0971-E14B-83DB-E361C0680D9A}"/>
              </a:ext>
            </a:extLst>
          </p:cNvPr>
          <p:cNvPicPr>
            <a:picLocks noChangeAspect="1"/>
          </p:cNvPicPr>
          <p:nvPr userDrawn="1"/>
        </p:nvPicPr>
        <p:blipFill>
          <a:blip r:embed="rId5"/>
          <a:stretch>
            <a:fillRect/>
          </a:stretch>
        </p:blipFill>
        <p:spPr>
          <a:xfrm>
            <a:off x="8172400" y="274638"/>
            <a:ext cx="706090" cy="706090"/>
          </a:xfrm>
          <a:prstGeom prst="rect">
            <a:avLst/>
          </a:prstGeom>
        </p:spPr>
      </p:pic>
      <p:pic>
        <p:nvPicPr>
          <p:cNvPr id="9" name="Image 8">
            <a:extLst>
              <a:ext uri="{FF2B5EF4-FFF2-40B4-BE49-F238E27FC236}">
                <a16:creationId xmlns:a16="http://schemas.microsoft.com/office/drawing/2014/main" id="{B7D3EBA9-0A22-F542-9754-4417A23A3CA0}"/>
              </a:ext>
            </a:extLst>
          </p:cNvPr>
          <p:cNvPicPr preferRelativeResize="0">
            <a:picLocks/>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350" y="6778625"/>
            <a:ext cx="915035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59" r:id="rId2"/>
    <p:sldLayoutId id="2147483760" r:id="rId3"/>
  </p:sldLayoutIdLst>
  <p:hf hdr="0" ftr="0" dt="0"/>
  <p:txStyles>
    <p:titleStyle>
      <a:lvl1pPr algn="l" rtl="0" eaLnBrk="0" fontAlgn="base" hangingPunct="0">
        <a:spcBef>
          <a:spcPct val="0"/>
        </a:spcBef>
        <a:spcAft>
          <a:spcPct val="0"/>
        </a:spcAft>
        <a:defRPr sz="3300" kern="1200">
          <a:solidFill>
            <a:schemeClr val="tx1"/>
          </a:solidFill>
          <a:latin typeface="Helvetica" pitchFamily="2"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700" kern="1200" baseline="0">
          <a:solidFill>
            <a:schemeClr val="tx1"/>
          </a:solidFill>
          <a:latin typeface="Helvetica" pitchFamily="2"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500" kern="1200" baseline="0">
          <a:solidFill>
            <a:schemeClr val="tx1"/>
          </a:solidFill>
          <a:latin typeface="Helvetica" pitchFamily="2"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300" kern="1200" baseline="0">
          <a:solidFill>
            <a:schemeClr val="tx1"/>
          </a:solidFill>
          <a:latin typeface="Helvetica" pitchFamily="2"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100" kern="1200" baseline="0">
          <a:solidFill>
            <a:schemeClr val="tx1"/>
          </a:solidFill>
          <a:latin typeface="Helvetica" pitchFamily="2"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100" kern="1200" baseline="0">
          <a:solidFill>
            <a:schemeClr val="tx1"/>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comments" Target="../comments/commen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ctrTitle"/>
          </p:nvPr>
        </p:nvSpPr>
        <p:spPr>
          <a:xfrm>
            <a:off x="827584" y="1122033"/>
            <a:ext cx="8064896" cy="2087041"/>
          </a:xfrm>
        </p:spPr>
        <p:txBody>
          <a:bodyPr/>
          <a:lstStyle/>
          <a:p>
            <a:pPr algn="l" eaLnBrk="1" hangingPunct="1"/>
            <a:r>
              <a:rPr lang="fr-BE" altLang="fr-FR" dirty="0">
                <a:solidFill>
                  <a:srgbClr val="014A94"/>
                </a:solidFill>
              </a:rPr>
              <a:t>3D-Stacked Integrated Circuits: How Fine Should System Partitioning be?</a:t>
            </a:r>
          </a:p>
        </p:txBody>
      </p:sp>
      <p:sp>
        <p:nvSpPr>
          <p:cNvPr id="5123" name="Sous-titre 2"/>
          <p:cNvSpPr>
            <a:spLocks noGrp="1"/>
          </p:cNvSpPr>
          <p:nvPr>
            <p:ph type="subTitle" idx="1"/>
          </p:nvPr>
        </p:nvSpPr>
        <p:spPr bwMode="auto">
          <a:xfrm>
            <a:off x="971600" y="3209074"/>
            <a:ext cx="6400800" cy="24521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endParaRPr lang="fr-BE" altLang="fr-FR" sz="2000" dirty="0">
              <a:solidFill>
                <a:srgbClr val="A2B9E0"/>
              </a:solidFill>
              <a:latin typeface="Meta-LightLF" pitchFamily="2"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325" y="6100763"/>
            <a:ext cx="23399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4B950A-7670-4299-8716-D74D76546E91}"/>
              </a:ext>
            </a:extLst>
          </p:cNvPr>
          <p:cNvSpPr>
            <a:spLocks noGrp="1"/>
          </p:cNvSpPr>
          <p:nvPr>
            <p:ph type="title"/>
          </p:nvPr>
        </p:nvSpPr>
        <p:spPr/>
        <p:txBody>
          <a:bodyPr/>
          <a:lstStyle/>
          <a:p>
            <a:r>
              <a:rPr lang="fr-FR" dirty="0"/>
              <a:t>In the </a:t>
            </a:r>
            <a:r>
              <a:rPr lang="fr-FR" dirty="0" err="1"/>
              <a:t>next</a:t>
            </a:r>
            <a:r>
              <a:rPr lang="fr-FR" dirty="0"/>
              <a:t> 15 minutes</a:t>
            </a:r>
            <a:endParaRPr lang="x-none" dirty="0"/>
          </a:p>
        </p:txBody>
      </p:sp>
      <p:sp>
        <p:nvSpPr>
          <p:cNvPr id="5" name="Espace réservé du contenu 4">
            <a:extLst>
              <a:ext uri="{FF2B5EF4-FFF2-40B4-BE49-F238E27FC236}">
                <a16:creationId xmlns:a16="http://schemas.microsoft.com/office/drawing/2014/main" id="{2212E9C5-5976-47A6-B281-E58E08A98EF5}"/>
              </a:ext>
            </a:extLst>
          </p:cNvPr>
          <p:cNvSpPr>
            <a:spLocks noGrp="1"/>
          </p:cNvSpPr>
          <p:nvPr>
            <p:ph idx="1"/>
          </p:nvPr>
        </p:nvSpPr>
        <p:spPr/>
        <p:txBody>
          <a:bodyPr/>
          <a:lstStyle/>
          <a:p>
            <a:pPr marL="0" indent="0">
              <a:lnSpc>
                <a:spcPct val="200000"/>
              </a:lnSpc>
              <a:buNone/>
            </a:pPr>
            <a:endParaRPr lang="fr-FR" dirty="0"/>
          </a:p>
          <a:p>
            <a:pPr marL="0" indent="0">
              <a:lnSpc>
                <a:spcPct val="200000"/>
              </a:lnSpc>
              <a:buNone/>
            </a:pPr>
            <a:r>
              <a:rPr lang="fr-FR" dirty="0" err="1"/>
              <a:t>Correlation</a:t>
            </a:r>
            <a:r>
              <a:rPr lang="fr-FR" dirty="0"/>
              <a:t> </a:t>
            </a:r>
            <a:r>
              <a:rPr lang="fr-FR" dirty="0" err="1"/>
              <a:t>between</a:t>
            </a:r>
            <a:r>
              <a:rPr lang="fr-FR" dirty="0"/>
              <a:t> </a:t>
            </a:r>
            <a:r>
              <a:rPr lang="fr-FR" b="1" dirty="0"/>
              <a:t>MAX-</a:t>
            </a:r>
            <a:r>
              <a:rPr lang="fr-FR" b="1" dirty="0" err="1"/>
              <a:t>cut</a:t>
            </a:r>
            <a:r>
              <a:rPr lang="fr-FR" dirty="0"/>
              <a:t> and </a:t>
            </a:r>
            <a:r>
              <a:rPr lang="fr-FR" b="1" dirty="0"/>
              <a:t>3D</a:t>
            </a:r>
            <a:r>
              <a:rPr lang="fr-FR" dirty="0"/>
              <a:t> nets</a:t>
            </a:r>
          </a:p>
          <a:p>
            <a:pPr marL="0" indent="0">
              <a:lnSpc>
                <a:spcPct val="200000"/>
              </a:lnSpc>
              <a:buNone/>
            </a:pPr>
            <a:r>
              <a:rPr lang="fr-FR" dirty="0" err="1"/>
              <a:t>Study</a:t>
            </a:r>
            <a:r>
              <a:rPr lang="fr-FR" dirty="0"/>
              <a:t> of an optimal </a:t>
            </a:r>
            <a:r>
              <a:rPr lang="fr-FR" b="1" dirty="0" err="1"/>
              <a:t>partitioning</a:t>
            </a:r>
            <a:r>
              <a:rPr lang="fr-FR" b="1" dirty="0"/>
              <a:t> grain</a:t>
            </a:r>
            <a:endParaRPr lang="x-none" b="1" dirty="0"/>
          </a:p>
        </p:txBody>
      </p:sp>
      <p:sp>
        <p:nvSpPr>
          <p:cNvPr id="2" name="Slide Number Placeholder 1"/>
          <p:cNvSpPr>
            <a:spLocks noGrp="1"/>
          </p:cNvSpPr>
          <p:nvPr>
            <p:ph type="sldNum" sz="quarter" idx="12"/>
          </p:nvPr>
        </p:nvSpPr>
        <p:spPr/>
        <p:txBody>
          <a:bodyPr/>
          <a:lstStyle/>
          <a:p>
            <a:fld id="{5A425A51-53F6-4D71-A483-04C68135A0A3}" type="slidenum">
              <a:rPr lang="fr-BE" smtClean="0"/>
              <a:pPr/>
              <a:t>10</a:t>
            </a:fld>
            <a:endParaRPr lang="fr-BE"/>
          </a:p>
        </p:txBody>
      </p:sp>
    </p:spTree>
    <p:extLst>
      <p:ext uri="{BB962C8B-B14F-4D97-AF65-F5344CB8AC3E}">
        <p14:creationId xmlns:p14="http://schemas.microsoft.com/office/powerpoint/2010/main" val="12828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a 2D IC?</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890" t="11904" r="8050" b="8463"/>
          <a:stretch/>
        </p:blipFill>
        <p:spPr>
          <a:xfrm>
            <a:off x="731511" y="1417638"/>
            <a:ext cx="8412489" cy="4243610"/>
          </a:xfrm>
          <a:ln>
            <a:solidFill>
              <a:srgbClr val="1470B0"/>
            </a:solidFill>
          </a:ln>
        </p:spPr>
      </p:pic>
      <p:sp>
        <p:nvSpPr>
          <p:cNvPr id="7" name="Freeform 6"/>
          <p:cNvSpPr/>
          <p:nvPr/>
        </p:nvSpPr>
        <p:spPr>
          <a:xfrm>
            <a:off x="2274277" y="2625969"/>
            <a:ext cx="1289538" cy="838765"/>
          </a:xfrm>
          <a:custGeom>
            <a:avLst/>
            <a:gdLst>
              <a:gd name="connsiteX0" fmla="*/ 1289538 w 1289538"/>
              <a:gd name="connsiteY0" fmla="*/ 820616 h 838765"/>
              <a:gd name="connsiteX1" fmla="*/ 867508 w 1289538"/>
              <a:gd name="connsiteY1" fmla="*/ 750277 h 838765"/>
              <a:gd name="connsiteX2" fmla="*/ 539261 w 1289538"/>
              <a:gd name="connsiteY2" fmla="*/ 128954 h 838765"/>
              <a:gd name="connsiteX3" fmla="*/ 0 w 1289538"/>
              <a:gd name="connsiteY3" fmla="*/ 0 h 838765"/>
            </a:gdLst>
            <a:ahLst/>
            <a:cxnLst>
              <a:cxn ang="0">
                <a:pos x="connsiteX0" y="connsiteY0"/>
              </a:cxn>
              <a:cxn ang="0">
                <a:pos x="connsiteX1" y="connsiteY1"/>
              </a:cxn>
              <a:cxn ang="0">
                <a:pos x="connsiteX2" y="connsiteY2"/>
              </a:cxn>
              <a:cxn ang="0">
                <a:pos x="connsiteX3" y="connsiteY3"/>
              </a:cxn>
            </a:cxnLst>
            <a:rect l="l" t="t" r="r" b="b"/>
            <a:pathLst>
              <a:path w="1289538" h="838765">
                <a:moveTo>
                  <a:pt x="1289538" y="820616"/>
                </a:moveTo>
                <a:cubicBezTo>
                  <a:pt x="1141046" y="843085"/>
                  <a:pt x="992554" y="865554"/>
                  <a:pt x="867508" y="750277"/>
                </a:cubicBezTo>
                <a:cubicBezTo>
                  <a:pt x="742462" y="635000"/>
                  <a:pt x="683846" y="254000"/>
                  <a:pt x="539261" y="128954"/>
                </a:cubicBezTo>
                <a:cubicBezTo>
                  <a:pt x="394676" y="3908"/>
                  <a:pt x="87923" y="5861"/>
                  <a:pt x="0" y="0"/>
                </a:cubicBezTo>
              </a:path>
            </a:pathLst>
          </a:custGeom>
          <a:noFill/>
          <a:ln>
            <a:solidFill>
              <a:srgbClr val="147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63244" y="2286017"/>
            <a:ext cx="1755802" cy="369332"/>
          </a:xfrm>
          <a:prstGeom prst="rect">
            <a:avLst/>
          </a:prstGeom>
          <a:noFill/>
        </p:spPr>
        <p:txBody>
          <a:bodyPr wrap="none" rtlCol="0">
            <a:spAutoFit/>
          </a:bodyPr>
          <a:lstStyle/>
          <a:p>
            <a:r>
              <a:rPr lang="en-US" dirty="0"/>
              <a:t>Number of wires</a:t>
            </a:r>
          </a:p>
        </p:txBody>
      </p:sp>
      <p:sp>
        <p:nvSpPr>
          <p:cNvPr id="9" name="Freeform 8"/>
          <p:cNvSpPr/>
          <p:nvPr/>
        </p:nvSpPr>
        <p:spPr>
          <a:xfrm>
            <a:off x="6408665" y="4337538"/>
            <a:ext cx="742412" cy="434349"/>
          </a:xfrm>
          <a:custGeom>
            <a:avLst/>
            <a:gdLst>
              <a:gd name="connsiteX0" fmla="*/ 27304 w 742412"/>
              <a:gd name="connsiteY0" fmla="*/ 0 h 434349"/>
              <a:gd name="connsiteX1" fmla="*/ 39027 w 742412"/>
              <a:gd name="connsiteY1" fmla="*/ 433754 h 434349"/>
              <a:gd name="connsiteX2" fmla="*/ 402443 w 742412"/>
              <a:gd name="connsiteY2" fmla="*/ 93785 h 434349"/>
              <a:gd name="connsiteX3" fmla="*/ 742412 w 742412"/>
              <a:gd name="connsiteY3" fmla="*/ 82062 h 434349"/>
            </a:gdLst>
            <a:ahLst/>
            <a:cxnLst>
              <a:cxn ang="0">
                <a:pos x="connsiteX0" y="connsiteY0"/>
              </a:cxn>
              <a:cxn ang="0">
                <a:pos x="connsiteX1" y="connsiteY1"/>
              </a:cxn>
              <a:cxn ang="0">
                <a:pos x="connsiteX2" y="connsiteY2"/>
              </a:cxn>
              <a:cxn ang="0">
                <a:pos x="connsiteX3" y="connsiteY3"/>
              </a:cxn>
            </a:cxnLst>
            <a:rect l="l" t="t" r="r" b="b"/>
            <a:pathLst>
              <a:path w="742412" h="434349">
                <a:moveTo>
                  <a:pt x="27304" y="0"/>
                </a:moveTo>
                <a:cubicBezTo>
                  <a:pt x="1904" y="209061"/>
                  <a:pt x="-23496" y="418123"/>
                  <a:pt x="39027" y="433754"/>
                </a:cubicBezTo>
                <a:cubicBezTo>
                  <a:pt x="101550" y="449385"/>
                  <a:pt x="285212" y="152400"/>
                  <a:pt x="402443" y="93785"/>
                </a:cubicBezTo>
                <a:cubicBezTo>
                  <a:pt x="519674" y="35170"/>
                  <a:pt x="681843" y="84016"/>
                  <a:pt x="742412" y="82062"/>
                </a:cubicBezTo>
              </a:path>
            </a:pathLst>
          </a:custGeom>
          <a:noFill/>
          <a:ln>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19029" y="4185380"/>
            <a:ext cx="1300292" cy="369332"/>
          </a:xfrm>
          <a:prstGeom prst="rect">
            <a:avLst/>
          </a:prstGeom>
          <a:noFill/>
        </p:spPr>
        <p:txBody>
          <a:bodyPr wrap="none" rtlCol="0">
            <a:spAutoFit/>
          </a:bodyPr>
          <a:lstStyle/>
          <a:p>
            <a:r>
              <a:rPr lang="en-US" dirty="0"/>
              <a:t>Wire-length</a:t>
            </a:r>
          </a:p>
        </p:txBody>
      </p:sp>
      <p:sp>
        <p:nvSpPr>
          <p:cNvPr id="11" name="TextBox 10"/>
          <p:cNvSpPr txBox="1"/>
          <p:nvPr/>
        </p:nvSpPr>
        <p:spPr>
          <a:xfrm>
            <a:off x="6550668" y="5215838"/>
            <a:ext cx="2437014" cy="369332"/>
          </a:xfrm>
          <a:prstGeom prst="rect">
            <a:avLst/>
          </a:prstGeom>
          <a:noFill/>
        </p:spPr>
        <p:txBody>
          <a:bodyPr wrap="none" rtlCol="0">
            <a:spAutoFit/>
          </a:bodyPr>
          <a:lstStyle/>
          <a:p>
            <a:r>
              <a:rPr lang="en-US" dirty="0"/>
              <a:t>Net length, norm on hpl</a:t>
            </a:r>
          </a:p>
        </p:txBody>
      </p:sp>
      <p:sp>
        <p:nvSpPr>
          <p:cNvPr id="12" name="Slide Number Placeholder 11"/>
          <p:cNvSpPr>
            <a:spLocks noGrp="1"/>
          </p:cNvSpPr>
          <p:nvPr>
            <p:ph type="sldNum" sz="quarter" idx="12"/>
          </p:nvPr>
        </p:nvSpPr>
        <p:spPr/>
        <p:txBody>
          <a:bodyPr/>
          <a:lstStyle/>
          <a:p>
            <a:fld id="{5A425A51-53F6-4D71-A483-04C68135A0A3}" type="slidenum">
              <a:rPr lang="fr-BE" smtClean="0"/>
              <a:pPr/>
              <a:t>11</a:t>
            </a:fld>
            <a:endParaRPr lang="fr-BE"/>
          </a:p>
        </p:txBody>
      </p:sp>
    </p:spTree>
    <p:extLst>
      <p:ext uri="{BB962C8B-B14F-4D97-AF65-F5344CB8AC3E}">
        <p14:creationId xmlns:p14="http://schemas.microsoft.com/office/powerpoint/2010/main" val="388774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a 2D IC?</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890" t="11904" r="8050" b="8463"/>
          <a:stretch/>
        </p:blipFill>
        <p:spPr>
          <a:xfrm>
            <a:off x="731511" y="1417638"/>
            <a:ext cx="8412489" cy="4243610"/>
          </a:xfrm>
        </p:spPr>
      </p:pic>
      <p:cxnSp>
        <p:nvCxnSpPr>
          <p:cNvPr id="5" name="Straight Connector 4"/>
          <p:cNvCxnSpPr/>
          <p:nvPr/>
        </p:nvCxnSpPr>
        <p:spPr>
          <a:xfrm flipV="1">
            <a:off x="3779912" y="1124744"/>
            <a:ext cx="0" cy="475252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804248" y="1124744"/>
            <a:ext cx="0" cy="475252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1600" y="5733256"/>
            <a:ext cx="2628800" cy="461665"/>
          </a:xfrm>
          <a:prstGeom prst="rect">
            <a:avLst/>
          </a:prstGeom>
          <a:noFill/>
        </p:spPr>
        <p:txBody>
          <a:bodyPr wrap="square" rtlCol="0">
            <a:spAutoFit/>
          </a:bodyPr>
          <a:lstStyle/>
          <a:p>
            <a:pPr algn="ctr"/>
            <a:r>
              <a:rPr lang="en-US" sz="2400" dirty="0"/>
              <a:t>Local</a:t>
            </a:r>
          </a:p>
        </p:txBody>
      </p:sp>
      <p:sp>
        <p:nvSpPr>
          <p:cNvPr id="8" name="TextBox 7"/>
          <p:cNvSpPr txBox="1"/>
          <p:nvPr/>
        </p:nvSpPr>
        <p:spPr>
          <a:xfrm>
            <a:off x="3851920" y="5733256"/>
            <a:ext cx="2796881" cy="461665"/>
          </a:xfrm>
          <a:prstGeom prst="rect">
            <a:avLst/>
          </a:prstGeom>
          <a:noFill/>
        </p:spPr>
        <p:txBody>
          <a:bodyPr wrap="square" rtlCol="0">
            <a:spAutoFit/>
          </a:bodyPr>
          <a:lstStyle/>
          <a:p>
            <a:pPr algn="ctr"/>
            <a:r>
              <a:rPr lang="en-US" sz="2400" dirty="0"/>
              <a:t>Intermediate wires</a:t>
            </a:r>
          </a:p>
        </p:txBody>
      </p:sp>
      <p:sp>
        <p:nvSpPr>
          <p:cNvPr id="9" name="TextBox 8"/>
          <p:cNvSpPr txBox="1"/>
          <p:nvPr/>
        </p:nvSpPr>
        <p:spPr>
          <a:xfrm>
            <a:off x="6900321" y="5733256"/>
            <a:ext cx="2064167" cy="461665"/>
          </a:xfrm>
          <a:prstGeom prst="rect">
            <a:avLst/>
          </a:prstGeom>
          <a:noFill/>
        </p:spPr>
        <p:txBody>
          <a:bodyPr wrap="square" rtlCol="0">
            <a:spAutoFit/>
          </a:bodyPr>
          <a:lstStyle/>
          <a:p>
            <a:pPr algn="ctr"/>
            <a:r>
              <a:rPr lang="en-US" sz="2400" dirty="0"/>
              <a:t>Global</a:t>
            </a:r>
          </a:p>
        </p:txBody>
      </p:sp>
      <p:sp>
        <p:nvSpPr>
          <p:cNvPr id="10" name="TextBox 9"/>
          <p:cNvSpPr txBox="1"/>
          <p:nvPr/>
        </p:nvSpPr>
        <p:spPr>
          <a:xfrm>
            <a:off x="6550668" y="5215838"/>
            <a:ext cx="2437014" cy="369332"/>
          </a:xfrm>
          <a:prstGeom prst="rect">
            <a:avLst/>
          </a:prstGeom>
          <a:noFill/>
        </p:spPr>
        <p:txBody>
          <a:bodyPr wrap="none" rtlCol="0">
            <a:spAutoFit/>
          </a:bodyPr>
          <a:lstStyle/>
          <a:p>
            <a:r>
              <a:rPr lang="en-US" dirty="0"/>
              <a:t>Net length, norm on hpl</a:t>
            </a:r>
          </a:p>
        </p:txBody>
      </p:sp>
      <p:sp>
        <p:nvSpPr>
          <p:cNvPr id="11" name="Slide Number Placeholder 10"/>
          <p:cNvSpPr>
            <a:spLocks noGrp="1"/>
          </p:cNvSpPr>
          <p:nvPr>
            <p:ph type="sldNum" sz="quarter" idx="12"/>
          </p:nvPr>
        </p:nvSpPr>
        <p:spPr/>
        <p:txBody>
          <a:bodyPr/>
          <a:lstStyle/>
          <a:p>
            <a:fld id="{5A425A51-53F6-4D71-A483-04C68135A0A3}" type="slidenum">
              <a:rPr lang="fr-BE" smtClean="0"/>
              <a:pPr/>
              <a:t>12</a:t>
            </a:fld>
            <a:endParaRPr lang="fr-BE"/>
          </a:p>
        </p:txBody>
      </p:sp>
    </p:spTree>
    <p:extLst>
      <p:ext uri="{BB962C8B-B14F-4D97-AF65-F5344CB8AC3E}">
        <p14:creationId xmlns:p14="http://schemas.microsoft.com/office/powerpoint/2010/main" val="344858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34EC1-349E-4DD0-A8D2-CBD324BE12D4}"/>
              </a:ext>
            </a:extLst>
          </p:cNvPr>
          <p:cNvSpPr>
            <a:spLocks noGrp="1"/>
          </p:cNvSpPr>
          <p:nvPr>
            <p:ph type="title"/>
          </p:nvPr>
        </p:nvSpPr>
        <p:spPr/>
        <p:txBody>
          <a:bodyPr/>
          <a:lstStyle/>
          <a:p>
            <a:r>
              <a:rPr lang="fr-FR" dirty="0"/>
              <a:t>3D </a:t>
            </a:r>
            <a:r>
              <a:rPr lang="fr-FR" dirty="0" err="1"/>
              <a:t>integration</a:t>
            </a:r>
            <a:r>
              <a:rPr lang="fr-FR" dirty="0"/>
              <a:t> </a:t>
            </a:r>
            <a:r>
              <a:rPr lang="fr-FR" dirty="0" err="1"/>
              <a:t>tech</a:t>
            </a:r>
            <a:r>
              <a:rPr lang="fr-FR"/>
              <a:t>. flavours</a:t>
            </a:r>
            <a:endParaRPr lang="x-none" dirty="0"/>
          </a:p>
        </p:txBody>
      </p:sp>
      <p:graphicFrame>
        <p:nvGraphicFramePr>
          <p:cNvPr id="4" name="Espace réservé du contenu 3">
            <a:extLst>
              <a:ext uri="{FF2B5EF4-FFF2-40B4-BE49-F238E27FC236}">
                <a16:creationId xmlns:a16="http://schemas.microsoft.com/office/drawing/2014/main" id="{548144A7-3D77-4B6C-BEF3-312B8D0399DA}"/>
              </a:ext>
            </a:extLst>
          </p:cNvPr>
          <p:cNvGraphicFramePr>
            <a:graphicFrameLocks noGrp="1"/>
          </p:cNvGraphicFramePr>
          <p:nvPr>
            <p:ph idx="1"/>
            <p:extLst>
              <p:ext uri="{D42A27DB-BD31-4B8C-83A1-F6EECF244321}">
                <p14:modId xmlns:p14="http://schemas.microsoft.com/office/powerpoint/2010/main" val="2359868060"/>
              </p:ext>
            </p:extLst>
          </p:nvPr>
        </p:nvGraphicFramePr>
        <p:xfrm>
          <a:off x="277785" y="1847643"/>
          <a:ext cx="8508034" cy="3162714"/>
        </p:xfrm>
        <a:graphic>
          <a:graphicData uri="http://schemas.openxmlformats.org/drawingml/2006/table">
            <a:tbl>
              <a:tblPr firstRow="1" bandRow="1">
                <a:tableStyleId>{5C22544A-7EE6-4342-B048-85BDC9FD1C3A}</a:tableStyleId>
              </a:tblPr>
              <a:tblGrid>
                <a:gridCol w="1308034">
                  <a:extLst>
                    <a:ext uri="{9D8B030D-6E8A-4147-A177-3AD203B41FA5}">
                      <a16:colId xmlns:a16="http://schemas.microsoft.com/office/drawing/2014/main" val="1503257941"/>
                    </a:ext>
                  </a:extLst>
                </a:gridCol>
                <a:gridCol w="1800000">
                  <a:extLst>
                    <a:ext uri="{9D8B030D-6E8A-4147-A177-3AD203B41FA5}">
                      <a16:colId xmlns:a16="http://schemas.microsoft.com/office/drawing/2014/main" val="2692612030"/>
                    </a:ext>
                  </a:extLst>
                </a:gridCol>
                <a:gridCol w="1800000">
                  <a:extLst>
                    <a:ext uri="{9D8B030D-6E8A-4147-A177-3AD203B41FA5}">
                      <a16:colId xmlns:a16="http://schemas.microsoft.com/office/drawing/2014/main" val="2608373044"/>
                    </a:ext>
                  </a:extLst>
                </a:gridCol>
                <a:gridCol w="1800000">
                  <a:extLst>
                    <a:ext uri="{9D8B030D-6E8A-4147-A177-3AD203B41FA5}">
                      <a16:colId xmlns:a16="http://schemas.microsoft.com/office/drawing/2014/main" val="3727077064"/>
                    </a:ext>
                  </a:extLst>
                </a:gridCol>
                <a:gridCol w="1800000">
                  <a:extLst>
                    <a:ext uri="{9D8B030D-6E8A-4147-A177-3AD203B41FA5}">
                      <a16:colId xmlns:a16="http://schemas.microsoft.com/office/drawing/2014/main" val="767802839"/>
                    </a:ext>
                  </a:extLst>
                </a:gridCol>
              </a:tblGrid>
              <a:tr h="533954">
                <a:tc>
                  <a:txBody>
                    <a:bodyPr/>
                    <a:lstStyle/>
                    <a:p>
                      <a:endParaRPr lang="x-none" sz="2200" dirty="0"/>
                    </a:p>
                  </a:txBody>
                  <a:tcPr marL="114959" marR="114959" marT="57480" marB="57480" anchor="ctr"/>
                </a:tc>
                <a:tc>
                  <a:txBody>
                    <a:bodyPr/>
                    <a:lstStyle/>
                    <a:p>
                      <a:pPr algn="ctr"/>
                      <a:r>
                        <a:rPr lang="fr-FR" sz="2200" dirty="0"/>
                        <a:t>3D-SIC</a:t>
                      </a:r>
                      <a:endParaRPr lang="x-none" sz="2200" dirty="0"/>
                    </a:p>
                  </a:txBody>
                  <a:tcPr marL="114959" marR="114959" marT="57480" marB="57480" anchor="ctr"/>
                </a:tc>
                <a:tc gridSpan="2">
                  <a:txBody>
                    <a:bodyPr/>
                    <a:lstStyle/>
                    <a:p>
                      <a:pPr algn="ctr"/>
                      <a:r>
                        <a:rPr lang="fr-FR" sz="2200" dirty="0"/>
                        <a:t>3D-SOC</a:t>
                      </a:r>
                      <a:endParaRPr lang="x-none" sz="2200" dirty="0"/>
                    </a:p>
                  </a:txBody>
                  <a:tcPr marL="96932" marR="96932" marT="48466" marB="48466" anchor="ctr"/>
                </a:tc>
                <a:tc hMerge="1">
                  <a:txBody>
                    <a:bodyPr/>
                    <a:lstStyle/>
                    <a:p>
                      <a:pPr algn="l"/>
                      <a:endParaRPr lang="x-none" dirty="0"/>
                    </a:p>
                  </a:txBody>
                  <a:tcPr/>
                </a:tc>
                <a:tc>
                  <a:txBody>
                    <a:bodyPr/>
                    <a:lstStyle/>
                    <a:p>
                      <a:pPr algn="ctr"/>
                      <a:r>
                        <a:rPr lang="fr-FR" sz="2200" dirty="0"/>
                        <a:t>3D-IC</a:t>
                      </a:r>
                      <a:endParaRPr lang="x-none" sz="2200" dirty="0"/>
                    </a:p>
                  </a:txBody>
                  <a:tcPr marL="114959" marR="114959" marT="57480" marB="57480" anchor="ctr"/>
                </a:tc>
                <a:extLst>
                  <a:ext uri="{0D108BD9-81ED-4DB2-BD59-A6C34878D82A}">
                    <a16:rowId xmlns:a16="http://schemas.microsoft.com/office/drawing/2014/main" val="3750852870"/>
                  </a:ext>
                </a:extLst>
              </a:tr>
              <a:tr h="533954">
                <a:tc>
                  <a:txBody>
                    <a:bodyPr/>
                    <a:lstStyle/>
                    <a:p>
                      <a:r>
                        <a:rPr lang="fr-FR" sz="2200" dirty="0" err="1"/>
                        <a:t>Wire</a:t>
                      </a:r>
                      <a:r>
                        <a:rPr lang="fr-FR" sz="2200" dirty="0"/>
                        <a:t> </a:t>
                      </a:r>
                      <a:r>
                        <a:rPr lang="fr-FR" sz="2200" dirty="0" err="1"/>
                        <a:t>level</a:t>
                      </a:r>
                      <a:endParaRPr lang="x-none" sz="2200" dirty="0"/>
                    </a:p>
                  </a:txBody>
                  <a:tcPr marL="114959" marR="114959" marT="57480" marB="57480" anchor="ctr"/>
                </a:tc>
                <a:tc>
                  <a:txBody>
                    <a:bodyPr/>
                    <a:lstStyle/>
                    <a:p>
                      <a:pPr algn="ctr"/>
                      <a:r>
                        <a:rPr lang="fr-FR" sz="2200" dirty="0"/>
                        <a:t>Global</a:t>
                      </a:r>
                      <a:endParaRPr lang="x-none" sz="2200" dirty="0"/>
                    </a:p>
                  </a:txBody>
                  <a:tcPr marL="45720" marR="45720" anchor="ctr"/>
                </a:tc>
                <a:tc>
                  <a:txBody>
                    <a:bodyPr/>
                    <a:lstStyle/>
                    <a:p>
                      <a:pPr algn="ctr"/>
                      <a:r>
                        <a:rPr lang="fr-FR" sz="2200" dirty="0" err="1"/>
                        <a:t>Intermediate</a:t>
                      </a:r>
                      <a:endParaRPr lang="x-none" sz="2200" dirty="0"/>
                    </a:p>
                  </a:txBody>
                  <a:tcPr marL="45720" marR="45720" anchor="ctr"/>
                </a:tc>
                <a:tc>
                  <a:txBody>
                    <a:bodyPr/>
                    <a:lstStyle/>
                    <a:p>
                      <a:pPr algn="ctr"/>
                      <a:r>
                        <a:rPr lang="fr-FR" sz="2200" dirty="0"/>
                        <a:t>Local</a:t>
                      </a:r>
                      <a:endParaRPr lang="x-none" sz="2200" dirty="0"/>
                    </a:p>
                  </a:txBody>
                  <a:tcPr marL="45720" marR="45720" anchor="ctr"/>
                </a:tc>
                <a:tc>
                  <a:txBody>
                    <a:bodyPr/>
                    <a:lstStyle/>
                    <a:p>
                      <a:pPr algn="ctr"/>
                      <a:r>
                        <a:rPr lang="fr-FR" sz="2200" dirty="0"/>
                        <a:t>Local</a:t>
                      </a:r>
                      <a:endParaRPr lang="x-none" sz="2200" dirty="0"/>
                    </a:p>
                  </a:txBody>
                  <a:tcPr marL="45720" marR="45720" anchor="ctr"/>
                </a:tc>
                <a:extLst>
                  <a:ext uri="{0D108BD9-81ED-4DB2-BD59-A6C34878D82A}">
                    <a16:rowId xmlns:a16="http://schemas.microsoft.com/office/drawing/2014/main" val="1816680719"/>
                  </a:ext>
                </a:extLst>
              </a:tr>
              <a:tr h="921620">
                <a:tc>
                  <a:txBody>
                    <a:bodyPr/>
                    <a:lstStyle/>
                    <a:p>
                      <a:r>
                        <a:rPr lang="fr-FR" sz="2200" dirty="0" err="1"/>
                        <a:t>Function</a:t>
                      </a:r>
                      <a:r>
                        <a:rPr lang="fr-FR" sz="2200" dirty="0"/>
                        <a:t> partition</a:t>
                      </a:r>
                      <a:endParaRPr lang="x-none" sz="2200" dirty="0"/>
                    </a:p>
                  </a:txBody>
                  <a:tcPr marL="114959" marR="114959" marT="57480" marB="57480" anchor="ctr"/>
                </a:tc>
                <a:tc>
                  <a:txBody>
                    <a:bodyPr/>
                    <a:lstStyle/>
                    <a:p>
                      <a:pPr algn="ctr"/>
                      <a:r>
                        <a:rPr lang="fr-FR" sz="2200" dirty="0"/>
                        <a:t>Die</a:t>
                      </a:r>
                      <a:endParaRPr lang="x-none" sz="2200" dirty="0"/>
                    </a:p>
                  </a:txBody>
                  <a:tcPr marL="45720" marR="45720" anchor="ctr"/>
                </a:tc>
                <a:tc>
                  <a:txBody>
                    <a:bodyPr/>
                    <a:lstStyle/>
                    <a:p>
                      <a:pPr algn="ctr"/>
                      <a:r>
                        <a:rPr lang="fr-FR" sz="2200" dirty="0"/>
                        <a:t>Clusters</a:t>
                      </a:r>
                      <a:endParaRPr lang="x-none" sz="2200" dirty="0"/>
                    </a:p>
                  </a:txBody>
                  <a:tcPr marL="45720" marR="45720" anchor="ctr"/>
                </a:tc>
                <a:tc>
                  <a:txBody>
                    <a:bodyPr/>
                    <a:lstStyle/>
                    <a:p>
                      <a:pPr algn="ctr"/>
                      <a:r>
                        <a:rPr lang="fr-FR" sz="2200" dirty="0"/>
                        <a:t>Std </a:t>
                      </a:r>
                      <a:r>
                        <a:rPr lang="fr-FR" sz="2200" dirty="0" err="1"/>
                        <a:t>cells</a:t>
                      </a:r>
                      <a:endParaRPr lang="x-none" sz="2200" dirty="0"/>
                    </a:p>
                  </a:txBody>
                  <a:tcPr marL="45720" marR="45720" anchor="ctr"/>
                </a:tc>
                <a:tc>
                  <a:txBody>
                    <a:bodyPr/>
                    <a:lstStyle/>
                    <a:p>
                      <a:pPr algn="ctr"/>
                      <a:r>
                        <a:rPr lang="fr-FR" sz="2200" dirty="0"/>
                        <a:t>Transistors</a:t>
                      </a:r>
                      <a:endParaRPr lang="x-none" sz="2200" dirty="0"/>
                    </a:p>
                  </a:txBody>
                  <a:tcPr marL="45720" marR="45720" anchor="ctr"/>
                </a:tc>
                <a:extLst>
                  <a:ext uri="{0D108BD9-81ED-4DB2-BD59-A6C34878D82A}">
                    <a16:rowId xmlns:a16="http://schemas.microsoft.com/office/drawing/2014/main" val="1011324896"/>
                  </a:ext>
                </a:extLst>
              </a:tr>
              <a:tr h="921620">
                <a:tc>
                  <a:txBody>
                    <a:bodyPr/>
                    <a:lstStyle/>
                    <a:p>
                      <a:r>
                        <a:rPr lang="fr-FR" sz="2200" dirty="0"/>
                        <a:t>3D Tech</a:t>
                      </a:r>
                      <a:endParaRPr lang="x-none" sz="2200" dirty="0"/>
                    </a:p>
                  </a:txBody>
                  <a:tcPr marL="114959" marR="114959" marT="57480" marB="57480" anchor="ctr"/>
                </a:tc>
                <a:tc>
                  <a:txBody>
                    <a:bodyPr/>
                    <a:lstStyle/>
                    <a:p>
                      <a:pPr algn="ctr"/>
                      <a:r>
                        <a:rPr lang="fr-FR" sz="2200" dirty="0"/>
                        <a:t>Die </a:t>
                      </a:r>
                      <a:r>
                        <a:rPr lang="fr-FR" sz="2200" dirty="0" err="1"/>
                        <a:t>stacking</a:t>
                      </a:r>
                      <a:endParaRPr lang="x-none" sz="2200" dirty="0"/>
                    </a:p>
                  </a:txBody>
                  <a:tcPr marL="45720" marR="45720" anchor="ctr"/>
                </a:tc>
                <a:tc>
                  <a:txBody>
                    <a:bodyPr/>
                    <a:lstStyle/>
                    <a:p>
                      <a:pPr algn="ctr"/>
                      <a:r>
                        <a:rPr lang="fr-FR" sz="2200" dirty="0"/>
                        <a:t>W2W bonding</a:t>
                      </a:r>
                      <a:endParaRPr lang="x-none" sz="2200" dirty="0"/>
                    </a:p>
                  </a:txBody>
                  <a:tcPr marL="45720" marR="45720" anchor="ctr"/>
                </a:tc>
                <a:tc gridSpan="2">
                  <a:txBody>
                    <a:bodyPr/>
                    <a:lstStyle/>
                    <a:p>
                      <a:pPr algn="ctr"/>
                      <a:r>
                        <a:rPr lang="fr-FR" sz="2200" noProof="0" dirty="0"/>
                        <a:t>Active layer </a:t>
                      </a:r>
                      <a:r>
                        <a:rPr lang="fr-FR" sz="2200" noProof="0" dirty="0" err="1"/>
                        <a:t>bonding</a:t>
                      </a:r>
                      <a:r>
                        <a:rPr lang="fr-FR" sz="2200" noProof="0" dirty="0"/>
                        <a:t> or </a:t>
                      </a:r>
                      <a:r>
                        <a:rPr lang="fr-FR" sz="2200" noProof="0" dirty="0" err="1"/>
                        <a:t>deposition</a:t>
                      </a:r>
                      <a:endParaRPr lang="fr-FR" sz="2200" noProof="0" dirty="0"/>
                    </a:p>
                  </a:txBody>
                  <a:tcPr marL="45720" marR="45720" anchor="ctr"/>
                </a:tc>
                <a:tc hMerge="1">
                  <a:txBody>
                    <a:bodyPr/>
                    <a:lstStyle/>
                    <a:p>
                      <a:endParaRPr lang="x-none" dirty="0"/>
                    </a:p>
                  </a:txBody>
                  <a:tcPr/>
                </a:tc>
                <a:extLst>
                  <a:ext uri="{0D108BD9-81ED-4DB2-BD59-A6C34878D82A}">
                    <a16:rowId xmlns:a16="http://schemas.microsoft.com/office/drawing/2014/main" val="2815910559"/>
                  </a:ext>
                </a:extLst>
              </a:tr>
            </a:tbl>
          </a:graphicData>
        </a:graphic>
      </p:graphicFrame>
      <p:sp>
        <p:nvSpPr>
          <p:cNvPr id="3" name="Slide Number Placeholder 2"/>
          <p:cNvSpPr>
            <a:spLocks noGrp="1"/>
          </p:cNvSpPr>
          <p:nvPr>
            <p:ph type="sldNum" sz="quarter" idx="12"/>
          </p:nvPr>
        </p:nvSpPr>
        <p:spPr/>
        <p:txBody>
          <a:bodyPr/>
          <a:lstStyle/>
          <a:p>
            <a:fld id="{5A425A51-53F6-4D71-A483-04C68135A0A3}" type="slidenum">
              <a:rPr lang="fr-BE" smtClean="0"/>
              <a:pPr/>
              <a:t>13</a:t>
            </a:fld>
            <a:endParaRPr lang="fr-BE"/>
          </a:p>
        </p:txBody>
      </p:sp>
      <p:sp>
        <p:nvSpPr>
          <p:cNvPr id="5" name="TextBox 4">
            <a:extLst>
              <a:ext uri="{FF2B5EF4-FFF2-40B4-BE49-F238E27FC236}">
                <a16:creationId xmlns:a16="http://schemas.microsoft.com/office/drawing/2014/main" id="{C6712865-8E12-334A-8968-BA83F5BE01B2}"/>
              </a:ext>
            </a:extLst>
          </p:cNvPr>
          <p:cNvSpPr txBox="1"/>
          <p:nvPr/>
        </p:nvSpPr>
        <p:spPr>
          <a:xfrm>
            <a:off x="2337072" y="5661248"/>
            <a:ext cx="6806928" cy="646331"/>
          </a:xfrm>
          <a:prstGeom prst="rect">
            <a:avLst/>
          </a:prstGeom>
          <a:noFill/>
        </p:spPr>
        <p:txBody>
          <a:bodyPr wrap="none" rtlCol="0">
            <a:spAutoFit/>
          </a:bodyPr>
          <a:lstStyle/>
          <a:p>
            <a:r>
              <a:rPr lang="en-US" dirty="0"/>
              <a:t>Source: E. </a:t>
            </a:r>
            <a:r>
              <a:rPr lang="en-US" dirty="0" err="1"/>
              <a:t>Beyne</a:t>
            </a:r>
            <a:r>
              <a:rPr lang="en-US" dirty="0"/>
              <a:t>, </a:t>
            </a:r>
            <a:r>
              <a:rPr lang="en-US" i="1" dirty="0"/>
              <a:t>3D Heterogeneous Integration Technologies enabling </a:t>
            </a:r>
          </a:p>
          <a:p>
            <a:r>
              <a:rPr lang="en-US" i="1" dirty="0"/>
              <a:t>System Technology Co-Optimisation</a:t>
            </a:r>
            <a:r>
              <a:rPr lang="en-US" dirty="0"/>
              <a:t>, 3D &amp; Systems summit , 2019</a:t>
            </a:r>
          </a:p>
        </p:txBody>
      </p:sp>
    </p:spTree>
    <p:extLst>
      <p:ext uri="{BB962C8B-B14F-4D97-AF65-F5344CB8AC3E}">
        <p14:creationId xmlns:p14="http://schemas.microsoft.com/office/powerpoint/2010/main" val="298565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34EC1-349E-4DD0-A8D2-CBD324BE12D4}"/>
              </a:ext>
            </a:extLst>
          </p:cNvPr>
          <p:cNvSpPr>
            <a:spLocks noGrp="1"/>
          </p:cNvSpPr>
          <p:nvPr>
            <p:ph type="title"/>
          </p:nvPr>
        </p:nvSpPr>
        <p:spPr/>
        <p:txBody>
          <a:bodyPr/>
          <a:lstStyle/>
          <a:p>
            <a:r>
              <a:rPr lang="fr-FR" dirty="0"/>
              <a:t>3D </a:t>
            </a:r>
            <a:r>
              <a:rPr lang="fr-FR" dirty="0" err="1"/>
              <a:t>flavours</a:t>
            </a:r>
            <a:endParaRPr lang="x-none" dirty="0"/>
          </a:p>
        </p:txBody>
      </p:sp>
      <p:graphicFrame>
        <p:nvGraphicFramePr>
          <p:cNvPr id="4" name="Espace réservé du contenu 3">
            <a:extLst>
              <a:ext uri="{FF2B5EF4-FFF2-40B4-BE49-F238E27FC236}">
                <a16:creationId xmlns:a16="http://schemas.microsoft.com/office/drawing/2014/main" id="{548144A7-3D77-4B6C-BEF3-312B8D0399DA}"/>
              </a:ext>
            </a:extLst>
          </p:cNvPr>
          <p:cNvGraphicFramePr>
            <a:graphicFrameLocks noGrp="1"/>
          </p:cNvGraphicFramePr>
          <p:nvPr>
            <p:ph idx="1"/>
          </p:nvPr>
        </p:nvGraphicFramePr>
        <p:xfrm>
          <a:off x="1912727" y="2687320"/>
          <a:ext cx="6264695" cy="2021840"/>
        </p:xfrm>
        <a:graphic>
          <a:graphicData uri="http://schemas.openxmlformats.org/drawingml/2006/table">
            <a:tbl>
              <a:tblPr firstRow="1" bandRow="1">
                <a:tableStyleId>{5C22544A-7EE6-4342-B048-85BDC9FD1C3A}</a:tableStyleId>
              </a:tblPr>
              <a:tblGrid>
                <a:gridCol w="1252939">
                  <a:extLst>
                    <a:ext uri="{9D8B030D-6E8A-4147-A177-3AD203B41FA5}">
                      <a16:colId xmlns:a16="http://schemas.microsoft.com/office/drawing/2014/main" val="1503257941"/>
                    </a:ext>
                  </a:extLst>
                </a:gridCol>
                <a:gridCol w="1046294">
                  <a:extLst>
                    <a:ext uri="{9D8B030D-6E8A-4147-A177-3AD203B41FA5}">
                      <a16:colId xmlns:a16="http://schemas.microsoft.com/office/drawing/2014/main" val="2692612030"/>
                    </a:ext>
                  </a:extLst>
                </a:gridCol>
                <a:gridCol w="1459584">
                  <a:extLst>
                    <a:ext uri="{9D8B030D-6E8A-4147-A177-3AD203B41FA5}">
                      <a16:colId xmlns:a16="http://schemas.microsoft.com/office/drawing/2014/main" val="2608373044"/>
                    </a:ext>
                  </a:extLst>
                </a:gridCol>
                <a:gridCol w="1252939">
                  <a:extLst>
                    <a:ext uri="{9D8B030D-6E8A-4147-A177-3AD203B41FA5}">
                      <a16:colId xmlns:a16="http://schemas.microsoft.com/office/drawing/2014/main" val="3727077064"/>
                    </a:ext>
                  </a:extLst>
                </a:gridCol>
                <a:gridCol w="1252939">
                  <a:extLst>
                    <a:ext uri="{9D8B030D-6E8A-4147-A177-3AD203B41FA5}">
                      <a16:colId xmlns:a16="http://schemas.microsoft.com/office/drawing/2014/main" val="767802839"/>
                    </a:ext>
                  </a:extLst>
                </a:gridCol>
              </a:tblGrid>
              <a:tr h="370840">
                <a:tc>
                  <a:txBody>
                    <a:bodyPr/>
                    <a:lstStyle/>
                    <a:p>
                      <a:endParaRPr lang="x-none" dirty="0"/>
                    </a:p>
                  </a:txBody>
                  <a:tcPr/>
                </a:tc>
                <a:tc>
                  <a:txBody>
                    <a:bodyPr/>
                    <a:lstStyle/>
                    <a:p>
                      <a:r>
                        <a:rPr lang="fr-FR" dirty="0"/>
                        <a:t>3D-SIC</a:t>
                      </a:r>
                      <a:endParaRPr lang="x-none" dirty="0"/>
                    </a:p>
                  </a:txBody>
                  <a:tcPr/>
                </a:tc>
                <a:tc gridSpan="2">
                  <a:txBody>
                    <a:bodyPr/>
                    <a:lstStyle/>
                    <a:p>
                      <a:pPr algn="ctr"/>
                      <a:r>
                        <a:rPr lang="fr-FR" dirty="0"/>
                        <a:t>3D-SOC</a:t>
                      </a:r>
                      <a:endParaRPr lang="x-none" dirty="0"/>
                    </a:p>
                  </a:txBody>
                  <a:tcPr/>
                </a:tc>
                <a:tc hMerge="1">
                  <a:txBody>
                    <a:bodyPr/>
                    <a:lstStyle/>
                    <a:p>
                      <a:pPr algn="l"/>
                      <a:endParaRPr lang="x-none" dirty="0"/>
                    </a:p>
                  </a:txBody>
                  <a:tcPr/>
                </a:tc>
                <a:tc>
                  <a:txBody>
                    <a:bodyPr/>
                    <a:lstStyle/>
                    <a:p>
                      <a:r>
                        <a:rPr lang="fr-FR" dirty="0"/>
                        <a:t>3D-IC</a:t>
                      </a:r>
                      <a:endParaRPr lang="x-none" dirty="0"/>
                    </a:p>
                  </a:txBody>
                  <a:tcPr/>
                </a:tc>
                <a:extLst>
                  <a:ext uri="{0D108BD9-81ED-4DB2-BD59-A6C34878D82A}">
                    <a16:rowId xmlns:a16="http://schemas.microsoft.com/office/drawing/2014/main" val="3750852870"/>
                  </a:ext>
                </a:extLst>
              </a:tr>
              <a:tr h="370840">
                <a:tc>
                  <a:txBody>
                    <a:bodyPr/>
                    <a:lstStyle/>
                    <a:p>
                      <a:r>
                        <a:rPr lang="fr-FR" dirty="0" err="1"/>
                        <a:t>Wiring</a:t>
                      </a:r>
                      <a:endParaRPr lang="x-none" dirty="0"/>
                    </a:p>
                  </a:txBody>
                  <a:tcPr/>
                </a:tc>
                <a:tc>
                  <a:txBody>
                    <a:bodyPr/>
                    <a:lstStyle/>
                    <a:p>
                      <a:r>
                        <a:rPr lang="fr-FR" dirty="0"/>
                        <a:t>Global</a:t>
                      </a:r>
                      <a:endParaRPr lang="x-none" dirty="0"/>
                    </a:p>
                  </a:txBody>
                  <a:tcPr/>
                </a:tc>
                <a:tc>
                  <a:txBody>
                    <a:bodyPr/>
                    <a:lstStyle/>
                    <a:p>
                      <a:r>
                        <a:rPr lang="fr-FR" dirty="0" err="1"/>
                        <a:t>Intermediate</a:t>
                      </a:r>
                      <a:endParaRPr lang="x-none" dirty="0"/>
                    </a:p>
                  </a:txBody>
                  <a:tcPr/>
                </a:tc>
                <a:tc>
                  <a:txBody>
                    <a:bodyPr/>
                    <a:lstStyle/>
                    <a:p>
                      <a:r>
                        <a:rPr lang="fr-FR" dirty="0"/>
                        <a:t>Local</a:t>
                      </a:r>
                      <a:endParaRPr lang="x-none" dirty="0"/>
                    </a:p>
                  </a:txBody>
                  <a:tcPr/>
                </a:tc>
                <a:tc>
                  <a:txBody>
                    <a:bodyPr/>
                    <a:lstStyle/>
                    <a:p>
                      <a:r>
                        <a:rPr lang="fr-FR" dirty="0"/>
                        <a:t>Local</a:t>
                      </a:r>
                      <a:endParaRPr lang="x-none" dirty="0"/>
                    </a:p>
                  </a:txBody>
                  <a:tcPr/>
                </a:tc>
                <a:extLst>
                  <a:ext uri="{0D108BD9-81ED-4DB2-BD59-A6C34878D82A}">
                    <a16:rowId xmlns:a16="http://schemas.microsoft.com/office/drawing/2014/main" val="1816680719"/>
                  </a:ext>
                </a:extLst>
              </a:tr>
              <a:tr h="370840">
                <a:tc>
                  <a:txBody>
                    <a:bodyPr/>
                    <a:lstStyle/>
                    <a:p>
                      <a:r>
                        <a:rPr lang="fr-FR" dirty="0"/>
                        <a:t>Partition</a:t>
                      </a:r>
                      <a:endParaRPr lang="x-none" dirty="0"/>
                    </a:p>
                  </a:txBody>
                  <a:tcPr/>
                </a:tc>
                <a:tc>
                  <a:txBody>
                    <a:bodyPr/>
                    <a:lstStyle/>
                    <a:p>
                      <a:r>
                        <a:rPr lang="fr-FR" dirty="0"/>
                        <a:t>Die</a:t>
                      </a:r>
                      <a:endParaRPr lang="x-none" dirty="0"/>
                    </a:p>
                  </a:txBody>
                  <a:tcPr/>
                </a:tc>
                <a:tc>
                  <a:txBody>
                    <a:bodyPr/>
                    <a:lstStyle/>
                    <a:p>
                      <a:r>
                        <a:rPr lang="fr-FR" dirty="0"/>
                        <a:t>Clusters</a:t>
                      </a:r>
                      <a:endParaRPr lang="x-none" dirty="0"/>
                    </a:p>
                  </a:txBody>
                  <a:tcPr/>
                </a:tc>
                <a:tc>
                  <a:txBody>
                    <a:bodyPr/>
                    <a:lstStyle/>
                    <a:p>
                      <a:r>
                        <a:rPr lang="fr-FR" dirty="0"/>
                        <a:t>Std </a:t>
                      </a:r>
                      <a:r>
                        <a:rPr lang="fr-FR" dirty="0" err="1"/>
                        <a:t>cells</a:t>
                      </a:r>
                      <a:endParaRPr lang="x-none" dirty="0"/>
                    </a:p>
                  </a:txBody>
                  <a:tcPr/>
                </a:tc>
                <a:tc>
                  <a:txBody>
                    <a:bodyPr/>
                    <a:lstStyle/>
                    <a:p>
                      <a:r>
                        <a:rPr lang="fr-FR" dirty="0"/>
                        <a:t>Transistors</a:t>
                      </a:r>
                      <a:endParaRPr lang="x-none" dirty="0"/>
                    </a:p>
                  </a:txBody>
                  <a:tcPr/>
                </a:tc>
                <a:extLst>
                  <a:ext uri="{0D108BD9-81ED-4DB2-BD59-A6C34878D82A}">
                    <a16:rowId xmlns:a16="http://schemas.microsoft.com/office/drawing/2014/main" val="1011324896"/>
                  </a:ext>
                </a:extLst>
              </a:tr>
              <a:tr h="370840">
                <a:tc>
                  <a:txBody>
                    <a:bodyPr/>
                    <a:lstStyle/>
                    <a:p>
                      <a:r>
                        <a:rPr lang="fr-FR" dirty="0"/>
                        <a:t>3D Tech</a:t>
                      </a:r>
                      <a:endParaRPr lang="x-none" dirty="0"/>
                    </a:p>
                  </a:txBody>
                  <a:tcPr/>
                </a:tc>
                <a:tc>
                  <a:txBody>
                    <a:bodyPr/>
                    <a:lstStyle/>
                    <a:p>
                      <a:r>
                        <a:rPr lang="fr-FR" dirty="0"/>
                        <a:t>Die </a:t>
                      </a:r>
                      <a:r>
                        <a:rPr lang="fr-FR" dirty="0" err="1"/>
                        <a:t>stacking</a:t>
                      </a:r>
                      <a:endParaRPr lang="x-none" dirty="0"/>
                    </a:p>
                  </a:txBody>
                  <a:tcPr/>
                </a:tc>
                <a:tc>
                  <a:txBody>
                    <a:bodyPr/>
                    <a:lstStyle/>
                    <a:p>
                      <a:r>
                        <a:rPr lang="fr-FR" dirty="0"/>
                        <a:t>W2W bonding</a:t>
                      </a:r>
                      <a:endParaRPr lang="x-none" dirty="0"/>
                    </a:p>
                  </a:txBody>
                  <a:tcPr/>
                </a:tc>
                <a:tc gridSpan="2">
                  <a:txBody>
                    <a:bodyPr/>
                    <a:lstStyle/>
                    <a:p>
                      <a:r>
                        <a:rPr lang="fr-FR" dirty="0"/>
                        <a:t>Active layer bonding or </a:t>
                      </a:r>
                      <a:r>
                        <a:rPr lang="fr-FR" dirty="0" err="1"/>
                        <a:t>deposition</a:t>
                      </a:r>
                      <a:endParaRPr lang="x-none" dirty="0"/>
                    </a:p>
                  </a:txBody>
                  <a:tcPr/>
                </a:tc>
                <a:tc hMerge="1">
                  <a:txBody>
                    <a:bodyPr/>
                    <a:lstStyle/>
                    <a:p>
                      <a:endParaRPr lang="x-none" dirty="0"/>
                    </a:p>
                  </a:txBody>
                  <a:tcPr/>
                </a:tc>
                <a:extLst>
                  <a:ext uri="{0D108BD9-81ED-4DB2-BD59-A6C34878D82A}">
                    <a16:rowId xmlns:a16="http://schemas.microsoft.com/office/drawing/2014/main" val="2815910559"/>
                  </a:ext>
                </a:extLst>
              </a:tr>
            </a:tbl>
          </a:graphicData>
        </a:graphic>
      </p:graphicFrame>
      <p:sp>
        <p:nvSpPr>
          <p:cNvPr id="3" name="Rectangle : coins arrondis 2">
            <a:extLst>
              <a:ext uri="{FF2B5EF4-FFF2-40B4-BE49-F238E27FC236}">
                <a16:creationId xmlns:a16="http://schemas.microsoft.com/office/drawing/2014/main" id="{4CD2BB20-13F2-4F79-801F-1C5A264E374E}"/>
              </a:ext>
            </a:extLst>
          </p:cNvPr>
          <p:cNvSpPr/>
          <p:nvPr/>
        </p:nvSpPr>
        <p:spPr>
          <a:xfrm>
            <a:off x="4283968" y="2564904"/>
            <a:ext cx="1296144"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Rectangle : coins arrondis 5">
            <a:extLst>
              <a:ext uri="{FF2B5EF4-FFF2-40B4-BE49-F238E27FC236}">
                <a16:creationId xmlns:a16="http://schemas.microsoft.com/office/drawing/2014/main" id="{91CC8909-10A1-43B6-830D-C174CFC3C75B}"/>
              </a:ext>
            </a:extLst>
          </p:cNvPr>
          <p:cNvSpPr/>
          <p:nvPr/>
        </p:nvSpPr>
        <p:spPr>
          <a:xfrm>
            <a:off x="1403350" y="5445224"/>
            <a:ext cx="698507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Next </a:t>
            </a:r>
            <a:r>
              <a:rPr lang="fr-FR" sz="2400" dirty="0" err="1"/>
              <a:t>level</a:t>
            </a:r>
            <a:r>
              <a:rPr lang="fr-FR" sz="2400" dirty="0"/>
              <a:t> challenges: clustering and </a:t>
            </a:r>
            <a:r>
              <a:rPr lang="fr-FR" sz="2400" dirty="0" err="1"/>
              <a:t>partitioning</a:t>
            </a:r>
            <a:endParaRPr lang="x-none" sz="2400" dirty="0"/>
          </a:p>
        </p:txBody>
      </p:sp>
      <p:sp>
        <p:nvSpPr>
          <p:cNvPr id="5" name="Slide Number Placeholder 4"/>
          <p:cNvSpPr>
            <a:spLocks noGrp="1"/>
          </p:cNvSpPr>
          <p:nvPr>
            <p:ph type="sldNum" sz="quarter" idx="12"/>
          </p:nvPr>
        </p:nvSpPr>
        <p:spPr/>
        <p:txBody>
          <a:bodyPr/>
          <a:lstStyle/>
          <a:p>
            <a:fld id="{5A425A51-53F6-4D71-A483-04C68135A0A3}" type="slidenum">
              <a:rPr lang="fr-BE" smtClean="0"/>
              <a:pPr/>
              <a:t>14</a:t>
            </a:fld>
            <a:endParaRPr lang="fr-BE"/>
          </a:p>
        </p:txBody>
      </p:sp>
    </p:spTree>
    <p:extLst>
      <p:ext uri="{BB962C8B-B14F-4D97-AF65-F5344CB8AC3E}">
        <p14:creationId xmlns:p14="http://schemas.microsoft.com/office/powerpoint/2010/main" val="323843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67916-5D7D-486A-A394-4FB2F427506E}"/>
              </a:ext>
            </a:extLst>
          </p:cNvPr>
          <p:cNvSpPr>
            <a:spLocks noGrp="1"/>
          </p:cNvSpPr>
          <p:nvPr>
            <p:ph type="title"/>
          </p:nvPr>
        </p:nvSpPr>
        <p:spPr/>
        <p:txBody>
          <a:bodyPr/>
          <a:lstStyle/>
          <a:p>
            <a:r>
              <a:rPr lang="fr-FR" dirty="0"/>
              <a:t>Focus on the clustering</a:t>
            </a:r>
            <a:endParaRPr lang="x-none" dirty="0"/>
          </a:p>
        </p:txBody>
      </p:sp>
      <p:sp>
        <p:nvSpPr>
          <p:cNvPr id="3" name="Espace réservé du contenu 2">
            <a:extLst>
              <a:ext uri="{FF2B5EF4-FFF2-40B4-BE49-F238E27FC236}">
                <a16:creationId xmlns:a16="http://schemas.microsoft.com/office/drawing/2014/main" id="{B9AF61CD-7004-4BD2-9EEE-BDE613CC112F}"/>
              </a:ext>
            </a:extLst>
          </p:cNvPr>
          <p:cNvSpPr>
            <a:spLocks noGrp="1"/>
          </p:cNvSpPr>
          <p:nvPr>
            <p:ph idx="1"/>
          </p:nvPr>
        </p:nvSpPr>
        <p:spPr/>
        <p:txBody>
          <a:bodyPr/>
          <a:lstStyle/>
          <a:p>
            <a:r>
              <a:rPr lang="fr-FR" dirty="0" err="1"/>
              <a:t>What</a:t>
            </a:r>
            <a:r>
              <a:rPr lang="fr-FR" dirty="0"/>
              <a:t> </a:t>
            </a:r>
            <a:r>
              <a:rPr lang="fr-FR" dirty="0" err="1"/>
              <a:t>would</a:t>
            </a:r>
            <a:r>
              <a:rPr lang="fr-FR" dirty="0"/>
              <a:t> </a:t>
            </a:r>
            <a:r>
              <a:rPr lang="fr-FR" dirty="0" err="1"/>
              <a:t>be</a:t>
            </a:r>
            <a:r>
              <a:rPr lang="fr-FR" dirty="0"/>
              <a:t> a good clustering </a:t>
            </a:r>
            <a:r>
              <a:rPr lang="fr-FR" dirty="0" err="1"/>
              <a:t>method</a:t>
            </a:r>
            <a:r>
              <a:rPr lang="fr-FR" dirty="0"/>
              <a:t>?</a:t>
            </a:r>
          </a:p>
          <a:p>
            <a:r>
              <a:rPr lang="fr-FR" dirty="0" err="1"/>
              <a:t>What</a:t>
            </a:r>
            <a:r>
              <a:rPr lang="fr-FR" dirty="0"/>
              <a:t> </a:t>
            </a:r>
            <a:r>
              <a:rPr lang="fr-FR" dirty="0" err="1"/>
              <a:t>would</a:t>
            </a:r>
            <a:r>
              <a:rPr lang="fr-FR" dirty="0"/>
              <a:t> </a:t>
            </a:r>
            <a:r>
              <a:rPr lang="fr-FR" dirty="0" err="1"/>
              <a:t>be</a:t>
            </a:r>
            <a:r>
              <a:rPr lang="fr-FR" dirty="0"/>
              <a:t> an </a:t>
            </a:r>
            <a:r>
              <a:rPr lang="fr-FR" dirty="0" err="1"/>
              <a:t>ideal</a:t>
            </a:r>
            <a:r>
              <a:rPr lang="fr-FR" dirty="0"/>
              <a:t> clustering grain?</a:t>
            </a:r>
            <a:endParaRPr lang="x-none" dirty="0"/>
          </a:p>
        </p:txBody>
      </p:sp>
      <p:sp>
        <p:nvSpPr>
          <p:cNvPr id="4" name="Slide Number Placeholder 3"/>
          <p:cNvSpPr>
            <a:spLocks noGrp="1"/>
          </p:cNvSpPr>
          <p:nvPr>
            <p:ph type="sldNum" sz="quarter" idx="12"/>
          </p:nvPr>
        </p:nvSpPr>
        <p:spPr/>
        <p:txBody>
          <a:bodyPr/>
          <a:lstStyle/>
          <a:p>
            <a:fld id="{5A425A51-53F6-4D71-A483-04C68135A0A3}" type="slidenum">
              <a:rPr lang="fr-BE" smtClean="0"/>
              <a:pPr/>
              <a:t>15</a:t>
            </a:fld>
            <a:endParaRPr lang="fr-BE"/>
          </a:p>
        </p:txBody>
      </p:sp>
    </p:spTree>
    <p:extLst>
      <p:ext uri="{BB962C8B-B14F-4D97-AF65-F5344CB8AC3E}">
        <p14:creationId xmlns:p14="http://schemas.microsoft.com/office/powerpoint/2010/main" val="3717898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Global flow</a:t>
            </a:r>
          </a:p>
        </p:txBody>
      </p:sp>
      <p:pic>
        <p:nvPicPr>
          <p:cNvPr id="5" name="Espace réservé du contenu 4">
            <a:extLst>
              <a:ext uri="{FF2B5EF4-FFF2-40B4-BE49-F238E27FC236}">
                <a16:creationId xmlns:a16="http://schemas.microsoft.com/office/drawing/2014/main" id="{EF7D47CE-6AA1-408D-9480-2A955F9548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7191" y="2348880"/>
            <a:ext cx="7000875" cy="1638300"/>
          </a:xfrm>
        </p:spPr>
      </p:pic>
      <p:sp>
        <p:nvSpPr>
          <p:cNvPr id="3" name="Slide Number Placeholder 2"/>
          <p:cNvSpPr>
            <a:spLocks noGrp="1"/>
          </p:cNvSpPr>
          <p:nvPr>
            <p:ph type="sldNum" sz="quarter" idx="12"/>
          </p:nvPr>
        </p:nvSpPr>
        <p:spPr/>
        <p:txBody>
          <a:bodyPr/>
          <a:lstStyle/>
          <a:p>
            <a:fld id="{5A425A51-53F6-4D71-A483-04C68135A0A3}" type="slidenum">
              <a:rPr lang="fr-BE" smtClean="0"/>
              <a:pPr/>
              <a:t>16</a:t>
            </a:fld>
            <a:endParaRPr lang="fr-BE"/>
          </a:p>
        </p:txBody>
      </p:sp>
      <p:sp>
        <p:nvSpPr>
          <p:cNvPr id="4" name="Rounded Rectangle 3"/>
          <p:cNvSpPr/>
          <p:nvPr/>
        </p:nvSpPr>
        <p:spPr>
          <a:xfrm>
            <a:off x="729196" y="4742594"/>
            <a:ext cx="77768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SoA partitioning is manual or gate-level automated</a:t>
            </a:r>
          </a:p>
        </p:txBody>
      </p:sp>
    </p:spTree>
    <p:extLst>
      <p:ext uri="{BB962C8B-B14F-4D97-AF65-F5344CB8AC3E}">
        <p14:creationId xmlns:p14="http://schemas.microsoft.com/office/powerpoint/2010/main" val="371038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Global flow</a:t>
            </a:r>
          </a:p>
        </p:txBody>
      </p:sp>
      <p:pic>
        <p:nvPicPr>
          <p:cNvPr id="5" name="Espace réservé du contenu 4">
            <a:extLst>
              <a:ext uri="{FF2B5EF4-FFF2-40B4-BE49-F238E27FC236}">
                <a16:creationId xmlns:a16="http://schemas.microsoft.com/office/drawing/2014/main" id="{7C6DD6EF-C657-45BE-9360-FC86CF1124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2564904"/>
            <a:ext cx="7283450" cy="1280761"/>
          </a:xfrm>
        </p:spPr>
      </p:pic>
      <p:sp>
        <p:nvSpPr>
          <p:cNvPr id="3" name="Slide Number Placeholder 2"/>
          <p:cNvSpPr>
            <a:spLocks noGrp="1"/>
          </p:cNvSpPr>
          <p:nvPr>
            <p:ph type="sldNum" sz="quarter" idx="12"/>
          </p:nvPr>
        </p:nvSpPr>
        <p:spPr/>
        <p:txBody>
          <a:bodyPr/>
          <a:lstStyle/>
          <a:p>
            <a:fld id="{5A425A51-53F6-4D71-A483-04C68135A0A3}" type="slidenum">
              <a:rPr lang="fr-BE" smtClean="0"/>
              <a:pPr/>
              <a:t>17</a:t>
            </a:fld>
            <a:endParaRPr lang="fr-BE"/>
          </a:p>
        </p:txBody>
      </p:sp>
      <p:sp>
        <p:nvSpPr>
          <p:cNvPr id="6" name="Rounded Rectangle 5"/>
          <p:cNvSpPr/>
          <p:nvPr/>
        </p:nvSpPr>
        <p:spPr>
          <a:xfrm>
            <a:off x="539552" y="4742594"/>
            <a:ext cx="806489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Our solution expands the possibilities with adaptative clustering grain</a:t>
            </a:r>
          </a:p>
        </p:txBody>
      </p:sp>
    </p:spTree>
    <p:extLst>
      <p:ext uri="{BB962C8B-B14F-4D97-AF65-F5344CB8AC3E}">
        <p14:creationId xmlns:p14="http://schemas.microsoft.com/office/powerpoint/2010/main" val="40574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Global flow</a:t>
            </a:r>
          </a:p>
        </p:txBody>
      </p:sp>
      <p:pic>
        <p:nvPicPr>
          <p:cNvPr id="5" name="Espace réservé du contenu 4">
            <a:extLst>
              <a:ext uri="{FF2B5EF4-FFF2-40B4-BE49-F238E27FC236}">
                <a16:creationId xmlns:a16="http://schemas.microsoft.com/office/drawing/2014/main" id="{7C6DD6EF-C657-45BE-9360-FC86CF1124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2706418"/>
            <a:ext cx="7283450" cy="1280761"/>
          </a:xfrm>
        </p:spPr>
      </p:pic>
      <p:sp>
        <p:nvSpPr>
          <p:cNvPr id="3" name="Rectangle : coins arrondis 2">
            <a:extLst>
              <a:ext uri="{FF2B5EF4-FFF2-40B4-BE49-F238E27FC236}">
                <a16:creationId xmlns:a16="http://schemas.microsoft.com/office/drawing/2014/main" id="{73EC2EA8-C938-4C28-A07D-162F411542E0}"/>
              </a:ext>
            </a:extLst>
          </p:cNvPr>
          <p:cNvSpPr/>
          <p:nvPr/>
        </p:nvSpPr>
        <p:spPr>
          <a:xfrm>
            <a:off x="3708202" y="3488681"/>
            <a:ext cx="3096344" cy="4984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Slide Number Placeholder 3"/>
          <p:cNvSpPr>
            <a:spLocks noGrp="1"/>
          </p:cNvSpPr>
          <p:nvPr>
            <p:ph type="sldNum" sz="quarter" idx="12"/>
          </p:nvPr>
        </p:nvSpPr>
        <p:spPr/>
        <p:txBody>
          <a:bodyPr/>
          <a:lstStyle/>
          <a:p>
            <a:fld id="{5A425A51-53F6-4D71-A483-04C68135A0A3}" type="slidenum">
              <a:rPr lang="fr-BE" smtClean="0"/>
              <a:pPr/>
              <a:t>18</a:t>
            </a:fld>
            <a:endParaRPr lang="fr-BE"/>
          </a:p>
        </p:txBody>
      </p:sp>
      <p:sp>
        <p:nvSpPr>
          <p:cNvPr id="6" name="Rounded Rectangle 5"/>
          <p:cNvSpPr/>
          <p:nvPr/>
        </p:nvSpPr>
        <p:spPr>
          <a:xfrm>
            <a:off x="539552" y="4742594"/>
            <a:ext cx="806489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Flow up to graph partitioning is fully automated</a:t>
            </a:r>
          </a:p>
        </p:txBody>
      </p:sp>
    </p:spTree>
    <p:extLst>
      <p:ext uri="{BB962C8B-B14F-4D97-AF65-F5344CB8AC3E}">
        <p14:creationId xmlns:p14="http://schemas.microsoft.com/office/powerpoint/2010/main" val="414105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Global flow</a:t>
            </a:r>
          </a:p>
        </p:txBody>
      </p:sp>
      <p:pic>
        <p:nvPicPr>
          <p:cNvPr id="5" name="Espace réservé du contenu 4">
            <a:extLst>
              <a:ext uri="{FF2B5EF4-FFF2-40B4-BE49-F238E27FC236}">
                <a16:creationId xmlns:a16="http://schemas.microsoft.com/office/drawing/2014/main" id="{7C6DD6EF-C657-45BE-9360-FC86CF1124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2780928"/>
            <a:ext cx="7283450" cy="1280761"/>
          </a:xfrm>
        </p:spPr>
      </p:pic>
      <p:sp>
        <p:nvSpPr>
          <p:cNvPr id="3" name="Rectangle : coins arrondis 2">
            <a:extLst>
              <a:ext uri="{FF2B5EF4-FFF2-40B4-BE49-F238E27FC236}">
                <a16:creationId xmlns:a16="http://schemas.microsoft.com/office/drawing/2014/main" id="{73EC2EA8-C938-4C28-A07D-162F411542E0}"/>
              </a:ext>
            </a:extLst>
          </p:cNvPr>
          <p:cNvSpPr/>
          <p:nvPr/>
        </p:nvSpPr>
        <p:spPr>
          <a:xfrm>
            <a:off x="3780210" y="3563191"/>
            <a:ext cx="1080120" cy="4984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Slide Number Placeholder 3"/>
          <p:cNvSpPr>
            <a:spLocks noGrp="1"/>
          </p:cNvSpPr>
          <p:nvPr>
            <p:ph type="sldNum" sz="quarter" idx="12"/>
          </p:nvPr>
        </p:nvSpPr>
        <p:spPr/>
        <p:txBody>
          <a:bodyPr/>
          <a:lstStyle/>
          <a:p>
            <a:fld id="{5A425A51-53F6-4D71-A483-04C68135A0A3}" type="slidenum">
              <a:rPr lang="fr-BE" smtClean="0"/>
              <a:pPr/>
              <a:t>19</a:t>
            </a:fld>
            <a:endParaRPr lang="fr-BE"/>
          </a:p>
        </p:txBody>
      </p:sp>
      <p:sp>
        <p:nvSpPr>
          <p:cNvPr id="6" name="Rounded Rectangle 5"/>
          <p:cNvSpPr/>
          <p:nvPr/>
        </p:nvSpPr>
        <p:spPr>
          <a:xfrm>
            <a:off x="539552" y="4742594"/>
            <a:ext cx="806489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Highlight the decisions in the clustering step</a:t>
            </a:r>
          </a:p>
        </p:txBody>
      </p:sp>
    </p:spTree>
    <p:extLst>
      <p:ext uri="{BB962C8B-B14F-4D97-AF65-F5344CB8AC3E}">
        <p14:creationId xmlns:p14="http://schemas.microsoft.com/office/powerpoint/2010/main" val="240878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584" y="1556792"/>
            <a:ext cx="3168352" cy="2952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Clusters and graphs toward 3D</a:t>
            </a:r>
          </a:p>
        </p:txBody>
      </p:sp>
      <p:sp>
        <p:nvSpPr>
          <p:cNvPr id="4" name="Slide Number Placeholder 3"/>
          <p:cNvSpPr>
            <a:spLocks noGrp="1"/>
          </p:cNvSpPr>
          <p:nvPr>
            <p:ph type="sldNum" sz="quarter" idx="12"/>
          </p:nvPr>
        </p:nvSpPr>
        <p:spPr/>
        <p:txBody>
          <a:bodyPr/>
          <a:lstStyle/>
          <a:p>
            <a:fld id="{33C843E2-B509-49D3-AC57-8EC2BA047D10}" type="slidenum">
              <a:rPr lang="fr-BE" smtClean="0"/>
              <a:pPr/>
              <a:t>2</a:t>
            </a:fld>
            <a:endParaRPr lang="fr-BE"/>
          </a:p>
        </p:txBody>
      </p:sp>
      <p:sp>
        <p:nvSpPr>
          <p:cNvPr id="24" name="TextBox 23"/>
          <p:cNvSpPr txBox="1"/>
          <p:nvPr/>
        </p:nvSpPr>
        <p:spPr>
          <a:xfrm>
            <a:off x="611560" y="4656803"/>
            <a:ext cx="316835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2D P&amp;R design</a:t>
            </a:r>
          </a:p>
        </p:txBody>
      </p:sp>
      <p:sp>
        <p:nvSpPr>
          <p:cNvPr id="25" name="Rectangle 24"/>
          <p:cNvSpPr/>
          <p:nvPr/>
        </p:nvSpPr>
        <p:spPr>
          <a:xfrm>
            <a:off x="827584" y="1556307"/>
            <a:ext cx="1512168" cy="2952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501928" y="1556307"/>
            <a:ext cx="1518306" cy="2952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5">
            <a:extLst>
              <a:ext uri="{FF2B5EF4-FFF2-40B4-BE49-F238E27FC236}">
                <a16:creationId xmlns:a16="http://schemas.microsoft.com/office/drawing/2014/main" id="{1062D292-49B6-D544-9E5F-BA55187A123C}"/>
              </a:ext>
            </a:extLst>
          </p:cNvPr>
          <p:cNvPicPr>
            <a:picLocks noChangeAspect="1"/>
          </p:cNvPicPr>
          <p:nvPr/>
        </p:nvPicPr>
        <p:blipFill>
          <a:blip r:embed="rId2"/>
          <a:stretch>
            <a:fillRect/>
          </a:stretch>
        </p:blipFill>
        <p:spPr>
          <a:xfrm>
            <a:off x="4121745" y="1039767"/>
            <a:ext cx="4801762" cy="4765497"/>
          </a:xfrm>
          <a:prstGeom prst="rect">
            <a:avLst/>
          </a:prstGeom>
          <a:scene3d>
            <a:camera prst="orthographicFront">
              <a:rot lat="0" lon="0" rev="0"/>
            </a:camera>
            <a:lightRig rig="threePt" dir="t"/>
          </a:scene3d>
        </p:spPr>
      </p:pic>
      <p:sp>
        <p:nvSpPr>
          <p:cNvPr id="10" name="TextBox 9">
            <a:extLst>
              <a:ext uri="{FF2B5EF4-FFF2-40B4-BE49-F238E27FC236}">
                <a16:creationId xmlns:a16="http://schemas.microsoft.com/office/drawing/2014/main" id="{1E6B3835-B1F1-EC42-B0A9-44432729A1D8}"/>
              </a:ext>
            </a:extLst>
          </p:cNvPr>
          <p:cNvSpPr txBox="1"/>
          <p:nvPr/>
        </p:nvSpPr>
        <p:spPr>
          <a:xfrm>
            <a:off x="2987824" y="5552837"/>
            <a:ext cx="3168352" cy="1015663"/>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You can use </a:t>
            </a:r>
            <a:r>
              <a:rPr lang="en-US" sz="2000" dirty="0" err="1">
                <a:latin typeface="Helvetica" panose="020B0604020202020204" pitchFamily="34" charset="0"/>
                <a:cs typeface="Helvetica" panose="020B0604020202020204" pitchFamily="34" charset="0"/>
              </a:rPr>
              <a:t>thie</a:t>
            </a:r>
            <a:r>
              <a:rPr lang="en-US" sz="2000" dirty="0">
                <a:latin typeface="Helvetica" panose="020B0604020202020204" pitchFamily="34" charset="0"/>
                <a:cs typeface="Helvetica" panose="020B0604020202020204" pitchFamily="34" charset="0"/>
              </a:rPr>
              <a:t> fig on the right to replace the plain square on the left</a:t>
            </a:r>
          </a:p>
        </p:txBody>
      </p:sp>
    </p:spTree>
    <p:extLst>
      <p:ext uri="{BB962C8B-B14F-4D97-AF65-F5344CB8AC3E}">
        <p14:creationId xmlns:p14="http://schemas.microsoft.com/office/powerpoint/2010/main" val="396791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Clustering	</a:t>
            </a:r>
          </a:p>
        </p:txBody>
      </p:sp>
      <p:sp>
        <p:nvSpPr>
          <p:cNvPr id="4" name="Rectangle 3"/>
          <p:cNvSpPr/>
          <p:nvPr/>
        </p:nvSpPr>
        <p:spPr>
          <a:xfrm>
            <a:off x="2843808" y="2060848"/>
            <a:ext cx="4248472"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A425A51-53F6-4D71-A483-04C68135A0A3}" type="slidenum">
              <a:rPr lang="fr-BE" smtClean="0"/>
              <a:pPr/>
              <a:t>20</a:t>
            </a:fld>
            <a:endParaRPr lang="fr-BE"/>
          </a:p>
        </p:txBody>
      </p:sp>
    </p:spTree>
    <p:extLst>
      <p:ext uri="{BB962C8B-B14F-4D97-AF65-F5344CB8AC3E}">
        <p14:creationId xmlns:p14="http://schemas.microsoft.com/office/powerpoint/2010/main" val="107285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Clustering	</a:t>
            </a:r>
          </a:p>
        </p:txBody>
      </p:sp>
      <p:sp>
        <p:nvSpPr>
          <p:cNvPr id="3" name="Rectangle 2"/>
          <p:cNvSpPr/>
          <p:nvPr/>
        </p:nvSpPr>
        <p:spPr>
          <a:xfrm>
            <a:off x="2843808" y="3933056"/>
            <a:ext cx="424847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43808" y="2060848"/>
            <a:ext cx="424847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5A425A51-53F6-4D71-A483-04C68135A0A3}" type="slidenum">
              <a:rPr lang="fr-BE" smtClean="0"/>
              <a:pPr/>
              <a:t>21</a:t>
            </a:fld>
            <a:endParaRPr lang="fr-BE"/>
          </a:p>
        </p:txBody>
      </p:sp>
    </p:spTree>
    <p:extLst>
      <p:ext uri="{BB962C8B-B14F-4D97-AF65-F5344CB8AC3E}">
        <p14:creationId xmlns:p14="http://schemas.microsoft.com/office/powerpoint/2010/main" val="252878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Clustering	</a:t>
            </a:r>
          </a:p>
        </p:txBody>
      </p:sp>
      <p:sp>
        <p:nvSpPr>
          <p:cNvPr id="4" name="Rectangle 3"/>
          <p:cNvSpPr/>
          <p:nvPr/>
        </p:nvSpPr>
        <p:spPr>
          <a:xfrm>
            <a:off x="2843808" y="2060848"/>
            <a:ext cx="208823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2060848"/>
            <a:ext cx="208823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43808" y="3933056"/>
            <a:ext cx="208823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04048" y="3933056"/>
            <a:ext cx="208823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A425A51-53F6-4D71-A483-04C68135A0A3}" type="slidenum">
              <a:rPr lang="fr-BE" smtClean="0"/>
              <a:pPr/>
              <a:t>22</a:t>
            </a:fld>
            <a:endParaRPr lang="fr-BE"/>
          </a:p>
        </p:txBody>
      </p:sp>
    </p:spTree>
    <p:extLst>
      <p:ext uri="{BB962C8B-B14F-4D97-AF65-F5344CB8AC3E}">
        <p14:creationId xmlns:p14="http://schemas.microsoft.com/office/powerpoint/2010/main" val="3010627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Partitioning</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Bipartition the graph: Min/max-cut</a:t>
            </a:r>
          </a:p>
          <a:p>
            <a:pPr marL="0" indent="0">
              <a:buNone/>
            </a:pPr>
            <a:r>
              <a:rPr lang="en-US" dirty="0"/>
              <a:t>Min or max cutsize:</a:t>
            </a:r>
          </a:p>
          <a:p>
            <a:pPr marL="0" indent="0">
              <a:buNone/>
            </a:pPr>
            <a:r>
              <a:rPr lang="en-US" dirty="0"/>
              <a:t>	Number of nets</a:t>
            </a:r>
          </a:p>
          <a:p>
            <a:pPr marL="0" indent="0">
              <a:buNone/>
            </a:pPr>
            <a:r>
              <a:rPr lang="en-US" dirty="0"/>
              <a:t>	Total wire-length</a:t>
            </a:r>
          </a:p>
          <a:p>
            <a:pPr marL="0" indent="0">
              <a:buNone/>
            </a:pPr>
            <a:r>
              <a:rPr lang="en-US" dirty="0"/>
              <a:t>	Average wire-length</a:t>
            </a:r>
          </a:p>
        </p:txBody>
      </p:sp>
      <p:sp>
        <p:nvSpPr>
          <p:cNvPr id="4" name="Slide Number Placeholder 3"/>
          <p:cNvSpPr>
            <a:spLocks noGrp="1"/>
          </p:cNvSpPr>
          <p:nvPr>
            <p:ph type="sldNum" sz="quarter" idx="12"/>
          </p:nvPr>
        </p:nvSpPr>
        <p:spPr/>
        <p:txBody>
          <a:bodyPr/>
          <a:lstStyle/>
          <a:p>
            <a:fld id="{5A425A51-53F6-4D71-A483-04C68135A0A3}" type="slidenum">
              <a:rPr lang="fr-BE" smtClean="0"/>
              <a:pPr/>
              <a:t>23</a:t>
            </a:fld>
            <a:endParaRPr lang="fr-BE"/>
          </a:p>
        </p:txBody>
      </p:sp>
    </p:spTree>
    <p:extLst>
      <p:ext uri="{BB962C8B-B14F-4D97-AF65-F5344CB8AC3E}">
        <p14:creationId xmlns:p14="http://schemas.microsoft.com/office/powerpoint/2010/main" val="133298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0747558"/>
              </p:ext>
            </p:extLst>
          </p:nvPr>
        </p:nvGraphicFramePr>
        <p:xfrm>
          <a:off x="1043606" y="1600200"/>
          <a:ext cx="7632850" cy="2966720"/>
        </p:xfrm>
        <a:graphic>
          <a:graphicData uri="http://schemas.openxmlformats.org/drawingml/2006/table">
            <a:tbl>
              <a:tblPr firstRow="1" bandRow="1">
                <a:tableStyleId>{5C22544A-7EE6-4342-B048-85BDC9FD1C3A}</a:tableStyleId>
              </a:tblPr>
              <a:tblGrid>
                <a:gridCol w="1224138">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tblGrid>
              <a:tr h="370840">
                <a:tc>
                  <a:txBody>
                    <a:bodyPr/>
                    <a:lstStyle/>
                    <a:p>
                      <a:r>
                        <a:rPr lang="en-US" dirty="0"/>
                        <a:t>Design</a:t>
                      </a:r>
                    </a:p>
                  </a:txBody>
                  <a:tcPr/>
                </a:tc>
                <a:tc>
                  <a:txBody>
                    <a:bodyPr/>
                    <a:lstStyle/>
                    <a:p>
                      <a:r>
                        <a:rPr lang="en-US" dirty="0"/>
                        <a:t>Gates</a:t>
                      </a:r>
                    </a:p>
                  </a:txBody>
                  <a:tcPr/>
                </a:tc>
                <a:tc>
                  <a:txBody>
                    <a:bodyPr/>
                    <a:lstStyle/>
                    <a:p>
                      <a:r>
                        <a:rPr lang="en-US" dirty="0"/>
                        <a:t>Nets</a:t>
                      </a:r>
                    </a:p>
                  </a:txBody>
                  <a:tcPr/>
                </a:tc>
                <a:tc>
                  <a:txBody>
                    <a:bodyPr/>
                    <a:lstStyle/>
                    <a:p>
                      <a:r>
                        <a:rPr lang="en-US" dirty="0"/>
                        <a:t>Wire-length (norm to design HPL)</a:t>
                      </a:r>
                    </a:p>
                  </a:txBody>
                  <a:tcPr/>
                </a:tc>
                <a:extLst>
                  <a:ext uri="{0D108BD9-81ED-4DB2-BD59-A6C34878D82A}">
                    <a16:rowId xmlns:a16="http://schemas.microsoft.com/office/drawing/2014/main" val="10000"/>
                  </a:ext>
                </a:extLst>
              </a:tr>
              <a:tr h="370840">
                <a:tc>
                  <a:txBody>
                    <a:bodyPr/>
                    <a:lstStyle/>
                    <a:p>
                      <a:r>
                        <a:rPr lang="en-US" dirty="0"/>
                        <a:t>D1</a:t>
                      </a:r>
                    </a:p>
                  </a:txBody>
                  <a:tcPr/>
                </a:tc>
                <a:tc>
                  <a:txBody>
                    <a:bodyPr/>
                    <a:lstStyle/>
                    <a:p>
                      <a:r>
                        <a:rPr lang="en-US" dirty="0"/>
                        <a:t>42k</a:t>
                      </a:r>
                    </a:p>
                  </a:txBody>
                  <a:tcPr/>
                </a:tc>
                <a:tc>
                  <a:txBody>
                    <a:bodyPr/>
                    <a:lstStyle/>
                    <a:p>
                      <a:r>
                        <a:rPr lang="en-US" dirty="0"/>
                        <a:t>50k</a:t>
                      </a:r>
                    </a:p>
                  </a:txBody>
                  <a:tcPr/>
                </a:tc>
                <a:tc>
                  <a:txBody>
                    <a:bodyPr/>
                    <a:lstStyle/>
                    <a:p>
                      <a:r>
                        <a:rPr lang="en-US" dirty="0"/>
                        <a:t>2,101</a:t>
                      </a:r>
                    </a:p>
                  </a:txBody>
                  <a:tcPr/>
                </a:tc>
                <a:extLst>
                  <a:ext uri="{0D108BD9-81ED-4DB2-BD59-A6C34878D82A}">
                    <a16:rowId xmlns:a16="http://schemas.microsoft.com/office/drawing/2014/main" val="10001"/>
                  </a:ext>
                </a:extLst>
              </a:tr>
              <a:tr h="370840">
                <a:tc>
                  <a:txBody>
                    <a:bodyPr/>
                    <a:lstStyle/>
                    <a:p>
                      <a:r>
                        <a:rPr lang="en-US" dirty="0"/>
                        <a:t>D2</a:t>
                      </a:r>
                    </a:p>
                  </a:txBody>
                  <a:tcPr/>
                </a:tc>
                <a:tc>
                  <a:txBody>
                    <a:bodyPr/>
                    <a:lstStyle/>
                    <a:p>
                      <a:r>
                        <a:rPr lang="en-US" dirty="0"/>
                        <a:t>121k</a:t>
                      </a:r>
                    </a:p>
                  </a:txBody>
                  <a:tcPr/>
                </a:tc>
                <a:tc>
                  <a:txBody>
                    <a:bodyPr/>
                    <a:lstStyle/>
                    <a:p>
                      <a:r>
                        <a:rPr lang="en-US" dirty="0"/>
                        <a:t>137k</a:t>
                      </a:r>
                    </a:p>
                  </a:txBody>
                  <a:tcPr/>
                </a:tc>
                <a:tc>
                  <a:txBody>
                    <a:bodyPr/>
                    <a:lstStyle/>
                    <a:p>
                      <a:r>
                        <a:rPr lang="en-US" dirty="0"/>
                        <a:t>2,050</a:t>
                      </a:r>
                    </a:p>
                  </a:txBody>
                  <a:tcPr/>
                </a:tc>
                <a:extLst>
                  <a:ext uri="{0D108BD9-81ED-4DB2-BD59-A6C34878D82A}">
                    <a16:rowId xmlns:a16="http://schemas.microsoft.com/office/drawing/2014/main" val="10002"/>
                  </a:ext>
                </a:extLst>
              </a:tr>
              <a:tr h="370840">
                <a:tc>
                  <a:txBody>
                    <a:bodyPr/>
                    <a:lstStyle/>
                    <a:p>
                      <a:r>
                        <a:rPr lang="en-US" dirty="0"/>
                        <a:t>D3</a:t>
                      </a:r>
                    </a:p>
                  </a:txBody>
                  <a:tcPr/>
                </a:tc>
                <a:tc>
                  <a:txBody>
                    <a:bodyPr/>
                    <a:lstStyle/>
                    <a:p>
                      <a:r>
                        <a:rPr lang="en-US" dirty="0"/>
                        <a:t>185k</a:t>
                      </a:r>
                    </a:p>
                  </a:txBody>
                  <a:tcPr/>
                </a:tc>
                <a:tc>
                  <a:txBody>
                    <a:bodyPr/>
                    <a:lstStyle/>
                    <a:p>
                      <a:r>
                        <a:rPr lang="en-US" dirty="0"/>
                        <a:t>200k</a:t>
                      </a:r>
                    </a:p>
                  </a:txBody>
                  <a:tcPr/>
                </a:tc>
                <a:tc>
                  <a:txBody>
                    <a:bodyPr/>
                    <a:lstStyle/>
                    <a:p>
                      <a:r>
                        <a:rPr lang="en-US" dirty="0"/>
                        <a:t>2,860</a:t>
                      </a:r>
                    </a:p>
                  </a:txBody>
                  <a:tcPr/>
                </a:tc>
                <a:extLst>
                  <a:ext uri="{0D108BD9-81ED-4DB2-BD59-A6C34878D82A}">
                    <a16:rowId xmlns:a16="http://schemas.microsoft.com/office/drawing/2014/main" val="10003"/>
                  </a:ext>
                </a:extLst>
              </a:tr>
              <a:tr h="370840">
                <a:tc>
                  <a:txBody>
                    <a:bodyPr/>
                    <a:lstStyle/>
                    <a:p>
                      <a:r>
                        <a:rPr lang="en-US" dirty="0"/>
                        <a:t>D4</a:t>
                      </a:r>
                    </a:p>
                  </a:txBody>
                  <a:tcPr/>
                </a:tc>
                <a:tc>
                  <a:txBody>
                    <a:bodyPr/>
                    <a:lstStyle/>
                    <a:p>
                      <a:r>
                        <a:rPr lang="en-US" dirty="0"/>
                        <a:t>220k</a:t>
                      </a:r>
                    </a:p>
                  </a:txBody>
                  <a:tcPr/>
                </a:tc>
                <a:tc>
                  <a:txBody>
                    <a:bodyPr/>
                    <a:lstStyle/>
                    <a:p>
                      <a:r>
                        <a:rPr lang="en-US" dirty="0"/>
                        <a:t>234k</a:t>
                      </a:r>
                    </a:p>
                  </a:txBody>
                  <a:tcPr/>
                </a:tc>
                <a:tc>
                  <a:txBody>
                    <a:bodyPr/>
                    <a:lstStyle/>
                    <a:p>
                      <a:r>
                        <a:rPr lang="en-US" dirty="0"/>
                        <a:t>4,318</a:t>
                      </a:r>
                    </a:p>
                  </a:txBody>
                  <a:tcPr/>
                </a:tc>
                <a:extLst>
                  <a:ext uri="{0D108BD9-81ED-4DB2-BD59-A6C34878D82A}">
                    <a16:rowId xmlns:a16="http://schemas.microsoft.com/office/drawing/2014/main" val="10004"/>
                  </a:ext>
                </a:extLst>
              </a:tr>
              <a:tr h="370840">
                <a:tc>
                  <a:txBody>
                    <a:bodyPr/>
                    <a:lstStyle/>
                    <a:p>
                      <a:r>
                        <a:rPr lang="en-US" dirty="0"/>
                        <a:t>D5</a:t>
                      </a:r>
                    </a:p>
                  </a:txBody>
                  <a:tcPr/>
                </a:tc>
                <a:tc>
                  <a:txBody>
                    <a:bodyPr/>
                    <a:lstStyle/>
                    <a:p>
                      <a:r>
                        <a:rPr lang="en-US" dirty="0"/>
                        <a:t>290k</a:t>
                      </a:r>
                    </a:p>
                  </a:txBody>
                  <a:tcPr/>
                </a:tc>
                <a:tc>
                  <a:txBody>
                    <a:bodyPr/>
                    <a:lstStyle/>
                    <a:p>
                      <a:r>
                        <a:rPr lang="en-US" dirty="0"/>
                        <a:t>306k</a:t>
                      </a:r>
                    </a:p>
                  </a:txBody>
                  <a:tcPr/>
                </a:tc>
                <a:tc>
                  <a:txBody>
                    <a:bodyPr/>
                    <a:lstStyle/>
                    <a:p>
                      <a:r>
                        <a:rPr lang="en-US" dirty="0"/>
                        <a:t>5,312</a:t>
                      </a:r>
                    </a:p>
                  </a:txBody>
                  <a:tcPr/>
                </a:tc>
                <a:extLst>
                  <a:ext uri="{0D108BD9-81ED-4DB2-BD59-A6C34878D82A}">
                    <a16:rowId xmlns:a16="http://schemas.microsoft.com/office/drawing/2014/main" val="10005"/>
                  </a:ext>
                </a:extLst>
              </a:tr>
              <a:tr h="370840">
                <a:tc>
                  <a:txBody>
                    <a:bodyPr/>
                    <a:lstStyle/>
                    <a:p>
                      <a:r>
                        <a:rPr lang="en-US" dirty="0"/>
                        <a:t>D6</a:t>
                      </a:r>
                    </a:p>
                  </a:txBody>
                  <a:tcPr/>
                </a:tc>
                <a:tc>
                  <a:txBody>
                    <a:bodyPr/>
                    <a:lstStyle/>
                    <a:p>
                      <a:r>
                        <a:rPr lang="en-US" dirty="0"/>
                        <a:t>694k</a:t>
                      </a:r>
                    </a:p>
                  </a:txBody>
                  <a:tcPr/>
                </a:tc>
                <a:tc>
                  <a:txBody>
                    <a:bodyPr/>
                    <a:lstStyle/>
                    <a:p>
                      <a:r>
                        <a:rPr lang="en-US" dirty="0"/>
                        <a:t>774k</a:t>
                      </a:r>
                    </a:p>
                  </a:txBody>
                  <a:tcPr/>
                </a:tc>
                <a:tc>
                  <a:txBody>
                    <a:bodyPr/>
                    <a:lstStyle/>
                    <a:p>
                      <a:r>
                        <a:rPr lang="en-US" dirty="0"/>
                        <a:t>12,606</a:t>
                      </a:r>
                    </a:p>
                  </a:txBody>
                  <a:tcPr/>
                </a:tc>
                <a:extLst>
                  <a:ext uri="{0D108BD9-81ED-4DB2-BD59-A6C34878D82A}">
                    <a16:rowId xmlns:a16="http://schemas.microsoft.com/office/drawing/2014/main" val="10006"/>
                  </a:ext>
                </a:extLst>
              </a:tr>
              <a:tr h="370840">
                <a:tc>
                  <a:txBody>
                    <a:bodyPr/>
                    <a:lstStyle/>
                    <a:p>
                      <a:r>
                        <a:rPr lang="en-US" dirty="0"/>
                        <a:t>D7</a:t>
                      </a:r>
                    </a:p>
                  </a:txBody>
                  <a:tcPr/>
                </a:tc>
                <a:tc>
                  <a:txBody>
                    <a:bodyPr/>
                    <a:lstStyle/>
                    <a:p>
                      <a:r>
                        <a:rPr lang="en-US" dirty="0"/>
                        <a:t>808k</a:t>
                      </a:r>
                    </a:p>
                  </a:txBody>
                  <a:tcPr/>
                </a:tc>
                <a:tc>
                  <a:txBody>
                    <a:bodyPr/>
                    <a:lstStyle/>
                    <a:p>
                      <a:r>
                        <a:rPr lang="en-US" dirty="0"/>
                        <a:t>883k</a:t>
                      </a:r>
                    </a:p>
                  </a:txBody>
                  <a:tcPr/>
                </a:tc>
                <a:tc>
                  <a:txBody>
                    <a:bodyPr/>
                    <a:lstStyle/>
                    <a:p>
                      <a:r>
                        <a:rPr lang="en-US" dirty="0"/>
                        <a:t>16,722</a:t>
                      </a:r>
                    </a:p>
                  </a:txBody>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5A425A51-53F6-4D71-A483-04C68135A0A3}" type="slidenum">
              <a:rPr lang="fr-BE" smtClean="0"/>
              <a:pPr/>
              <a:t>24</a:t>
            </a:fld>
            <a:endParaRPr lang="fr-BE"/>
          </a:p>
        </p:txBody>
      </p:sp>
      <p:sp>
        <p:nvSpPr>
          <p:cNvPr id="5" name="Rounded Rectangle 4"/>
          <p:cNvSpPr/>
          <p:nvPr/>
        </p:nvSpPr>
        <p:spPr>
          <a:xfrm>
            <a:off x="1043608" y="5445224"/>
            <a:ext cx="7231565" cy="792088"/>
          </a:xfrm>
          <a:prstGeom prst="roundRect">
            <a:avLst/>
          </a:prstGeom>
          <a:solidFill>
            <a:srgbClr val="00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Selection of designs with various topologies and connection densities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8856" t="21323" r="6913" b="70875"/>
          <a:stretch/>
        </p:blipFill>
        <p:spPr>
          <a:xfrm>
            <a:off x="564704" y="2045802"/>
            <a:ext cx="360039" cy="288033"/>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8851" t="29257" r="6918" b="62941"/>
          <a:stretch/>
        </p:blipFill>
        <p:spPr>
          <a:xfrm>
            <a:off x="554816" y="2394003"/>
            <a:ext cx="360039" cy="28803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8851" t="37059" r="6918" b="55139"/>
          <a:stretch/>
        </p:blipFill>
        <p:spPr>
          <a:xfrm>
            <a:off x="568182" y="2742205"/>
            <a:ext cx="360039" cy="288033"/>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9211" t="44861" r="6918" b="47337"/>
          <a:stretch/>
        </p:blipFill>
        <p:spPr>
          <a:xfrm>
            <a:off x="595269" y="3094106"/>
            <a:ext cx="329474" cy="288035"/>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89361" t="54614" r="6917" b="38486"/>
          <a:stretch/>
        </p:blipFill>
        <p:spPr>
          <a:xfrm>
            <a:off x="611560" y="3573016"/>
            <a:ext cx="316663" cy="254747"/>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89379" t="62412" r="6899" b="32030"/>
          <a:stretch/>
        </p:blipFill>
        <p:spPr>
          <a:xfrm>
            <a:off x="611560" y="3924919"/>
            <a:ext cx="316663" cy="205191"/>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89379" t="70518" r="6899" b="23924"/>
          <a:stretch/>
        </p:blipFill>
        <p:spPr>
          <a:xfrm>
            <a:off x="611560" y="4304215"/>
            <a:ext cx="316663" cy="205191"/>
          </a:xfrm>
          <a:prstGeom prst="rect">
            <a:avLst/>
          </a:prstGeom>
        </p:spPr>
      </p:pic>
    </p:spTree>
    <p:extLst>
      <p:ext uri="{BB962C8B-B14F-4D97-AF65-F5344CB8AC3E}">
        <p14:creationId xmlns:p14="http://schemas.microsoft.com/office/powerpoint/2010/main" val="241457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of the experiment</a:t>
            </a:r>
          </a:p>
        </p:txBody>
      </p:sp>
      <p:sp>
        <p:nvSpPr>
          <p:cNvPr id="3" name="Slide Number Placeholder 2"/>
          <p:cNvSpPr>
            <a:spLocks noGrp="1"/>
          </p:cNvSpPr>
          <p:nvPr>
            <p:ph type="sldNum" sz="quarter" idx="12"/>
          </p:nvPr>
        </p:nvSpPr>
        <p:spPr/>
        <p:txBody>
          <a:bodyPr/>
          <a:lstStyle/>
          <a:p>
            <a:fld id="{C599837B-9C26-41FC-9B2D-73479CD3A2F5}" type="slidenum">
              <a:rPr lang="fr-BE" smtClean="0"/>
              <a:pPr/>
              <a:t>25</a:t>
            </a:fld>
            <a:endParaRPr lang="fr-BE"/>
          </a:p>
        </p:txBody>
      </p:sp>
      <p:sp>
        <p:nvSpPr>
          <p:cNvPr id="4" name="TextBox 3"/>
          <p:cNvSpPr txBox="1"/>
          <p:nvPr/>
        </p:nvSpPr>
        <p:spPr>
          <a:xfrm>
            <a:off x="467545" y="1628800"/>
            <a:ext cx="7650522" cy="3046988"/>
          </a:xfrm>
          <a:prstGeom prst="rect">
            <a:avLst/>
          </a:prstGeom>
          <a:noFill/>
        </p:spPr>
        <p:txBody>
          <a:bodyPr wrap="square" rtlCol="0">
            <a:spAutoFit/>
          </a:bodyPr>
          <a:lstStyle/>
          <a:p>
            <a:r>
              <a:rPr lang="en-US" sz="2400" dirty="0"/>
              <a:t>Study the partitioning grain to find an optimum</a:t>
            </a:r>
          </a:p>
          <a:p>
            <a:endParaRPr lang="en-US" sz="2400" dirty="0"/>
          </a:p>
          <a:p>
            <a:endParaRPr lang="en-US" sz="2400" dirty="0"/>
          </a:p>
          <a:p>
            <a:pPr marL="342900" indent="-342900">
              <a:buFont typeface="+mj-lt"/>
              <a:buAutoNum type="arabicPeriod"/>
            </a:pPr>
            <a:r>
              <a:rPr lang="en-US" sz="2400" dirty="0"/>
              <a:t>Observe the impact of the grain on the percentage of total system wire-length cut</a:t>
            </a:r>
          </a:p>
          <a:p>
            <a:pPr marL="342900" indent="-342900">
              <a:buFont typeface="+mj-lt"/>
              <a:buAutoNum type="arabicPeriod"/>
            </a:pPr>
            <a:endParaRPr lang="en-US" sz="2400" dirty="0"/>
          </a:p>
          <a:p>
            <a:pPr marL="342900" indent="-342900">
              <a:buFont typeface="+mj-lt"/>
              <a:buAutoNum type="arabicPeriod"/>
            </a:pPr>
            <a:r>
              <a:rPr lang="en-US" sz="2400" dirty="0"/>
              <a:t>Observe the number of 3D connexions and their impact on 3D pitch</a:t>
            </a:r>
          </a:p>
        </p:txBody>
      </p:sp>
    </p:spTree>
    <p:extLst>
      <p:ext uri="{BB962C8B-B14F-4D97-AF65-F5344CB8AC3E}">
        <p14:creationId xmlns:p14="http://schemas.microsoft.com/office/powerpoint/2010/main" val="3249718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wire-length gain in 3D</a:t>
            </a:r>
          </a:p>
        </p:txBody>
      </p:sp>
      <p:sp>
        <p:nvSpPr>
          <p:cNvPr id="3" name="Slide Number Placeholder 2"/>
          <p:cNvSpPr>
            <a:spLocks noGrp="1"/>
          </p:cNvSpPr>
          <p:nvPr>
            <p:ph type="sldNum" sz="quarter" idx="12"/>
          </p:nvPr>
        </p:nvSpPr>
        <p:spPr/>
        <p:txBody>
          <a:bodyPr/>
          <a:lstStyle/>
          <a:p>
            <a:fld id="{C599837B-9C26-41FC-9B2D-73479CD3A2F5}" type="slidenum">
              <a:rPr lang="fr-BE" smtClean="0"/>
              <a:pPr/>
              <a:t>26</a:t>
            </a:fld>
            <a:endParaRPr lang="fr-BE"/>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1196752"/>
            <a:ext cx="4314427" cy="5081437"/>
          </a:xfrm>
          <a:prstGeom prst="rect">
            <a:avLst/>
          </a:prstGeom>
        </p:spPr>
      </p:pic>
      <p:sp>
        <p:nvSpPr>
          <p:cNvPr id="5" name="TextBox 4"/>
          <p:cNvSpPr txBox="1"/>
          <p:nvPr/>
        </p:nvSpPr>
        <p:spPr>
          <a:xfrm>
            <a:off x="467544" y="1556792"/>
            <a:ext cx="403244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Measure the total wire-length cut by the partitioning</a:t>
            </a:r>
          </a:p>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MIN-CUT: No change</a:t>
            </a:r>
          </a:p>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MAX-CUT: Progress with cluster size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888" y="1228286"/>
            <a:ext cx="4210642" cy="4959201"/>
          </a:xfrm>
          <a:prstGeom prst="rect">
            <a:avLst/>
          </a:prstGeom>
        </p:spPr>
      </p:pic>
      <p:sp>
        <p:nvSpPr>
          <p:cNvPr id="7" name="TextBox 6"/>
          <p:cNvSpPr txBox="1"/>
          <p:nvPr/>
        </p:nvSpPr>
        <p:spPr>
          <a:xfrm>
            <a:off x="423596" y="4005553"/>
            <a:ext cx="403244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Up to 85% of total WL cut</a:t>
            </a:r>
          </a:p>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Reach a threshold for small clusters</a:t>
            </a:r>
          </a:p>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Around 2k clusters (ie 100s of gates per cluster): 70% to 85% of total WL could gain by going 3D</a:t>
            </a:r>
          </a:p>
        </p:txBody>
      </p:sp>
      <p:sp>
        <p:nvSpPr>
          <p:cNvPr id="8" name="Rectangle 7"/>
          <p:cNvSpPr/>
          <p:nvPr/>
        </p:nvSpPr>
        <p:spPr>
          <a:xfrm>
            <a:off x="6228184" y="2204864"/>
            <a:ext cx="216024" cy="3240360"/>
          </a:xfrm>
          <a:prstGeom prst="rect">
            <a:avLst/>
          </a:prstGeom>
          <a:solidFill>
            <a:srgbClr val="4EE646">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36096" y="1820867"/>
            <a:ext cx="2016224" cy="400110"/>
          </a:xfrm>
          <a:prstGeom prst="rect">
            <a:avLst/>
          </a:prstGeom>
          <a:noFill/>
        </p:spPr>
        <p:txBody>
          <a:bodyPr wrap="square" rtlCol="0">
            <a:spAutoFit/>
          </a:bodyPr>
          <a:lstStyle/>
          <a:p>
            <a:pPr algn="ctr"/>
            <a:r>
              <a:rPr lang="en-US" sz="2000" dirty="0">
                <a:latin typeface="Helvetica" panose="020B0604020202020204" pitchFamily="34" charset="0"/>
                <a:cs typeface="Helvetica" panose="020B0604020202020204" pitchFamily="34" charset="0"/>
              </a:rPr>
              <a:t>2048 clusters</a:t>
            </a:r>
          </a:p>
        </p:txBody>
      </p:sp>
    </p:spTree>
    <p:extLst>
      <p:ext uri="{BB962C8B-B14F-4D97-AF65-F5344CB8AC3E}">
        <p14:creationId xmlns:p14="http://schemas.microsoft.com/office/powerpoint/2010/main" val="176196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wires and 3D pitch</a:t>
            </a:r>
          </a:p>
        </p:txBody>
      </p:sp>
      <p:sp>
        <p:nvSpPr>
          <p:cNvPr id="3" name="Slide Number Placeholder 2"/>
          <p:cNvSpPr>
            <a:spLocks noGrp="1"/>
          </p:cNvSpPr>
          <p:nvPr>
            <p:ph type="sldNum" sz="quarter" idx="12"/>
          </p:nvPr>
        </p:nvSpPr>
        <p:spPr/>
        <p:txBody>
          <a:bodyPr/>
          <a:lstStyle/>
          <a:p>
            <a:fld id="{C599837B-9C26-41FC-9B2D-73479CD3A2F5}" type="slidenum">
              <a:rPr lang="fr-BE" smtClean="0"/>
              <a:pPr/>
              <a:t>27</a:t>
            </a:fld>
            <a:endParaRPr lang="fr-BE"/>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604" y="1340768"/>
            <a:ext cx="4045682" cy="4729224"/>
          </a:xfrm>
          <a:prstGeom prst="rect">
            <a:avLst/>
          </a:prstGeom>
        </p:spPr>
      </p:pic>
      <p:sp>
        <p:nvSpPr>
          <p:cNvPr id="6" name="TextBox 5"/>
          <p:cNvSpPr txBox="1"/>
          <p:nvPr/>
        </p:nvSpPr>
        <p:spPr>
          <a:xfrm>
            <a:off x="611560" y="1628800"/>
            <a:ext cx="396044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MIN-CUT: No influence of the clustering grain</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MAX-CUT produces up to 57% more 3D nets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Exponential rise of the number of 3D connexions</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p:txBody>
      </p:sp>
      <p:sp>
        <p:nvSpPr>
          <p:cNvPr id="7" name="Rectangle 6"/>
          <p:cNvSpPr/>
          <p:nvPr/>
        </p:nvSpPr>
        <p:spPr>
          <a:xfrm>
            <a:off x="6300192" y="2752184"/>
            <a:ext cx="216024" cy="2664296"/>
          </a:xfrm>
          <a:prstGeom prst="rect">
            <a:avLst/>
          </a:prstGeom>
          <a:solidFill>
            <a:srgbClr val="4EE646">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38497" y="2352074"/>
            <a:ext cx="1709122" cy="400110"/>
          </a:xfrm>
          <a:prstGeom prst="rect">
            <a:avLst/>
          </a:prstGeom>
          <a:noFill/>
        </p:spPr>
        <p:txBody>
          <a:bodyPr wrap="none" rtlCol="0">
            <a:spAutoFit/>
          </a:bodyPr>
          <a:lstStyle/>
          <a:p>
            <a:r>
              <a:rPr lang="en-US" sz="2000" dirty="0">
                <a:latin typeface="Helvetica" panose="020B0604020202020204" pitchFamily="34" charset="0"/>
                <a:cs typeface="Helvetica" panose="020B0604020202020204" pitchFamily="34" charset="0"/>
              </a:rPr>
              <a:t>2048 clusters</a:t>
            </a:r>
          </a:p>
        </p:txBody>
      </p:sp>
      <p:sp>
        <p:nvSpPr>
          <p:cNvPr id="9" name="Rounded Rectangle 8"/>
          <p:cNvSpPr/>
          <p:nvPr/>
        </p:nvSpPr>
        <p:spPr>
          <a:xfrm>
            <a:off x="467544" y="3933056"/>
            <a:ext cx="4104456" cy="2501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panose="020B0604020202020204" pitchFamily="34" charset="0"/>
                <a:cs typeface="Helvetica" panose="020B0604020202020204" pitchFamily="34" charset="0"/>
              </a:rPr>
              <a:t>For 2k clusters (100s of gates), we generate on average 35% of 3D wires (18k to 255k wires)</a:t>
            </a:r>
          </a:p>
        </p:txBody>
      </p:sp>
    </p:spTree>
    <p:extLst>
      <p:ext uri="{BB962C8B-B14F-4D97-AF65-F5344CB8AC3E}">
        <p14:creationId xmlns:p14="http://schemas.microsoft.com/office/powerpoint/2010/main" val="168620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clustering grain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883" y="1628800"/>
            <a:ext cx="7675779" cy="3691865"/>
          </a:xfrm>
          <a:prstGeom prst="rect">
            <a:avLst/>
          </a:prstGeom>
        </p:spPr>
      </p:pic>
      <p:sp>
        <p:nvSpPr>
          <p:cNvPr id="6" name="Rounded Rectangle 5"/>
          <p:cNvSpPr/>
          <p:nvPr/>
        </p:nvSpPr>
        <p:spPr>
          <a:xfrm>
            <a:off x="1372883" y="5589240"/>
            <a:ext cx="723156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as little as possible, stay low on the Y-axis</a:t>
            </a:r>
          </a:p>
        </p:txBody>
      </p:sp>
      <p:sp>
        <p:nvSpPr>
          <p:cNvPr id="3" name="Slide Number Placeholder 2"/>
          <p:cNvSpPr>
            <a:spLocks noGrp="1"/>
          </p:cNvSpPr>
          <p:nvPr>
            <p:ph type="sldNum" sz="quarter" idx="12"/>
          </p:nvPr>
        </p:nvSpPr>
        <p:spPr/>
        <p:txBody>
          <a:bodyPr/>
          <a:lstStyle/>
          <a:p>
            <a:fld id="{5A425A51-53F6-4D71-A483-04C68135A0A3}" type="slidenum">
              <a:rPr lang="fr-BE" smtClean="0"/>
              <a:pPr/>
              <a:t>28</a:t>
            </a:fld>
            <a:endParaRPr lang="fr-BE"/>
          </a:p>
        </p:txBody>
      </p:sp>
    </p:spTree>
    <p:extLst>
      <p:ext uri="{BB962C8B-B14F-4D97-AF65-F5344CB8AC3E}">
        <p14:creationId xmlns:p14="http://schemas.microsoft.com/office/powerpoint/2010/main" val="3495001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clustering grain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883" y="1525976"/>
            <a:ext cx="7355472" cy="3954925"/>
          </a:xfrm>
          <a:prstGeom prst="rect">
            <a:avLst/>
          </a:prstGeom>
        </p:spPr>
      </p:pic>
      <p:sp>
        <p:nvSpPr>
          <p:cNvPr id="7" name="Rounded Rectangle 6"/>
          <p:cNvSpPr/>
          <p:nvPr/>
        </p:nvSpPr>
        <p:spPr>
          <a:xfrm>
            <a:off x="1372883" y="5589240"/>
            <a:ext cx="723156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as long as possible, get high on the Y-axis</a:t>
            </a:r>
          </a:p>
        </p:txBody>
      </p:sp>
      <p:sp>
        <p:nvSpPr>
          <p:cNvPr id="3" name="Slide Number Placeholder 2"/>
          <p:cNvSpPr>
            <a:spLocks noGrp="1"/>
          </p:cNvSpPr>
          <p:nvPr>
            <p:ph type="sldNum" sz="quarter" idx="12"/>
          </p:nvPr>
        </p:nvSpPr>
        <p:spPr/>
        <p:txBody>
          <a:bodyPr/>
          <a:lstStyle/>
          <a:p>
            <a:fld id="{5A425A51-53F6-4D71-A483-04C68135A0A3}" type="slidenum">
              <a:rPr lang="fr-BE" smtClean="0"/>
              <a:pPr/>
              <a:t>29</a:t>
            </a:fld>
            <a:endParaRPr lang="fr-BE"/>
          </a:p>
        </p:txBody>
      </p:sp>
    </p:spTree>
    <p:extLst>
      <p:ext uri="{BB962C8B-B14F-4D97-AF65-F5344CB8AC3E}">
        <p14:creationId xmlns:p14="http://schemas.microsoft.com/office/powerpoint/2010/main" val="158675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Clusters and graphs toward 3D</a:t>
            </a:r>
          </a:p>
        </p:txBody>
      </p:sp>
      <p:sp>
        <p:nvSpPr>
          <p:cNvPr id="4" name="Slide Number Placeholder 3"/>
          <p:cNvSpPr>
            <a:spLocks noGrp="1"/>
          </p:cNvSpPr>
          <p:nvPr>
            <p:ph type="sldNum" sz="quarter" idx="12"/>
          </p:nvPr>
        </p:nvSpPr>
        <p:spPr/>
        <p:txBody>
          <a:bodyPr/>
          <a:lstStyle/>
          <a:p>
            <a:fld id="{33C843E2-B509-49D3-AC57-8EC2BA047D10}" type="slidenum">
              <a:rPr lang="fr-BE" smtClean="0"/>
              <a:pPr/>
              <a:t>3</a:t>
            </a:fld>
            <a:endParaRPr lang="fr-BE"/>
          </a:p>
        </p:txBody>
      </p:sp>
      <p:sp>
        <p:nvSpPr>
          <p:cNvPr id="24" name="TextBox 23"/>
          <p:cNvSpPr txBox="1"/>
          <p:nvPr/>
        </p:nvSpPr>
        <p:spPr>
          <a:xfrm>
            <a:off x="611560" y="4656803"/>
            <a:ext cx="316835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2D P&amp;R design</a:t>
            </a:r>
          </a:p>
        </p:txBody>
      </p:sp>
      <p:sp>
        <p:nvSpPr>
          <p:cNvPr id="26" name="TextBox 25"/>
          <p:cNvSpPr txBox="1"/>
          <p:nvPr/>
        </p:nvSpPr>
        <p:spPr>
          <a:xfrm>
            <a:off x="593885" y="5056459"/>
            <a:ext cx="3312368"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Hierarchical clustering</a:t>
            </a:r>
          </a:p>
        </p:txBody>
      </p:sp>
      <p:sp>
        <p:nvSpPr>
          <p:cNvPr id="31" name="Rectangle 30"/>
          <p:cNvSpPr/>
          <p:nvPr/>
        </p:nvSpPr>
        <p:spPr>
          <a:xfrm>
            <a:off x="82758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09417"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2312444"/>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09417"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73513"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6891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75856"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73105"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758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09417"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27584" y="383213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9417"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73513"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6891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275856"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473105"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28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clustering grain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0" y="1925751"/>
            <a:ext cx="7740650" cy="4162030"/>
          </a:xfrm>
          <a:prstGeom prst="rect">
            <a:avLst/>
          </a:prstGeom>
        </p:spPr>
      </p:pic>
      <p:sp>
        <p:nvSpPr>
          <p:cNvPr id="3" name="Slide Number Placeholder 2"/>
          <p:cNvSpPr>
            <a:spLocks noGrp="1"/>
          </p:cNvSpPr>
          <p:nvPr>
            <p:ph type="sldNum" sz="quarter" idx="12"/>
          </p:nvPr>
        </p:nvSpPr>
        <p:spPr/>
        <p:txBody>
          <a:bodyPr/>
          <a:lstStyle/>
          <a:p>
            <a:fld id="{5A425A51-53F6-4D71-A483-04C68135A0A3}" type="slidenum">
              <a:rPr lang="fr-BE" smtClean="0"/>
              <a:pPr/>
              <a:t>30</a:t>
            </a:fld>
            <a:endParaRPr lang="fr-BE"/>
          </a:p>
        </p:txBody>
      </p:sp>
    </p:spTree>
    <p:extLst>
      <p:ext uri="{BB962C8B-B14F-4D97-AF65-F5344CB8AC3E}">
        <p14:creationId xmlns:p14="http://schemas.microsoft.com/office/powerpoint/2010/main" val="2384217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clustering grain</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3959"/>
          <a:stretch/>
        </p:blipFill>
        <p:spPr>
          <a:xfrm>
            <a:off x="1403350" y="1782708"/>
            <a:ext cx="7283450" cy="4071520"/>
          </a:xfrm>
          <a:prstGeom prst="rect">
            <a:avLst/>
          </a:prstGeom>
        </p:spPr>
      </p:pic>
      <p:sp>
        <p:nvSpPr>
          <p:cNvPr id="3" name="Slide Number Placeholder 2"/>
          <p:cNvSpPr>
            <a:spLocks noGrp="1"/>
          </p:cNvSpPr>
          <p:nvPr>
            <p:ph type="sldNum" sz="quarter" idx="12"/>
          </p:nvPr>
        </p:nvSpPr>
        <p:spPr/>
        <p:txBody>
          <a:bodyPr/>
          <a:lstStyle/>
          <a:p>
            <a:fld id="{5A425A51-53F6-4D71-A483-04C68135A0A3}" type="slidenum">
              <a:rPr lang="fr-BE" smtClean="0"/>
              <a:pPr/>
              <a:t>31</a:t>
            </a:fld>
            <a:endParaRPr lang="fr-BE"/>
          </a:p>
        </p:txBody>
      </p:sp>
    </p:spTree>
    <p:extLst>
      <p:ext uri="{BB962C8B-B14F-4D97-AF65-F5344CB8AC3E}">
        <p14:creationId xmlns:p14="http://schemas.microsoft.com/office/powerpoint/2010/main" val="3603361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clustering grain</a:t>
            </a:r>
          </a:p>
        </p:txBody>
      </p:sp>
      <p:graphicFrame>
        <p:nvGraphicFramePr>
          <p:cNvPr id="3" name="Table 2"/>
          <p:cNvGraphicFramePr>
            <a:graphicFrameLocks noGrp="1"/>
          </p:cNvGraphicFramePr>
          <p:nvPr>
            <p:extLst>
              <p:ext uri="{D42A27DB-BD31-4B8C-83A1-F6EECF244321}">
                <p14:modId xmlns:p14="http://schemas.microsoft.com/office/powerpoint/2010/main" val="3358786837"/>
              </p:ext>
            </p:extLst>
          </p:nvPr>
        </p:nvGraphicFramePr>
        <p:xfrm>
          <a:off x="1763690" y="1916830"/>
          <a:ext cx="7272807" cy="3024340"/>
        </p:xfrm>
        <a:graphic>
          <a:graphicData uri="http://schemas.openxmlformats.org/drawingml/2006/table">
            <a:tbl>
              <a:tblPr>
                <a:tableStyleId>{5C22544A-7EE6-4342-B048-85BDC9FD1C3A}</a:tableStyleId>
              </a:tblPr>
              <a:tblGrid>
                <a:gridCol w="1042635">
                  <a:extLst>
                    <a:ext uri="{9D8B030D-6E8A-4147-A177-3AD203B41FA5}">
                      <a16:colId xmlns:a16="http://schemas.microsoft.com/office/drawing/2014/main" val="20000"/>
                    </a:ext>
                  </a:extLst>
                </a:gridCol>
                <a:gridCol w="1038362">
                  <a:extLst>
                    <a:ext uri="{9D8B030D-6E8A-4147-A177-3AD203B41FA5}">
                      <a16:colId xmlns:a16="http://schemas.microsoft.com/office/drawing/2014/main" val="20001"/>
                    </a:ext>
                  </a:extLst>
                </a:gridCol>
                <a:gridCol w="1038362">
                  <a:extLst>
                    <a:ext uri="{9D8B030D-6E8A-4147-A177-3AD203B41FA5}">
                      <a16:colId xmlns:a16="http://schemas.microsoft.com/office/drawing/2014/main" val="20002"/>
                    </a:ext>
                  </a:extLst>
                </a:gridCol>
                <a:gridCol w="1038362">
                  <a:extLst>
                    <a:ext uri="{9D8B030D-6E8A-4147-A177-3AD203B41FA5}">
                      <a16:colId xmlns:a16="http://schemas.microsoft.com/office/drawing/2014/main" val="20003"/>
                    </a:ext>
                  </a:extLst>
                </a:gridCol>
                <a:gridCol w="1038362">
                  <a:extLst>
                    <a:ext uri="{9D8B030D-6E8A-4147-A177-3AD203B41FA5}">
                      <a16:colId xmlns:a16="http://schemas.microsoft.com/office/drawing/2014/main" val="20004"/>
                    </a:ext>
                  </a:extLst>
                </a:gridCol>
                <a:gridCol w="1038362">
                  <a:extLst>
                    <a:ext uri="{9D8B030D-6E8A-4147-A177-3AD203B41FA5}">
                      <a16:colId xmlns:a16="http://schemas.microsoft.com/office/drawing/2014/main" val="20005"/>
                    </a:ext>
                  </a:extLst>
                </a:gridCol>
                <a:gridCol w="1038362">
                  <a:extLst>
                    <a:ext uri="{9D8B030D-6E8A-4147-A177-3AD203B41FA5}">
                      <a16:colId xmlns:a16="http://schemas.microsoft.com/office/drawing/2014/main" val="20006"/>
                    </a:ext>
                  </a:extLst>
                </a:gridCol>
              </a:tblGrid>
              <a:tr h="756085">
                <a:tc>
                  <a:txBody>
                    <a:bodyPr/>
                    <a:lstStyle/>
                    <a:p>
                      <a:pPr algn="l" fontAlgn="b"/>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gridSpan="3">
                  <a:txBody>
                    <a:bodyPr/>
                    <a:lstStyle/>
                    <a:p>
                      <a:pPr algn="ctr" fontAlgn="ctr"/>
                      <a:r>
                        <a:rPr lang="en-US" sz="2000" u="none" strike="noStrike" dirty="0">
                          <a:effectLst/>
                          <a:latin typeface="Helvetica" panose="020B0604020202020204" pitchFamily="34" charset="0"/>
                          <a:cs typeface="Helvetica" panose="020B0604020202020204" pitchFamily="34" charset="0"/>
                        </a:rPr>
                        <a:t>Percentage of nets cut</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2000" u="none" strike="noStrike">
                          <a:effectLst/>
                          <a:latin typeface="Helvetica" panose="020B0604020202020204" pitchFamily="34" charset="0"/>
                          <a:cs typeface="Helvetica" panose="020B0604020202020204" pitchFamily="34" charset="0"/>
                        </a:rPr>
                        <a:t>Percentage of 3D WL</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6085">
                <a:tc>
                  <a:txBody>
                    <a:bodyPr/>
                    <a:lstStyle/>
                    <a:p>
                      <a:pPr algn="l" fontAlgn="b"/>
                      <a:r>
                        <a:rPr lang="en-US" sz="2000" u="none" strike="noStrike">
                          <a:effectLst/>
                          <a:latin typeface="Helvetica" panose="020B0604020202020204" pitchFamily="34" charset="0"/>
                          <a:cs typeface="Helvetica" panose="020B0604020202020204" pitchFamily="34" charset="0"/>
                        </a:rPr>
                        <a:t>Clusters</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8</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2048</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a:effectLst/>
                          <a:latin typeface="Helvetica" panose="020B0604020202020204" pitchFamily="34" charset="0"/>
                          <a:cs typeface="Helvetica" panose="020B0604020202020204" pitchFamily="34" charset="0"/>
                        </a:rPr>
                        <a:t>32768</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a:effectLst/>
                          <a:latin typeface="Helvetica" panose="020B0604020202020204" pitchFamily="34" charset="0"/>
                          <a:cs typeface="Helvetica" panose="020B0604020202020204" pitchFamily="34" charset="0"/>
                        </a:rPr>
                        <a:t>8</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a:effectLst/>
                          <a:latin typeface="Helvetica" panose="020B0604020202020204" pitchFamily="34" charset="0"/>
                          <a:cs typeface="Helvetica" panose="020B0604020202020204" pitchFamily="34" charset="0"/>
                        </a:rPr>
                        <a:t>2048</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a:effectLst/>
                          <a:latin typeface="Helvetica" panose="020B0604020202020204" pitchFamily="34" charset="0"/>
                          <a:cs typeface="Helvetica" panose="020B0604020202020204" pitchFamily="34" charset="0"/>
                        </a:rPr>
                        <a:t>32768</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extLst>
                  <a:ext uri="{0D108BD9-81ED-4DB2-BD59-A6C34878D82A}">
                    <a16:rowId xmlns:a16="http://schemas.microsoft.com/office/drawing/2014/main" val="10001"/>
                  </a:ext>
                </a:extLst>
              </a:tr>
              <a:tr h="756085">
                <a:tc>
                  <a:txBody>
                    <a:bodyPr/>
                    <a:lstStyle/>
                    <a:p>
                      <a:pPr algn="l" fontAlgn="b"/>
                      <a:r>
                        <a:rPr lang="en-US" sz="2000" u="none" strike="noStrike" dirty="0">
                          <a:effectLst/>
                          <a:latin typeface="Helvetica" panose="020B0604020202020204" pitchFamily="34" charset="0"/>
                          <a:cs typeface="Helvetica" panose="020B0604020202020204" pitchFamily="34" charset="0"/>
                        </a:rPr>
                        <a:t>Average</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7%</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35%</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49%</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37%</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73%</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78%</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extLst>
                  <a:ext uri="{0D108BD9-81ED-4DB2-BD59-A6C34878D82A}">
                    <a16:rowId xmlns:a16="http://schemas.microsoft.com/office/drawing/2014/main" val="10002"/>
                  </a:ext>
                </a:extLst>
              </a:tr>
              <a:tr h="756085">
                <a:tc>
                  <a:txBody>
                    <a:bodyPr/>
                    <a:lstStyle/>
                    <a:p>
                      <a:pPr algn="l" fontAlgn="b"/>
                      <a:r>
                        <a:rPr lang="en-US" sz="2000" u="none" strike="noStrike">
                          <a:effectLst/>
                          <a:latin typeface="Helvetica" panose="020B0604020202020204" pitchFamily="34" charset="0"/>
                          <a:cs typeface="Helvetica" panose="020B0604020202020204" pitchFamily="34" charset="0"/>
                        </a:rPr>
                        <a:t>Std dev</a:t>
                      </a:r>
                      <a:endParaRPr lang="en-US" sz="2000" b="0" i="0" u="none" strike="noStrike">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2%</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5%</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7%</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13%</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6%</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tc>
                  <a:txBody>
                    <a:bodyPr/>
                    <a:lstStyle/>
                    <a:p>
                      <a:pPr algn="ctr" fontAlgn="b"/>
                      <a:r>
                        <a:rPr lang="en-US" sz="2000" u="none" strike="noStrike" dirty="0">
                          <a:effectLst/>
                          <a:latin typeface="Helvetica" panose="020B0604020202020204" pitchFamily="34" charset="0"/>
                          <a:cs typeface="Helvetica" panose="020B0604020202020204" pitchFamily="34" charset="0"/>
                        </a:rPr>
                        <a:t>4%</a:t>
                      </a:r>
                      <a:endParaRPr lang="en-US" sz="2000" b="0" i="0" u="none" strike="noStrike" dirty="0">
                        <a:effectLst/>
                        <a:latin typeface="Helvetica" panose="020B0604020202020204" pitchFamily="34" charset="0"/>
                        <a:cs typeface="Helvetica" panose="020B060402020202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5A425A51-53F6-4D71-A483-04C68135A0A3}" type="slidenum">
              <a:rPr lang="fr-BE" smtClean="0"/>
              <a:pPr/>
              <a:t>32</a:t>
            </a:fld>
            <a:endParaRPr lang="fr-BE"/>
          </a:p>
        </p:txBody>
      </p:sp>
    </p:spTree>
    <p:extLst>
      <p:ext uri="{BB962C8B-B14F-4D97-AF65-F5344CB8AC3E}">
        <p14:creationId xmlns:p14="http://schemas.microsoft.com/office/powerpoint/2010/main" val="4049512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CCC1-51E9-0845-A132-1EE6D6C3F96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7430CEE-B430-2941-B711-F8BC745C96E0}"/>
              </a:ext>
            </a:extLst>
          </p:cNvPr>
          <p:cNvSpPr>
            <a:spLocks noGrp="1"/>
          </p:cNvSpPr>
          <p:nvPr>
            <p:ph type="sldNum" sz="quarter" idx="12"/>
          </p:nvPr>
        </p:nvSpPr>
        <p:spPr/>
        <p:txBody>
          <a:bodyPr/>
          <a:lstStyle/>
          <a:p>
            <a:fld id="{5A425A51-53F6-4D71-A483-04C68135A0A3}" type="slidenum">
              <a:rPr lang="fr-BE" smtClean="0"/>
              <a:pPr/>
              <a:t>33</a:t>
            </a:fld>
            <a:endParaRPr lang="fr-BE"/>
          </a:p>
        </p:txBody>
      </p:sp>
      <p:grpSp>
        <p:nvGrpSpPr>
          <p:cNvPr id="12" name="Group 11">
            <a:extLst>
              <a:ext uri="{FF2B5EF4-FFF2-40B4-BE49-F238E27FC236}">
                <a16:creationId xmlns:a16="http://schemas.microsoft.com/office/drawing/2014/main" id="{54D7E5D6-DEF1-CA49-8816-DA38F2860A48}"/>
              </a:ext>
            </a:extLst>
          </p:cNvPr>
          <p:cNvGrpSpPr/>
          <p:nvPr/>
        </p:nvGrpSpPr>
        <p:grpSpPr>
          <a:xfrm>
            <a:off x="1345029" y="3161848"/>
            <a:ext cx="6453942" cy="2799116"/>
            <a:chOff x="4860005" y="2636912"/>
            <a:chExt cx="3989584" cy="3164400"/>
          </a:xfrm>
        </p:grpSpPr>
        <p:pic>
          <p:nvPicPr>
            <p:cNvPr id="5" name="Picture 4">
              <a:extLst>
                <a:ext uri="{FF2B5EF4-FFF2-40B4-BE49-F238E27FC236}">
                  <a16:creationId xmlns:a16="http://schemas.microsoft.com/office/drawing/2014/main" id="{4C01651A-AC94-DE4A-A438-9647D25AFB73}"/>
                </a:ext>
              </a:extLst>
            </p:cNvPr>
            <p:cNvPicPr>
              <a:picLocks noChangeAspect="1"/>
            </p:cNvPicPr>
            <p:nvPr/>
          </p:nvPicPr>
          <p:blipFill>
            <a:blip r:embed="rId2"/>
            <a:stretch>
              <a:fillRect/>
            </a:stretch>
          </p:blipFill>
          <p:spPr>
            <a:xfrm>
              <a:off x="4860005" y="2636912"/>
              <a:ext cx="3989584" cy="3164400"/>
            </a:xfrm>
            <a:prstGeom prst="rect">
              <a:avLst/>
            </a:prstGeom>
          </p:spPr>
        </p:pic>
        <p:sp>
          <p:nvSpPr>
            <p:cNvPr id="6" name="TextBox 5">
              <a:extLst>
                <a:ext uri="{FF2B5EF4-FFF2-40B4-BE49-F238E27FC236}">
                  <a16:creationId xmlns:a16="http://schemas.microsoft.com/office/drawing/2014/main" id="{A568FC5A-91B4-A846-A3A5-29AC4EC0A353}"/>
                </a:ext>
              </a:extLst>
            </p:cNvPr>
            <p:cNvSpPr txBox="1"/>
            <p:nvPr/>
          </p:nvSpPr>
          <p:spPr>
            <a:xfrm>
              <a:off x="7207813" y="3161152"/>
              <a:ext cx="367408"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a)</a:t>
              </a:r>
            </a:p>
          </p:txBody>
        </p:sp>
        <p:sp>
          <p:nvSpPr>
            <p:cNvPr id="7" name="TextBox 6">
              <a:extLst>
                <a:ext uri="{FF2B5EF4-FFF2-40B4-BE49-F238E27FC236}">
                  <a16:creationId xmlns:a16="http://schemas.microsoft.com/office/drawing/2014/main" id="{1F47C067-9842-764E-AF8B-E8E9872D7031}"/>
                </a:ext>
              </a:extLst>
            </p:cNvPr>
            <p:cNvSpPr txBox="1"/>
            <p:nvPr/>
          </p:nvSpPr>
          <p:spPr>
            <a:xfrm>
              <a:off x="5573249" y="2935886"/>
              <a:ext cx="367409"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b)</a:t>
              </a:r>
            </a:p>
          </p:txBody>
        </p:sp>
        <p:grpSp>
          <p:nvGrpSpPr>
            <p:cNvPr id="8" name="Group 7">
              <a:extLst>
                <a:ext uri="{FF2B5EF4-FFF2-40B4-BE49-F238E27FC236}">
                  <a16:creationId xmlns:a16="http://schemas.microsoft.com/office/drawing/2014/main" id="{62297DCA-4AD9-5441-B204-0E147444FCB7}"/>
                </a:ext>
              </a:extLst>
            </p:cNvPr>
            <p:cNvGrpSpPr/>
            <p:nvPr/>
          </p:nvGrpSpPr>
          <p:grpSpPr>
            <a:xfrm>
              <a:off x="6266149" y="2867393"/>
              <a:ext cx="717804" cy="1184656"/>
              <a:chOff x="6409944" y="1549400"/>
              <a:chExt cx="717804" cy="1184656"/>
            </a:xfrm>
          </p:grpSpPr>
          <p:sp>
            <p:nvSpPr>
              <p:cNvPr id="9" name="TextBox 8">
                <a:extLst>
                  <a:ext uri="{FF2B5EF4-FFF2-40B4-BE49-F238E27FC236}">
                    <a16:creationId xmlns:a16="http://schemas.microsoft.com/office/drawing/2014/main" id="{E1181612-C3B5-7644-8828-82B0743392CC}"/>
                  </a:ext>
                </a:extLst>
              </p:cNvPr>
              <p:cNvSpPr txBox="1"/>
              <p:nvPr/>
            </p:nvSpPr>
            <p:spPr>
              <a:xfrm>
                <a:off x="6590752" y="1549400"/>
                <a:ext cx="356188"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c)</a:t>
                </a:r>
              </a:p>
            </p:txBody>
          </p:sp>
          <p:sp>
            <p:nvSpPr>
              <p:cNvPr id="10" name="Rounded Rectangle 9">
                <a:extLst>
                  <a:ext uri="{FF2B5EF4-FFF2-40B4-BE49-F238E27FC236}">
                    <a16:creationId xmlns:a16="http://schemas.microsoft.com/office/drawing/2014/main" id="{DDBC91A2-BF20-7B46-8F4C-6868A207EBCC}"/>
                  </a:ext>
                </a:extLst>
              </p:cNvPr>
              <p:cNvSpPr/>
              <p:nvPr/>
            </p:nvSpPr>
            <p:spPr>
              <a:xfrm>
                <a:off x="6409944" y="1956447"/>
                <a:ext cx="717804" cy="777609"/>
              </a:xfrm>
              <a:prstGeom prst="roundRect">
                <a:avLst/>
              </a:prstGeom>
              <a:noFill/>
              <a:ln w="31750">
                <a:solidFill>
                  <a:srgbClr val="94165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rgbClr val="941651"/>
                  </a:solidFill>
                </a:endParaRPr>
              </a:p>
            </p:txBody>
          </p:sp>
        </p:grpSp>
        <p:cxnSp>
          <p:nvCxnSpPr>
            <p:cNvPr id="11" name="Straight Connector 10">
              <a:extLst>
                <a:ext uri="{FF2B5EF4-FFF2-40B4-BE49-F238E27FC236}">
                  <a16:creationId xmlns:a16="http://schemas.microsoft.com/office/drawing/2014/main" id="{79B6F175-A1B2-7B4B-9801-D9D781BEA65C}"/>
                </a:ext>
              </a:extLst>
            </p:cNvPr>
            <p:cNvCxnSpPr>
              <a:cxnSpLocks/>
            </p:cNvCxnSpPr>
            <p:nvPr/>
          </p:nvCxnSpPr>
          <p:spPr>
            <a:xfrm flipH="1" flipV="1">
              <a:off x="6616892" y="3543320"/>
              <a:ext cx="944560" cy="4796"/>
            </a:xfrm>
            <a:prstGeom prst="line">
              <a:avLst/>
            </a:prstGeom>
            <a:ln w="25400">
              <a:solidFill>
                <a:srgbClr val="94165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BDD9638E-325E-744A-9F1C-572499C226E2}"/>
              </a:ext>
            </a:extLst>
          </p:cNvPr>
          <p:cNvSpPr/>
          <p:nvPr/>
        </p:nvSpPr>
        <p:spPr>
          <a:xfrm>
            <a:off x="335638" y="1130557"/>
            <a:ext cx="8478781" cy="1881462"/>
          </a:xfrm>
          <a:prstGeom prst="rect">
            <a:avLst/>
          </a:prstGeom>
        </p:spPr>
        <p:txBody>
          <a:bodyPr wrap="square">
            <a:noAutofit/>
          </a:bodyPr>
          <a:lstStyle/>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Inter-function wirelength significant for smaller functionalities</a:t>
            </a:r>
          </a:p>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Up to 80% of total WL taken by inter-function WL </a:t>
            </a:r>
          </a:p>
          <a:p>
            <a:pPr marL="808037" lvl="1" indent="-342900">
              <a:spcAft>
                <a:spcPts val="700"/>
              </a:spcAft>
              <a:buClr>
                <a:srgbClr val="941651"/>
              </a:buClr>
              <a:buSzPct val="100000"/>
              <a:buFont typeface="Arial" panose="020B0604020202020204" pitchFamily="34" charset="0"/>
              <a:buChar char="•"/>
            </a:pPr>
            <a:r>
              <a:rPr lang="en-GB" sz="2100" dirty="0">
                <a:solidFill>
                  <a:srgbClr val="941651"/>
                </a:solidFill>
                <a:latin typeface="Helvetica" pitchFamily="2" charset="0"/>
              </a:rPr>
              <a:t>potentially cut by 3D</a:t>
            </a:r>
          </a:p>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For 0.1 to1Kgates clusters inter-function WL is 55-75% of total WL</a:t>
            </a:r>
          </a:p>
        </p:txBody>
      </p:sp>
      <p:sp>
        <p:nvSpPr>
          <p:cNvPr id="14" name="TextBox 13">
            <a:extLst>
              <a:ext uri="{FF2B5EF4-FFF2-40B4-BE49-F238E27FC236}">
                <a16:creationId xmlns:a16="http://schemas.microsoft.com/office/drawing/2014/main" id="{07B0A7DE-997A-7E45-B5B0-3D57587EF9AD}"/>
              </a:ext>
            </a:extLst>
          </p:cNvPr>
          <p:cNvSpPr txBox="1"/>
          <p:nvPr/>
        </p:nvSpPr>
        <p:spPr>
          <a:xfrm>
            <a:off x="558961" y="4433928"/>
            <a:ext cx="5694702" cy="646331"/>
          </a:xfrm>
          <a:prstGeom prst="rect">
            <a:avLst/>
          </a:prstGeom>
          <a:solidFill>
            <a:schemeClr val="bg1"/>
          </a:solidFill>
        </p:spPr>
        <p:txBody>
          <a:bodyPr wrap="square" rtlCol="0">
            <a:spAutoFit/>
          </a:bodyPr>
          <a:lstStyle/>
          <a:p>
            <a:r>
              <a:rPr lang="en-US" dirty="0" err="1">
                <a:solidFill>
                  <a:srgbClr val="FF0000"/>
                </a:solidFill>
              </a:rPr>
              <a:t>Soit</a:t>
            </a:r>
            <a:r>
              <a:rPr lang="en-US" dirty="0">
                <a:solidFill>
                  <a:srgbClr val="FF0000"/>
                </a:solidFill>
              </a:rPr>
              <a:t> on </a:t>
            </a:r>
            <a:r>
              <a:rPr lang="en-US" dirty="0" err="1">
                <a:solidFill>
                  <a:srgbClr val="FF0000"/>
                </a:solidFill>
              </a:rPr>
              <a:t>ralonge</a:t>
            </a:r>
            <a:r>
              <a:rPr lang="en-US" dirty="0">
                <a:solidFill>
                  <a:srgbClr val="FF0000"/>
                </a:solidFill>
              </a:rPr>
              <a:t> le graph pour faire un rectangle plus large que </a:t>
            </a:r>
            <a:r>
              <a:rPr lang="en-US" dirty="0" err="1">
                <a:solidFill>
                  <a:srgbClr val="FF0000"/>
                </a:solidFill>
              </a:rPr>
              <a:t>haut</a:t>
            </a:r>
            <a:r>
              <a:rPr lang="en-US" dirty="0">
                <a:solidFill>
                  <a:srgbClr val="FF0000"/>
                </a:solidFill>
              </a:rPr>
              <a:t> et </a:t>
            </a:r>
            <a:r>
              <a:rPr lang="en-US" dirty="0" err="1">
                <a:solidFill>
                  <a:srgbClr val="FF0000"/>
                </a:solidFill>
              </a:rPr>
              <a:t>texte</a:t>
            </a:r>
            <a:r>
              <a:rPr lang="en-US" dirty="0">
                <a:solidFill>
                  <a:srgbClr val="FF0000"/>
                </a:solidFill>
              </a:rPr>
              <a:t> </a:t>
            </a:r>
            <a:r>
              <a:rPr lang="en-US" dirty="0" err="1">
                <a:solidFill>
                  <a:srgbClr val="FF0000"/>
                </a:solidFill>
              </a:rPr>
              <a:t>est</a:t>
            </a:r>
            <a:r>
              <a:rPr lang="en-US" dirty="0">
                <a:solidFill>
                  <a:srgbClr val="FF0000"/>
                </a:solidFill>
              </a:rPr>
              <a:t> </a:t>
            </a:r>
            <a:r>
              <a:rPr lang="en-US" dirty="0" err="1">
                <a:solidFill>
                  <a:srgbClr val="FF0000"/>
                </a:solidFill>
              </a:rPr>
              <a:t>alors</a:t>
            </a:r>
            <a:r>
              <a:rPr lang="en-US" dirty="0">
                <a:solidFill>
                  <a:srgbClr val="FF0000"/>
                </a:solidFill>
              </a:rPr>
              <a:t> </a:t>
            </a:r>
            <a:r>
              <a:rPr lang="en-US" dirty="0" err="1">
                <a:solidFill>
                  <a:srgbClr val="FF0000"/>
                </a:solidFill>
              </a:rPr>
              <a:t>en</a:t>
            </a:r>
            <a:r>
              <a:rPr lang="en-US" dirty="0">
                <a:solidFill>
                  <a:srgbClr val="FF0000"/>
                </a:solidFill>
              </a:rPr>
              <a:t> </a:t>
            </a:r>
            <a:r>
              <a:rPr lang="en-US" dirty="0" err="1">
                <a:solidFill>
                  <a:srgbClr val="FF0000"/>
                </a:solidFill>
              </a:rPr>
              <a:t>haut</a:t>
            </a:r>
            <a:endParaRPr lang="en-US" dirty="0">
              <a:solidFill>
                <a:srgbClr val="FF0000"/>
              </a:solidFill>
            </a:endParaRPr>
          </a:p>
        </p:txBody>
      </p:sp>
    </p:spTree>
    <p:extLst>
      <p:ext uri="{BB962C8B-B14F-4D97-AF65-F5344CB8AC3E}">
        <p14:creationId xmlns:p14="http://schemas.microsoft.com/office/powerpoint/2010/main" val="326321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CCC1-51E9-0845-A132-1EE6D6C3F96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7430CEE-B430-2941-B711-F8BC745C96E0}"/>
              </a:ext>
            </a:extLst>
          </p:cNvPr>
          <p:cNvSpPr>
            <a:spLocks noGrp="1"/>
          </p:cNvSpPr>
          <p:nvPr>
            <p:ph type="sldNum" sz="quarter" idx="12"/>
          </p:nvPr>
        </p:nvSpPr>
        <p:spPr/>
        <p:txBody>
          <a:bodyPr/>
          <a:lstStyle/>
          <a:p>
            <a:fld id="{5A425A51-53F6-4D71-A483-04C68135A0A3}" type="slidenum">
              <a:rPr lang="fr-BE" smtClean="0"/>
              <a:pPr/>
              <a:t>34</a:t>
            </a:fld>
            <a:endParaRPr lang="fr-BE"/>
          </a:p>
        </p:txBody>
      </p:sp>
      <p:grpSp>
        <p:nvGrpSpPr>
          <p:cNvPr id="12" name="Group 11">
            <a:extLst>
              <a:ext uri="{FF2B5EF4-FFF2-40B4-BE49-F238E27FC236}">
                <a16:creationId xmlns:a16="http://schemas.microsoft.com/office/drawing/2014/main" id="{54D7E5D6-DEF1-CA49-8816-DA38F2860A48}"/>
              </a:ext>
            </a:extLst>
          </p:cNvPr>
          <p:cNvGrpSpPr/>
          <p:nvPr/>
        </p:nvGrpSpPr>
        <p:grpSpPr>
          <a:xfrm>
            <a:off x="4644008" y="1153064"/>
            <a:ext cx="4307091" cy="4830408"/>
            <a:chOff x="4860005" y="2636912"/>
            <a:chExt cx="3989584" cy="3164400"/>
          </a:xfrm>
        </p:grpSpPr>
        <p:pic>
          <p:nvPicPr>
            <p:cNvPr id="5" name="Picture 4">
              <a:extLst>
                <a:ext uri="{FF2B5EF4-FFF2-40B4-BE49-F238E27FC236}">
                  <a16:creationId xmlns:a16="http://schemas.microsoft.com/office/drawing/2014/main" id="{4C01651A-AC94-DE4A-A438-9647D25AFB73}"/>
                </a:ext>
              </a:extLst>
            </p:cNvPr>
            <p:cNvPicPr>
              <a:picLocks noChangeAspect="1"/>
            </p:cNvPicPr>
            <p:nvPr/>
          </p:nvPicPr>
          <p:blipFill>
            <a:blip r:embed="rId2"/>
            <a:stretch>
              <a:fillRect/>
            </a:stretch>
          </p:blipFill>
          <p:spPr>
            <a:xfrm>
              <a:off x="4860005" y="2636912"/>
              <a:ext cx="3989584" cy="3164400"/>
            </a:xfrm>
            <a:prstGeom prst="rect">
              <a:avLst/>
            </a:prstGeom>
          </p:spPr>
        </p:pic>
        <p:sp>
          <p:nvSpPr>
            <p:cNvPr id="6" name="TextBox 5">
              <a:extLst>
                <a:ext uri="{FF2B5EF4-FFF2-40B4-BE49-F238E27FC236}">
                  <a16:creationId xmlns:a16="http://schemas.microsoft.com/office/drawing/2014/main" id="{A568FC5A-91B4-A846-A3A5-29AC4EC0A353}"/>
                </a:ext>
              </a:extLst>
            </p:cNvPr>
            <p:cNvSpPr txBox="1"/>
            <p:nvPr/>
          </p:nvSpPr>
          <p:spPr>
            <a:xfrm>
              <a:off x="7207813" y="3161152"/>
              <a:ext cx="367408"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a)</a:t>
              </a:r>
            </a:p>
          </p:txBody>
        </p:sp>
        <p:sp>
          <p:nvSpPr>
            <p:cNvPr id="7" name="TextBox 6">
              <a:extLst>
                <a:ext uri="{FF2B5EF4-FFF2-40B4-BE49-F238E27FC236}">
                  <a16:creationId xmlns:a16="http://schemas.microsoft.com/office/drawing/2014/main" id="{1F47C067-9842-764E-AF8B-E8E9872D7031}"/>
                </a:ext>
              </a:extLst>
            </p:cNvPr>
            <p:cNvSpPr txBox="1"/>
            <p:nvPr/>
          </p:nvSpPr>
          <p:spPr>
            <a:xfrm>
              <a:off x="5573249" y="2935886"/>
              <a:ext cx="367409"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b)</a:t>
              </a:r>
            </a:p>
          </p:txBody>
        </p:sp>
        <p:grpSp>
          <p:nvGrpSpPr>
            <p:cNvPr id="8" name="Group 7">
              <a:extLst>
                <a:ext uri="{FF2B5EF4-FFF2-40B4-BE49-F238E27FC236}">
                  <a16:creationId xmlns:a16="http://schemas.microsoft.com/office/drawing/2014/main" id="{62297DCA-4AD9-5441-B204-0E147444FCB7}"/>
                </a:ext>
              </a:extLst>
            </p:cNvPr>
            <p:cNvGrpSpPr/>
            <p:nvPr/>
          </p:nvGrpSpPr>
          <p:grpSpPr>
            <a:xfrm>
              <a:off x="6266149" y="2867393"/>
              <a:ext cx="717804" cy="1184656"/>
              <a:chOff x="6409944" y="1549400"/>
              <a:chExt cx="717804" cy="1184656"/>
            </a:xfrm>
          </p:grpSpPr>
          <p:sp>
            <p:nvSpPr>
              <p:cNvPr id="9" name="TextBox 8">
                <a:extLst>
                  <a:ext uri="{FF2B5EF4-FFF2-40B4-BE49-F238E27FC236}">
                    <a16:creationId xmlns:a16="http://schemas.microsoft.com/office/drawing/2014/main" id="{E1181612-C3B5-7644-8828-82B0743392CC}"/>
                  </a:ext>
                </a:extLst>
              </p:cNvPr>
              <p:cNvSpPr txBox="1"/>
              <p:nvPr/>
            </p:nvSpPr>
            <p:spPr>
              <a:xfrm>
                <a:off x="6590752" y="1549400"/>
                <a:ext cx="356188" cy="338554"/>
              </a:xfrm>
              <a:prstGeom prst="rect">
                <a:avLst/>
              </a:prstGeom>
              <a:solidFill>
                <a:schemeClr val="bg1">
                  <a:alpha val="47000"/>
                </a:schemeClr>
              </a:solidFill>
            </p:spPr>
            <p:txBody>
              <a:bodyPr wrap="none" rtlCol="0">
                <a:spAutoFit/>
              </a:bodyPr>
              <a:lstStyle/>
              <a:p>
                <a:pPr algn="ctr"/>
                <a:r>
                  <a:rPr lang="en-GB" sz="1600" dirty="0">
                    <a:solidFill>
                      <a:srgbClr val="941651"/>
                    </a:solidFill>
                    <a:latin typeface="Helvetica" pitchFamily="2" charset="0"/>
                  </a:rPr>
                  <a:t>c)</a:t>
                </a:r>
              </a:p>
            </p:txBody>
          </p:sp>
          <p:sp>
            <p:nvSpPr>
              <p:cNvPr id="10" name="Rounded Rectangle 9">
                <a:extLst>
                  <a:ext uri="{FF2B5EF4-FFF2-40B4-BE49-F238E27FC236}">
                    <a16:creationId xmlns:a16="http://schemas.microsoft.com/office/drawing/2014/main" id="{DDBC91A2-BF20-7B46-8F4C-6868A207EBCC}"/>
                  </a:ext>
                </a:extLst>
              </p:cNvPr>
              <p:cNvSpPr/>
              <p:nvPr/>
            </p:nvSpPr>
            <p:spPr>
              <a:xfrm>
                <a:off x="6409944" y="1956447"/>
                <a:ext cx="717804" cy="777609"/>
              </a:xfrm>
              <a:prstGeom prst="roundRect">
                <a:avLst/>
              </a:prstGeom>
              <a:noFill/>
              <a:ln w="31750">
                <a:solidFill>
                  <a:srgbClr val="94165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rgbClr val="941651"/>
                  </a:solidFill>
                </a:endParaRPr>
              </a:p>
            </p:txBody>
          </p:sp>
        </p:grpSp>
        <p:cxnSp>
          <p:nvCxnSpPr>
            <p:cNvPr id="11" name="Straight Connector 10">
              <a:extLst>
                <a:ext uri="{FF2B5EF4-FFF2-40B4-BE49-F238E27FC236}">
                  <a16:creationId xmlns:a16="http://schemas.microsoft.com/office/drawing/2014/main" id="{79B6F175-A1B2-7B4B-9801-D9D781BEA65C}"/>
                </a:ext>
              </a:extLst>
            </p:cNvPr>
            <p:cNvCxnSpPr>
              <a:cxnSpLocks/>
            </p:cNvCxnSpPr>
            <p:nvPr/>
          </p:nvCxnSpPr>
          <p:spPr>
            <a:xfrm flipH="1" flipV="1">
              <a:off x="6616892" y="3543320"/>
              <a:ext cx="944560" cy="4796"/>
            </a:xfrm>
            <a:prstGeom prst="line">
              <a:avLst/>
            </a:prstGeom>
            <a:ln w="25400">
              <a:solidFill>
                <a:srgbClr val="94165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BDD9638E-325E-744A-9F1C-572499C226E2}"/>
              </a:ext>
            </a:extLst>
          </p:cNvPr>
          <p:cNvSpPr/>
          <p:nvPr/>
        </p:nvSpPr>
        <p:spPr>
          <a:xfrm>
            <a:off x="335179" y="1177544"/>
            <a:ext cx="4236362" cy="4890731"/>
          </a:xfrm>
          <a:prstGeom prst="rect">
            <a:avLst/>
          </a:prstGeom>
        </p:spPr>
        <p:txBody>
          <a:bodyPr wrap="square">
            <a:noAutofit/>
          </a:bodyPr>
          <a:lstStyle/>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Inter-function wirelength significant for smaller functionalities</a:t>
            </a:r>
          </a:p>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Up to 80% of total WL taken by inter-function WL </a:t>
            </a:r>
          </a:p>
          <a:p>
            <a:pPr marL="808037" lvl="1" indent="-342900">
              <a:spcAft>
                <a:spcPts val="700"/>
              </a:spcAft>
              <a:buClr>
                <a:srgbClr val="941651"/>
              </a:buClr>
              <a:buSzPct val="100000"/>
              <a:buFont typeface="Arial" panose="020B0604020202020204" pitchFamily="34" charset="0"/>
              <a:buChar char="•"/>
            </a:pPr>
            <a:r>
              <a:rPr lang="en-GB" sz="2100" dirty="0">
                <a:solidFill>
                  <a:srgbClr val="941651"/>
                </a:solidFill>
                <a:latin typeface="Helvetica" pitchFamily="2" charset="0"/>
              </a:rPr>
              <a:t>potentially cut by 3D</a:t>
            </a:r>
          </a:p>
          <a:p>
            <a:pPr marL="311150" indent="-303213">
              <a:spcAft>
                <a:spcPts val="700"/>
              </a:spcAft>
              <a:buClr>
                <a:srgbClr val="941651"/>
              </a:buClr>
              <a:buSzPct val="100000"/>
              <a:buFont typeface="+mj-lt"/>
              <a:buAutoNum type="alphaLcParenR"/>
            </a:pPr>
            <a:r>
              <a:rPr lang="en-GB" sz="2100" dirty="0">
                <a:solidFill>
                  <a:srgbClr val="941651"/>
                </a:solidFill>
                <a:latin typeface="Helvetica" pitchFamily="2" charset="0"/>
              </a:rPr>
              <a:t>For 0.1 to1Kgates clusters inter-function WL is 55-75% of total WL</a:t>
            </a:r>
          </a:p>
        </p:txBody>
      </p:sp>
      <p:sp>
        <p:nvSpPr>
          <p:cNvPr id="14" name="TextBox 13">
            <a:extLst>
              <a:ext uri="{FF2B5EF4-FFF2-40B4-BE49-F238E27FC236}">
                <a16:creationId xmlns:a16="http://schemas.microsoft.com/office/drawing/2014/main" id="{07B0A7DE-997A-7E45-B5B0-3D57587EF9AD}"/>
              </a:ext>
            </a:extLst>
          </p:cNvPr>
          <p:cNvSpPr txBox="1"/>
          <p:nvPr/>
        </p:nvSpPr>
        <p:spPr>
          <a:xfrm>
            <a:off x="467357" y="4925391"/>
            <a:ext cx="5694702" cy="369332"/>
          </a:xfrm>
          <a:prstGeom prst="rect">
            <a:avLst/>
          </a:prstGeom>
          <a:solidFill>
            <a:schemeClr val="bg1"/>
          </a:solidFill>
        </p:spPr>
        <p:txBody>
          <a:bodyPr wrap="square" rtlCol="0">
            <a:spAutoFit/>
          </a:bodyPr>
          <a:lstStyle/>
          <a:p>
            <a:r>
              <a:rPr lang="en-US" dirty="0" err="1">
                <a:solidFill>
                  <a:srgbClr val="FF0000"/>
                </a:solidFill>
              </a:rPr>
              <a:t>Soit</a:t>
            </a:r>
            <a:r>
              <a:rPr lang="en-US" dirty="0">
                <a:solidFill>
                  <a:srgbClr val="FF0000"/>
                </a:solidFill>
              </a:rPr>
              <a:t> on fait </a:t>
            </a:r>
            <a:r>
              <a:rPr lang="en-US" dirty="0" err="1">
                <a:solidFill>
                  <a:srgbClr val="FF0000"/>
                </a:solidFill>
              </a:rPr>
              <a:t>l’invers</a:t>
            </a:r>
            <a:r>
              <a:rPr lang="en-US" dirty="0">
                <a:solidFill>
                  <a:srgbClr val="FF0000"/>
                </a:solidFill>
              </a:rPr>
              <a:t>: plus long que large </a:t>
            </a:r>
          </a:p>
        </p:txBody>
      </p:sp>
    </p:spTree>
    <p:extLst>
      <p:ext uri="{BB962C8B-B14F-4D97-AF65-F5344CB8AC3E}">
        <p14:creationId xmlns:p14="http://schemas.microsoft.com/office/powerpoint/2010/main" val="859311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&amp; future work</a:t>
            </a:r>
          </a:p>
        </p:txBody>
      </p:sp>
      <p:sp>
        <p:nvSpPr>
          <p:cNvPr id="3" name="Content Placeholder 2"/>
          <p:cNvSpPr>
            <a:spLocks noGrp="1"/>
          </p:cNvSpPr>
          <p:nvPr>
            <p:ph idx="1"/>
          </p:nvPr>
        </p:nvSpPr>
        <p:spPr>
          <a:xfrm>
            <a:off x="323528" y="1916832"/>
            <a:ext cx="8496944" cy="4464496"/>
          </a:xfrm>
        </p:spPr>
        <p:txBody>
          <a:bodyPr/>
          <a:lstStyle/>
          <a:p>
            <a:r>
              <a:rPr lang="en-US" sz="2500" dirty="0"/>
              <a:t>3D-IC technology enables savings on total and maximum system wirelength thus reducing Si area, power and improving performance</a:t>
            </a:r>
          </a:p>
          <a:p>
            <a:r>
              <a:rPr lang="en-US" sz="2500" dirty="0"/>
              <a:t>Graph theory and algorithms can be used to make a </a:t>
            </a:r>
            <a:r>
              <a:rPr lang="en-US" sz="2500" dirty="0">
                <a:solidFill>
                  <a:srgbClr val="E2027D"/>
                </a:solidFill>
              </a:rPr>
              <a:t>partitioning decision at gate-cluster level</a:t>
            </a:r>
          </a:p>
          <a:p>
            <a:r>
              <a:rPr lang="en-US" sz="2500" dirty="0"/>
              <a:t>New clustering methods: heuristics on progressive wire-length</a:t>
            </a:r>
          </a:p>
          <a:p>
            <a:r>
              <a:rPr lang="en-US" sz="2500" dirty="0"/>
              <a:t>Fully automated toolchain</a:t>
            </a:r>
          </a:p>
        </p:txBody>
      </p:sp>
      <p:sp>
        <p:nvSpPr>
          <p:cNvPr id="4" name="Slide Number Placeholder 3"/>
          <p:cNvSpPr>
            <a:spLocks noGrp="1"/>
          </p:cNvSpPr>
          <p:nvPr>
            <p:ph type="sldNum" sz="quarter" idx="12"/>
          </p:nvPr>
        </p:nvSpPr>
        <p:spPr/>
        <p:txBody>
          <a:bodyPr/>
          <a:lstStyle/>
          <a:p>
            <a:fld id="{5A425A51-53F6-4D71-A483-04C68135A0A3}" type="slidenum">
              <a:rPr lang="fr-BE" smtClean="0"/>
              <a:pPr/>
              <a:t>35</a:t>
            </a:fld>
            <a:endParaRPr lang="fr-BE"/>
          </a:p>
        </p:txBody>
      </p:sp>
    </p:spTree>
    <p:extLst>
      <p:ext uri="{BB962C8B-B14F-4D97-AF65-F5344CB8AC3E}">
        <p14:creationId xmlns:p14="http://schemas.microsoft.com/office/powerpoint/2010/main" val="387323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Clusters and graphs toward 3D</a:t>
            </a:r>
          </a:p>
        </p:txBody>
      </p:sp>
      <p:sp>
        <p:nvSpPr>
          <p:cNvPr id="4" name="Slide Number Placeholder 3"/>
          <p:cNvSpPr>
            <a:spLocks noGrp="1"/>
          </p:cNvSpPr>
          <p:nvPr>
            <p:ph type="sldNum" sz="quarter" idx="12"/>
          </p:nvPr>
        </p:nvSpPr>
        <p:spPr/>
        <p:txBody>
          <a:bodyPr/>
          <a:lstStyle/>
          <a:p>
            <a:fld id="{33C843E2-B509-49D3-AC57-8EC2BA047D10}" type="slidenum">
              <a:rPr lang="fr-BE" smtClean="0"/>
              <a:pPr/>
              <a:t>4</a:t>
            </a:fld>
            <a:endParaRPr lang="fr-BE"/>
          </a:p>
        </p:txBody>
      </p:sp>
      <p:sp>
        <p:nvSpPr>
          <p:cNvPr id="24" name="TextBox 23"/>
          <p:cNvSpPr txBox="1"/>
          <p:nvPr/>
        </p:nvSpPr>
        <p:spPr>
          <a:xfrm>
            <a:off x="611560" y="4656803"/>
            <a:ext cx="316835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2D P&amp;R design</a:t>
            </a:r>
          </a:p>
        </p:txBody>
      </p:sp>
      <p:sp>
        <p:nvSpPr>
          <p:cNvPr id="26" name="TextBox 25"/>
          <p:cNvSpPr txBox="1"/>
          <p:nvPr/>
        </p:nvSpPr>
        <p:spPr>
          <a:xfrm>
            <a:off x="593885" y="5056459"/>
            <a:ext cx="3312368"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Hierarchical clustering</a:t>
            </a:r>
          </a:p>
        </p:txBody>
      </p:sp>
      <p:sp>
        <p:nvSpPr>
          <p:cNvPr id="27" name="TextBox 26"/>
          <p:cNvSpPr txBox="1"/>
          <p:nvPr/>
        </p:nvSpPr>
        <p:spPr>
          <a:xfrm>
            <a:off x="611560" y="5502282"/>
            <a:ext cx="3816424" cy="707886"/>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Intra-cluster: protected from 3D</a:t>
            </a:r>
          </a:p>
          <a:p>
            <a:r>
              <a:rPr lang="en-US" sz="2000" dirty="0">
                <a:latin typeface="Helvetica" panose="020B0604020202020204" pitchFamily="34" charset="0"/>
                <a:cs typeface="Helvetica" panose="020B0604020202020204" pitchFamily="34" charset="0"/>
              </a:rPr>
              <a:t>Inter-cluster: potential 3D gains</a:t>
            </a:r>
          </a:p>
        </p:txBody>
      </p:sp>
      <p:sp>
        <p:nvSpPr>
          <p:cNvPr id="31" name="Rectangle 30"/>
          <p:cNvSpPr/>
          <p:nvPr/>
        </p:nvSpPr>
        <p:spPr>
          <a:xfrm>
            <a:off x="82758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09417"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2312444"/>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09417"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73513"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6891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75856"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73105"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758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09417"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27584" y="383213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9417"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73513"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6891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275856"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473105"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475656" y="16288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75656" y="201567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83238" y="16293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3238" y="202099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3242" y="16234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23242" y="20150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457425" y="24052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7425" y="27921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265007" y="240581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265007" y="279745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05011" y="23998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05011" y="279152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470447" y="317538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470447" y="356226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78029" y="31759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278029" y="35675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118033" y="317001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18033" y="356165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52216" y="39518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52216" y="43387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259798" y="395240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259798" y="434404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99802" y="394647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099802" y="433811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rot="5400000">
            <a:off x="856646" y="223396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203949" y="223911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5400000">
            <a:off x="1680252" y="223804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5400000">
            <a:off x="2027555" y="224320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rot="5400000">
            <a:off x="2531894" y="223784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2879197" y="22430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5400000">
            <a:off x="3355500" y="22419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rot="5400000">
            <a:off x="3702803" y="224708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rot="5400000">
            <a:off x="856646" y="299456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203949" y="299972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5400000">
            <a:off x="1680252" y="299865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5400000">
            <a:off x="2027555" y="300381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5400000">
            <a:off x="2531894" y="299845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2879197" y="300360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5400000">
            <a:off x="3355500" y="30025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3702803" y="300769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5400000">
            <a:off x="853333" y="375548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200636" y="376064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5400000">
            <a:off x="1676939" y="37595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5400000">
            <a:off x="2024242" y="376472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2528581" y="375936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2875884" y="37645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rot="5400000">
            <a:off x="3352187" y="376344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rot="5400000">
            <a:off x="3699490" y="376860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2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Clusters and graphs toward 3D</a:t>
            </a:r>
          </a:p>
        </p:txBody>
      </p:sp>
      <p:sp>
        <p:nvSpPr>
          <p:cNvPr id="4" name="Slide Number Placeholder 3"/>
          <p:cNvSpPr>
            <a:spLocks noGrp="1"/>
          </p:cNvSpPr>
          <p:nvPr>
            <p:ph type="sldNum" sz="quarter" idx="12"/>
          </p:nvPr>
        </p:nvSpPr>
        <p:spPr/>
        <p:txBody>
          <a:bodyPr/>
          <a:lstStyle/>
          <a:p>
            <a:fld id="{33C843E2-B509-49D3-AC57-8EC2BA047D10}" type="slidenum">
              <a:rPr lang="fr-BE" smtClean="0"/>
              <a:pPr/>
              <a:t>5</a:t>
            </a:fld>
            <a:endParaRPr lang="fr-BE"/>
          </a:p>
        </p:txBody>
      </p:sp>
      <p:sp>
        <p:nvSpPr>
          <p:cNvPr id="8" name="Oval 7"/>
          <p:cNvSpPr/>
          <p:nvPr/>
        </p:nvSpPr>
        <p:spPr>
          <a:xfrm>
            <a:off x="6300192" y="223125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020272" y="228316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72807" y="293814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08304" y="299842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0152" y="3422972"/>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66148" y="3585592"/>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89035" y="280854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47619" y="258414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541591" y="360704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526212" y="3998429"/>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26212" y="341395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639607" y="207268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3998429"/>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50124" y="1815071"/>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010054" y="323272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090396" y="3894237"/>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1560" y="4656803"/>
            <a:ext cx="316835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2D P&amp;R design</a:t>
            </a:r>
          </a:p>
        </p:txBody>
      </p:sp>
      <p:sp>
        <p:nvSpPr>
          <p:cNvPr id="26" name="TextBox 25"/>
          <p:cNvSpPr txBox="1"/>
          <p:nvPr/>
        </p:nvSpPr>
        <p:spPr>
          <a:xfrm>
            <a:off x="593885" y="5056459"/>
            <a:ext cx="3312368"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Hierarchical clustering</a:t>
            </a:r>
          </a:p>
        </p:txBody>
      </p:sp>
      <p:sp>
        <p:nvSpPr>
          <p:cNvPr id="27" name="TextBox 26"/>
          <p:cNvSpPr txBox="1"/>
          <p:nvPr/>
        </p:nvSpPr>
        <p:spPr>
          <a:xfrm>
            <a:off x="611560" y="5502282"/>
            <a:ext cx="3816424" cy="707886"/>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Intra-cluster: protected from 3D</a:t>
            </a:r>
          </a:p>
          <a:p>
            <a:r>
              <a:rPr lang="en-US" sz="2000" dirty="0">
                <a:latin typeface="Helvetica" panose="020B0604020202020204" pitchFamily="34" charset="0"/>
                <a:cs typeface="Helvetica" panose="020B0604020202020204" pitchFamily="34" charset="0"/>
              </a:rPr>
              <a:t>Inter-cluster: potential 3D gains</a:t>
            </a:r>
          </a:p>
        </p:txBody>
      </p:sp>
      <p:sp>
        <p:nvSpPr>
          <p:cNvPr id="28" name="TextBox 27"/>
          <p:cNvSpPr txBox="1"/>
          <p:nvPr/>
        </p:nvSpPr>
        <p:spPr>
          <a:xfrm>
            <a:off x="5356801" y="4795485"/>
            <a:ext cx="3450331" cy="1015663"/>
          </a:xfrm>
          <a:prstGeom prst="rect">
            <a:avLst/>
          </a:prstGeom>
          <a:noFill/>
        </p:spPr>
        <p:txBody>
          <a:bodyPr wrap="square" rtlCol="0">
            <a:spAutoFit/>
          </a:bodyPr>
          <a:lstStyle/>
          <a:p>
            <a:r>
              <a:rPr lang="en-US" sz="2000" dirty="0">
                <a:latin typeface="+mn-lt"/>
              </a:rPr>
              <a:t>Graph:</a:t>
            </a:r>
          </a:p>
          <a:p>
            <a:r>
              <a:rPr lang="en-US" sz="2000" dirty="0">
                <a:latin typeface="+mn-lt"/>
              </a:rPr>
              <a:t>Clusters → edges (area)</a:t>
            </a:r>
          </a:p>
          <a:p>
            <a:r>
              <a:rPr lang="en-US" sz="2000" dirty="0">
                <a:latin typeface="+mn-lt"/>
              </a:rPr>
              <a:t>Nets → vertices (number)</a:t>
            </a:r>
          </a:p>
        </p:txBody>
      </p:sp>
      <p:sp>
        <p:nvSpPr>
          <p:cNvPr id="31" name="Rectangle 30"/>
          <p:cNvSpPr/>
          <p:nvPr/>
        </p:nvSpPr>
        <p:spPr>
          <a:xfrm>
            <a:off x="82758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09417"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2312444"/>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09417"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73513"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6891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75856"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73105"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758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09417"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27584" y="383213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9417"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73513"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6891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275856"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473105"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475656" y="16288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75656" y="201567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83238" y="16293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3238" y="202099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3242" y="16234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23242" y="20150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457425" y="24052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7425" y="27921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265007" y="240581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265007" y="279745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05011" y="23998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05011" y="279152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470447" y="317538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470447" y="356226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78029" y="31759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278029" y="35675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118033" y="317001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18033" y="356165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52216" y="39518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52216" y="43387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259798" y="395240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259798" y="434404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99802" y="394647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099802" y="433811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rot="5400000">
            <a:off x="856646" y="223396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203949" y="223911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5400000">
            <a:off x="1680252" y="223804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5400000">
            <a:off x="2027555" y="224320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rot="5400000">
            <a:off x="2531894" y="223784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2879197" y="22430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5400000">
            <a:off x="3355500" y="22419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rot="5400000">
            <a:off x="3702803" y="224708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rot="5400000">
            <a:off x="856646" y="299456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203949" y="299972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5400000">
            <a:off x="1680252" y="299865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5400000">
            <a:off x="2027555" y="300381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5400000">
            <a:off x="2531894" y="299845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2879197" y="300360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5400000">
            <a:off x="3355500" y="30025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3702803" y="300769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5400000">
            <a:off x="853333" y="375548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200636" y="376064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5400000">
            <a:off x="1676939" y="37595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5400000">
            <a:off x="2024242" y="376472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2528581" y="375936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2875884" y="37645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rot="5400000">
            <a:off x="3352187" y="376344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rot="5400000">
            <a:off x="3699490" y="376860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1" idx="5"/>
            <a:endCxn id="9" idx="0"/>
          </p:cNvCxnSpPr>
          <p:nvPr/>
        </p:nvCxnSpPr>
        <p:spPr>
          <a:xfrm>
            <a:off x="6934512" y="1976932"/>
            <a:ext cx="193772" cy="30622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 idx="6"/>
            <a:endCxn id="19" idx="3"/>
          </p:cNvCxnSpPr>
          <p:nvPr/>
        </p:nvCxnSpPr>
        <p:spPr>
          <a:xfrm flipV="1">
            <a:off x="7236296" y="2234547"/>
            <a:ext cx="434947" cy="14342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1" idx="3"/>
            <a:endCxn id="8" idx="7"/>
          </p:cNvCxnSpPr>
          <p:nvPr/>
        </p:nvCxnSpPr>
        <p:spPr>
          <a:xfrm flipH="1">
            <a:off x="6484580" y="1976932"/>
            <a:ext cx="297180" cy="28209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9" idx="5"/>
            <a:endCxn id="15" idx="0"/>
          </p:cNvCxnSpPr>
          <p:nvPr/>
        </p:nvCxnSpPr>
        <p:spPr>
          <a:xfrm>
            <a:off x="7823995" y="2234547"/>
            <a:ext cx="31636" cy="349593"/>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9" idx="4"/>
            <a:endCxn id="11" idx="0"/>
          </p:cNvCxnSpPr>
          <p:nvPr/>
        </p:nvCxnSpPr>
        <p:spPr>
          <a:xfrm flipH="1">
            <a:off x="7416316" y="2262318"/>
            <a:ext cx="331303" cy="73611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9" idx="4"/>
            <a:endCxn id="10" idx="7"/>
          </p:cNvCxnSpPr>
          <p:nvPr/>
        </p:nvCxnSpPr>
        <p:spPr>
          <a:xfrm flipH="1">
            <a:off x="6757195" y="2262318"/>
            <a:ext cx="990424" cy="703593"/>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8" idx="6"/>
            <a:endCxn id="9" idx="2"/>
          </p:cNvCxnSpPr>
          <p:nvPr/>
        </p:nvCxnSpPr>
        <p:spPr>
          <a:xfrm>
            <a:off x="6516216" y="2326072"/>
            <a:ext cx="504056" cy="5190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8" idx="4"/>
            <a:endCxn id="14" idx="7"/>
          </p:cNvCxnSpPr>
          <p:nvPr/>
        </p:nvCxnSpPr>
        <p:spPr>
          <a:xfrm flipH="1">
            <a:off x="6173423" y="2420888"/>
            <a:ext cx="234781" cy="41543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8" idx="5"/>
            <a:endCxn id="18" idx="1"/>
          </p:cNvCxnSpPr>
          <p:nvPr/>
        </p:nvCxnSpPr>
        <p:spPr>
          <a:xfrm>
            <a:off x="6484580" y="2393117"/>
            <a:ext cx="73268" cy="104861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9" idx="3"/>
            <a:endCxn id="10" idx="0"/>
          </p:cNvCxnSpPr>
          <p:nvPr/>
        </p:nvCxnSpPr>
        <p:spPr>
          <a:xfrm flipH="1">
            <a:off x="6680819" y="2445021"/>
            <a:ext cx="371089" cy="49311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4" idx="4"/>
            <a:endCxn id="12" idx="0"/>
          </p:cNvCxnSpPr>
          <p:nvPr/>
        </p:nvCxnSpPr>
        <p:spPr>
          <a:xfrm flipH="1">
            <a:off x="6048164" y="2998180"/>
            <a:ext cx="48883" cy="42479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0" idx="5"/>
            <a:endCxn id="13" idx="1"/>
          </p:cNvCxnSpPr>
          <p:nvPr/>
        </p:nvCxnSpPr>
        <p:spPr>
          <a:xfrm>
            <a:off x="6757195" y="3100001"/>
            <a:ext cx="240589" cy="51336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8" idx="0"/>
            <a:endCxn id="10" idx="4"/>
          </p:cNvCxnSpPr>
          <p:nvPr/>
        </p:nvCxnSpPr>
        <p:spPr>
          <a:xfrm flipV="1">
            <a:off x="6634224" y="3127772"/>
            <a:ext cx="46595" cy="28618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5" idx="4"/>
            <a:endCxn id="11" idx="7"/>
          </p:cNvCxnSpPr>
          <p:nvPr/>
        </p:nvCxnSpPr>
        <p:spPr>
          <a:xfrm flipH="1">
            <a:off x="7492692" y="2773772"/>
            <a:ext cx="362939" cy="25242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5" idx="4"/>
            <a:endCxn id="22" idx="0"/>
          </p:cNvCxnSpPr>
          <p:nvPr/>
        </p:nvCxnSpPr>
        <p:spPr>
          <a:xfrm>
            <a:off x="7855631" y="2773772"/>
            <a:ext cx="262435" cy="45894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22" idx="2"/>
            <a:endCxn id="11" idx="5"/>
          </p:cNvCxnSpPr>
          <p:nvPr/>
        </p:nvCxnSpPr>
        <p:spPr>
          <a:xfrm flipH="1" flipV="1">
            <a:off x="7492692" y="3160289"/>
            <a:ext cx="517362" cy="16724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1" idx="4"/>
            <a:endCxn id="16" idx="0"/>
          </p:cNvCxnSpPr>
          <p:nvPr/>
        </p:nvCxnSpPr>
        <p:spPr>
          <a:xfrm>
            <a:off x="7416316" y="3188060"/>
            <a:ext cx="233287" cy="4189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20" idx="7"/>
            <a:endCxn id="10" idx="6"/>
          </p:cNvCxnSpPr>
          <p:nvPr/>
        </p:nvCxnSpPr>
        <p:spPr>
          <a:xfrm flipH="1" flipV="1">
            <a:off x="6788831" y="3032956"/>
            <a:ext cx="703861" cy="99324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11" idx="3"/>
          </p:cNvCxnSpPr>
          <p:nvPr/>
        </p:nvCxnSpPr>
        <p:spPr>
          <a:xfrm flipV="1">
            <a:off x="6634224" y="3160289"/>
            <a:ext cx="705716" cy="83814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22" idx="4"/>
            <a:endCxn id="23" idx="0"/>
          </p:cNvCxnSpPr>
          <p:nvPr/>
        </p:nvCxnSpPr>
        <p:spPr>
          <a:xfrm>
            <a:off x="8118066" y="3422352"/>
            <a:ext cx="80342" cy="47188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6" idx="5"/>
            <a:endCxn id="23" idx="1"/>
          </p:cNvCxnSpPr>
          <p:nvPr/>
        </p:nvCxnSpPr>
        <p:spPr>
          <a:xfrm>
            <a:off x="7725979" y="3768909"/>
            <a:ext cx="396053" cy="15309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20" idx="7"/>
            <a:endCxn id="16" idx="4"/>
          </p:cNvCxnSpPr>
          <p:nvPr/>
        </p:nvCxnSpPr>
        <p:spPr>
          <a:xfrm flipV="1">
            <a:off x="7492692" y="3796680"/>
            <a:ext cx="156911" cy="22952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 idx="1"/>
            <a:endCxn id="12" idx="4"/>
          </p:cNvCxnSpPr>
          <p:nvPr/>
        </p:nvCxnSpPr>
        <p:spPr>
          <a:xfrm flipH="1" flipV="1">
            <a:off x="6048164" y="3612604"/>
            <a:ext cx="509684" cy="413596"/>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7" idx="0"/>
            <a:endCxn id="14" idx="5"/>
          </p:cNvCxnSpPr>
          <p:nvPr/>
        </p:nvCxnSpPr>
        <p:spPr>
          <a:xfrm flipH="1" flipV="1">
            <a:off x="6173423" y="2970409"/>
            <a:ext cx="460801" cy="102802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0" idx="2"/>
            <a:endCxn id="18" idx="4"/>
          </p:cNvCxnSpPr>
          <p:nvPr/>
        </p:nvCxnSpPr>
        <p:spPr>
          <a:xfrm flipH="1" flipV="1">
            <a:off x="6634224" y="3603588"/>
            <a:ext cx="674080" cy="4896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3" idx="2"/>
            <a:endCxn id="13" idx="5"/>
          </p:cNvCxnSpPr>
          <p:nvPr/>
        </p:nvCxnSpPr>
        <p:spPr>
          <a:xfrm flipH="1" flipV="1">
            <a:off x="7150536" y="3747453"/>
            <a:ext cx="939860" cy="24160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9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Clusters and graphs toward 3D</a:t>
            </a:r>
          </a:p>
        </p:txBody>
      </p:sp>
      <p:sp>
        <p:nvSpPr>
          <p:cNvPr id="4" name="Slide Number Placeholder 3"/>
          <p:cNvSpPr>
            <a:spLocks noGrp="1"/>
          </p:cNvSpPr>
          <p:nvPr>
            <p:ph type="sldNum" sz="quarter" idx="12"/>
          </p:nvPr>
        </p:nvSpPr>
        <p:spPr/>
        <p:txBody>
          <a:bodyPr/>
          <a:lstStyle/>
          <a:p>
            <a:fld id="{33C843E2-B509-49D3-AC57-8EC2BA047D10}" type="slidenum">
              <a:rPr lang="fr-BE" smtClean="0"/>
              <a:pPr/>
              <a:t>6</a:t>
            </a:fld>
            <a:endParaRPr lang="fr-BE"/>
          </a:p>
        </p:txBody>
      </p:sp>
      <p:sp>
        <p:nvSpPr>
          <p:cNvPr id="8" name="Oval 7"/>
          <p:cNvSpPr/>
          <p:nvPr/>
        </p:nvSpPr>
        <p:spPr>
          <a:xfrm>
            <a:off x="6300192" y="223125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020272" y="228316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72807" y="293814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08304" y="299842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0152" y="3422972"/>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66148" y="3585592"/>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89035" y="280854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47619" y="258414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541591" y="3607048"/>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526212" y="3998429"/>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26212" y="341395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639607" y="2072686"/>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3998429"/>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50124" y="1815071"/>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010054" y="3232720"/>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090396" y="3894237"/>
            <a:ext cx="216024" cy="18963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1560" y="4656803"/>
            <a:ext cx="316835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2D P&amp;R design</a:t>
            </a:r>
          </a:p>
        </p:txBody>
      </p:sp>
      <p:sp>
        <p:nvSpPr>
          <p:cNvPr id="26" name="TextBox 25"/>
          <p:cNvSpPr txBox="1"/>
          <p:nvPr/>
        </p:nvSpPr>
        <p:spPr>
          <a:xfrm>
            <a:off x="593885" y="5056459"/>
            <a:ext cx="3312368"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Hierarchical clustering</a:t>
            </a:r>
          </a:p>
        </p:txBody>
      </p:sp>
      <p:sp>
        <p:nvSpPr>
          <p:cNvPr id="27" name="TextBox 26"/>
          <p:cNvSpPr txBox="1"/>
          <p:nvPr/>
        </p:nvSpPr>
        <p:spPr>
          <a:xfrm>
            <a:off x="611560" y="5502282"/>
            <a:ext cx="3816424" cy="707886"/>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Intra-cluster: protected from 3D</a:t>
            </a:r>
          </a:p>
          <a:p>
            <a:r>
              <a:rPr lang="en-US" sz="2000" dirty="0">
                <a:latin typeface="Helvetica" panose="020B0604020202020204" pitchFamily="34" charset="0"/>
                <a:cs typeface="Helvetica" panose="020B0604020202020204" pitchFamily="34" charset="0"/>
              </a:rPr>
              <a:t>Inter-cluster: potential 3D gains</a:t>
            </a:r>
          </a:p>
        </p:txBody>
      </p:sp>
      <p:sp>
        <p:nvSpPr>
          <p:cNvPr id="28" name="TextBox 27"/>
          <p:cNvSpPr txBox="1"/>
          <p:nvPr/>
        </p:nvSpPr>
        <p:spPr>
          <a:xfrm>
            <a:off x="5356801" y="4795485"/>
            <a:ext cx="3450331" cy="1323439"/>
          </a:xfrm>
          <a:prstGeom prst="rect">
            <a:avLst/>
          </a:prstGeom>
          <a:noFill/>
        </p:spPr>
        <p:txBody>
          <a:bodyPr wrap="square" rtlCol="0">
            <a:spAutoFit/>
          </a:bodyPr>
          <a:lstStyle/>
          <a:p>
            <a:r>
              <a:rPr lang="en-US" sz="2000" dirty="0">
                <a:latin typeface="+mn-lt"/>
              </a:rPr>
              <a:t>Graph:</a:t>
            </a:r>
          </a:p>
          <a:p>
            <a:r>
              <a:rPr lang="en-US" sz="2000" dirty="0">
                <a:latin typeface="+mn-lt"/>
              </a:rPr>
              <a:t>Clusters → edges (area)</a:t>
            </a:r>
          </a:p>
          <a:p>
            <a:r>
              <a:rPr lang="en-US" sz="2000" dirty="0">
                <a:latin typeface="+mn-lt"/>
              </a:rPr>
              <a:t>Nets → vertices (number)</a:t>
            </a:r>
          </a:p>
          <a:p>
            <a:r>
              <a:rPr lang="en-US" sz="2000" dirty="0">
                <a:solidFill>
                  <a:schemeClr val="accent2"/>
                </a:solidFill>
                <a:latin typeface="+mn-lt"/>
              </a:rPr>
              <a:t>MIN-CUT</a:t>
            </a:r>
            <a:r>
              <a:rPr lang="en-US" sz="2000" dirty="0">
                <a:latin typeface="+mn-lt"/>
              </a:rPr>
              <a:t> or </a:t>
            </a:r>
            <a:r>
              <a:rPr lang="en-US" sz="2000" dirty="0">
                <a:solidFill>
                  <a:schemeClr val="accent3"/>
                </a:solidFill>
                <a:latin typeface="+mn-lt"/>
              </a:rPr>
              <a:t>MAX-CUT</a:t>
            </a:r>
          </a:p>
        </p:txBody>
      </p:sp>
      <p:sp>
        <p:nvSpPr>
          <p:cNvPr id="31" name="Rectangle 30"/>
          <p:cNvSpPr/>
          <p:nvPr/>
        </p:nvSpPr>
        <p:spPr>
          <a:xfrm>
            <a:off x="82758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09417"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2312444"/>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09417"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73513"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68914" y="1557278"/>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75856"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73105" y="231238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758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09417"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27584" y="3832133"/>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9417"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73513"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68914" y="3076967"/>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275856"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473105" y="3832072"/>
            <a:ext cx="720080" cy="6739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475656" y="16288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75656" y="201567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83238" y="16293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3238" y="202099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123242" y="16234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23242" y="20150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457425" y="240525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7425" y="27921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265007" y="240581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265007" y="279745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105011" y="23998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05011" y="279152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470447" y="317538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470447" y="356226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78029" y="31759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278029" y="356758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118033" y="317001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18033" y="356165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52216" y="395184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52216" y="43387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259798" y="395240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259798" y="434404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99802" y="394647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099802" y="433811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rot="5400000">
            <a:off x="856646" y="223396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203949" y="223911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5400000">
            <a:off x="1680252" y="223804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5400000">
            <a:off x="2027555" y="224320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rot="5400000">
            <a:off x="2531894" y="223784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2879197" y="224300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5400000">
            <a:off x="3355500" y="224192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rot="5400000">
            <a:off x="3702803" y="224708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rot="5400000">
            <a:off x="856646" y="299456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203949" y="2999728"/>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5400000">
            <a:off x="1680252" y="299865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5400000">
            <a:off x="2027555" y="3003813"/>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5400000">
            <a:off x="2531894" y="299845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2879197" y="3003609"/>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5400000">
            <a:off x="3355500" y="300253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3702803" y="3007694"/>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5400000">
            <a:off x="853333" y="375548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200636" y="3760640"/>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5400000">
            <a:off x="1676939" y="375956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5400000">
            <a:off x="2024242" y="3764725"/>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2528581" y="3759362"/>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2875884" y="3764521"/>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rot="5400000">
            <a:off x="3352187" y="3763447"/>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rot="5400000">
            <a:off x="3699490" y="3768606"/>
            <a:ext cx="216024" cy="72008"/>
          </a:xfrm>
          <a:prstGeom prst="rect">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1" idx="5"/>
            <a:endCxn id="9" idx="0"/>
          </p:cNvCxnSpPr>
          <p:nvPr/>
        </p:nvCxnSpPr>
        <p:spPr>
          <a:xfrm>
            <a:off x="6934512" y="1976932"/>
            <a:ext cx="193772" cy="30622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 idx="6"/>
            <a:endCxn id="19" idx="3"/>
          </p:cNvCxnSpPr>
          <p:nvPr/>
        </p:nvCxnSpPr>
        <p:spPr>
          <a:xfrm flipV="1">
            <a:off x="7236296" y="2234547"/>
            <a:ext cx="434947" cy="14342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1" idx="3"/>
            <a:endCxn id="8" idx="7"/>
          </p:cNvCxnSpPr>
          <p:nvPr/>
        </p:nvCxnSpPr>
        <p:spPr>
          <a:xfrm flipH="1">
            <a:off x="6484580" y="1976932"/>
            <a:ext cx="297180" cy="28209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9" idx="5"/>
            <a:endCxn id="15" idx="0"/>
          </p:cNvCxnSpPr>
          <p:nvPr/>
        </p:nvCxnSpPr>
        <p:spPr>
          <a:xfrm>
            <a:off x="7823995" y="2234547"/>
            <a:ext cx="31636" cy="349593"/>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9" idx="4"/>
            <a:endCxn id="11" idx="0"/>
          </p:cNvCxnSpPr>
          <p:nvPr/>
        </p:nvCxnSpPr>
        <p:spPr>
          <a:xfrm flipH="1">
            <a:off x="7416316" y="2262318"/>
            <a:ext cx="331303" cy="73611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9" idx="4"/>
            <a:endCxn id="10" idx="7"/>
          </p:cNvCxnSpPr>
          <p:nvPr/>
        </p:nvCxnSpPr>
        <p:spPr>
          <a:xfrm flipH="1">
            <a:off x="6757195" y="2262318"/>
            <a:ext cx="990424" cy="703593"/>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8" idx="6"/>
            <a:endCxn id="9" idx="2"/>
          </p:cNvCxnSpPr>
          <p:nvPr/>
        </p:nvCxnSpPr>
        <p:spPr>
          <a:xfrm>
            <a:off x="6516216" y="2326072"/>
            <a:ext cx="504056" cy="5190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8" idx="4"/>
            <a:endCxn id="14" idx="7"/>
          </p:cNvCxnSpPr>
          <p:nvPr/>
        </p:nvCxnSpPr>
        <p:spPr>
          <a:xfrm flipH="1">
            <a:off x="6173423" y="2420888"/>
            <a:ext cx="234781" cy="41543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8" idx="5"/>
            <a:endCxn id="18" idx="1"/>
          </p:cNvCxnSpPr>
          <p:nvPr/>
        </p:nvCxnSpPr>
        <p:spPr>
          <a:xfrm>
            <a:off x="6484580" y="2393117"/>
            <a:ext cx="73268" cy="104861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9" idx="3"/>
            <a:endCxn id="10" idx="0"/>
          </p:cNvCxnSpPr>
          <p:nvPr/>
        </p:nvCxnSpPr>
        <p:spPr>
          <a:xfrm flipH="1">
            <a:off x="6680819" y="2445021"/>
            <a:ext cx="371089" cy="49311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4" idx="4"/>
            <a:endCxn id="12" idx="0"/>
          </p:cNvCxnSpPr>
          <p:nvPr/>
        </p:nvCxnSpPr>
        <p:spPr>
          <a:xfrm flipH="1">
            <a:off x="6048164" y="2998180"/>
            <a:ext cx="48883" cy="42479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0" idx="5"/>
            <a:endCxn id="13" idx="1"/>
          </p:cNvCxnSpPr>
          <p:nvPr/>
        </p:nvCxnSpPr>
        <p:spPr>
          <a:xfrm>
            <a:off x="6757195" y="3100001"/>
            <a:ext cx="240589" cy="51336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8" idx="0"/>
            <a:endCxn id="10" idx="4"/>
          </p:cNvCxnSpPr>
          <p:nvPr/>
        </p:nvCxnSpPr>
        <p:spPr>
          <a:xfrm flipV="1">
            <a:off x="6634224" y="3127772"/>
            <a:ext cx="46595" cy="28618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5" idx="4"/>
            <a:endCxn id="11" idx="7"/>
          </p:cNvCxnSpPr>
          <p:nvPr/>
        </p:nvCxnSpPr>
        <p:spPr>
          <a:xfrm flipH="1">
            <a:off x="7492692" y="2773772"/>
            <a:ext cx="362939" cy="25242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5" idx="4"/>
            <a:endCxn id="22" idx="0"/>
          </p:cNvCxnSpPr>
          <p:nvPr/>
        </p:nvCxnSpPr>
        <p:spPr>
          <a:xfrm>
            <a:off x="7855631" y="2773772"/>
            <a:ext cx="262435" cy="45894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22" idx="2"/>
            <a:endCxn id="11" idx="5"/>
          </p:cNvCxnSpPr>
          <p:nvPr/>
        </p:nvCxnSpPr>
        <p:spPr>
          <a:xfrm flipH="1" flipV="1">
            <a:off x="7492692" y="3160289"/>
            <a:ext cx="517362" cy="16724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1" idx="4"/>
            <a:endCxn id="16" idx="0"/>
          </p:cNvCxnSpPr>
          <p:nvPr/>
        </p:nvCxnSpPr>
        <p:spPr>
          <a:xfrm>
            <a:off x="7416316" y="3188060"/>
            <a:ext cx="233287" cy="4189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20" idx="7"/>
            <a:endCxn id="10" idx="6"/>
          </p:cNvCxnSpPr>
          <p:nvPr/>
        </p:nvCxnSpPr>
        <p:spPr>
          <a:xfrm flipH="1" flipV="1">
            <a:off x="6788831" y="3032956"/>
            <a:ext cx="703861" cy="993244"/>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11" idx="3"/>
          </p:cNvCxnSpPr>
          <p:nvPr/>
        </p:nvCxnSpPr>
        <p:spPr>
          <a:xfrm flipV="1">
            <a:off x="6634224" y="3160289"/>
            <a:ext cx="705716" cy="83814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22" idx="4"/>
            <a:endCxn id="23" idx="0"/>
          </p:cNvCxnSpPr>
          <p:nvPr/>
        </p:nvCxnSpPr>
        <p:spPr>
          <a:xfrm>
            <a:off x="8118066" y="3422352"/>
            <a:ext cx="80342" cy="47188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6" idx="5"/>
            <a:endCxn id="23" idx="1"/>
          </p:cNvCxnSpPr>
          <p:nvPr/>
        </p:nvCxnSpPr>
        <p:spPr>
          <a:xfrm>
            <a:off x="7725979" y="3768909"/>
            <a:ext cx="396053" cy="15309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20" idx="7"/>
            <a:endCxn id="16" idx="4"/>
          </p:cNvCxnSpPr>
          <p:nvPr/>
        </p:nvCxnSpPr>
        <p:spPr>
          <a:xfrm flipV="1">
            <a:off x="7492692" y="3796680"/>
            <a:ext cx="156911" cy="22952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 idx="1"/>
            <a:endCxn id="12" idx="4"/>
          </p:cNvCxnSpPr>
          <p:nvPr/>
        </p:nvCxnSpPr>
        <p:spPr>
          <a:xfrm flipH="1" flipV="1">
            <a:off x="6048164" y="3612604"/>
            <a:ext cx="509684" cy="413596"/>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7" idx="0"/>
            <a:endCxn id="14" idx="5"/>
          </p:cNvCxnSpPr>
          <p:nvPr/>
        </p:nvCxnSpPr>
        <p:spPr>
          <a:xfrm flipH="1" flipV="1">
            <a:off x="6173423" y="2970409"/>
            <a:ext cx="460801" cy="102802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0" idx="2"/>
            <a:endCxn id="18" idx="4"/>
          </p:cNvCxnSpPr>
          <p:nvPr/>
        </p:nvCxnSpPr>
        <p:spPr>
          <a:xfrm flipH="1" flipV="1">
            <a:off x="6634224" y="3603588"/>
            <a:ext cx="674080" cy="4896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3" idx="2"/>
            <a:endCxn id="13" idx="5"/>
          </p:cNvCxnSpPr>
          <p:nvPr/>
        </p:nvCxnSpPr>
        <p:spPr>
          <a:xfrm flipH="1" flipV="1">
            <a:off x="7150536" y="3747453"/>
            <a:ext cx="939860" cy="24160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6847352" y="1661160"/>
            <a:ext cx="665968" cy="2819400"/>
          </a:xfrm>
          <a:custGeom>
            <a:avLst/>
            <a:gdLst>
              <a:gd name="connsiteX0" fmla="*/ 665968 w 665968"/>
              <a:gd name="connsiteY0" fmla="*/ 0 h 2819400"/>
              <a:gd name="connsiteX1" fmla="*/ 467848 w 665968"/>
              <a:gd name="connsiteY1" fmla="*/ 518160 h 2819400"/>
              <a:gd name="connsiteX2" fmla="*/ 505948 w 665968"/>
              <a:gd name="connsiteY2" fmla="*/ 1104900 h 2819400"/>
              <a:gd name="connsiteX3" fmla="*/ 178288 w 665968"/>
              <a:gd name="connsiteY3" fmla="*/ 1577340 h 2819400"/>
              <a:gd name="connsiteX4" fmla="*/ 3028 w 665968"/>
              <a:gd name="connsiteY4" fmla="*/ 1920240 h 2819400"/>
              <a:gd name="connsiteX5" fmla="*/ 79228 w 665968"/>
              <a:gd name="connsiteY5" fmla="*/ 281940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968" h="2819400">
                <a:moveTo>
                  <a:pt x="665968" y="0"/>
                </a:moveTo>
                <a:cubicBezTo>
                  <a:pt x="580243" y="167005"/>
                  <a:pt x="494518" y="334010"/>
                  <a:pt x="467848" y="518160"/>
                </a:cubicBezTo>
                <a:cubicBezTo>
                  <a:pt x="441178" y="702310"/>
                  <a:pt x="554208" y="928370"/>
                  <a:pt x="505948" y="1104900"/>
                </a:cubicBezTo>
                <a:cubicBezTo>
                  <a:pt x="457688" y="1281430"/>
                  <a:pt x="262108" y="1441450"/>
                  <a:pt x="178288" y="1577340"/>
                </a:cubicBezTo>
                <a:cubicBezTo>
                  <a:pt x="94468" y="1713230"/>
                  <a:pt x="19538" y="1713230"/>
                  <a:pt x="3028" y="1920240"/>
                </a:cubicBezTo>
                <a:cubicBezTo>
                  <a:pt x="-13482" y="2127250"/>
                  <a:pt x="41128" y="2659380"/>
                  <a:pt x="79228" y="281940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814060" y="2910840"/>
            <a:ext cx="2476500" cy="506873"/>
          </a:xfrm>
          <a:custGeom>
            <a:avLst/>
            <a:gdLst>
              <a:gd name="connsiteX0" fmla="*/ 0 w 2476500"/>
              <a:gd name="connsiteY0" fmla="*/ 220980 h 506873"/>
              <a:gd name="connsiteX1" fmla="*/ 632460 w 2476500"/>
              <a:gd name="connsiteY1" fmla="*/ 419100 h 506873"/>
              <a:gd name="connsiteX2" fmla="*/ 1135380 w 2476500"/>
              <a:gd name="connsiteY2" fmla="*/ 243840 h 506873"/>
              <a:gd name="connsiteX3" fmla="*/ 1592580 w 2476500"/>
              <a:gd name="connsiteY3" fmla="*/ 502920 h 506873"/>
              <a:gd name="connsiteX4" fmla="*/ 2476500 w 2476500"/>
              <a:gd name="connsiteY4" fmla="*/ 0 h 506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06873">
                <a:moveTo>
                  <a:pt x="0" y="220980"/>
                </a:moveTo>
                <a:cubicBezTo>
                  <a:pt x="221615" y="318135"/>
                  <a:pt x="443230" y="415290"/>
                  <a:pt x="632460" y="419100"/>
                </a:cubicBezTo>
                <a:cubicBezTo>
                  <a:pt x="821690" y="422910"/>
                  <a:pt x="975360" y="229870"/>
                  <a:pt x="1135380" y="243840"/>
                </a:cubicBezTo>
                <a:cubicBezTo>
                  <a:pt x="1295400" y="257810"/>
                  <a:pt x="1369060" y="543560"/>
                  <a:pt x="1592580" y="502920"/>
                </a:cubicBezTo>
                <a:cubicBezTo>
                  <a:pt x="1816100" y="462280"/>
                  <a:pt x="2315210" y="93980"/>
                  <a:pt x="2476500" y="0"/>
                </a:cubicBez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453769" y="1385790"/>
            <a:ext cx="701750" cy="369332"/>
          </a:xfrm>
          <a:prstGeom prst="rect">
            <a:avLst/>
          </a:prstGeom>
          <a:noFill/>
        </p:spPr>
        <p:txBody>
          <a:bodyPr wrap="square" rtlCol="0">
            <a:spAutoFit/>
          </a:bodyPr>
          <a:lstStyle/>
          <a:p>
            <a:r>
              <a:rPr lang="en-US" dirty="0"/>
              <a:t>MIN</a:t>
            </a:r>
          </a:p>
        </p:txBody>
      </p:sp>
      <p:sp>
        <p:nvSpPr>
          <p:cNvPr id="117" name="TextBox 116"/>
          <p:cNvSpPr txBox="1"/>
          <p:nvPr/>
        </p:nvSpPr>
        <p:spPr>
          <a:xfrm>
            <a:off x="8246713" y="2688914"/>
            <a:ext cx="701750" cy="369332"/>
          </a:xfrm>
          <a:prstGeom prst="rect">
            <a:avLst/>
          </a:prstGeom>
          <a:noFill/>
        </p:spPr>
        <p:txBody>
          <a:bodyPr wrap="square" rtlCol="0">
            <a:spAutoFit/>
          </a:bodyPr>
          <a:lstStyle/>
          <a:p>
            <a:r>
              <a:rPr lang="en-US" dirty="0"/>
              <a:t>MAX</a:t>
            </a:r>
          </a:p>
        </p:txBody>
      </p:sp>
    </p:spTree>
    <p:extLst>
      <p:ext uri="{BB962C8B-B14F-4D97-AF65-F5344CB8AC3E}">
        <p14:creationId xmlns:p14="http://schemas.microsoft.com/office/powerpoint/2010/main" val="326358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2D: What wire-length to cut?</a:t>
            </a:r>
          </a:p>
        </p:txBody>
      </p:sp>
      <p:sp>
        <p:nvSpPr>
          <p:cNvPr id="3" name="Slide Number Placeholder 2"/>
          <p:cNvSpPr>
            <a:spLocks noGrp="1"/>
          </p:cNvSpPr>
          <p:nvPr>
            <p:ph type="sldNum" sz="quarter" idx="12"/>
          </p:nvPr>
        </p:nvSpPr>
        <p:spPr/>
        <p:txBody>
          <a:bodyPr/>
          <a:lstStyle/>
          <a:p>
            <a:fld id="{C599837B-9C26-41FC-9B2D-73479CD3A2F5}" type="slidenum">
              <a:rPr lang="fr-BE" smtClean="0"/>
              <a:pPr/>
              <a:t>7</a:t>
            </a:fld>
            <a:endParaRPr lang="fr-BE"/>
          </a:p>
        </p:txBody>
      </p:sp>
      <p:pic>
        <p:nvPicPr>
          <p:cNvPr id="6" name="Content Placeholder 5">
            <a:extLst>
              <a:ext uri="{FF2B5EF4-FFF2-40B4-BE49-F238E27FC236}">
                <a16:creationId xmlns:a16="http://schemas.microsoft.com/office/drawing/2014/main" id="{0C46DA0B-2E27-5D41-A92D-4CE6E62A6264}"/>
              </a:ext>
            </a:extLst>
          </p:cNvPr>
          <p:cNvPicPr>
            <a:picLocks noGrp="1" noChangeAspect="1"/>
          </p:cNvPicPr>
          <p:nvPr>
            <p:ph idx="1"/>
          </p:nvPr>
        </p:nvPicPr>
        <p:blipFill>
          <a:blip r:embed="rId3"/>
          <a:stretch>
            <a:fillRect/>
          </a:stretch>
        </p:blipFill>
        <p:spPr>
          <a:xfrm>
            <a:off x="1475656" y="1124744"/>
            <a:ext cx="6390716" cy="2974793"/>
          </a:xfrm>
          <a:prstGeom prst="rect">
            <a:avLst/>
          </a:prstGeom>
        </p:spPr>
      </p:pic>
      <p:sp>
        <p:nvSpPr>
          <p:cNvPr id="18" name="TextBox 17"/>
          <p:cNvSpPr txBox="1"/>
          <p:nvPr/>
        </p:nvSpPr>
        <p:spPr>
          <a:xfrm>
            <a:off x="755576" y="4293096"/>
            <a:ext cx="7632848" cy="2343655"/>
          </a:xfrm>
          <a:prstGeom prst="rect">
            <a:avLst/>
          </a:prstGeom>
          <a:noFill/>
        </p:spPr>
        <p:txBody>
          <a:bodyPr wrap="square" rtlCol="0">
            <a:spAutoFit/>
          </a:bodyPr>
          <a:lstStyle/>
          <a:p>
            <a:pPr>
              <a:lnSpc>
                <a:spcPct val="150000"/>
              </a:lnSpc>
            </a:pPr>
            <a:r>
              <a:rPr lang="en-US" sz="2000" dirty="0">
                <a:latin typeface="+mn-lt"/>
              </a:rPr>
              <a:t>Analysis of implemented 2D design (after P&amp;R)</a:t>
            </a:r>
          </a:p>
          <a:p>
            <a:pPr>
              <a:lnSpc>
                <a:spcPct val="150000"/>
              </a:lnSpc>
            </a:pPr>
            <a:r>
              <a:rPr lang="en-US" sz="2000" dirty="0">
                <a:latin typeface="+mn-lt"/>
              </a:rPr>
              <a:t>Relative histograms of Number of Wires &amp; Wire Length (WL)</a:t>
            </a:r>
          </a:p>
          <a:p>
            <a:pPr marL="0" lvl="1" fontAlgn="auto">
              <a:lnSpc>
                <a:spcPct val="150000"/>
              </a:lnSpc>
              <a:spcBef>
                <a:spcPts val="0"/>
              </a:spcBef>
              <a:spcAft>
                <a:spcPts val="0"/>
              </a:spcAft>
              <a:defRPr/>
            </a:pPr>
            <a:r>
              <a:rPr lang="en-US" sz="2000" dirty="0">
                <a:latin typeface="+mn-lt"/>
              </a:rPr>
              <a:t>X-axis uses </a:t>
            </a:r>
            <a:r>
              <a:rPr lang="en-US" sz="2000" b="1" dirty="0">
                <a:latin typeface="+mn-lt"/>
              </a:rPr>
              <a:t>Average Gate Pitch</a:t>
            </a:r>
            <a:r>
              <a:rPr lang="en-US" sz="2000" dirty="0">
                <a:latin typeface="+mn-lt"/>
              </a:rPr>
              <a:t> (AGP) to express WL (not absolute WL)</a:t>
            </a:r>
          </a:p>
          <a:p>
            <a:pPr>
              <a:lnSpc>
                <a:spcPct val="150000"/>
              </a:lnSpc>
            </a:pPr>
            <a:endParaRPr lang="en-US" sz="2000" dirty="0">
              <a:latin typeface="+mn-lt"/>
            </a:endParaRPr>
          </a:p>
        </p:txBody>
      </p:sp>
    </p:spTree>
    <p:extLst>
      <p:ext uri="{BB962C8B-B14F-4D97-AF65-F5344CB8AC3E}">
        <p14:creationId xmlns:p14="http://schemas.microsoft.com/office/powerpoint/2010/main" val="163263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2D: What wire-length to cut?</a:t>
            </a:r>
          </a:p>
        </p:txBody>
      </p:sp>
      <p:sp>
        <p:nvSpPr>
          <p:cNvPr id="3" name="Slide Number Placeholder 2"/>
          <p:cNvSpPr>
            <a:spLocks noGrp="1"/>
          </p:cNvSpPr>
          <p:nvPr>
            <p:ph type="sldNum" sz="quarter" idx="12"/>
          </p:nvPr>
        </p:nvSpPr>
        <p:spPr/>
        <p:txBody>
          <a:bodyPr/>
          <a:lstStyle/>
          <a:p>
            <a:fld id="{C599837B-9C26-41FC-9B2D-73479CD3A2F5}" type="slidenum">
              <a:rPr lang="fr-BE" smtClean="0"/>
              <a:pPr/>
              <a:t>8</a:t>
            </a:fld>
            <a:endParaRPr lang="fr-BE"/>
          </a:p>
        </p:txBody>
      </p:sp>
      <p:pic>
        <p:nvPicPr>
          <p:cNvPr id="6" name="Content Placeholder 5">
            <a:extLst>
              <a:ext uri="{FF2B5EF4-FFF2-40B4-BE49-F238E27FC236}">
                <a16:creationId xmlns:a16="http://schemas.microsoft.com/office/drawing/2014/main" id="{0C46DA0B-2E27-5D41-A92D-4CE6E62A6264}"/>
              </a:ext>
            </a:extLst>
          </p:cNvPr>
          <p:cNvPicPr>
            <a:picLocks noGrp="1" noChangeAspect="1"/>
          </p:cNvPicPr>
          <p:nvPr>
            <p:ph idx="1"/>
          </p:nvPr>
        </p:nvPicPr>
        <p:blipFill>
          <a:blip r:embed="rId3"/>
          <a:stretch>
            <a:fillRect/>
          </a:stretch>
        </p:blipFill>
        <p:spPr>
          <a:xfrm>
            <a:off x="1475656" y="1124744"/>
            <a:ext cx="6390716" cy="2974793"/>
          </a:xfrm>
          <a:prstGeom prst="rect">
            <a:avLst/>
          </a:prstGeom>
        </p:spPr>
      </p:pic>
      <p:sp>
        <p:nvSpPr>
          <p:cNvPr id="5" name="Rounded Rectangle 4"/>
          <p:cNvSpPr/>
          <p:nvPr/>
        </p:nvSpPr>
        <p:spPr>
          <a:xfrm>
            <a:off x="467544" y="4509120"/>
            <a:ext cx="834687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t>Over 45% of wires are 5AGP or lower</a:t>
            </a:r>
          </a:p>
        </p:txBody>
      </p:sp>
      <p:sp>
        <p:nvSpPr>
          <p:cNvPr id="7" name="Rounded Rectangle 6"/>
          <p:cNvSpPr/>
          <p:nvPr/>
        </p:nvSpPr>
        <p:spPr>
          <a:xfrm>
            <a:off x="467544" y="5376458"/>
            <a:ext cx="834687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t>70% in the range 0.1k to 2k AGP: this is where we should cut</a:t>
            </a:r>
          </a:p>
        </p:txBody>
      </p:sp>
      <p:cxnSp>
        <p:nvCxnSpPr>
          <p:cNvPr id="10" name="Straight Connector 9"/>
          <p:cNvCxnSpPr/>
          <p:nvPr/>
        </p:nvCxnSpPr>
        <p:spPr>
          <a:xfrm flipV="1">
            <a:off x="3779912" y="2492896"/>
            <a:ext cx="0" cy="10801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084168" y="2492896"/>
            <a:ext cx="0" cy="10801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51920" y="2492896"/>
            <a:ext cx="2160240" cy="0"/>
          </a:xfrm>
          <a:prstGeom prst="straightConnector1">
            <a:avLst/>
          </a:prstGeom>
          <a:ln w="127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51920" y="2099267"/>
            <a:ext cx="1900766" cy="400110"/>
          </a:xfrm>
          <a:prstGeom prst="rect">
            <a:avLst/>
          </a:prstGeom>
          <a:noFill/>
        </p:spPr>
        <p:txBody>
          <a:bodyPr wrap="square" rtlCol="0">
            <a:spAutoFit/>
          </a:bodyPr>
          <a:lstStyle/>
          <a:p>
            <a:r>
              <a:rPr lang="en-US" sz="2000" dirty="0"/>
              <a:t>70% of total wl</a:t>
            </a:r>
          </a:p>
        </p:txBody>
      </p:sp>
    </p:spTree>
    <p:extLst>
      <p:ext uri="{BB962C8B-B14F-4D97-AF65-F5344CB8AC3E}">
        <p14:creationId xmlns:p14="http://schemas.microsoft.com/office/powerpoint/2010/main" val="317496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4B950A-7670-4299-8716-D74D76546E91}"/>
              </a:ext>
            </a:extLst>
          </p:cNvPr>
          <p:cNvSpPr>
            <a:spLocks noGrp="1"/>
          </p:cNvSpPr>
          <p:nvPr>
            <p:ph type="title"/>
          </p:nvPr>
        </p:nvSpPr>
        <p:spPr/>
        <p:txBody>
          <a:bodyPr/>
          <a:lstStyle/>
          <a:p>
            <a:r>
              <a:rPr lang="fr-FR" dirty="0"/>
              <a:t>In the </a:t>
            </a:r>
            <a:r>
              <a:rPr lang="fr-FR" dirty="0" err="1"/>
              <a:t>next</a:t>
            </a:r>
            <a:r>
              <a:rPr lang="fr-FR" dirty="0"/>
              <a:t> 15 minutes</a:t>
            </a:r>
            <a:endParaRPr lang="x-none" dirty="0"/>
          </a:p>
        </p:txBody>
      </p:sp>
      <p:sp>
        <p:nvSpPr>
          <p:cNvPr id="5" name="Espace réservé du contenu 4">
            <a:extLst>
              <a:ext uri="{FF2B5EF4-FFF2-40B4-BE49-F238E27FC236}">
                <a16:creationId xmlns:a16="http://schemas.microsoft.com/office/drawing/2014/main" id="{2212E9C5-5976-47A6-B281-E58E08A98EF5}"/>
              </a:ext>
            </a:extLst>
          </p:cNvPr>
          <p:cNvSpPr>
            <a:spLocks noGrp="1"/>
          </p:cNvSpPr>
          <p:nvPr>
            <p:ph idx="1"/>
          </p:nvPr>
        </p:nvSpPr>
        <p:spPr/>
        <p:txBody>
          <a:bodyPr/>
          <a:lstStyle/>
          <a:p>
            <a:pPr marL="0" indent="0">
              <a:lnSpc>
                <a:spcPct val="200000"/>
              </a:lnSpc>
              <a:buNone/>
            </a:pPr>
            <a:endParaRPr lang="fr-FR" dirty="0"/>
          </a:p>
          <a:p>
            <a:pPr marL="0" indent="0">
              <a:lnSpc>
                <a:spcPct val="200000"/>
              </a:lnSpc>
              <a:buNone/>
            </a:pPr>
            <a:r>
              <a:rPr lang="fr-FR" dirty="0" err="1"/>
              <a:t>Correlation</a:t>
            </a:r>
            <a:r>
              <a:rPr lang="fr-FR" dirty="0"/>
              <a:t> </a:t>
            </a:r>
            <a:r>
              <a:rPr lang="fr-FR" dirty="0" err="1"/>
              <a:t>between</a:t>
            </a:r>
            <a:r>
              <a:rPr lang="fr-FR" dirty="0"/>
              <a:t> MAX-</a:t>
            </a:r>
            <a:r>
              <a:rPr lang="fr-FR" dirty="0" err="1"/>
              <a:t>cut</a:t>
            </a:r>
            <a:r>
              <a:rPr lang="fr-FR" dirty="0"/>
              <a:t> and 3D nets</a:t>
            </a:r>
          </a:p>
          <a:p>
            <a:pPr marL="0" indent="0">
              <a:lnSpc>
                <a:spcPct val="200000"/>
              </a:lnSpc>
              <a:buNone/>
            </a:pPr>
            <a:r>
              <a:rPr lang="fr-FR" dirty="0" err="1"/>
              <a:t>Study</a:t>
            </a:r>
            <a:r>
              <a:rPr lang="fr-FR" dirty="0"/>
              <a:t> of an optimal </a:t>
            </a:r>
            <a:r>
              <a:rPr lang="fr-FR" dirty="0" err="1"/>
              <a:t>partitioning</a:t>
            </a:r>
            <a:r>
              <a:rPr lang="fr-FR" dirty="0"/>
              <a:t> grain</a:t>
            </a:r>
            <a:endParaRPr lang="x-none" dirty="0"/>
          </a:p>
        </p:txBody>
      </p:sp>
      <p:sp>
        <p:nvSpPr>
          <p:cNvPr id="2" name="Slide Number Placeholder 1"/>
          <p:cNvSpPr>
            <a:spLocks noGrp="1"/>
          </p:cNvSpPr>
          <p:nvPr>
            <p:ph type="sldNum" sz="quarter" idx="12"/>
          </p:nvPr>
        </p:nvSpPr>
        <p:spPr/>
        <p:txBody>
          <a:bodyPr/>
          <a:lstStyle/>
          <a:p>
            <a:fld id="{5A425A51-53F6-4D71-A483-04C68135A0A3}" type="slidenum">
              <a:rPr lang="fr-BE" smtClean="0"/>
              <a:pPr/>
              <a:t>9</a:t>
            </a:fld>
            <a:endParaRPr lang="fr-BE"/>
          </a:p>
        </p:txBody>
      </p:sp>
    </p:spTree>
    <p:extLst>
      <p:ext uri="{BB962C8B-B14F-4D97-AF65-F5344CB8AC3E}">
        <p14:creationId xmlns:p14="http://schemas.microsoft.com/office/powerpoint/2010/main" val="2377046739"/>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LB fonts">
      <a:majorFont>
        <a:latin typeface="Meta"/>
        <a:ea typeface=""/>
        <a:cs typeface=""/>
      </a:majorFont>
      <a:minorFont>
        <a:latin typeface="Met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4225</TotalTime>
  <Words>1973</Words>
  <Application>Microsoft Macintosh PowerPoint</Application>
  <PresentationFormat>On-screen Show (4:3)</PresentationFormat>
  <Paragraphs>329</Paragraphs>
  <Slides>35</Slides>
  <Notes>22</Notes>
  <HiddenSlides>16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Helvetica</vt:lpstr>
      <vt:lpstr>Meta-Light</vt:lpstr>
      <vt:lpstr>Meta-LightLF</vt:lpstr>
      <vt:lpstr>1_Thème Office</vt:lpstr>
      <vt:lpstr>Conception personnalisée</vt:lpstr>
      <vt:lpstr>3D-Stacked Integrated Circuits: How Fine Should System Partitioning be?</vt:lpstr>
      <vt:lpstr>Clusters and graphs toward 3D</vt:lpstr>
      <vt:lpstr>Clusters and graphs toward 3D</vt:lpstr>
      <vt:lpstr>Clusters and graphs toward 3D</vt:lpstr>
      <vt:lpstr>Clusters and graphs toward 3D</vt:lpstr>
      <vt:lpstr>Clusters and graphs toward 3D</vt:lpstr>
      <vt:lpstr>2D: What wire-length to cut?</vt:lpstr>
      <vt:lpstr>2D: What wire-length to cut?</vt:lpstr>
      <vt:lpstr>In the next 15 minutes</vt:lpstr>
      <vt:lpstr>In the next 15 minutes</vt:lpstr>
      <vt:lpstr>What is inside a 2D IC?</vt:lpstr>
      <vt:lpstr>What is inside a 2D IC?</vt:lpstr>
      <vt:lpstr>3D integration tech. flavours</vt:lpstr>
      <vt:lpstr>3D flavours</vt:lpstr>
      <vt:lpstr>Focus on the clustering</vt:lpstr>
      <vt:lpstr>Method: Global flow</vt:lpstr>
      <vt:lpstr>Method: Global flow</vt:lpstr>
      <vt:lpstr>Method: Global flow</vt:lpstr>
      <vt:lpstr>Method: Global flow</vt:lpstr>
      <vt:lpstr>Method: Clustering </vt:lpstr>
      <vt:lpstr>Method: Clustering </vt:lpstr>
      <vt:lpstr>Method: Clustering </vt:lpstr>
      <vt:lpstr>Method: Partitioning</vt:lpstr>
      <vt:lpstr>Designs</vt:lpstr>
      <vt:lpstr>Aim of the experiment</vt:lpstr>
      <vt:lpstr>Potential wire-length gain in 3D</vt:lpstr>
      <vt:lpstr>Number of wires and 3D pitch</vt:lpstr>
      <vt:lpstr>Results: clustering grain</vt:lpstr>
      <vt:lpstr>Results: clustering grain</vt:lpstr>
      <vt:lpstr>Results: clustering grain</vt:lpstr>
      <vt:lpstr>Results: clustering grain</vt:lpstr>
      <vt:lpstr>Results: clustering grain</vt:lpstr>
      <vt:lpstr>PowerPoint Presentation</vt:lpstr>
      <vt:lpstr>PowerPoint Presentation</vt:lpstr>
      <vt:lpstr>Conclusions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Microsoft Office User</cp:lastModifiedBy>
  <cp:revision>188</cp:revision>
  <cp:lastPrinted>2013-06-17T09:51:43Z</cp:lastPrinted>
  <dcterms:created xsi:type="dcterms:W3CDTF">2012-12-20T09:37:16Z</dcterms:created>
  <dcterms:modified xsi:type="dcterms:W3CDTF">2019-05-24T05:08:29Z</dcterms:modified>
</cp:coreProperties>
</file>