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8" r:id="rId2"/>
  </p:sldMasterIdLst>
  <p:notesMasterIdLst>
    <p:notesMasterId r:id="rId22"/>
  </p:notesMasterIdLst>
  <p:sldIdLst>
    <p:sldId id="256" r:id="rId3"/>
    <p:sldId id="366" r:id="rId4"/>
    <p:sldId id="368" r:id="rId5"/>
    <p:sldId id="370" r:id="rId6"/>
    <p:sldId id="369" r:id="rId7"/>
    <p:sldId id="371" r:id="rId8"/>
    <p:sldId id="367" r:id="rId9"/>
    <p:sldId id="372" r:id="rId10"/>
    <p:sldId id="356" r:id="rId11"/>
    <p:sldId id="373" r:id="rId12"/>
    <p:sldId id="266" r:id="rId13"/>
    <p:sldId id="346" r:id="rId14"/>
    <p:sldId id="347" r:id="rId15"/>
    <p:sldId id="348" r:id="rId16"/>
    <p:sldId id="268" r:id="rId17"/>
    <p:sldId id="365" r:id="rId18"/>
    <p:sldId id="363" r:id="rId19"/>
    <p:sldId id="364" r:id="rId20"/>
    <p:sldId id="259" r:id="rId2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Delhaye" initials="QD" lastIdx="12" clrIdx="0">
    <p:extLst>
      <p:ext uri="{19B8F6BF-5375-455C-9EA6-DF929625EA0E}">
        <p15:presenceInfo xmlns:p15="http://schemas.microsoft.com/office/powerpoint/2012/main" userId="Quentin Delha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E646"/>
    <a:srgbClr val="E2027D"/>
    <a:srgbClr val="7E0022"/>
    <a:srgbClr val="FFD320"/>
    <a:srgbClr val="579D1C"/>
    <a:srgbClr val="FF420E"/>
    <a:srgbClr val="004586"/>
    <a:srgbClr val="004D95"/>
    <a:srgbClr val="C5D2EE"/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87755" autoAdjust="0"/>
  </p:normalViewPr>
  <p:slideViewPr>
    <p:cSldViewPr>
      <p:cViewPr>
        <p:scale>
          <a:sx n="100" d="100"/>
          <a:sy n="100" d="100"/>
        </p:scale>
        <p:origin x="69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6:31.846" idx="7">
    <p:pos x="4696" y="2126"/>
    <p:text>Picture of subtitle?</p:text>
    <p:extLst>
      <p:ext uri="{C676402C-5697-4E1C-873F-D02D1690AC5C}">
        <p15:threadingInfo xmlns:p15="http://schemas.microsoft.com/office/powerpoint/2012/main" timeZoneBias="-120"/>
      </p:ext>
    </p:extLst>
  </p:cm>
  <p:cm authorId="1" dt="2019-05-24T11:27:09.866" idx="12">
    <p:pos x="3028" y="1906"/>
    <p:text>Ajouter les noms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1:06:18.733" idx="11">
    <p:pos x="5369" y="1145"/>
    <p:text>Produce this graph from LDPC or the such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1:06:18.733" idx="11">
    <p:pos x="5369" y="1145"/>
    <p:text>Produce this graph from LDPC or the such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6:02.486" idx="6">
    <p:pos x="5220" y="1686"/>
    <p:text>Add a reference to this table and pitctures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5:33.736" idx="5">
    <p:pos x="10" y="10"/>
    <p:text>Talk about the SoA: Sung Kyu Lim and Cadence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11:43.975" idx="1">
    <p:pos x="328" y="1115"/>
    <p:text>Update to be consistent with the results.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44:36.252" idx="4">
    <p:pos x="10" y="10"/>
    <p:text>Briefly talk about the inter/intra-cluster wires that we drop to focus on the total system WL.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2T00:28:02.490" idx="3">
    <p:pos x="5414" y="955"/>
    <p:text>Add a legend. Plain is MAX, dashed is MIN.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108C5-06FE-4634-80B0-388B466CF29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AFC2-5F51-4A9C-8558-C02ADDA0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enlevé</a:t>
            </a:r>
            <a:r>
              <a:rPr lang="en-US" dirty="0"/>
              <a:t> la figure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moi</a:t>
            </a:r>
            <a:r>
              <a:rPr lang="en-US" dirty="0"/>
              <a:t> qui </a:t>
            </a:r>
            <a:r>
              <a:rPr lang="en-US" dirty="0" err="1"/>
              <a:t>l’as</a:t>
            </a:r>
            <a:r>
              <a:rPr lang="en-US" dirty="0"/>
              <a:t> </a:t>
            </a:r>
            <a:r>
              <a:rPr lang="en-US" dirty="0" err="1"/>
              <a:t>faite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47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And in the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talking</a:t>
            </a:r>
            <a:r>
              <a:rPr lang="fr-FR" dirty="0"/>
              <a:t> about </a:t>
            </a:r>
            <a:r>
              <a:rPr lang="fr-FR" dirty="0" err="1"/>
              <a:t>today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focus on the clustering.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en-US" baseline="0" dirty="0"/>
              <a:t> showing the designs used in this experiment.</a:t>
            </a:r>
          </a:p>
          <a:p>
            <a:r>
              <a:rPr lang="en-US" baseline="0" dirty="0"/>
              <a:t>Since we used several PDKs, the technology dependent parameters have been normalized on the design half-perimeter length.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7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implemented 2D design (after P&amp;R)</a:t>
            </a:r>
          </a:p>
          <a:p>
            <a:r>
              <a:rPr lang="en-US" dirty="0"/>
              <a:t>Relative histograms of Number of Wires &amp; Wire Length (WL)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X-axis uses </a:t>
            </a:r>
            <a:r>
              <a:rPr lang="en-US" sz="1800" b="1" dirty="0"/>
              <a:t>Average Gate Pitch</a:t>
            </a:r>
            <a:r>
              <a:rPr lang="en-US" sz="1800" dirty="0"/>
              <a:t> (AGP) to express WL (not absolute WL)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implemented 2D design (after P&amp;R)</a:t>
            </a:r>
          </a:p>
          <a:p>
            <a:r>
              <a:rPr lang="en-US" dirty="0"/>
              <a:t>Relative histograms of Number of Wires &amp; Wire Length (WL)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X-axis uses </a:t>
            </a:r>
            <a:r>
              <a:rPr lang="en-US" sz="1800" b="1"/>
              <a:t>Average Gate Pitch</a:t>
            </a:r>
            <a:r>
              <a:rPr lang="en-US" sz="1800"/>
              <a:t> (AGP) to express WL (not absolute WL)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3D-SIC </a:t>
            </a:r>
            <a:r>
              <a:rPr lang="fr-FR" dirty="0" err="1"/>
              <a:t>is</a:t>
            </a:r>
            <a:r>
              <a:rPr lang="fr-FR" dirty="0"/>
              <a:t> OK. But </a:t>
            </a: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go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are the challenges?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the blocks of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: clustering.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block </a:t>
            </a:r>
            <a:r>
              <a:rPr lang="fr-FR" dirty="0" err="1"/>
              <a:t>goes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die: </a:t>
            </a:r>
            <a:r>
              <a:rPr lang="fr-FR" dirty="0" err="1"/>
              <a:t>partitioning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2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3D-SIC </a:t>
            </a:r>
            <a:r>
              <a:rPr lang="fr-FR" dirty="0" err="1"/>
              <a:t>is</a:t>
            </a:r>
            <a:r>
              <a:rPr lang="fr-FR" dirty="0"/>
              <a:t> OK. But </a:t>
            </a: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go to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, </a:t>
            </a:r>
            <a:r>
              <a:rPr lang="fr-FR" dirty="0" err="1"/>
              <a:t>what</a:t>
            </a:r>
            <a:r>
              <a:rPr lang="fr-FR" dirty="0"/>
              <a:t> are the challenges?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the blocks of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: clustering.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decide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block </a:t>
            </a:r>
            <a:r>
              <a:rPr lang="fr-FR" dirty="0" err="1"/>
              <a:t>goes</a:t>
            </a:r>
            <a:r>
              <a:rPr lang="fr-FR" dirty="0"/>
              <a:t> on </a:t>
            </a:r>
            <a:r>
              <a:rPr lang="fr-FR" dirty="0" err="1"/>
              <a:t>which</a:t>
            </a:r>
            <a:r>
              <a:rPr lang="fr-FR" dirty="0"/>
              <a:t> die: </a:t>
            </a:r>
            <a:r>
              <a:rPr lang="fr-FR" dirty="0" err="1"/>
              <a:t>partitioning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Reuse</a:t>
            </a:r>
            <a:r>
              <a:rPr lang="fr-FR" dirty="0"/>
              <a:t> the FOSDEM slide.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P&amp;R’d</a:t>
            </a:r>
            <a:r>
              <a:rPr lang="fr-FR" dirty="0"/>
              <a:t> 2D design.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neglect</a:t>
            </a:r>
            <a:r>
              <a:rPr lang="fr-FR" dirty="0"/>
              <a:t> the 3D </a:t>
            </a:r>
            <a:r>
              <a:rPr lang="fr-FR" dirty="0" err="1"/>
              <a:t>overhead</a:t>
            </a:r>
            <a:r>
              <a:rPr lang="fr-FR" dirty="0"/>
              <a:t>.</a:t>
            </a:r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native 3D P&amp;R </a:t>
            </a:r>
            <a:r>
              <a:rPr lang="fr-FR" dirty="0" err="1"/>
              <a:t>yet</a:t>
            </a:r>
            <a:r>
              <a:rPr lang="fr-FR" dirty="0"/>
              <a:t>, </a:t>
            </a:r>
            <a:r>
              <a:rPr lang="fr-FR" dirty="0" err="1"/>
              <a:t>wich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. Right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stuck</a:t>
            </a:r>
            <a:r>
              <a:rPr lang="fr-FR" dirty="0"/>
              <a:t> at </a:t>
            </a:r>
            <a:r>
              <a:rPr lang="fr-FR" dirty="0" err="1"/>
              <a:t>prospecting</a:t>
            </a:r>
            <a:r>
              <a:rPr lang="fr-FR" dirty="0"/>
              <a:t> 3D gains </a:t>
            </a:r>
            <a:r>
              <a:rPr lang="fr-FR" dirty="0" err="1"/>
              <a:t>based</a:t>
            </a:r>
            <a:r>
              <a:rPr lang="fr-FR" dirty="0"/>
              <a:t> on a 2D </a:t>
            </a:r>
            <a:r>
              <a:rPr lang="fr-FR" dirty="0" err="1"/>
              <a:t>analysis</a:t>
            </a:r>
            <a:r>
              <a:rPr lang="fr-FR" dirty="0"/>
              <a:t>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Reuse</a:t>
            </a:r>
            <a:r>
              <a:rPr lang="fr-FR" dirty="0"/>
              <a:t> the FOSDEM slide.</a:t>
            </a:r>
          </a:p>
          <a:p>
            <a:r>
              <a:rPr lang="fr-FR" dirty="0" err="1"/>
              <a:t>Basically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P&amp;R’d</a:t>
            </a:r>
            <a:r>
              <a:rPr lang="fr-FR" dirty="0"/>
              <a:t> 2D design.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neglect</a:t>
            </a:r>
            <a:r>
              <a:rPr lang="fr-FR" dirty="0"/>
              <a:t> the 3D </a:t>
            </a:r>
            <a:r>
              <a:rPr lang="fr-FR" dirty="0" err="1"/>
              <a:t>overhead</a:t>
            </a:r>
            <a:r>
              <a:rPr lang="fr-FR" dirty="0"/>
              <a:t>.</a:t>
            </a:r>
          </a:p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no native 3D P&amp;R </a:t>
            </a:r>
            <a:r>
              <a:rPr lang="fr-FR" dirty="0" err="1"/>
              <a:t>yet</a:t>
            </a:r>
            <a:r>
              <a:rPr lang="fr-FR" dirty="0"/>
              <a:t>, </a:t>
            </a:r>
            <a:r>
              <a:rPr lang="fr-FR" dirty="0" err="1"/>
              <a:t>wich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. Right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stuck</a:t>
            </a:r>
            <a:r>
              <a:rPr lang="fr-FR" dirty="0"/>
              <a:t> at </a:t>
            </a:r>
            <a:r>
              <a:rPr lang="fr-FR" dirty="0" err="1"/>
              <a:t>prospecting</a:t>
            </a:r>
            <a:r>
              <a:rPr lang="fr-FR" dirty="0"/>
              <a:t> 3D gains </a:t>
            </a:r>
            <a:r>
              <a:rPr lang="fr-FR" dirty="0" err="1"/>
              <a:t>based</a:t>
            </a:r>
            <a:r>
              <a:rPr lang="fr-FR" dirty="0"/>
              <a:t> on a 2D </a:t>
            </a:r>
            <a:r>
              <a:rPr lang="fr-FR" dirty="0" err="1"/>
              <a:t>analysis</a:t>
            </a:r>
            <a:r>
              <a:rPr lang="fr-FR" dirty="0"/>
              <a:t>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 far, </a:t>
            </a:r>
            <a:r>
              <a:rPr lang="fr-FR" dirty="0" err="1"/>
              <a:t>we</a:t>
            </a:r>
            <a:r>
              <a:rPr lang="fr-FR" dirty="0"/>
              <a:t> have a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toolchain</a:t>
            </a:r>
            <a:r>
              <a:rPr lang="fr-FR" dirty="0"/>
              <a:t> up to the graph </a:t>
            </a:r>
            <a:r>
              <a:rPr lang="fr-FR" dirty="0" err="1"/>
              <a:t>partitioning</a:t>
            </a:r>
            <a:r>
              <a:rPr lang="fr-FR" dirty="0"/>
              <a:t>, point at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manual</a:t>
            </a:r>
            <a:r>
              <a:rPr lang="fr-FR" dirty="0"/>
              <a:t> handling.</a:t>
            </a:r>
            <a:endParaRPr lang="x-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FC2-5F51-4A9C-8558-C02ADDA07A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E6C84-723B-4479-AE71-908D71D2DCFD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843E2-B509-49D3-AC57-8EC2BA047D10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8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638" y="274638"/>
            <a:ext cx="7782428" cy="706090"/>
          </a:xfrm>
        </p:spPr>
        <p:txBody>
          <a:bodyPr/>
          <a:lstStyle>
            <a:lvl1pPr>
              <a:defRPr sz="3900">
                <a:latin typeface="Helvetica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256584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528" y="6431732"/>
            <a:ext cx="2133600" cy="2493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1B724-545C-4318-8D7F-AAB2D5575376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ISCAS2019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25A51-53F6-4D71-A483-04C68135A0A3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13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AE7CB-BFFE-4F27-887D-6609204CA5F6}" type="datetime1">
              <a:rPr lang="fr-BE" smtClean="0"/>
              <a:t>24/05/2019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9837B-9C26-41FC-9B2D-73479CD3A2F5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28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27DF-A65B-49A4-820C-CA80B9547C07}" type="datetime1">
              <a:rPr lang="fr-BE" smtClean="0"/>
              <a:t>24/05/2019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F44C-31F0-4308-A5A6-29E46DC864E0}" type="slidenum">
              <a:rPr lang="fr-BE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423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65150" y="291226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Page d’ouverture</a:t>
            </a:r>
            <a:endParaRPr lang="fr-BE" alt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8FA5ED3-33DA-4DA7-A52E-16B638F7CD0A}" type="datetime1">
              <a:rPr lang="fr-BE" smtClean="0"/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FF9A4E3-AEAC-47C8-988F-E9CD3D10C418}" type="slidenum">
              <a:rPr lang="fr-BE"/>
              <a:pPr/>
              <a:t>‹#›</a:t>
            </a:fld>
            <a:endParaRPr lang="fr-BE"/>
          </a:p>
        </p:txBody>
      </p:sp>
      <p:sp>
        <p:nvSpPr>
          <p:cNvPr id="7" name="Rectangle 6"/>
          <p:cNvSpPr/>
          <p:nvPr userDrawn="1"/>
        </p:nvSpPr>
        <p:spPr>
          <a:xfrm>
            <a:off x="1619250" y="646113"/>
            <a:ext cx="6121400" cy="5565775"/>
          </a:xfrm>
          <a:prstGeom prst="rect">
            <a:avLst/>
          </a:prstGeom>
          <a:noFill/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BE"/>
          </a:p>
        </p:txBody>
      </p:sp>
      <p:pic>
        <p:nvPicPr>
          <p:cNvPr id="1032" name="Picture 11" descr="http://www.ulb.ac.be/preview1/dre/com/docs/ULB-ligne-droite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51943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8"/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778625"/>
            <a:ext cx="91503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67544" y="274638"/>
            <a:ext cx="7650522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Page de contenu</a:t>
            </a:r>
            <a:endParaRPr lang="fr-BE" altLang="fr-FR" dirty="0"/>
          </a:p>
        </p:txBody>
      </p:sp>
      <p:sp>
        <p:nvSpPr>
          <p:cNvPr id="2052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67544" y="1124744"/>
            <a:ext cx="8352928" cy="514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  <a:endParaRPr lang="fr-BE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544" y="6434113"/>
            <a:ext cx="2133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>
              <a:defRPr/>
            </a:pPr>
            <a:fld id="{3A307BE6-19AF-41C3-A2DA-998372194F0F}" type="datetime1">
              <a:rPr lang="fr-BE" smtClean="0"/>
              <a:pPr>
                <a:defRPr/>
              </a:pPr>
              <a:t>24/05/2019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31732"/>
            <a:ext cx="289560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Helvetica" pitchFamily="2" charset="0"/>
                <a:cs typeface="Arial" pitchFamily="34" charset="0"/>
              </a:defRPr>
            </a:lvl1pPr>
          </a:lstStyle>
          <a:p>
            <a:pPr>
              <a:defRPr/>
            </a:pP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0819" y="6434113"/>
            <a:ext cx="2133600" cy="24938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pitchFamily="2" charset="0"/>
              </a:defRPr>
            </a:lvl1pPr>
          </a:lstStyle>
          <a:p>
            <a:fld id="{FBB9EFE6-DFB6-44EE-9DD7-C73B3F233C20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4D52EF-0971-E14B-83DB-E361C0680D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72400" y="274638"/>
            <a:ext cx="706090" cy="7060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B7D3EBA9-0A22-F542-9754-4417A23A3CA0}"/>
              </a:ext>
            </a:extLst>
          </p:cNvPr>
          <p:cNvPicPr preferRelativeResize="0"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778625"/>
            <a:ext cx="9150350" cy="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9" r:id="rId2"/>
    <p:sldLayoutId id="21474837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827584" y="1122033"/>
            <a:ext cx="8064896" cy="2087041"/>
          </a:xfrm>
        </p:spPr>
        <p:txBody>
          <a:bodyPr/>
          <a:lstStyle/>
          <a:p>
            <a:pPr algn="l" eaLnBrk="1" hangingPunct="1"/>
            <a:r>
              <a:rPr lang="fr-BE" altLang="fr-FR" dirty="0">
                <a:solidFill>
                  <a:srgbClr val="014A94"/>
                </a:solidFill>
              </a:rPr>
              <a:t>3D-Stacked Integrated Circuits: How Fine Should System Partitioning be?</a:t>
            </a: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827584" y="3209074"/>
            <a:ext cx="6400800" cy="24521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fr-BE" altLang="fr-FR" sz="2000" dirty="0" smtClean="0">
                <a:solidFill>
                  <a:srgbClr val="A2B9E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ISCAS2019 – Quentin DELHAYE</a:t>
            </a:r>
            <a:endParaRPr lang="fr-BE" altLang="fr-FR" sz="2000" dirty="0">
              <a:solidFill>
                <a:srgbClr val="A2B9E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6100763"/>
            <a:ext cx="2339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 bwMode="auto">
          <a:xfrm>
            <a:off x="826814" y="3861048"/>
            <a:ext cx="806566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ts val="700"/>
              </a:spcAft>
            </a:pPr>
            <a:r>
              <a:rPr lang="fr-BE" altLang="fr-F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to split an SoC functionnality for implementation in 3D stacked IC?</a:t>
            </a:r>
            <a:endParaRPr lang="fr-BE" altLang="fr-F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 eaLnBrk="1" hangingPunct="1">
              <a:spcAft>
                <a:spcPts val="700"/>
              </a:spcAft>
            </a:pPr>
            <a:r>
              <a:rPr lang="fr-BE" altLang="fr-F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 we need to go as deep as gate-level?</a:t>
            </a:r>
            <a:endParaRPr lang="fr-BE" altLang="fr-F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 eaLnBrk="1" hangingPunct="1">
              <a:spcAft>
                <a:spcPts val="600"/>
              </a:spcAft>
            </a:pPr>
            <a:r>
              <a:rPr lang="fr-BE" altLang="fr-F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not, what functionnality size should not be broken? </a:t>
            </a:r>
            <a:br>
              <a:rPr lang="fr-BE" altLang="fr-F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BE" altLang="fr-FR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(to maximize the benefits of 3D integration)</a:t>
            </a:r>
            <a:endParaRPr lang="fr-BE" altLang="fr-FR" sz="2300" dirty="0">
              <a:solidFill>
                <a:schemeClr val="tx1">
                  <a:lumMod val="65000"/>
                  <a:lumOff val="3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734EC1-349E-4DD0-A8D2-CBD324B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integration tech. flavours</a:t>
            </a:r>
            <a:endParaRPr lang="x-non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548144A7-3D77-4B6C-BEF3-312B8D039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68060"/>
              </p:ext>
            </p:extLst>
          </p:nvPr>
        </p:nvGraphicFramePr>
        <p:xfrm>
          <a:off x="277785" y="1847643"/>
          <a:ext cx="8508034" cy="316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4">
                  <a:extLst>
                    <a:ext uri="{9D8B030D-6E8A-4147-A177-3AD203B41FA5}">
                      <a16:colId xmlns:a16="http://schemas.microsoft.com/office/drawing/2014/main" xmlns="" val="1503257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926120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083730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7270770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7802839"/>
                    </a:ext>
                  </a:extLst>
                </a:gridCol>
              </a:tblGrid>
              <a:tr h="533954">
                <a:tc>
                  <a:txBody>
                    <a:bodyPr/>
                    <a:lstStyle/>
                    <a:p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3D-SIC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3D-SOC</a:t>
                      </a:r>
                      <a:endParaRPr lang="x-none" sz="2200" dirty="0"/>
                    </a:p>
                  </a:txBody>
                  <a:tcPr marL="96932" marR="96932" marT="48466" marB="48466" anchor="ctr"/>
                </a:tc>
                <a:tc hMerge="1">
                  <a:txBody>
                    <a:bodyPr/>
                    <a:lstStyle/>
                    <a:p>
                      <a:pPr algn="l"/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3D-IC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extLst>
                  <a:ext uri="{0D108BD9-81ED-4DB2-BD59-A6C34878D82A}">
                    <a16:rowId xmlns:a16="http://schemas.microsoft.com/office/drawing/2014/main" xmlns="" val="3750852870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fr-FR" sz="2200" dirty="0" err="1"/>
                        <a:t>Wire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level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Global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Intermediate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Local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Local</a:t>
                      </a:r>
                      <a:endParaRPr lang="x-none" sz="22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816680719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fr-FR" sz="2200" dirty="0" err="1"/>
                        <a:t>Function</a:t>
                      </a:r>
                      <a:r>
                        <a:rPr lang="fr-FR" sz="2200" dirty="0"/>
                        <a:t> partition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Die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Clusters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Std </a:t>
                      </a:r>
                      <a:r>
                        <a:rPr lang="fr-FR" sz="2200" dirty="0" err="1"/>
                        <a:t>cells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Transistors</a:t>
                      </a:r>
                      <a:endParaRPr lang="x-none" sz="22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11324896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fr-FR" sz="2200" dirty="0"/>
                        <a:t>3D Tech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Die </a:t>
                      </a:r>
                      <a:r>
                        <a:rPr lang="fr-FR" sz="2200" dirty="0" err="1"/>
                        <a:t>stacking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W2W bonding</a:t>
                      </a:r>
                      <a:endParaRPr lang="x-none" sz="22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200" noProof="0" dirty="0"/>
                        <a:t>Active layer </a:t>
                      </a:r>
                      <a:r>
                        <a:rPr lang="fr-FR" sz="2200" noProof="0" dirty="0" err="1"/>
                        <a:t>bonding</a:t>
                      </a:r>
                      <a:r>
                        <a:rPr lang="fr-FR" sz="2200" noProof="0" dirty="0"/>
                        <a:t> or </a:t>
                      </a:r>
                      <a:r>
                        <a:rPr lang="fr-FR" sz="2200" noProof="0" dirty="0" err="1"/>
                        <a:t>deposition</a:t>
                      </a:r>
                      <a:endParaRPr lang="fr-FR" sz="2200" noProof="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9105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91CC8909-10A1-43B6-830D-C174CFC3C75B}"/>
              </a:ext>
            </a:extLst>
          </p:cNvPr>
          <p:cNvSpPr/>
          <p:nvPr/>
        </p:nvSpPr>
        <p:spPr>
          <a:xfrm>
            <a:off x="971600" y="5301208"/>
            <a:ext cx="6985074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Next </a:t>
            </a:r>
            <a:r>
              <a:rPr lang="fr-FR" sz="2400" dirty="0" err="1"/>
              <a:t>level</a:t>
            </a:r>
            <a:r>
              <a:rPr lang="fr-FR" sz="2400" dirty="0"/>
              <a:t> challenges: clustering and </a:t>
            </a:r>
            <a:r>
              <a:rPr lang="fr-FR" sz="2400" dirty="0" err="1"/>
              <a:t>partitioning</a:t>
            </a:r>
            <a:endParaRPr lang="x-none" sz="2400" dirty="0"/>
          </a:p>
        </p:txBody>
      </p:sp>
      <p:sp>
        <p:nvSpPr>
          <p:cNvPr id="7" name="Rectangle : coins arrondis 2">
            <a:extLst>
              <a:ext uri="{FF2B5EF4-FFF2-40B4-BE49-F238E27FC236}">
                <a16:creationId xmlns:a16="http://schemas.microsoft.com/office/drawing/2014/main" xmlns="" id="{4CD2BB20-13F2-4F79-801F-1C5A264E374E}"/>
              </a:ext>
            </a:extLst>
          </p:cNvPr>
          <p:cNvSpPr/>
          <p:nvPr/>
        </p:nvSpPr>
        <p:spPr>
          <a:xfrm>
            <a:off x="3347864" y="1700808"/>
            <a:ext cx="1872208" cy="34035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44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Rounded Rectangle 3"/>
          <p:cNvSpPr/>
          <p:nvPr/>
        </p:nvSpPr>
        <p:spPr>
          <a:xfrm>
            <a:off x="729196" y="4742594"/>
            <a:ext cx="7776864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SoA partitioning is manual or gate-level automated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EF7D47CE-6AA1-408D-9480-2A955F95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636242"/>
            <a:ext cx="5168174" cy="120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38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6" y="2221280"/>
            <a:ext cx="8506064" cy="149575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Our solution expands the possibilities with adaptative clustering grain</a:t>
            </a:r>
          </a:p>
        </p:txBody>
      </p:sp>
    </p:spTree>
    <p:extLst>
      <p:ext uri="{BB962C8B-B14F-4D97-AF65-F5344CB8AC3E}">
        <p14:creationId xmlns:p14="http://schemas.microsoft.com/office/powerpoint/2010/main" val="40574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564904"/>
            <a:ext cx="7283450" cy="12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xmlns="" id="{73EC2EA8-C938-4C28-A07D-162F411542E0}"/>
              </a:ext>
            </a:extLst>
          </p:cNvPr>
          <p:cNvSpPr/>
          <p:nvPr/>
        </p:nvSpPr>
        <p:spPr>
          <a:xfrm>
            <a:off x="3707904" y="3347167"/>
            <a:ext cx="3096344" cy="498498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up to graph partitioning is fully automated</a:t>
            </a:r>
          </a:p>
        </p:txBody>
      </p:sp>
    </p:spTree>
    <p:extLst>
      <p:ext uri="{BB962C8B-B14F-4D97-AF65-F5344CB8AC3E}">
        <p14:creationId xmlns:p14="http://schemas.microsoft.com/office/powerpoint/2010/main" val="41410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Global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6" name="Rounded Rectangle 5"/>
          <p:cNvSpPr/>
          <p:nvPr/>
        </p:nvSpPr>
        <p:spPr>
          <a:xfrm>
            <a:off x="539552" y="4742594"/>
            <a:ext cx="8064896" cy="9361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Highlight the decisions in the clustering step</a:t>
            </a: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7C6DD6EF-C657-45BE-9360-FC86CF11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564904"/>
            <a:ext cx="7283450" cy="128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 : coins arrondis 2">
            <a:extLst>
              <a:ext uri="{FF2B5EF4-FFF2-40B4-BE49-F238E27FC236}">
                <a16:creationId xmlns:a16="http://schemas.microsoft.com/office/drawing/2014/main" xmlns="" id="{73EC2EA8-C938-4C28-A07D-162F411542E0}"/>
              </a:ext>
            </a:extLst>
          </p:cNvPr>
          <p:cNvSpPr/>
          <p:nvPr/>
        </p:nvSpPr>
        <p:spPr>
          <a:xfrm>
            <a:off x="3707904" y="3347167"/>
            <a:ext cx="1080120" cy="498498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8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1253"/>
              </p:ext>
            </p:extLst>
          </p:nvPr>
        </p:nvGraphicFramePr>
        <p:xfrm>
          <a:off x="1043606" y="1600200"/>
          <a:ext cx="76328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Wire-length (norm to design HPL)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2 050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2 860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4 318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5 312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12 606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16 722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Rounded Rectangle 4"/>
          <p:cNvSpPr/>
          <p:nvPr/>
        </p:nvSpPr>
        <p:spPr>
          <a:xfrm>
            <a:off x="1043608" y="5445224"/>
            <a:ext cx="7231565" cy="7920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Selection of designs with various topologies and connection densities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6" t="21323" r="6913" b="70875"/>
          <a:stretch/>
        </p:blipFill>
        <p:spPr>
          <a:xfrm>
            <a:off x="564704" y="2045802"/>
            <a:ext cx="360039" cy="288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1" t="29257" r="6918" b="62941"/>
          <a:stretch/>
        </p:blipFill>
        <p:spPr>
          <a:xfrm>
            <a:off x="554816" y="2394003"/>
            <a:ext cx="360039" cy="288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1" t="37059" r="6918" b="55139"/>
          <a:stretch/>
        </p:blipFill>
        <p:spPr>
          <a:xfrm>
            <a:off x="568182" y="2742205"/>
            <a:ext cx="360039" cy="2880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1" t="44861" r="6918" b="47337"/>
          <a:stretch/>
        </p:blipFill>
        <p:spPr>
          <a:xfrm>
            <a:off x="595269" y="3094106"/>
            <a:ext cx="329474" cy="2880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61" t="54614" r="6917" b="38486"/>
          <a:stretch/>
        </p:blipFill>
        <p:spPr>
          <a:xfrm>
            <a:off x="611560" y="3573016"/>
            <a:ext cx="316663" cy="254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9" t="62412" r="6899" b="32030"/>
          <a:stretch/>
        </p:blipFill>
        <p:spPr>
          <a:xfrm>
            <a:off x="611560" y="3924919"/>
            <a:ext cx="316663" cy="205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9" t="70518" r="6899" b="23924"/>
          <a:stretch/>
        </p:blipFill>
        <p:spPr>
          <a:xfrm>
            <a:off x="611560" y="4304215"/>
            <a:ext cx="316663" cy="2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467545" y="1628800"/>
            <a:ext cx="76505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Study the partitioning grain to find an optimum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Observe the impact of the grain on the percentage of total system wire-length cut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Observe the number of 3D connexions and their impact on 3D pitch</a:t>
            </a:r>
          </a:p>
        </p:txBody>
      </p:sp>
    </p:spTree>
    <p:extLst>
      <p:ext uri="{BB962C8B-B14F-4D97-AF65-F5344CB8AC3E}">
        <p14:creationId xmlns:p14="http://schemas.microsoft.com/office/powerpoint/2010/main" val="32497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wire-length gain in 3D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96752"/>
            <a:ext cx="4314427" cy="50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556792"/>
            <a:ext cx="4032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Measure the total wire-length cut by the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MIN-CUT: No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MAX-CUT: Progress with cluster size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8" y="1228286"/>
            <a:ext cx="4210642" cy="4959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596" y="4005553"/>
            <a:ext cx="403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Up to 85% of total WL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Reach a threshold for small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Around 2k clusters (ie 100s of gates per cluster): 70% to 85% of total WL could gain by going 3D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8184" y="2204864"/>
            <a:ext cx="216024" cy="3240360"/>
          </a:xfrm>
          <a:prstGeom prst="rect">
            <a:avLst/>
          </a:prstGeom>
          <a:solidFill>
            <a:srgbClr val="4EE646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6096" y="1820867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2048 clusters</a:t>
            </a:r>
          </a:p>
        </p:txBody>
      </p:sp>
    </p:spTree>
    <p:extLst>
      <p:ext uri="{BB962C8B-B14F-4D97-AF65-F5344CB8AC3E}">
        <p14:creationId xmlns:p14="http://schemas.microsoft.com/office/powerpoint/2010/main" val="17619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wires and 3D pitch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18</a:t>
            </a:fld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04" y="1340768"/>
            <a:ext cx="4045682" cy="4729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1628800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MIN-CUT: No influence of the clustering grain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MAX-CUT produces up to 57% more 3D nets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Exponential rise of the number of 3D connexions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0192" y="2752184"/>
            <a:ext cx="216024" cy="2664296"/>
          </a:xfrm>
          <a:prstGeom prst="rect">
            <a:avLst/>
          </a:prstGeom>
          <a:solidFill>
            <a:srgbClr val="4EE646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497" y="2352074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2048 clusters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7544" y="3933056"/>
            <a:ext cx="4104456" cy="2501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For 2k clusters (100s of gates), we generate on average 35% of 3D wires (18k to 255k wires)</a:t>
            </a:r>
          </a:p>
        </p:txBody>
      </p:sp>
    </p:spTree>
    <p:extLst>
      <p:ext uri="{BB962C8B-B14F-4D97-AF65-F5344CB8AC3E}">
        <p14:creationId xmlns:p14="http://schemas.microsoft.com/office/powerpoint/2010/main" val="1686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75" y="2060847"/>
            <a:ext cx="8496944" cy="3886953"/>
          </a:xfrm>
        </p:spPr>
        <p:txBody>
          <a:bodyPr/>
          <a:lstStyle/>
          <a:p>
            <a:r>
              <a:rPr lang="en-US" sz="2000" dirty="0"/>
              <a:t>3D-IC technology enables savings on total and maximum system wirelength thus reducing Si area, power and improving </a:t>
            </a:r>
            <a:r>
              <a:rPr lang="en-US" sz="2000" dirty="0" smtClean="0"/>
              <a:t>performance</a:t>
            </a:r>
            <a:endParaRPr lang="en-US" sz="2000" dirty="0"/>
          </a:p>
          <a:p>
            <a:r>
              <a:rPr lang="en-US" sz="2000" dirty="0"/>
              <a:t>Graph theory and algorithms can be used to make a </a:t>
            </a:r>
            <a:r>
              <a:rPr lang="en-US" sz="2000" dirty="0">
                <a:solidFill>
                  <a:srgbClr val="E2027D"/>
                </a:solidFill>
              </a:rPr>
              <a:t>partitioning decision at gate-cluster </a:t>
            </a:r>
            <a:r>
              <a:rPr lang="en-US" sz="2000" dirty="0" smtClean="0">
                <a:solidFill>
                  <a:srgbClr val="E2027D"/>
                </a:solidFill>
              </a:rPr>
              <a:t>level</a:t>
            </a:r>
            <a:br>
              <a:rPr lang="en-US" sz="2000" dirty="0" smtClean="0">
                <a:solidFill>
                  <a:srgbClr val="E2027D"/>
                </a:solidFill>
              </a:rPr>
            </a:br>
            <a:r>
              <a:rPr lang="en-US" sz="2000" dirty="0" smtClean="0"/>
              <a:t>At 100s of gates per cluster, 3D can cut down to 35% of wires and up to 73% of total WL</a:t>
            </a:r>
          </a:p>
          <a:p>
            <a:pPr marL="0" indent="0">
              <a:buNone/>
            </a:pPr>
            <a:endParaRPr lang="en-US" sz="2000" dirty="0">
              <a:solidFill>
                <a:srgbClr val="E2027D"/>
              </a:solidFill>
            </a:endParaRPr>
          </a:p>
          <a:p>
            <a:r>
              <a:rPr lang="en-US" sz="2000" dirty="0"/>
              <a:t>New clustering methods: heuristics on progressive wire-length</a:t>
            </a:r>
          </a:p>
          <a:p>
            <a:r>
              <a:rPr lang="en-US" sz="2000" dirty="0"/>
              <a:t>Fully automated toolchain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32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7584" y="1556792"/>
            <a:ext cx="3168352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7584" y="1556307"/>
            <a:ext cx="1512168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01928" y="1556307"/>
            <a:ext cx="1518306" cy="29523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xmlns="" id="{1062D292-49B6-D544-9E5F-BA55187A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4181"/>
            <a:ext cx="3192650" cy="316853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679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26" name="TextBox 25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xmlns="" id="{1062D292-49B6-D544-9E5F-BA55187A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85" t="77224"/>
          <a:stretch/>
        </p:blipFill>
        <p:spPr>
          <a:xfrm>
            <a:off x="3275856" y="3861047"/>
            <a:ext cx="744378" cy="721671"/>
          </a:xfrm>
          <a:prstGeom prst="rect">
            <a:avLst/>
          </a:prstGeom>
          <a:ln w="22225">
            <a:solidFill>
              <a:srgbClr val="FF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82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27" name="TextBox 26"/>
          <p:cNvSpPr txBox="1"/>
          <p:nvPr/>
        </p:nvSpPr>
        <p:spPr>
          <a:xfrm>
            <a:off x="755576" y="556637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5656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5656" y="201567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3238" y="16293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83238" y="20209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3242" y="16234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3242" y="20150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57425" y="24052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57425" y="27921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65007" y="2405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65007" y="279745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05011" y="23998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011" y="27915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0447" y="317538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0447" y="356226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78029" y="31759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8029" y="35675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18033" y="317001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18033" y="356165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52216" y="39518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52216" y="43387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59798" y="395240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9798" y="43440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99802" y="39464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99802" y="43381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56646" y="223396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3949" y="223911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80252" y="22380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2027555" y="224320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531894" y="22378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79197" y="22430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55500" y="22419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02803" y="22470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56646" y="29945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203949" y="299972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80252" y="29986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027555" y="30038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531894" y="2998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79197" y="300360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55500" y="30025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702803" y="300769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53333" y="37554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200636" y="376064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76939" y="37595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2024242" y="376472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528581" y="375936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75884" y="37645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52187" y="376344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99490" y="37686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14579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8" name="Oval 7"/>
          <p:cNvSpPr/>
          <p:nvPr/>
        </p:nvSpPr>
        <p:spPr>
          <a:xfrm>
            <a:off x="6300192" y="22312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0272" y="228316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2807" y="2938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08304" y="299842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152" y="342297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66148" y="358559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89035" y="28085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47619" y="2584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1591" y="36070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26212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26212" y="34139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39607" y="207268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08304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50124" y="1815071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10054" y="323272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90396" y="389423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95106" y="4659301"/>
            <a:ext cx="3450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Graph:</a:t>
            </a:r>
          </a:p>
          <a:p>
            <a:r>
              <a:rPr lang="en-US" sz="2000" dirty="0">
                <a:latin typeface="+mn-lt"/>
              </a:rPr>
              <a:t>Clusters → edges (area)</a:t>
            </a:r>
          </a:p>
          <a:p>
            <a:r>
              <a:rPr lang="en-US" sz="2000" dirty="0">
                <a:latin typeface="+mn-lt"/>
              </a:rPr>
              <a:t>Nets → vertices (number)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5656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5656" y="201567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3238" y="16293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83238" y="20209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3242" y="16234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3242" y="20150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57425" y="24052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57425" y="27921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65007" y="2405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65007" y="279745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05011" y="23998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011" y="27915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0447" y="317538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0447" y="356226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78029" y="31759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8029" y="35675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18033" y="317001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18033" y="356165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52216" y="39518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52216" y="43387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59798" y="395240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9798" y="43440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99802" y="39464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99802" y="43381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56646" y="223396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3949" y="223911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80252" y="22380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2027555" y="224320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531894" y="22378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79197" y="22430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55500" y="22419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02803" y="22470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56646" y="29945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203949" y="299972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80252" y="29986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027555" y="30038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531894" y="2998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79197" y="300360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55500" y="30025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702803" y="300769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53333" y="37554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200636" y="376064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76939" y="37595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2024242" y="376472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528581" y="375936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75884" y="37645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52187" y="376344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99490" y="37686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5"/>
            <a:endCxn id="9" idx="0"/>
          </p:cNvCxnSpPr>
          <p:nvPr/>
        </p:nvCxnSpPr>
        <p:spPr>
          <a:xfrm>
            <a:off x="6934512" y="1976932"/>
            <a:ext cx="193772" cy="30622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" idx="6"/>
            <a:endCxn id="19" idx="3"/>
          </p:cNvCxnSpPr>
          <p:nvPr/>
        </p:nvCxnSpPr>
        <p:spPr>
          <a:xfrm flipV="1">
            <a:off x="7236296" y="2234547"/>
            <a:ext cx="434947" cy="1434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1" idx="3"/>
            <a:endCxn id="8" idx="7"/>
          </p:cNvCxnSpPr>
          <p:nvPr/>
        </p:nvCxnSpPr>
        <p:spPr>
          <a:xfrm flipH="1">
            <a:off x="6484580" y="1976932"/>
            <a:ext cx="297180" cy="2820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9" idx="5"/>
            <a:endCxn id="15" idx="0"/>
          </p:cNvCxnSpPr>
          <p:nvPr/>
        </p:nvCxnSpPr>
        <p:spPr>
          <a:xfrm>
            <a:off x="7823995" y="2234547"/>
            <a:ext cx="31636" cy="349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9" idx="4"/>
            <a:endCxn id="11" idx="0"/>
          </p:cNvCxnSpPr>
          <p:nvPr/>
        </p:nvCxnSpPr>
        <p:spPr>
          <a:xfrm flipH="1">
            <a:off x="7416316" y="2262318"/>
            <a:ext cx="331303" cy="7361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9" idx="4"/>
            <a:endCxn id="10" idx="7"/>
          </p:cNvCxnSpPr>
          <p:nvPr/>
        </p:nvCxnSpPr>
        <p:spPr>
          <a:xfrm flipH="1">
            <a:off x="6757195" y="2262318"/>
            <a:ext cx="990424" cy="703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" idx="6"/>
            <a:endCxn id="9" idx="2"/>
          </p:cNvCxnSpPr>
          <p:nvPr/>
        </p:nvCxnSpPr>
        <p:spPr>
          <a:xfrm>
            <a:off x="6516216" y="2326072"/>
            <a:ext cx="504056" cy="519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" idx="4"/>
            <a:endCxn id="14" idx="7"/>
          </p:cNvCxnSpPr>
          <p:nvPr/>
        </p:nvCxnSpPr>
        <p:spPr>
          <a:xfrm flipH="1">
            <a:off x="6173423" y="2420888"/>
            <a:ext cx="234781" cy="4154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" idx="5"/>
            <a:endCxn id="18" idx="1"/>
          </p:cNvCxnSpPr>
          <p:nvPr/>
        </p:nvCxnSpPr>
        <p:spPr>
          <a:xfrm>
            <a:off x="6484580" y="2393117"/>
            <a:ext cx="73268" cy="10486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9" idx="3"/>
            <a:endCxn id="10" idx="0"/>
          </p:cNvCxnSpPr>
          <p:nvPr/>
        </p:nvCxnSpPr>
        <p:spPr>
          <a:xfrm flipH="1">
            <a:off x="6680819" y="2445021"/>
            <a:ext cx="371089" cy="4931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" idx="4"/>
            <a:endCxn id="12" idx="0"/>
          </p:cNvCxnSpPr>
          <p:nvPr/>
        </p:nvCxnSpPr>
        <p:spPr>
          <a:xfrm flipH="1">
            <a:off x="6048164" y="2998180"/>
            <a:ext cx="48883" cy="42479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" idx="5"/>
            <a:endCxn id="13" idx="1"/>
          </p:cNvCxnSpPr>
          <p:nvPr/>
        </p:nvCxnSpPr>
        <p:spPr>
          <a:xfrm>
            <a:off x="6757195" y="3100001"/>
            <a:ext cx="240589" cy="5133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8" idx="0"/>
            <a:endCxn id="10" idx="4"/>
          </p:cNvCxnSpPr>
          <p:nvPr/>
        </p:nvCxnSpPr>
        <p:spPr>
          <a:xfrm flipV="1">
            <a:off x="6634224" y="3127772"/>
            <a:ext cx="46595" cy="2861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" idx="4"/>
            <a:endCxn id="11" idx="7"/>
          </p:cNvCxnSpPr>
          <p:nvPr/>
        </p:nvCxnSpPr>
        <p:spPr>
          <a:xfrm flipH="1">
            <a:off x="7492692" y="2773772"/>
            <a:ext cx="362939" cy="2524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" idx="4"/>
            <a:endCxn id="22" idx="0"/>
          </p:cNvCxnSpPr>
          <p:nvPr/>
        </p:nvCxnSpPr>
        <p:spPr>
          <a:xfrm>
            <a:off x="7855631" y="2773772"/>
            <a:ext cx="262435" cy="45894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2" idx="2"/>
            <a:endCxn id="11" idx="5"/>
          </p:cNvCxnSpPr>
          <p:nvPr/>
        </p:nvCxnSpPr>
        <p:spPr>
          <a:xfrm flipH="1" flipV="1">
            <a:off x="7492692" y="3160289"/>
            <a:ext cx="517362" cy="1672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" idx="4"/>
            <a:endCxn id="16" idx="0"/>
          </p:cNvCxnSpPr>
          <p:nvPr/>
        </p:nvCxnSpPr>
        <p:spPr>
          <a:xfrm>
            <a:off x="7416316" y="3188060"/>
            <a:ext cx="233287" cy="4189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0" idx="7"/>
            <a:endCxn id="10" idx="6"/>
          </p:cNvCxnSpPr>
          <p:nvPr/>
        </p:nvCxnSpPr>
        <p:spPr>
          <a:xfrm flipH="1" flipV="1">
            <a:off x="6788831" y="3032956"/>
            <a:ext cx="703861" cy="99324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7" idx="0"/>
            <a:endCxn id="11" idx="3"/>
          </p:cNvCxnSpPr>
          <p:nvPr/>
        </p:nvCxnSpPr>
        <p:spPr>
          <a:xfrm flipV="1">
            <a:off x="6634224" y="3160289"/>
            <a:ext cx="705716" cy="83814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2" idx="4"/>
            <a:endCxn id="23" idx="0"/>
          </p:cNvCxnSpPr>
          <p:nvPr/>
        </p:nvCxnSpPr>
        <p:spPr>
          <a:xfrm>
            <a:off x="8118066" y="3422352"/>
            <a:ext cx="80342" cy="4718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" idx="5"/>
            <a:endCxn id="23" idx="1"/>
          </p:cNvCxnSpPr>
          <p:nvPr/>
        </p:nvCxnSpPr>
        <p:spPr>
          <a:xfrm>
            <a:off x="7725979" y="3768909"/>
            <a:ext cx="396053" cy="1530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0" idx="7"/>
            <a:endCxn id="16" idx="4"/>
          </p:cNvCxnSpPr>
          <p:nvPr/>
        </p:nvCxnSpPr>
        <p:spPr>
          <a:xfrm flipV="1">
            <a:off x="7492692" y="3796680"/>
            <a:ext cx="156911" cy="2295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" idx="1"/>
            <a:endCxn id="12" idx="4"/>
          </p:cNvCxnSpPr>
          <p:nvPr/>
        </p:nvCxnSpPr>
        <p:spPr>
          <a:xfrm flipH="1" flipV="1">
            <a:off x="6048164" y="3612604"/>
            <a:ext cx="509684" cy="41359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" idx="0"/>
            <a:endCxn id="14" idx="5"/>
          </p:cNvCxnSpPr>
          <p:nvPr/>
        </p:nvCxnSpPr>
        <p:spPr>
          <a:xfrm flipH="1" flipV="1">
            <a:off x="6173423" y="2970409"/>
            <a:ext cx="460801" cy="10280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0" idx="2"/>
            <a:endCxn id="18" idx="4"/>
          </p:cNvCxnSpPr>
          <p:nvPr/>
        </p:nvCxnSpPr>
        <p:spPr>
          <a:xfrm flipH="1" flipV="1">
            <a:off x="6634224" y="3603588"/>
            <a:ext cx="674080" cy="48965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3" idx="2"/>
            <a:endCxn id="13" idx="5"/>
          </p:cNvCxnSpPr>
          <p:nvPr/>
        </p:nvCxnSpPr>
        <p:spPr>
          <a:xfrm flipH="1" flipV="1">
            <a:off x="7150536" y="3747453"/>
            <a:ext cx="939860" cy="2416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55576" y="556637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23039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and graphs toward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43E2-B509-49D3-AC57-8EC2BA047D10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8" name="Oval 7"/>
          <p:cNvSpPr/>
          <p:nvPr/>
        </p:nvSpPr>
        <p:spPr>
          <a:xfrm>
            <a:off x="6300192" y="22312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0272" y="228316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2807" y="2938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08304" y="299842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0152" y="342297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966148" y="3585592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89035" y="28085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47619" y="258414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541591" y="3607048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26212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26212" y="341395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639607" y="2072686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08304" y="3998429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50124" y="1815071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10054" y="3232720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90396" y="3894237"/>
            <a:ext cx="216024" cy="189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2758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09417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7584" y="2312444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9417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73513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8914" y="1557278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75856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73105" y="231238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758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609417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27584" y="3832133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9417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3513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8914" y="3076967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275856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73105" y="3832072"/>
            <a:ext cx="720080" cy="6739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75656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475656" y="201567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83238" y="16293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83238" y="202099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3242" y="16234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3242" y="20150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57425" y="240525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457425" y="27921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65007" y="2405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65007" y="279745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105011" y="23998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011" y="27915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70447" y="317538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0447" y="356226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278029" y="31759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278029" y="35675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18033" y="317001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118033" y="356165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52216" y="395184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452216" y="43387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259798" y="395240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59798" y="434404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99802" y="394647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99802" y="433811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>
            <a:off x="856646" y="223396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1203949" y="223911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rot="5400000">
            <a:off x="1680252" y="223804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2027555" y="224320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5400000">
            <a:off x="2531894" y="223784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2879197" y="22430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5400000">
            <a:off x="3355500" y="224192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3702803" y="224708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856646" y="299456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1203949" y="299972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1680252" y="299865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2027555" y="3003813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2531894" y="299845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5400000">
            <a:off x="2879197" y="3003609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3355500" y="300253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5400000">
            <a:off x="3702803" y="300769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5400000">
            <a:off x="853333" y="375548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1200636" y="376064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5400000">
            <a:off x="1676939" y="375956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5400000">
            <a:off x="2024242" y="3764725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5400000">
            <a:off x="2528581" y="375936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>
            <a:off x="2875884" y="3764521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3352187" y="3763447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5400000">
            <a:off x="3699490" y="376860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5"/>
            <a:endCxn id="9" idx="0"/>
          </p:cNvCxnSpPr>
          <p:nvPr/>
        </p:nvCxnSpPr>
        <p:spPr>
          <a:xfrm>
            <a:off x="6934512" y="1976932"/>
            <a:ext cx="193772" cy="30622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" idx="6"/>
            <a:endCxn id="19" idx="3"/>
          </p:cNvCxnSpPr>
          <p:nvPr/>
        </p:nvCxnSpPr>
        <p:spPr>
          <a:xfrm flipV="1">
            <a:off x="7236296" y="2234547"/>
            <a:ext cx="434947" cy="14342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1" idx="3"/>
            <a:endCxn id="8" idx="7"/>
          </p:cNvCxnSpPr>
          <p:nvPr/>
        </p:nvCxnSpPr>
        <p:spPr>
          <a:xfrm flipH="1">
            <a:off x="6484580" y="1976932"/>
            <a:ext cx="297180" cy="2820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9" idx="5"/>
            <a:endCxn id="15" idx="0"/>
          </p:cNvCxnSpPr>
          <p:nvPr/>
        </p:nvCxnSpPr>
        <p:spPr>
          <a:xfrm>
            <a:off x="7823995" y="2234547"/>
            <a:ext cx="31636" cy="349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9" idx="4"/>
            <a:endCxn id="11" idx="0"/>
          </p:cNvCxnSpPr>
          <p:nvPr/>
        </p:nvCxnSpPr>
        <p:spPr>
          <a:xfrm flipH="1">
            <a:off x="7416316" y="2262318"/>
            <a:ext cx="331303" cy="7361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9" idx="4"/>
            <a:endCxn id="10" idx="7"/>
          </p:cNvCxnSpPr>
          <p:nvPr/>
        </p:nvCxnSpPr>
        <p:spPr>
          <a:xfrm flipH="1">
            <a:off x="6757195" y="2262318"/>
            <a:ext cx="990424" cy="70359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8" idx="6"/>
            <a:endCxn id="9" idx="2"/>
          </p:cNvCxnSpPr>
          <p:nvPr/>
        </p:nvCxnSpPr>
        <p:spPr>
          <a:xfrm>
            <a:off x="6516216" y="2326072"/>
            <a:ext cx="504056" cy="5190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8" idx="4"/>
            <a:endCxn id="14" idx="7"/>
          </p:cNvCxnSpPr>
          <p:nvPr/>
        </p:nvCxnSpPr>
        <p:spPr>
          <a:xfrm flipH="1">
            <a:off x="6173423" y="2420888"/>
            <a:ext cx="234781" cy="4154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8" idx="5"/>
            <a:endCxn id="18" idx="1"/>
          </p:cNvCxnSpPr>
          <p:nvPr/>
        </p:nvCxnSpPr>
        <p:spPr>
          <a:xfrm>
            <a:off x="6484580" y="2393117"/>
            <a:ext cx="73268" cy="104861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9" idx="3"/>
            <a:endCxn id="10" idx="0"/>
          </p:cNvCxnSpPr>
          <p:nvPr/>
        </p:nvCxnSpPr>
        <p:spPr>
          <a:xfrm flipH="1">
            <a:off x="6680819" y="2445021"/>
            <a:ext cx="371089" cy="49311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4" idx="4"/>
            <a:endCxn id="12" idx="0"/>
          </p:cNvCxnSpPr>
          <p:nvPr/>
        </p:nvCxnSpPr>
        <p:spPr>
          <a:xfrm flipH="1">
            <a:off x="6048164" y="2998180"/>
            <a:ext cx="48883" cy="42479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" idx="5"/>
            <a:endCxn id="13" idx="1"/>
          </p:cNvCxnSpPr>
          <p:nvPr/>
        </p:nvCxnSpPr>
        <p:spPr>
          <a:xfrm>
            <a:off x="6757195" y="3100001"/>
            <a:ext cx="240589" cy="51336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8" idx="0"/>
            <a:endCxn id="10" idx="4"/>
          </p:cNvCxnSpPr>
          <p:nvPr/>
        </p:nvCxnSpPr>
        <p:spPr>
          <a:xfrm flipV="1">
            <a:off x="6634224" y="3127772"/>
            <a:ext cx="46595" cy="28618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5" idx="4"/>
            <a:endCxn id="11" idx="7"/>
          </p:cNvCxnSpPr>
          <p:nvPr/>
        </p:nvCxnSpPr>
        <p:spPr>
          <a:xfrm flipH="1">
            <a:off x="7492692" y="2773772"/>
            <a:ext cx="362939" cy="25242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" idx="4"/>
            <a:endCxn id="22" idx="0"/>
          </p:cNvCxnSpPr>
          <p:nvPr/>
        </p:nvCxnSpPr>
        <p:spPr>
          <a:xfrm>
            <a:off x="7855631" y="2773772"/>
            <a:ext cx="262435" cy="45894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2" idx="2"/>
            <a:endCxn id="11" idx="5"/>
          </p:cNvCxnSpPr>
          <p:nvPr/>
        </p:nvCxnSpPr>
        <p:spPr>
          <a:xfrm flipH="1" flipV="1">
            <a:off x="7492692" y="3160289"/>
            <a:ext cx="517362" cy="16724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1" idx="4"/>
            <a:endCxn id="16" idx="0"/>
          </p:cNvCxnSpPr>
          <p:nvPr/>
        </p:nvCxnSpPr>
        <p:spPr>
          <a:xfrm>
            <a:off x="7416316" y="3188060"/>
            <a:ext cx="233287" cy="418988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0" idx="7"/>
            <a:endCxn id="10" idx="6"/>
          </p:cNvCxnSpPr>
          <p:nvPr/>
        </p:nvCxnSpPr>
        <p:spPr>
          <a:xfrm flipH="1" flipV="1">
            <a:off x="6788831" y="3032956"/>
            <a:ext cx="703861" cy="993244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7" idx="0"/>
            <a:endCxn id="11" idx="3"/>
          </p:cNvCxnSpPr>
          <p:nvPr/>
        </p:nvCxnSpPr>
        <p:spPr>
          <a:xfrm flipV="1">
            <a:off x="6634224" y="3160289"/>
            <a:ext cx="705716" cy="83814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2" idx="4"/>
            <a:endCxn id="23" idx="0"/>
          </p:cNvCxnSpPr>
          <p:nvPr/>
        </p:nvCxnSpPr>
        <p:spPr>
          <a:xfrm>
            <a:off x="8118066" y="3422352"/>
            <a:ext cx="80342" cy="47188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" idx="5"/>
            <a:endCxn id="23" idx="1"/>
          </p:cNvCxnSpPr>
          <p:nvPr/>
        </p:nvCxnSpPr>
        <p:spPr>
          <a:xfrm>
            <a:off x="7725979" y="3768909"/>
            <a:ext cx="396053" cy="15309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0" idx="7"/>
            <a:endCxn id="16" idx="4"/>
          </p:cNvCxnSpPr>
          <p:nvPr/>
        </p:nvCxnSpPr>
        <p:spPr>
          <a:xfrm flipV="1">
            <a:off x="7492692" y="3796680"/>
            <a:ext cx="156911" cy="2295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" idx="1"/>
            <a:endCxn id="12" idx="4"/>
          </p:cNvCxnSpPr>
          <p:nvPr/>
        </p:nvCxnSpPr>
        <p:spPr>
          <a:xfrm flipH="1" flipV="1">
            <a:off x="6048164" y="3612604"/>
            <a:ext cx="509684" cy="41359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" idx="0"/>
            <a:endCxn id="14" idx="5"/>
          </p:cNvCxnSpPr>
          <p:nvPr/>
        </p:nvCxnSpPr>
        <p:spPr>
          <a:xfrm flipH="1" flipV="1">
            <a:off x="6173423" y="2970409"/>
            <a:ext cx="460801" cy="102802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0" idx="2"/>
            <a:endCxn id="18" idx="4"/>
          </p:cNvCxnSpPr>
          <p:nvPr/>
        </p:nvCxnSpPr>
        <p:spPr>
          <a:xfrm flipH="1" flipV="1">
            <a:off x="6634224" y="3603588"/>
            <a:ext cx="674080" cy="48965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3" idx="2"/>
            <a:endCxn id="13" idx="5"/>
          </p:cNvCxnSpPr>
          <p:nvPr/>
        </p:nvCxnSpPr>
        <p:spPr>
          <a:xfrm flipH="1" flipV="1">
            <a:off x="7150536" y="3747453"/>
            <a:ext cx="939860" cy="2416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6847352" y="1661160"/>
            <a:ext cx="665968" cy="2819400"/>
          </a:xfrm>
          <a:custGeom>
            <a:avLst/>
            <a:gdLst>
              <a:gd name="connsiteX0" fmla="*/ 665968 w 665968"/>
              <a:gd name="connsiteY0" fmla="*/ 0 h 2819400"/>
              <a:gd name="connsiteX1" fmla="*/ 467848 w 665968"/>
              <a:gd name="connsiteY1" fmla="*/ 518160 h 2819400"/>
              <a:gd name="connsiteX2" fmla="*/ 505948 w 665968"/>
              <a:gd name="connsiteY2" fmla="*/ 1104900 h 2819400"/>
              <a:gd name="connsiteX3" fmla="*/ 178288 w 665968"/>
              <a:gd name="connsiteY3" fmla="*/ 1577340 h 2819400"/>
              <a:gd name="connsiteX4" fmla="*/ 3028 w 665968"/>
              <a:gd name="connsiteY4" fmla="*/ 1920240 h 2819400"/>
              <a:gd name="connsiteX5" fmla="*/ 79228 w 665968"/>
              <a:gd name="connsiteY5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968" h="2819400">
                <a:moveTo>
                  <a:pt x="665968" y="0"/>
                </a:moveTo>
                <a:cubicBezTo>
                  <a:pt x="580243" y="167005"/>
                  <a:pt x="494518" y="334010"/>
                  <a:pt x="467848" y="518160"/>
                </a:cubicBezTo>
                <a:cubicBezTo>
                  <a:pt x="441178" y="702310"/>
                  <a:pt x="554208" y="928370"/>
                  <a:pt x="505948" y="1104900"/>
                </a:cubicBezTo>
                <a:cubicBezTo>
                  <a:pt x="457688" y="1281430"/>
                  <a:pt x="262108" y="1441450"/>
                  <a:pt x="178288" y="1577340"/>
                </a:cubicBezTo>
                <a:cubicBezTo>
                  <a:pt x="94468" y="1713230"/>
                  <a:pt x="19538" y="1713230"/>
                  <a:pt x="3028" y="1920240"/>
                </a:cubicBezTo>
                <a:cubicBezTo>
                  <a:pt x="-13482" y="2127250"/>
                  <a:pt x="41128" y="2659380"/>
                  <a:pt x="79228" y="28194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14060" y="2910840"/>
            <a:ext cx="2476500" cy="506873"/>
          </a:xfrm>
          <a:custGeom>
            <a:avLst/>
            <a:gdLst>
              <a:gd name="connsiteX0" fmla="*/ 0 w 2476500"/>
              <a:gd name="connsiteY0" fmla="*/ 220980 h 506873"/>
              <a:gd name="connsiteX1" fmla="*/ 632460 w 2476500"/>
              <a:gd name="connsiteY1" fmla="*/ 419100 h 506873"/>
              <a:gd name="connsiteX2" fmla="*/ 1135380 w 2476500"/>
              <a:gd name="connsiteY2" fmla="*/ 243840 h 506873"/>
              <a:gd name="connsiteX3" fmla="*/ 1592580 w 2476500"/>
              <a:gd name="connsiteY3" fmla="*/ 502920 h 506873"/>
              <a:gd name="connsiteX4" fmla="*/ 2476500 w 2476500"/>
              <a:gd name="connsiteY4" fmla="*/ 0 h 50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506873">
                <a:moveTo>
                  <a:pt x="0" y="220980"/>
                </a:moveTo>
                <a:cubicBezTo>
                  <a:pt x="221615" y="318135"/>
                  <a:pt x="443230" y="415290"/>
                  <a:pt x="632460" y="419100"/>
                </a:cubicBezTo>
                <a:cubicBezTo>
                  <a:pt x="821690" y="422910"/>
                  <a:pt x="975360" y="229870"/>
                  <a:pt x="1135380" y="243840"/>
                </a:cubicBezTo>
                <a:cubicBezTo>
                  <a:pt x="1295400" y="257810"/>
                  <a:pt x="1369060" y="543560"/>
                  <a:pt x="1592580" y="502920"/>
                </a:cubicBezTo>
                <a:cubicBezTo>
                  <a:pt x="1816100" y="462280"/>
                  <a:pt x="2315210" y="93980"/>
                  <a:pt x="2476500" y="0"/>
                </a:cubicBez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53769" y="1385790"/>
            <a:ext cx="7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46713" y="2688914"/>
            <a:ext cx="7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95106" y="4659301"/>
            <a:ext cx="3450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Graph:</a:t>
            </a:r>
          </a:p>
          <a:p>
            <a:r>
              <a:rPr lang="en-US" sz="2000" dirty="0">
                <a:latin typeface="+mn-lt"/>
              </a:rPr>
              <a:t>Clusters → edges (area)</a:t>
            </a:r>
          </a:p>
          <a:p>
            <a:r>
              <a:rPr lang="en-US" sz="2000" dirty="0">
                <a:latin typeface="+mn-lt"/>
              </a:rPr>
              <a:t>Nets → vertices (number</a:t>
            </a:r>
            <a:r>
              <a:rPr lang="en-US" sz="2000" dirty="0" smtClean="0">
                <a:latin typeface="+mn-lt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MIN-CUT</a:t>
            </a:r>
            <a:r>
              <a:rPr lang="en-US" sz="2000" dirty="0"/>
              <a:t> </a:t>
            </a:r>
            <a:r>
              <a:rPr lang="en-US" sz="2000" dirty="0" smtClean="0"/>
              <a:t>vs </a:t>
            </a:r>
            <a:r>
              <a:rPr lang="en-US" sz="2000" dirty="0" smtClean="0">
                <a:solidFill>
                  <a:schemeClr val="accent3"/>
                </a:solidFill>
              </a:rPr>
              <a:t>MAX-CUT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55576" y="5566374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Intra-cluster: protected from 3D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Inter-cluster: potential 3D gains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5576" y="5124955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Hierarchical clustering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5576" y="472484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2D P&amp;R design</a:t>
            </a:r>
          </a:p>
        </p:txBody>
      </p:sp>
    </p:spTree>
    <p:extLst>
      <p:ext uri="{BB962C8B-B14F-4D97-AF65-F5344CB8AC3E}">
        <p14:creationId xmlns:p14="http://schemas.microsoft.com/office/powerpoint/2010/main" val="32635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2D: What wire-length to cut?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46DA0B-2E27-5D41-A92D-4CE6E62A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124744"/>
            <a:ext cx="6390716" cy="29747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5576" y="4293096"/>
            <a:ext cx="7632848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Analysis of implemented 2D design (after P&amp;R)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Relative histograms of Number of Wires &amp; Wire Length (WL)</a:t>
            </a:r>
          </a:p>
          <a:p>
            <a:pPr marL="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X-axis uses </a:t>
            </a:r>
            <a:r>
              <a:rPr lang="en-US" sz="2000" b="1" dirty="0">
                <a:latin typeface="+mn-lt"/>
              </a:rPr>
              <a:t>Average Gate Pitch</a:t>
            </a:r>
            <a:r>
              <a:rPr lang="en-US" sz="2000" dirty="0">
                <a:latin typeface="+mn-lt"/>
              </a:rPr>
              <a:t> (AGP) to express WL (not absolute WL)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6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2D: What wire-length to cut?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9837B-9C26-41FC-9B2D-73479CD3A2F5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C46DA0B-2E27-5D41-A92D-4CE6E62A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656" y="1124744"/>
            <a:ext cx="6390716" cy="297479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7544" y="4509120"/>
            <a:ext cx="8346875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Over 45% of wires are 5AGP or lower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544" y="5376458"/>
            <a:ext cx="8346875" cy="6480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70% in the range 0.1k to 2k AGP: this is where we should cut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79912" y="2492896"/>
            <a:ext cx="0" cy="108012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84168" y="2492896"/>
            <a:ext cx="0" cy="108012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51920" y="2492896"/>
            <a:ext cx="2160240" cy="0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2099267"/>
            <a:ext cx="190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70% of total wl</a:t>
            </a:r>
          </a:p>
        </p:txBody>
      </p:sp>
    </p:spTree>
    <p:extLst>
      <p:ext uri="{BB962C8B-B14F-4D97-AF65-F5344CB8AC3E}">
        <p14:creationId xmlns:p14="http://schemas.microsoft.com/office/powerpoint/2010/main" val="317496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734EC1-349E-4DD0-A8D2-CBD324B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3D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tech</a:t>
            </a:r>
            <a:r>
              <a:rPr lang="fr-FR"/>
              <a:t>. flavours</a:t>
            </a:r>
            <a:endParaRPr lang="x-non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xmlns="" id="{548144A7-3D77-4B6C-BEF3-312B8D039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68060"/>
              </p:ext>
            </p:extLst>
          </p:nvPr>
        </p:nvGraphicFramePr>
        <p:xfrm>
          <a:off x="277785" y="1847643"/>
          <a:ext cx="8508034" cy="316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34">
                  <a:extLst>
                    <a:ext uri="{9D8B030D-6E8A-4147-A177-3AD203B41FA5}">
                      <a16:colId xmlns:a16="http://schemas.microsoft.com/office/drawing/2014/main" xmlns="" val="1503257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926120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6083730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7270770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67802839"/>
                    </a:ext>
                  </a:extLst>
                </a:gridCol>
              </a:tblGrid>
              <a:tr h="533954">
                <a:tc>
                  <a:txBody>
                    <a:bodyPr/>
                    <a:lstStyle/>
                    <a:p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3D-SIC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3D-SOC</a:t>
                      </a:r>
                      <a:endParaRPr lang="x-none" sz="2200" dirty="0"/>
                    </a:p>
                  </a:txBody>
                  <a:tcPr marL="96932" marR="96932" marT="48466" marB="48466" anchor="ctr"/>
                </a:tc>
                <a:tc hMerge="1">
                  <a:txBody>
                    <a:bodyPr/>
                    <a:lstStyle/>
                    <a:p>
                      <a:pPr algn="l"/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3D-IC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extLst>
                  <a:ext uri="{0D108BD9-81ED-4DB2-BD59-A6C34878D82A}">
                    <a16:rowId xmlns:a16="http://schemas.microsoft.com/office/drawing/2014/main" xmlns="" val="3750852870"/>
                  </a:ext>
                </a:extLst>
              </a:tr>
              <a:tr h="533954">
                <a:tc>
                  <a:txBody>
                    <a:bodyPr/>
                    <a:lstStyle/>
                    <a:p>
                      <a:r>
                        <a:rPr lang="fr-FR" sz="2200" dirty="0" err="1"/>
                        <a:t>Wire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level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Global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Intermediate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Local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Local</a:t>
                      </a:r>
                      <a:endParaRPr lang="x-none" sz="22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816680719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fr-FR" sz="2200" dirty="0" err="1"/>
                        <a:t>Function</a:t>
                      </a:r>
                      <a:r>
                        <a:rPr lang="fr-FR" sz="2200" dirty="0"/>
                        <a:t> partition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Die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Clusters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Std </a:t>
                      </a:r>
                      <a:r>
                        <a:rPr lang="fr-FR" sz="2200" dirty="0" err="1"/>
                        <a:t>cells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Transistors</a:t>
                      </a:r>
                      <a:endParaRPr lang="x-none" sz="22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011324896"/>
                  </a:ext>
                </a:extLst>
              </a:tr>
              <a:tr h="921620">
                <a:tc>
                  <a:txBody>
                    <a:bodyPr/>
                    <a:lstStyle/>
                    <a:p>
                      <a:r>
                        <a:rPr lang="fr-FR" sz="2200" dirty="0"/>
                        <a:t>3D Tech</a:t>
                      </a:r>
                      <a:endParaRPr lang="x-none" sz="2200" dirty="0"/>
                    </a:p>
                  </a:txBody>
                  <a:tcPr marL="114959" marR="114959" marT="57480" marB="57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Die </a:t>
                      </a:r>
                      <a:r>
                        <a:rPr lang="fr-FR" sz="2200" dirty="0" err="1"/>
                        <a:t>stacking</a:t>
                      </a:r>
                      <a:endParaRPr lang="x-none" sz="22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W2W bonding</a:t>
                      </a:r>
                      <a:endParaRPr lang="x-none" sz="22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200" noProof="0" dirty="0"/>
                        <a:t>Active layer </a:t>
                      </a:r>
                      <a:r>
                        <a:rPr lang="fr-FR" sz="2200" noProof="0" dirty="0" err="1"/>
                        <a:t>bonding</a:t>
                      </a:r>
                      <a:r>
                        <a:rPr lang="fr-FR" sz="2200" noProof="0" dirty="0"/>
                        <a:t> or </a:t>
                      </a:r>
                      <a:r>
                        <a:rPr lang="fr-FR" sz="2200" noProof="0" dirty="0" err="1"/>
                        <a:t>deposition</a:t>
                      </a:r>
                      <a:endParaRPr lang="fr-FR" sz="2200" noProof="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59105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5A51-53F6-4D71-A483-04C68135A0A3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712865-8E12-334A-8968-BA83F5BE01B2}"/>
              </a:ext>
            </a:extLst>
          </p:cNvPr>
          <p:cNvSpPr txBox="1"/>
          <p:nvPr/>
        </p:nvSpPr>
        <p:spPr>
          <a:xfrm>
            <a:off x="2337072" y="5661248"/>
            <a:ext cx="680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E. </a:t>
            </a:r>
            <a:r>
              <a:rPr lang="en-US" dirty="0" err="1"/>
              <a:t>Beyne</a:t>
            </a:r>
            <a:r>
              <a:rPr lang="en-US" dirty="0"/>
              <a:t>, </a:t>
            </a:r>
            <a:r>
              <a:rPr lang="en-US" i="1" dirty="0"/>
              <a:t>3D Heterogeneous Integration Technologies enabling </a:t>
            </a:r>
          </a:p>
          <a:p>
            <a:r>
              <a:rPr lang="en-US" i="1" dirty="0"/>
              <a:t>System Technology Co-Optimisation</a:t>
            </a:r>
            <a:r>
              <a:rPr lang="en-US" dirty="0"/>
              <a:t>, 3D &amp; Systems summit , 2019</a:t>
            </a:r>
          </a:p>
        </p:txBody>
      </p:sp>
    </p:spTree>
    <p:extLst>
      <p:ext uri="{BB962C8B-B14F-4D97-AF65-F5344CB8AC3E}">
        <p14:creationId xmlns:p14="http://schemas.microsoft.com/office/powerpoint/2010/main" val="29856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LB fonts">
      <a:majorFont>
        <a:latin typeface="Meta"/>
        <a:ea typeface=""/>
        <a:cs typeface=""/>
      </a:majorFont>
      <a:minorFont>
        <a:latin typeface="Meta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4346</TotalTime>
  <Words>1022</Words>
  <Application>Microsoft Office PowerPoint</Application>
  <PresentationFormat>On-screen Show (4:3)</PresentationFormat>
  <Paragraphs>205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Meta-Light</vt:lpstr>
      <vt:lpstr>1_Thème Office</vt:lpstr>
      <vt:lpstr>Conception personnalisée</vt:lpstr>
      <vt:lpstr>3D-Stacked Integrated Circuits: How Fine Should System Partitioning be?</vt:lpstr>
      <vt:lpstr>Clusters and graphs toward 3D</vt:lpstr>
      <vt:lpstr>Clusters and graphs toward 3D</vt:lpstr>
      <vt:lpstr>Clusters and graphs toward 3D</vt:lpstr>
      <vt:lpstr>Clusters and graphs toward 3D</vt:lpstr>
      <vt:lpstr>Clusters and graphs toward 3D</vt:lpstr>
      <vt:lpstr>2D: What wire-length to cut?</vt:lpstr>
      <vt:lpstr>2D: What wire-length to cut?</vt:lpstr>
      <vt:lpstr>3D integration tech. flavours</vt:lpstr>
      <vt:lpstr>3D integration tech. flavours</vt:lpstr>
      <vt:lpstr>Method: Global flow</vt:lpstr>
      <vt:lpstr>Method: Global flow</vt:lpstr>
      <vt:lpstr>Method: Global flow</vt:lpstr>
      <vt:lpstr>Method: Global flow</vt:lpstr>
      <vt:lpstr>Designs</vt:lpstr>
      <vt:lpstr>Aim of the experiment</vt:lpstr>
      <vt:lpstr>Potential wire-length gain in 3D</vt:lpstr>
      <vt:lpstr>Number of wires and 3D pitch</vt:lpstr>
      <vt:lpstr>Conclusions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Quentin Delhaye</cp:lastModifiedBy>
  <cp:revision>231</cp:revision>
  <cp:lastPrinted>2013-06-17T09:51:43Z</cp:lastPrinted>
  <dcterms:created xsi:type="dcterms:W3CDTF">2012-12-20T09:37:16Z</dcterms:created>
  <dcterms:modified xsi:type="dcterms:W3CDTF">2019-05-24T09:48:01Z</dcterms:modified>
</cp:coreProperties>
</file>