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9" r:id="rId10"/>
    <p:sldId id="265" r:id="rId11"/>
    <p:sldId id="268" r:id="rId12"/>
    <p:sldId id="266" r:id="rId13"/>
    <p:sldId id="262" r:id="rId14"/>
    <p:sldId id="267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9BEA8-2B5F-4E67-94AF-D00AC7075A5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E4A8C-7454-443A-B012-6C937C2BA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en-US"/>
              <a:t>We can actually go from the paradox of the situation. The obvious solution is to build a two stories building to hold all the cars. But the IC industry took the other way for the past 30 years, i.e. they shrank the cars to fit them all.</a:t>
            </a:r>
          </a:p>
          <a:p>
            <a:r>
              <a:rPr lang="x-none" altLang="en-US"/>
              <a:t>Why is that? Well, the 3D may be tempting for various reasons, but it's not that simple.</a:t>
            </a:r>
          </a:p>
          <a:p>
            <a:r>
              <a:rPr lang="x-none" altLang="en-US"/>
              <a:t>But what is an 'IC'?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1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1BA80-9FBB-4A3E-B21D-872F7349F9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1BA80-9FBB-4A3E-B21D-872F7349F9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48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Shorter connections because all the blocks are closer to each other:</a:t>
            </a:r>
            <a:r>
              <a:rPr lang="en-US" baseline="0" dirty="0" smtClean="0"/>
              <a:t> Red and Blue get stacked, Blue and Green get closer on the same layer thanks to Red moving to another layer.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1BA80-9FBB-4A3E-B21D-872F7349F9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5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543E-4F94-40FE-AB1E-27D3917CE73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149-0F6F-429F-A079-17A86D0F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8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543E-4F94-40FE-AB1E-27D3917CE73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149-0F6F-429F-A079-17A86D0F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4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543E-4F94-40FE-AB1E-27D3917CE73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149-0F6F-429F-A079-17A86D0F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543E-4F94-40FE-AB1E-27D3917CE73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149-0F6F-429F-A079-17A86D0F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3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157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543E-4F94-40FE-AB1E-27D3917CE73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149-0F6F-429F-A079-17A86D0F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543E-4F94-40FE-AB1E-27D3917CE73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149-0F6F-429F-A079-17A86D0F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543E-4F94-40FE-AB1E-27D3917CE73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149-0F6F-429F-A079-17A86D0F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1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543E-4F94-40FE-AB1E-27D3917CE73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149-0F6F-429F-A079-17A86D0F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2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543E-4F94-40FE-AB1E-27D3917CE73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149-0F6F-429F-A079-17A86D0F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9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543E-4F94-40FE-AB1E-27D3917CE73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5149-0F6F-429F-A079-17A86D0F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3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543E-4F94-40FE-AB1E-27D3917CE73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45149-0F6F-429F-A079-17A86D0F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3DIC Partitioning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Turning integrated circuits 3D</a:t>
            </a:r>
          </a:p>
          <a:p>
            <a:endParaRPr lang="en-US" dirty="0"/>
          </a:p>
          <a:p>
            <a:r>
              <a:rPr lang="en-US" dirty="0" smtClean="0"/>
              <a:t>Quentin Delhaye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49" y="6311152"/>
            <a:ext cx="1597301" cy="4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27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benefit: shorter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603" y="4771985"/>
            <a:ext cx="5956790" cy="1769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Increased performance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Decreased system power consumption</a:t>
            </a:r>
          </a:p>
          <a:p>
            <a:pPr marL="0" indent="0">
              <a:buNone/>
            </a:pPr>
            <a:r>
              <a:rPr lang="en-US" dirty="0" smtClean="0"/>
              <a:t>Improved area utilisation</a:t>
            </a:r>
            <a:endParaRPr lang="en-US" sz="2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75" y="1869465"/>
            <a:ext cx="4101645" cy="27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flow...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Place and route (P&amp;R): QRouter, Graywolf, FGR, </a:t>
            </a:r>
            <a:r>
              <a:rPr lang="en-US" dirty="0" smtClean="0"/>
              <a:t>...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3272631"/>
            <a:ext cx="55530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... Extended to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Pick which standard cell or module goes where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" y="3182144"/>
            <a:ext cx="7000875" cy="1638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23" y="5933890"/>
            <a:ext cx="353027" cy="48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go 3D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03965"/>
            <a:ext cx="2548138" cy="1893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80" y="1903965"/>
            <a:ext cx="2554970" cy="18985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89" y="4380808"/>
            <a:ext cx="1995398" cy="20731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48" y="4189614"/>
            <a:ext cx="1810361" cy="2351119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3812125" y="2850683"/>
            <a:ext cx="1512917" cy="207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15997" y="2481351"/>
            <a:ext cx="11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60380" y="3906977"/>
            <a:ext cx="125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Hypergraph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7564581" y="3902231"/>
            <a:ext cx="174568" cy="374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42449" y="487404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20" name="Left Arrow 19"/>
          <p:cNvSpPr/>
          <p:nvPr/>
        </p:nvSpPr>
        <p:spPr>
          <a:xfrm>
            <a:off x="3350768" y="5243378"/>
            <a:ext cx="2435629" cy="2435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3D 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80816"/>
            <a:ext cx="9144000" cy="16079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532" y="5854702"/>
            <a:ext cx="482818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an optimum grain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81015"/>
            <a:ext cx="7886700" cy="4240557"/>
          </a:xfrm>
        </p:spPr>
      </p:pic>
    </p:spTree>
    <p:extLst>
      <p:ext uri="{BB962C8B-B14F-4D97-AF65-F5344CB8AC3E}">
        <p14:creationId xmlns:p14="http://schemas.microsoft.com/office/powerpoint/2010/main" val="697202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</a:t>
            </a:r>
            <a:r>
              <a:rPr lang="en-US" dirty="0" smtClean="0"/>
              <a:t>3DIC partitioning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80816"/>
            <a:ext cx="9144000" cy="16079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532" y="5854702"/>
            <a:ext cx="482818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3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/>
              <a:t>Fit as much as you can</a:t>
            </a:r>
          </a:p>
        </p:txBody>
      </p:sp>
      <p:pic>
        <p:nvPicPr>
          <p:cNvPr id="5" name="Picture 4" descr="5e0e20520964cf53395ff094e1b3cc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45" y="4074160"/>
            <a:ext cx="6038850" cy="2653030"/>
          </a:xfrm>
          <a:prstGeom prst="rect">
            <a:avLst/>
          </a:prstGeom>
        </p:spPr>
      </p:pic>
      <p:pic>
        <p:nvPicPr>
          <p:cNvPr id="6" name="Picture 5" descr="119356-004-B76207FB"/>
          <p:cNvPicPr>
            <a:picLocks noChangeAspect="1"/>
          </p:cNvPicPr>
          <p:nvPr/>
        </p:nvPicPr>
        <p:blipFill>
          <a:blip r:embed="rId3"/>
          <a:srcRect l="3406" t="19557" r="-145" b="6701"/>
          <a:stretch>
            <a:fillRect/>
          </a:stretch>
        </p:blipFill>
        <p:spPr>
          <a:xfrm>
            <a:off x="2001520" y="1243965"/>
            <a:ext cx="5067300" cy="28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2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Shrink the car</a:t>
            </a:r>
          </a:p>
        </p:txBody>
      </p:sp>
      <p:pic>
        <p:nvPicPr>
          <p:cNvPr id="6" name="Picture 5" descr="29D43AED00000578-3133557-image-m-18_1434907486381"/>
          <p:cNvPicPr>
            <a:picLocks noChangeAspect="1"/>
          </p:cNvPicPr>
          <p:nvPr/>
        </p:nvPicPr>
        <p:blipFill>
          <a:blip r:embed="rId2"/>
          <a:srcRect l="4607" t="16927" r="5683" b="9128"/>
          <a:stretch>
            <a:fillRect/>
          </a:stretch>
        </p:blipFill>
        <p:spPr>
          <a:xfrm>
            <a:off x="2231390" y="1539240"/>
            <a:ext cx="4396105" cy="2251710"/>
          </a:xfrm>
          <a:prstGeom prst="rect">
            <a:avLst/>
          </a:prstGeom>
        </p:spPr>
      </p:pic>
      <p:pic>
        <p:nvPicPr>
          <p:cNvPr id="7" name="Picture 6" descr="EmptyParkingLotBeijingChina2008ByDavidOziel72dpi850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950" y="3784600"/>
            <a:ext cx="4070985" cy="271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4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Physical limitation</a:t>
            </a:r>
          </a:p>
        </p:txBody>
      </p:sp>
      <p:pic>
        <p:nvPicPr>
          <p:cNvPr id="5" name="Picture 4" descr="largeemptyparkingl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490" y="3597910"/>
            <a:ext cx="4837430" cy="2999740"/>
          </a:xfrm>
          <a:prstGeom prst="rect">
            <a:avLst/>
          </a:prstGeom>
        </p:spPr>
      </p:pic>
      <p:pic>
        <p:nvPicPr>
          <p:cNvPr id="6" name="Picture 5" descr="citadine-type-peugeot-208-3-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405" y="1282700"/>
            <a:ext cx="4165600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5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Go 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emp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40" y="2213610"/>
            <a:ext cx="6287135" cy="33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4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882" y="0"/>
            <a:ext cx="10372165" cy="686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9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2D 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3686" y="4396428"/>
            <a:ext cx="6448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Planar 2D IC: only one transistor layer</a:t>
            </a:r>
            <a:endParaRPr lang="en-US" sz="3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88864" y="2662926"/>
            <a:ext cx="3966271" cy="1237219"/>
            <a:chOff x="456381" y="2671719"/>
            <a:chExt cx="3966271" cy="123721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52840"/>
            <a:stretch/>
          </p:blipFill>
          <p:spPr>
            <a:xfrm>
              <a:off x="1688123" y="2780540"/>
              <a:ext cx="2734529" cy="112839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56381" y="3421278"/>
              <a:ext cx="1231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Substrate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6381" y="3071829"/>
              <a:ext cx="917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Gate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6381" y="2671719"/>
              <a:ext cx="8416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Metal</a:t>
              </a:r>
              <a:endParaRPr lang="en-US" sz="2000" dirty="0"/>
            </a:p>
          </p:txBody>
        </p:sp>
        <p:cxnSp>
          <p:nvCxnSpPr>
            <p:cNvPr id="12" name="Straight Connector 11"/>
            <p:cNvCxnSpPr>
              <a:endCxn id="10" idx="3"/>
            </p:cNvCxnSpPr>
            <p:nvPr/>
          </p:nvCxnSpPr>
          <p:spPr>
            <a:xfrm flipH="1" flipV="1">
              <a:off x="1298010" y="2871774"/>
              <a:ext cx="609921" cy="1088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9" idx="3"/>
            </p:cNvCxnSpPr>
            <p:nvPr/>
          </p:nvCxnSpPr>
          <p:spPr>
            <a:xfrm flipH="1">
              <a:off x="1373551" y="3271884"/>
              <a:ext cx="85090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688123" y="3590410"/>
              <a:ext cx="39286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63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3D 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52840"/>
          <a:stretch/>
        </p:blipFill>
        <p:spPr>
          <a:xfrm>
            <a:off x="415697" y="3210560"/>
            <a:ext cx="2734529" cy="11283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98" y="1946245"/>
            <a:ext cx="2734529" cy="23927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211" y="1870077"/>
            <a:ext cx="2821578" cy="2468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773" y="2468907"/>
            <a:ext cx="2885705" cy="182255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60134" y="4383410"/>
            <a:ext cx="262373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dirty="0" smtClean="0"/>
              <a:t>Face-to-Face (present)</a:t>
            </a:r>
            <a:endParaRPr lang="en-GB" sz="2100" dirty="0"/>
          </a:p>
        </p:txBody>
      </p:sp>
      <p:sp>
        <p:nvSpPr>
          <p:cNvPr id="13" name="Rectangle 12"/>
          <p:cNvSpPr/>
          <p:nvPr/>
        </p:nvSpPr>
        <p:spPr>
          <a:xfrm>
            <a:off x="568189" y="4387760"/>
            <a:ext cx="232781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dirty="0" smtClean="0"/>
              <a:t>Face-to-Back  (past)</a:t>
            </a:r>
            <a:endParaRPr lang="en-GB" sz="2100" dirty="0"/>
          </a:p>
        </p:txBody>
      </p:sp>
      <p:sp>
        <p:nvSpPr>
          <p:cNvPr id="14" name="Rectangle 13"/>
          <p:cNvSpPr/>
          <p:nvPr/>
        </p:nvSpPr>
        <p:spPr>
          <a:xfrm>
            <a:off x="6064550" y="4383410"/>
            <a:ext cx="274414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dirty="0" smtClean="0"/>
              <a:t>Transistor-on-transistor</a:t>
            </a:r>
          </a:p>
          <a:p>
            <a:pPr algn="ctr"/>
            <a:r>
              <a:rPr lang="en-US" sz="2100" dirty="0" smtClean="0"/>
              <a:t>(future)</a:t>
            </a: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31303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3D 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52840"/>
          <a:stretch/>
        </p:blipFill>
        <p:spPr>
          <a:xfrm>
            <a:off x="415697" y="3210560"/>
            <a:ext cx="2734529" cy="11283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98" y="1946245"/>
            <a:ext cx="2734529" cy="23927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211" y="1870077"/>
            <a:ext cx="2821578" cy="2468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773" y="2468907"/>
            <a:ext cx="2885705" cy="182255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60134" y="4383410"/>
            <a:ext cx="262373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dirty="0" smtClean="0"/>
              <a:t>Face-to-Face (present)</a:t>
            </a:r>
            <a:endParaRPr lang="en-GB" sz="2100" dirty="0"/>
          </a:p>
        </p:txBody>
      </p:sp>
      <p:sp>
        <p:nvSpPr>
          <p:cNvPr id="13" name="Rectangle 12"/>
          <p:cNvSpPr/>
          <p:nvPr/>
        </p:nvSpPr>
        <p:spPr>
          <a:xfrm>
            <a:off x="568189" y="4387760"/>
            <a:ext cx="232781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dirty="0" smtClean="0"/>
              <a:t>Face-to-Back  (past)</a:t>
            </a:r>
            <a:endParaRPr lang="en-GB" sz="2100" dirty="0"/>
          </a:p>
        </p:txBody>
      </p:sp>
      <p:sp>
        <p:nvSpPr>
          <p:cNvPr id="14" name="Rectangle 13"/>
          <p:cNvSpPr/>
          <p:nvPr/>
        </p:nvSpPr>
        <p:spPr>
          <a:xfrm>
            <a:off x="6064550" y="4383410"/>
            <a:ext cx="274414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dirty="0" smtClean="0"/>
              <a:t>Transistor-on-transistor</a:t>
            </a:r>
          </a:p>
          <a:p>
            <a:pPr algn="ctr"/>
            <a:r>
              <a:rPr lang="en-US" sz="2100" dirty="0" smtClean="0"/>
              <a:t>(future)</a:t>
            </a:r>
            <a:endParaRPr lang="en-GB" sz="2100" dirty="0"/>
          </a:p>
        </p:txBody>
      </p:sp>
      <p:sp>
        <p:nvSpPr>
          <p:cNvPr id="15" name="Rounded Rectangle 14"/>
          <p:cNvSpPr/>
          <p:nvPr/>
        </p:nvSpPr>
        <p:spPr>
          <a:xfrm>
            <a:off x="1160626" y="5387259"/>
            <a:ext cx="6822745" cy="9103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Somebody needs to decide </a:t>
            </a:r>
            <a:r>
              <a:rPr lang="en-GB" sz="2400" smtClean="0"/>
              <a:t>what goes where 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6213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LB fonts">
      <a:majorFont>
        <a:latin typeface="Meta"/>
        <a:ea typeface=""/>
        <a:cs typeface=""/>
      </a:majorFont>
      <a:minorFont>
        <a:latin typeface="Meta-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256</Words>
  <Application>Microsoft Office PowerPoint</Application>
  <PresentationFormat>On-screen Show (4:3)</PresentationFormat>
  <Paragraphs>47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Meta</vt:lpstr>
      <vt:lpstr>Meta-Light</vt:lpstr>
      <vt:lpstr>Office Theme</vt:lpstr>
      <vt:lpstr>3DIC Partitioning</vt:lpstr>
      <vt:lpstr>Fit as much as you can</vt:lpstr>
      <vt:lpstr>Shrink the car</vt:lpstr>
      <vt:lpstr>Physical limitation</vt:lpstr>
      <vt:lpstr>Go 3D</vt:lpstr>
      <vt:lpstr>PowerPoint Presentation</vt:lpstr>
      <vt:lpstr>Planar 2D IC</vt:lpstr>
      <vt:lpstr>What is a 3D IC?</vt:lpstr>
      <vt:lpstr>What is a 3D IC?</vt:lpstr>
      <vt:lpstr>3D benefit: shorter connections</vt:lpstr>
      <vt:lpstr>2D flow...</vt:lpstr>
      <vt:lpstr>... Extended to 3D</vt:lpstr>
      <vt:lpstr>Steps to go 3D</vt:lpstr>
      <vt:lpstr>Automated 3D flow</vt:lpstr>
      <vt:lpstr>There is an optimum grain</vt:lpstr>
      <vt:lpstr>Automated 3DIC partitioning</vt:lpstr>
    </vt:vector>
  </TitlesOfParts>
  <Company>TEAM 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Quentin Delhaye</dc:creator>
  <cp:lastModifiedBy>Quentin Delhaye</cp:lastModifiedBy>
  <cp:revision>7</cp:revision>
  <dcterms:created xsi:type="dcterms:W3CDTF">2018-11-25T10:58:50Z</dcterms:created>
  <dcterms:modified xsi:type="dcterms:W3CDTF">2018-11-26T09:07:21Z</dcterms:modified>
</cp:coreProperties>
</file>