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9" r:id="rId2"/>
    <p:sldId id="260" r:id="rId3"/>
    <p:sldId id="261" r:id="rId4"/>
    <p:sldId id="266" r:id="rId5"/>
    <p:sldId id="267" r:id="rId6"/>
    <p:sldId id="268" r:id="rId7"/>
    <p:sldId id="262" r:id="rId8"/>
    <p:sldId id="263"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300" r:id="rId24"/>
    <p:sldId id="301" r:id="rId25"/>
    <p:sldId id="302" r:id="rId26"/>
    <p:sldId id="303" r:id="rId27"/>
    <p:sldId id="304" r:id="rId28"/>
    <p:sldId id="305" r:id="rId29"/>
    <p:sldId id="308" r:id="rId30"/>
    <p:sldId id="309" r:id="rId31"/>
    <p:sldId id="310" r:id="rId32"/>
    <p:sldId id="311" r:id="rId33"/>
    <p:sldId id="312" r:id="rId34"/>
    <p:sldId id="313" r:id="rId35"/>
    <p:sldId id="314" r:id="rId36"/>
    <p:sldId id="315" r:id="rId37"/>
    <p:sldId id="316" r:id="rId38"/>
    <p:sldId id="317" r:id="rId39"/>
    <p:sldId id="318" r:id="rId40"/>
    <p:sldId id="321" r:id="rId41"/>
    <p:sldId id="322" r:id="rId42"/>
    <p:sldId id="323" r:id="rId43"/>
    <p:sldId id="324" r:id="rId44"/>
    <p:sldId id="325" r:id="rId45"/>
    <p:sldId id="329" r:id="rId46"/>
    <p:sldId id="330" r:id="rId47"/>
    <p:sldId id="333" r:id="rId48"/>
    <p:sldId id="334" r:id="rId49"/>
    <p:sldId id="335" r:id="rId50"/>
    <p:sldId id="336" r:id="rId51"/>
    <p:sldId id="337" r:id="rId52"/>
    <p:sldId id="338" r:id="rId53"/>
    <p:sldId id="339" r:id="rId54"/>
    <p:sldId id="340" r:id="rId55"/>
    <p:sldId id="342" r:id="rId56"/>
    <p:sldId id="343" r:id="rId57"/>
    <p:sldId id="346" r:id="rId58"/>
    <p:sldId id="347" r:id="rId59"/>
    <p:sldId id="348" r:id="rId60"/>
    <p:sldId id="349" r:id="rId61"/>
    <p:sldId id="35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94675"/>
  </p:normalViewPr>
  <p:slideViewPr>
    <p:cSldViewPr snapToGrid="0" snapToObjects="1">
      <p:cViewPr varScale="1">
        <p:scale>
          <a:sx n="115" d="100"/>
          <a:sy n="115" d="100"/>
        </p:scale>
        <p:origin x="2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186AA-F47B-5D44-A526-76DC16D3D664}" type="datetimeFigureOut">
              <a:rPr lang="en-US" smtClean="0"/>
              <a:t>10/23/16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8F76F-8843-1441-ABBF-AD46530211FB}" type="slidenum">
              <a:rPr lang="en-US" smtClean="0"/>
              <a:t>‹#›</a:t>
            </a:fld>
            <a:endParaRPr lang="en-US"/>
          </a:p>
        </p:txBody>
      </p:sp>
    </p:spTree>
    <p:extLst>
      <p:ext uri="{BB962C8B-B14F-4D97-AF65-F5344CB8AC3E}">
        <p14:creationId xmlns:p14="http://schemas.microsoft.com/office/powerpoint/2010/main" val="171156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945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60663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8674"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81784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969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282094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0722"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666239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1746"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294334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3A20FA-688F-694C-8D97-DA4B97B38177}" type="slidenum">
              <a:rPr lang="en-US"/>
              <a:pPr/>
              <a:t>23</a:t>
            </a:fld>
            <a:endParaRPr lang="en-US"/>
          </a:p>
        </p:txBody>
      </p:sp>
      <p:sp>
        <p:nvSpPr>
          <p:cNvPr id="3072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045411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DFBA72-D908-DE46-B571-64044C8DE350}" type="slidenum">
              <a:rPr lang="en-US"/>
              <a:pPr/>
              <a:t>24</a:t>
            </a:fld>
            <a:endParaRPr lang="en-US"/>
          </a:p>
        </p:txBody>
      </p:sp>
      <p:sp>
        <p:nvSpPr>
          <p:cNvPr id="32358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3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308388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10BF07-949B-344F-8827-D355B04B6160}" type="slidenum">
              <a:rPr lang="en-US"/>
              <a:pPr/>
              <a:t>25</a:t>
            </a:fld>
            <a:endParaRPr lang="en-US"/>
          </a:p>
        </p:txBody>
      </p:sp>
      <p:sp>
        <p:nvSpPr>
          <p:cNvPr id="3297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29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0202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85C27-03FC-E34F-9095-D66726F21CF6}" type="slidenum">
              <a:rPr lang="en-US"/>
              <a:pPr/>
              <a:t>26</a:t>
            </a:fld>
            <a:endParaRPr lang="en-US"/>
          </a:p>
        </p:txBody>
      </p:sp>
      <p:sp>
        <p:nvSpPr>
          <p:cNvPr id="31334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3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1047779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32228-104D-064F-B963-646339739D56}" type="slidenum">
              <a:rPr lang="en-US"/>
              <a:pPr/>
              <a:t>27</a:t>
            </a:fld>
            <a:endParaRPr lang="en-US"/>
          </a:p>
        </p:txBody>
      </p:sp>
      <p:sp>
        <p:nvSpPr>
          <p:cNvPr id="32563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5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669596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A57C2D-A52B-0446-9E61-8E3ED4733E06}" type="slidenum">
              <a:rPr lang="en-US"/>
              <a:pPr/>
              <a:t>28</a:t>
            </a:fld>
            <a:endParaRPr lang="en-US"/>
          </a:p>
        </p:txBody>
      </p:sp>
      <p:sp>
        <p:nvSpPr>
          <p:cNvPr id="333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33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5208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482"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250882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04792-977C-6145-A015-9226EB13B005}" type="slidenum">
              <a:rPr lang="en-US"/>
              <a:pPr/>
              <a:t>29</a:t>
            </a:fld>
            <a:endParaRPr lang="en-US"/>
          </a:p>
        </p:txBody>
      </p:sp>
      <p:sp>
        <p:nvSpPr>
          <p:cNvPr id="339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39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4055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8DAB2-39C8-7D43-A892-CFA4D7223A4A}" type="slidenum">
              <a:rPr lang="en-US"/>
              <a:pPr/>
              <a:t>30</a:t>
            </a:fld>
            <a:endParaRPr lang="en-US"/>
          </a:p>
        </p:txBody>
      </p:sp>
      <p:sp>
        <p:nvSpPr>
          <p:cNvPr id="31539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5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1533367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482"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497573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1506"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202799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3554"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183946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457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6293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7650"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549668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8674"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950086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969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214132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0722"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89788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1506"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074786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481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19766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2530"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45833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3554"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071482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457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762350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5602"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72957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6"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553302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7650"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74822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545682-76E6-804B-92EA-F900BAA37F80}"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45734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45682-76E6-804B-92EA-F900BAA37F80}"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24904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45682-76E6-804B-92EA-F900BAA37F80}"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21966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45682-76E6-804B-92EA-F900BAA37F80}"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103712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545682-76E6-804B-92EA-F900BAA37F80}"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200459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545682-76E6-804B-92EA-F900BAA37F80}"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152674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545682-76E6-804B-92EA-F900BAA37F80}" type="datetimeFigureOut">
              <a:rPr lang="en-US" smtClean="0"/>
              <a:t>10/23/16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186592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545682-76E6-804B-92EA-F900BAA37F80}" type="datetimeFigureOut">
              <a:rPr lang="en-US" smtClean="0"/>
              <a:t>10/23/16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95376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45682-76E6-804B-92EA-F900BAA37F80}" type="datetimeFigureOut">
              <a:rPr lang="en-US" smtClean="0"/>
              <a:t>10/23/16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105958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45682-76E6-804B-92EA-F900BAA37F80}"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158504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45682-76E6-804B-92EA-F900BAA37F80}"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3711958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45682-76E6-804B-92EA-F900BAA37F80}" type="datetimeFigureOut">
              <a:rPr lang="en-US" smtClean="0"/>
              <a:t>10/23/16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8314-01E8-304F-B456-2D6596626D5F}" type="slidenum">
              <a:rPr lang="en-US" smtClean="0"/>
              <a:t>‹#›</a:t>
            </a:fld>
            <a:endParaRPr lang="en-US"/>
          </a:p>
        </p:txBody>
      </p:sp>
    </p:spTree>
    <p:extLst>
      <p:ext uri="{BB962C8B-B14F-4D97-AF65-F5344CB8AC3E}">
        <p14:creationId xmlns:p14="http://schemas.microsoft.com/office/powerpoint/2010/main" val="122256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4353"/>
            <a:ext cx="8229600" cy="1143000"/>
          </a:xfrm>
        </p:spPr>
        <p:txBody>
          <a:bodyPr/>
          <a:lstStyle/>
          <a:p>
            <a:r>
              <a:rPr lang="en-US" dirty="0" smtClean="0"/>
              <a:t>Wrapper Class</a:t>
            </a:r>
            <a:endParaRPr lang="en-US" dirty="0"/>
          </a:p>
        </p:txBody>
      </p:sp>
      <p:sp>
        <p:nvSpPr>
          <p:cNvPr id="3" name="Content Placeholder 2"/>
          <p:cNvSpPr>
            <a:spLocks noGrp="1"/>
          </p:cNvSpPr>
          <p:nvPr>
            <p:ph idx="1"/>
          </p:nvPr>
        </p:nvSpPr>
        <p:spPr>
          <a:xfrm>
            <a:off x="1981200" y="1197354"/>
            <a:ext cx="8229600" cy="4525963"/>
          </a:xfrm>
        </p:spPr>
        <p:txBody>
          <a:bodyPr>
            <a:normAutofit fontScale="55000" lnSpcReduction="20000"/>
          </a:bodyPr>
          <a:lstStyle/>
          <a:p>
            <a:r>
              <a:rPr lang="en-US" dirty="0" smtClean="0"/>
              <a:t>Class representation of primitive types</a:t>
            </a:r>
          </a:p>
          <a:p>
            <a:r>
              <a:rPr lang="en-US" dirty="0" smtClean="0"/>
              <a:t>Java is Object Oriented and every data type should be a Class</a:t>
            </a:r>
          </a:p>
          <a:p>
            <a:pPr lvl="1"/>
            <a:r>
              <a:rPr lang="en-US" sz="2900" dirty="0" err="1"/>
              <a:t>int</a:t>
            </a:r>
            <a:r>
              <a:rPr lang="en-US" sz="2900" dirty="0"/>
              <a:t> -&gt; Integer, short -&gt; Short, long -&gt; Long, byte -&gt;Byte</a:t>
            </a:r>
          </a:p>
          <a:p>
            <a:pPr lvl="1"/>
            <a:r>
              <a:rPr lang="en-US" dirty="0" err="1" smtClean="0"/>
              <a:t>boolean</a:t>
            </a:r>
            <a:r>
              <a:rPr lang="en-US" dirty="0" smtClean="0"/>
              <a:t> -&gt; Boolean, char -&gt; Character</a:t>
            </a:r>
          </a:p>
          <a:p>
            <a:pPr lvl="1"/>
            <a:r>
              <a:rPr lang="en-US" dirty="0" smtClean="0"/>
              <a:t>float -&gt; Float, double -&gt; Double</a:t>
            </a:r>
          </a:p>
          <a:p>
            <a:r>
              <a:rPr lang="en-US" dirty="0" smtClean="0"/>
              <a:t>Wrapper classes are immutable and they have methods to operate on data types</a:t>
            </a:r>
          </a:p>
          <a:p>
            <a:pPr lvl="1"/>
            <a:r>
              <a:rPr lang="en-US" dirty="0" smtClean="0"/>
              <a:t>Integer age = new Integer(45); </a:t>
            </a:r>
          </a:p>
          <a:p>
            <a:pPr lvl="1"/>
            <a:r>
              <a:rPr lang="en-US" dirty="0" err="1" smtClean="0"/>
              <a:t>int</a:t>
            </a:r>
            <a:r>
              <a:rPr lang="en-US" dirty="0" smtClean="0"/>
              <a:t> </a:t>
            </a:r>
            <a:r>
              <a:rPr lang="en-US" dirty="0" err="1" smtClean="0"/>
              <a:t>anotherAge</a:t>
            </a:r>
            <a:r>
              <a:rPr lang="en-US" dirty="0" smtClean="0"/>
              <a:t> = </a:t>
            </a:r>
            <a:r>
              <a:rPr lang="en-US" dirty="0" err="1" smtClean="0"/>
              <a:t>Integer.parseInt</a:t>
            </a:r>
            <a:r>
              <a:rPr lang="en-US" dirty="0" smtClean="0"/>
              <a:t>(“54”);</a:t>
            </a:r>
          </a:p>
          <a:p>
            <a:pPr lvl="1"/>
            <a:r>
              <a:rPr lang="en-US" dirty="0" smtClean="0"/>
              <a:t>Boolean </a:t>
            </a:r>
            <a:r>
              <a:rPr lang="en-US" dirty="0" err="1" smtClean="0"/>
              <a:t>rainingToday</a:t>
            </a:r>
            <a:r>
              <a:rPr lang="en-US" dirty="0" smtClean="0"/>
              <a:t> = new Boolean(false);</a:t>
            </a:r>
          </a:p>
          <a:p>
            <a:r>
              <a:rPr lang="en-US" dirty="0" err="1" smtClean="0"/>
              <a:t>AutoBoxing</a:t>
            </a:r>
            <a:r>
              <a:rPr lang="en-US" dirty="0" smtClean="0"/>
              <a:t> : converting primitive types to objects and objects to primitive types automatically</a:t>
            </a:r>
          </a:p>
          <a:p>
            <a:pPr lvl="1"/>
            <a:r>
              <a:rPr lang="en-US" dirty="0" smtClean="0"/>
              <a:t>Float price = 32.5f;</a:t>
            </a:r>
          </a:p>
          <a:p>
            <a:pPr lvl="1"/>
            <a:r>
              <a:rPr lang="en-US" dirty="0" err="1" smtClean="0"/>
              <a:t>boolean</a:t>
            </a:r>
            <a:r>
              <a:rPr lang="en-US" dirty="0" smtClean="0"/>
              <a:t> gender = </a:t>
            </a:r>
            <a:r>
              <a:rPr lang="en-US" dirty="0" err="1" smtClean="0"/>
              <a:t>Boolean.FALSE</a:t>
            </a:r>
            <a:r>
              <a:rPr lang="en-US" dirty="0" smtClean="0"/>
              <a:t>;</a:t>
            </a:r>
          </a:p>
          <a:p>
            <a:r>
              <a:rPr lang="en-US" dirty="0" smtClean="0"/>
              <a:t>Wrapper classes are immutable : </a:t>
            </a:r>
          </a:p>
          <a:p>
            <a:pPr lvl="1"/>
            <a:r>
              <a:rPr lang="en-US" dirty="0" smtClean="0"/>
              <a:t>Basically once they are created, they are not changeable</a:t>
            </a:r>
          </a:p>
          <a:p>
            <a:pPr lvl="1"/>
            <a:r>
              <a:rPr lang="en-US" dirty="0" smtClean="0"/>
              <a:t>There will not be set methods in these Object (more about how to do this after we learn Object Encapsulation)</a:t>
            </a:r>
          </a:p>
          <a:p>
            <a:r>
              <a:rPr lang="en-US" dirty="0" smtClean="0"/>
              <a:t>Wrapper Objects can have null values</a:t>
            </a:r>
            <a:endParaRPr lang="en-US" dirty="0"/>
          </a:p>
          <a:p>
            <a:pPr marL="457200" lvl="1" indent="0">
              <a:buNone/>
            </a:pPr>
            <a:r>
              <a:rPr lang="en-US" dirty="0" smtClean="0"/>
              <a:t>	</a:t>
            </a:r>
          </a:p>
          <a:p>
            <a:pPr marL="457200" lvl="1" indent="0">
              <a:buNone/>
            </a:pPr>
            <a:endParaRPr lang="en-US" dirty="0"/>
          </a:p>
        </p:txBody>
      </p:sp>
    </p:spTree>
    <p:extLst>
      <p:ext uri="{BB962C8B-B14F-4D97-AF65-F5344CB8AC3E}">
        <p14:creationId xmlns:p14="http://schemas.microsoft.com/office/powerpoint/2010/main" val="2786305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142720" y="434927"/>
            <a:ext cx="193536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Lst>
              <a:defRPr sz="2400">
                <a:solidFill>
                  <a:schemeClr val="tx1"/>
                </a:solidFill>
                <a:latin typeface="Times New Roman" charset="0"/>
                <a:ea typeface="ＭＳ Ｐゴシック" charset="0"/>
              </a:defRPr>
            </a:lvl1pPr>
            <a:lvl2pPr>
              <a:tabLst>
                <a:tab pos="723900" algn="l"/>
                <a:tab pos="1447800" algn="l"/>
              </a:tabLst>
              <a:defRPr sz="2400">
                <a:solidFill>
                  <a:schemeClr val="tx1"/>
                </a:solidFill>
                <a:latin typeface="Times New Roman" charset="0"/>
                <a:ea typeface="ＭＳ Ｐゴシック" charset="0"/>
              </a:defRPr>
            </a:lvl2pPr>
            <a:lvl3pPr>
              <a:tabLst>
                <a:tab pos="723900" algn="l"/>
                <a:tab pos="1447800" algn="l"/>
              </a:tabLst>
              <a:defRPr sz="2400">
                <a:solidFill>
                  <a:schemeClr val="tx1"/>
                </a:solidFill>
                <a:latin typeface="Times New Roman" charset="0"/>
                <a:ea typeface="ＭＳ Ｐゴシック" charset="0"/>
              </a:defRPr>
            </a:lvl3pPr>
            <a:lvl4pPr>
              <a:tabLst>
                <a:tab pos="723900" algn="l"/>
                <a:tab pos="1447800" algn="l"/>
              </a:tabLst>
              <a:defRPr sz="2400">
                <a:solidFill>
                  <a:schemeClr val="tx1"/>
                </a:solidFill>
                <a:latin typeface="Times New Roman" charset="0"/>
                <a:ea typeface="ＭＳ Ｐゴシック" charset="0"/>
              </a:defRPr>
            </a:lvl4pPr>
            <a:lvl5pPr>
              <a:tabLst>
                <a:tab pos="723900" algn="l"/>
                <a:tab pos="14478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Terminology</a:t>
            </a:r>
          </a:p>
        </p:txBody>
      </p:sp>
      <p:sp>
        <p:nvSpPr>
          <p:cNvPr id="4099" name="Text Box 3"/>
          <p:cNvSpPr txBox="1">
            <a:spLocks noChangeArrowheads="1"/>
          </p:cNvSpPr>
          <p:nvPr/>
        </p:nvSpPr>
        <p:spPr bwMode="auto">
          <a:xfrm>
            <a:off x="2161920" y="1203967"/>
            <a:ext cx="7768800" cy="35048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Inheritance is a fundamental Object Oriented concept</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A class can be defined as a "subclass" of another class.</a:t>
            </a:r>
          </a:p>
          <a:p>
            <a:pPr lvl="1">
              <a:spcBef>
                <a:spcPts val="249"/>
              </a:spcBef>
              <a:buClr>
                <a:srgbClr val="000000"/>
              </a:buClr>
              <a:buSzPct val="59000"/>
              <a:buBlip>
                <a:blip r:embed="rId3"/>
              </a:buBlip>
            </a:pPr>
            <a:r>
              <a:rPr lang="en-GB" sz="1800" dirty="0">
                <a:latin typeface="Calibri"/>
              </a:rPr>
              <a:t>The subclass inherits all data attributes of its superclass</a:t>
            </a:r>
          </a:p>
          <a:p>
            <a:pPr lvl="1">
              <a:spcBef>
                <a:spcPts val="249"/>
              </a:spcBef>
              <a:buClr>
                <a:srgbClr val="000000"/>
              </a:buClr>
              <a:buSzPct val="85000"/>
              <a:buBlip>
                <a:blip r:embed="rId3"/>
              </a:buBlip>
            </a:pPr>
            <a:r>
              <a:rPr lang="en-GB" sz="1800" dirty="0">
                <a:latin typeface="Calibri"/>
              </a:rPr>
              <a:t>The subclass inherits all methods of its superclass</a:t>
            </a:r>
          </a:p>
          <a:p>
            <a:pPr lvl="1">
              <a:spcBef>
                <a:spcPts val="249"/>
              </a:spcBef>
              <a:buClr>
                <a:srgbClr val="000000"/>
              </a:buClr>
              <a:buSzPct val="85000"/>
              <a:buBlip>
                <a:blip r:embed="rId3"/>
              </a:buBlip>
            </a:pPr>
            <a:r>
              <a:rPr lang="en-GB" sz="1800" dirty="0">
                <a:latin typeface="Calibri"/>
              </a:rPr>
              <a:t>The subclass inherits all associations of its superclass</a:t>
            </a:r>
          </a:p>
          <a:p>
            <a:pPr>
              <a:spcBef>
                <a:spcPts val="249"/>
              </a:spcBef>
              <a:buClr>
                <a:srgbClr val="000000"/>
              </a:buClr>
              <a:buSzPct val="343000"/>
            </a:pPr>
            <a:endParaRPr lang="en-GB" sz="1800" dirty="0">
              <a:latin typeface="Calibri"/>
            </a:endParaRPr>
          </a:p>
          <a:p>
            <a:pPr>
              <a:spcBef>
                <a:spcPts val="249"/>
              </a:spcBef>
              <a:buClr>
                <a:srgbClr val="000000"/>
              </a:buClr>
              <a:buSzPct val="59000"/>
              <a:buBlip>
                <a:blip r:embed="rId3"/>
              </a:buBlip>
            </a:pPr>
            <a:r>
              <a:rPr lang="en-GB" dirty="0">
                <a:latin typeface="Calibri"/>
              </a:rPr>
              <a:t>The subclass can:</a:t>
            </a:r>
          </a:p>
          <a:p>
            <a:pPr lvl="1">
              <a:spcBef>
                <a:spcPts val="249"/>
              </a:spcBef>
              <a:buClr>
                <a:srgbClr val="000000"/>
              </a:buClr>
              <a:buSzPct val="85000"/>
              <a:buBlip>
                <a:blip r:embed="rId3"/>
              </a:buBlip>
            </a:pPr>
            <a:r>
              <a:rPr lang="en-GB" sz="1800" dirty="0">
                <a:latin typeface="Calibri"/>
              </a:rPr>
              <a:t>Add new functionality</a:t>
            </a:r>
          </a:p>
          <a:p>
            <a:pPr lvl="1">
              <a:spcBef>
                <a:spcPts val="249"/>
              </a:spcBef>
              <a:buClr>
                <a:srgbClr val="000000"/>
              </a:buClr>
              <a:buSzPct val="85000"/>
              <a:buBlip>
                <a:blip r:embed="rId3"/>
              </a:buBlip>
            </a:pPr>
            <a:r>
              <a:rPr lang="en-GB" sz="1800" dirty="0">
                <a:latin typeface="Calibri"/>
              </a:rPr>
              <a:t>Use inherited functionality</a:t>
            </a:r>
          </a:p>
          <a:p>
            <a:pPr lvl="1">
              <a:spcBef>
                <a:spcPts val="249"/>
              </a:spcBef>
              <a:buClr>
                <a:srgbClr val="000000"/>
              </a:buClr>
              <a:buSzPct val="85000"/>
              <a:buBlip>
                <a:blip r:embed="rId3"/>
              </a:buBlip>
            </a:pPr>
            <a:r>
              <a:rPr lang="en-GB" sz="1800" dirty="0">
                <a:latin typeface="Calibri"/>
              </a:rPr>
              <a:t>Override inherited functionality</a:t>
            </a:r>
          </a:p>
        </p:txBody>
      </p:sp>
      <p:sp>
        <p:nvSpPr>
          <p:cNvPr id="4100" name="AutoShape 4"/>
          <p:cNvSpPr>
            <a:spLocks noChangeArrowheads="1"/>
          </p:cNvSpPr>
          <p:nvPr/>
        </p:nvSpPr>
        <p:spPr bwMode="auto">
          <a:xfrm>
            <a:off x="7164481" y="3364817"/>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4101" name="Line 5"/>
          <p:cNvSpPr>
            <a:spLocks noChangeShapeType="1"/>
          </p:cNvSpPr>
          <p:nvPr/>
        </p:nvSpPr>
        <p:spPr bwMode="auto">
          <a:xfrm flipV="1">
            <a:off x="8048640" y="4380941"/>
            <a:ext cx="0" cy="744559"/>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4102" name="AutoShape 6"/>
          <p:cNvSpPr>
            <a:spLocks noChangeArrowheads="1"/>
          </p:cNvSpPr>
          <p:nvPr/>
        </p:nvSpPr>
        <p:spPr bwMode="auto">
          <a:xfrm>
            <a:off x="7164481" y="5036832"/>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Employee</a:t>
            </a:r>
          </a:p>
          <a:p>
            <a:pPr>
              <a:buClr>
                <a:srgbClr val="000000"/>
              </a:buClr>
              <a:buSzPct val="67000"/>
              <a:tabLst>
                <a:tab pos="656650" algn="l"/>
                <a:tab pos="1313299" algn="l"/>
              </a:tabLst>
            </a:pPr>
            <a:r>
              <a:rPr lang="en-GB" sz="1500">
                <a:latin typeface="Times" charset="0"/>
              </a:rPr>
              <a:t>- employeeID: int</a:t>
            </a:r>
          </a:p>
          <a:p>
            <a:pPr>
              <a:buClr>
                <a:srgbClr val="000000"/>
              </a:buClr>
              <a:buSzPct val="67000"/>
              <a:tabLst>
                <a:tab pos="656650" algn="l"/>
                <a:tab pos="1313299" algn="l"/>
              </a:tabLst>
            </a:pPr>
            <a:r>
              <a:rPr lang="en-GB" sz="1500">
                <a:latin typeface="Times" charset="0"/>
              </a:rPr>
              <a:t>- salary: int</a:t>
            </a:r>
          </a:p>
          <a:p>
            <a:pPr>
              <a:buClr>
                <a:srgbClr val="000000"/>
              </a:buClr>
              <a:buSzPct val="67000"/>
              <a:tabLst>
                <a:tab pos="656650" algn="l"/>
                <a:tab pos="1313299" algn="l"/>
              </a:tabLst>
            </a:pPr>
            <a:r>
              <a:rPr lang="en-GB" sz="1500">
                <a:latin typeface="Times" charset="0"/>
              </a:rPr>
              <a:t>- startDate: Date</a:t>
            </a:r>
          </a:p>
        </p:txBody>
      </p:sp>
      <p:sp>
        <p:nvSpPr>
          <p:cNvPr id="4103" name="Text Box 7"/>
          <p:cNvSpPr txBox="1">
            <a:spLocks noChangeArrowheads="1"/>
          </p:cNvSpPr>
          <p:nvPr/>
        </p:nvSpPr>
        <p:spPr bwMode="auto">
          <a:xfrm>
            <a:off x="6240001" y="3369954"/>
            <a:ext cx="844019"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charset="0"/>
                <a:ea typeface="ＭＳ Ｐゴシック" charset="0"/>
              </a:defRPr>
            </a:lvl1pPr>
            <a:lvl2pPr>
              <a:tabLst>
                <a:tab pos="723900" algn="l"/>
              </a:tabLst>
              <a:defRPr sz="2400">
                <a:solidFill>
                  <a:schemeClr val="tx1"/>
                </a:solidFill>
                <a:latin typeface="Times New Roman" charset="0"/>
                <a:ea typeface="ＭＳ Ｐゴシック" charset="0"/>
              </a:defRPr>
            </a:lvl2pPr>
            <a:lvl3pPr>
              <a:tabLst>
                <a:tab pos="723900" algn="l"/>
              </a:tabLst>
              <a:defRPr sz="2400">
                <a:solidFill>
                  <a:schemeClr val="tx1"/>
                </a:solidFill>
                <a:latin typeface="Times New Roman" charset="0"/>
                <a:ea typeface="ＭＳ Ｐゴシック" charset="0"/>
              </a:defRPr>
            </a:lvl3pPr>
            <a:lvl4pPr>
              <a:tabLst>
                <a:tab pos="723900" algn="l"/>
              </a:tabLst>
              <a:defRPr sz="2400">
                <a:solidFill>
                  <a:schemeClr val="tx1"/>
                </a:solidFill>
                <a:latin typeface="Times New Roman" charset="0"/>
                <a:ea typeface="ＭＳ Ｐゴシック" charset="0"/>
              </a:defRPr>
            </a:lvl4pPr>
            <a:lvl5pPr>
              <a:tabLst>
                <a:tab pos="723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superclass:</a:t>
            </a:r>
          </a:p>
        </p:txBody>
      </p:sp>
      <p:sp>
        <p:nvSpPr>
          <p:cNvPr id="4104" name="Text Box 8"/>
          <p:cNvSpPr txBox="1">
            <a:spLocks noChangeArrowheads="1"/>
          </p:cNvSpPr>
          <p:nvPr/>
        </p:nvSpPr>
        <p:spPr bwMode="auto">
          <a:xfrm>
            <a:off x="6404160" y="5016048"/>
            <a:ext cx="69458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charset="0"/>
                <a:ea typeface="ＭＳ Ｐゴシック" charset="0"/>
              </a:defRPr>
            </a:lvl1pPr>
            <a:lvl2pPr>
              <a:tabLst>
                <a:tab pos="723900" algn="l"/>
              </a:tabLst>
              <a:defRPr sz="2400">
                <a:solidFill>
                  <a:schemeClr val="tx1"/>
                </a:solidFill>
                <a:latin typeface="Times New Roman" charset="0"/>
                <a:ea typeface="ＭＳ Ｐゴシック" charset="0"/>
              </a:defRPr>
            </a:lvl2pPr>
            <a:lvl3pPr>
              <a:tabLst>
                <a:tab pos="723900" algn="l"/>
              </a:tabLst>
              <a:defRPr sz="2400">
                <a:solidFill>
                  <a:schemeClr val="tx1"/>
                </a:solidFill>
                <a:latin typeface="Times New Roman" charset="0"/>
                <a:ea typeface="ＭＳ Ｐゴシック" charset="0"/>
              </a:defRPr>
            </a:lvl3pPr>
            <a:lvl4pPr>
              <a:tabLst>
                <a:tab pos="723900" algn="l"/>
              </a:tabLst>
              <a:defRPr sz="2400">
                <a:solidFill>
                  <a:schemeClr val="tx1"/>
                </a:solidFill>
                <a:latin typeface="Times New Roman" charset="0"/>
                <a:ea typeface="ＭＳ Ｐゴシック" charset="0"/>
              </a:defRPr>
            </a:lvl4pPr>
            <a:lvl5pPr>
              <a:tabLst>
                <a:tab pos="723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subclass:</a:t>
            </a:r>
          </a:p>
        </p:txBody>
      </p:sp>
    </p:spTree>
    <p:extLst>
      <p:ext uri="{BB962C8B-B14F-4D97-AF65-F5344CB8AC3E}">
        <p14:creationId xmlns:p14="http://schemas.microsoft.com/office/powerpoint/2010/main" val="349667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calcmode="lin" valueType="num">
                                      <p:cBhvr additive="base">
                                        <p:cTn id="17"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 calcmode="lin" valueType="num">
                                      <p:cBhvr additive="base">
                                        <p:cTn id="21"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99">
                                            <p:txEl>
                                              <p:pRg st="5" end="5"/>
                                            </p:txEl>
                                          </p:spTgt>
                                        </p:tgtEl>
                                        <p:attrNameLst>
                                          <p:attrName>style.visibility</p:attrName>
                                        </p:attrNameLst>
                                      </p:cBhvr>
                                      <p:to>
                                        <p:strVal val="visible"/>
                                      </p:to>
                                    </p:set>
                                    <p:anim calcmode="lin" valueType="num">
                                      <p:cBhvr additive="base">
                                        <p:cTn id="25"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0"/>
                                        </p:tgtEl>
                                        <p:attrNameLst>
                                          <p:attrName>style.visibility</p:attrName>
                                        </p:attrNameLst>
                                      </p:cBhvr>
                                      <p:to>
                                        <p:strVal val="visible"/>
                                      </p:to>
                                    </p:set>
                                    <p:anim calcmode="lin" valueType="num">
                                      <p:cBhvr additive="base">
                                        <p:cTn id="31" dur="500" fill="hold"/>
                                        <p:tgtEl>
                                          <p:spTgt spid="4100"/>
                                        </p:tgtEl>
                                        <p:attrNameLst>
                                          <p:attrName>ppt_x</p:attrName>
                                        </p:attrNameLst>
                                      </p:cBhvr>
                                      <p:tavLst>
                                        <p:tav tm="0">
                                          <p:val>
                                            <p:strVal val="#ppt_x"/>
                                          </p:val>
                                        </p:tav>
                                        <p:tav tm="100000">
                                          <p:val>
                                            <p:strVal val="#ppt_x"/>
                                          </p:val>
                                        </p:tav>
                                      </p:tavLst>
                                    </p:anim>
                                    <p:anim calcmode="lin" valueType="num">
                                      <p:cBhvr additive="base">
                                        <p:cTn id="32" dur="500" fill="hold"/>
                                        <p:tgtEl>
                                          <p:spTgt spid="410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103"/>
                                        </p:tgtEl>
                                        <p:attrNameLst>
                                          <p:attrName>style.visibility</p:attrName>
                                        </p:attrNameLst>
                                      </p:cBhvr>
                                      <p:to>
                                        <p:strVal val="visible"/>
                                      </p:to>
                                    </p:set>
                                    <p:anim calcmode="lin" valueType="num">
                                      <p:cBhvr additive="base">
                                        <p:cTn id="35" dur="500" fill="hold"/>
                                        <p:tgtEl>
                                          <p:spTgt spid="4103"/>
                                        </p:tgtEl>
                                        <p:attrNameLst>
                                          <p:attrName>ppt_x</p:attrName>
                                        </p:attrNameLst>
                                      </p:cBhvr>
                                      <p:tavLst>
                                        <p:tav tm="0">
                                          <p:val>
                                            <p:strVal val="#ppt_x"/>
                                          </p:val>
                                        </p:tav>
                                        <p:tav tm="100000">
                                          <p:val>
                                            <p:strVal val="#ppt_x"/>
                                          </p:val>
                                        </p:tav>
                                      </p:tavLst>
                                    </p:anim>
                                    <p:anim calcmode="lin" valueType="num">
                                      <p:cBhvr additive="base">
                                        <p:cTn id="36" dur="500" fill="hold"/>
                                        <p:tgtEl>
                                          <p:spTgt spid="410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04"/>
                                        </p:tgtEl>
                                        <p:attrNameLst>
                                          <p:attrName>style.visibility</p:attrName>
                                        </p:attrNameLst>
                                      </p:cBhvr>
                                      <p:to>
                                        <p:strVal val="visible"/>
                                      </p:to>
                                    </p:set>
                                    <p:anim calcmode="lin" valueType="num">
                                      <p:cBhvr additive="base">
                                        <p:cTn id="39" dur="500" fill="hold"/>
                                        <p:tgtEl>
                                          <p:spTgt spid="4104"/>
                                        </p:tgtEl>
                                        <p:attrNameLst>
                                          <p:attrName>ppt_x</p:attrName>
                                        </p:attrNameLst>
                                      </p:cBhvr>
                                      <p:tavLst>
                                        <p:tav tm="0">
                                          <p:val>
                                            <p:strVal val="#ppt_x"/>
                                          </p:val>
                                        </p:tav>
                                        <p:tav tm="100000">
                                          <p:val>
                                            <p:strVal val="#ppt_x"/>
                                          </p:val>
                                        </p:tav>
                                      </p:tavLst>
                                    </p:anim>
                                    <p:anim calcmode="lin" valueType="num">
                                      <p:cBhvr additive="base">
                                        <p:cTn id="40" dur="500" fill="hold"/>
                                        <p:tgtEl>
                                          <p:spTgt spid="410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02"/>
                                        </p:tgtEl>
                                        <p:attrNameLst>
                                          <p:attrName>style.visibility</p:attrName>
                                        </p:attrNameLst>
                                      </p:cBhvr>
                                      <p:to>
                                        <p:strVal val="visible"/>
                                      </p:to>
                                    </p:set>
                                    <p:anim calcmode="lin" valueType="num">
                                      <p:cBhvr additive="base">
                                        <p:cTn id="43" dur="500" fill="hold"/>
                                        <p:tgtEl>
                                          <p:spTgt spid="4102"/>
                                        </p:tgtEl>
                                        <p:attrNameLst>
                                          <p:attrName>ppt_x</p:attrName>
                                        </p:attrNameLst>
                                      </p:cBhvr>
                                      <p:tavLst>
                                        <p:tav tm="0">
                                          <p:val>
                                            <p:strVal val="#ppt_x"/>
                                          </p:val>
                                        </p:tav>
                                        <p:tav tm="100000">
                                          <p:val>
                                            <p:strVal val="#ppt_x"/>
                                          </p:val>
                                        </p:tav>
                                      </p:tavLst>
                                    </p:anim>
                                    <p:anim calcmode="lin" valueType="num">
                                      <p:cBhvr additive="base">
                                        <p:cTn id="44" dur="500" fill="hold"/>
                                        <p:tgtEl>
                                          <p:spTgt spid="410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101"/>
                                        </p:tgtEl>
                                        <p:attrNameLst>
                                          <p:attrName>style.visibility</p:attrName>
                                        </p:attrNameLst>
                                      </p:cBhvr>
                                      <p:to>
                                        <p:strVal val="visible"/>
                                      </p:to>
                                    </p:set>
                                    <p:anim calcmode="lin" valueType="num">
                                      <p:cBhvr additive="base">
                                        <p:cTn id="47" dur="500" fill="hold"/>
                                        <p:tgtEl>
                                          <p:spTgt spid="4101"/>
                                        </p:tgtEl>
                                        <p:attrNameLst>
                                          <p:attrName>ppt_x</p:attrName>
                                        </p:attrNameLst>
                                      </p:cBhvr>
                                      <p:tavLst>
                                        <p:tav tm="0">
                                          <p:val>
                                            <p:strVal val="#ppt_x"/>
                                          </p:val>
                                        </p:tav>
                                        <p:tav tm="100000">
                                          <p:val>
                                            <p:strVal val="#ppt_x"/>
                                          </p:val>
                                        </p:tav>
                                      </p:tavLst>
                                    </p:anim>
                                    <p:anim calcmode="lin" valueType="num">
                                      <p:cBhvr additive="base">
                                        <p:cTn id="48"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099">
                                            <p:txEl>
                                              <p:pRg st="7" end="7"/>
                                            </p:txEl>
                                          </p:spTgt>
                                        </p:tgtEl>
                                        <p:attrNameLst>
                                          <p:attrName>style.visibility</p:attrName>
                                        </p:attrNameLst>
                                      </p:cBhvr>
                                      <p:to>
                                        <p:strVal val="visible"/>
                                      </p:to>
                                    </p:set>
                                    <p:anim calcmode="lin" valueType="num">
                                      <p:cBhvr additive="base">
                                        <p:cTn id="53" dur="500" fill="hold"/>
                                        <p:tgtEl>
                                          <p:spTgt spid="4099">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99">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099">
                                            <p:txEl>
                                              <p:pRg st="8" end="8"/>
                                            </p:txEl>
                                          </p:spTgt>
                                        </p:tgtEl>
                                        <p:attrNameLst>
                                          <p:attrName>style.visibility</p:attrName>
                                        </p:attrNameLst>
                                      </p:cBhvr>
                                      <p:to>
                                        <p:strVal val="visible"/>
                                      </p:to>
                                    </p:set>
                                    <p:anim calcmode="lin" valueType="num">
                                      <p:cBhvr additive="base">
                                        <p:cTn id="57"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099">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099">
                                            <p:txEl>
                                              <p:pRg st="9" end="9"/>
                                            </p:txEl>
                                          </p:spTgt>
                                        </p:tgtEl>
                                        <p:attrNameLst>
                                          <p:attrName>style.visibility</p:attrName>
                                        </p:attrNameLst>
                                      </p:cBhvr>
                                      <p:to>
                                        <p:strVal val="visible"/>
                                      </p:to>
                                    </p:set>
                                    <p:anim calcmode="lin" valueType="num">
                                      <p:cBhvr additive="base">
                                        <p:cTn id="61"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9">
                                            <p:txEl>
                                              <p:pRg st="9" end="9"/>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099">
                                            <p:txEl>
                                              <p:pRg st="10" end="10"/>
                                            </p:txEl>
                                          </p:spTgt>
                                        </p:tgtEl>
                                        <p:attrNameLst>
                                          <p:attrName>style.visibility</p:attrName>
                                        </p:attrNameLst>
                                      </p:cBhvr>
                                      <p:to>
                                        <p:strVal val="visible"/>
                                      </p:to>
                                    </p:set>
                                    <p:anim calcmode="lin" valueType="num">
                                      <p:cBhvr additive="base">
                                        <p:cTn id="65"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4101" grpId="0" animBg="1"/>
      <p:bldP spid="4102" grpId="0" animBg="1"/>
      <p:bldP spid="4103" grpId="0"/>
      <p:bldP spid="41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719360" y="434927"/>
            <a:ext cx="333504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What really happens?</a:t>
            </a:r>
          </a:p>
        </p:txBody>
      </p:sp>
      <p:sp>
        <p:nvSpPr>
          <p:cNvPr id="5123" name="Text Box 3"/>
          <p:cNvSpPr txBox="1">
            <a:spLocks noChangeArrowheads="1"/>
          </p:cNvSpPr>
          <p:nvPr/>
        </p:nvSpPr>
        <p:spPr bwMode="auto">
          <a:xfrm>
            <a:off x="2134561" y="1203968"/>
            <a:ext cx="7768800" cy="2574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When an object is created using new, the system must allocate enough memory to hold all its instance variables.</a:t>
            </a:r>
          </a:p>
          <a:p>
            <a:pPr lvl="1">
              <a:spcBef>
                <a:spcPts val="249"/>
              </a:spcBef>
              <a:buClr>
                <a:srgbClr val="000000"/>
              </a:buClr>
              <a:buSzPct val="85000"/>
              <a:buBlip>
                <a:blip r:embed="rId3"/>
              </a:buBlip>
            </a:pPr>
            <a:r>
              <a:rPr lang="en-GB" sz="1800" dirty="0">
                <a:latin typeface="Calibri"/>
              </a:rPr>
              <a:t>This includes any inherited instance variables</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In this example, we can say that an Employee "is a kind of" Person.  </a:t>
            </a:r>
          </a:p>
          <a:p>
            <a:pPr lvl="1">
              <a:spcBef>
                <a:spcPts val="249"/>
              </a:spcBef>
              <a:buClr>
                <a:srgbClr val="000000"/>
              </a:buClr>
              <a:buSzPct val="85000"/>
              <a:buBlip>
                <a:blip r:embed="rId3"/>
              </a:buBlip>
            </a:pPr>
            <a:r>
              <a:rPr lang="en-GB" sz="1800" dirty="0">
                <a:latin typeface="Calibri"/>
              </a:rPr>
              <a:t>An Employee object inherits all of the attributes, methods and associations of Person</a:t>
            </a:r>
          </a:p>
        </p:txBody>
      </p:sp>
      <p:sp>
        <p:nvSpPr>
          <p:cNvPr id="5124" name="AutoShape 4"/>
          <p:cNvSpPr>
            <a:spLocks noChangeArrowheads="1"/>
          </p:cNvSpPr>
          <p:nvPr/>
        </p:nvSpPr>
        <p:spPr bwMode="auto">
          <a:xfrm>
            <a:off x="2868960" y="3866710"/>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5125" name="Line 5"/>
          <p:cNvSpPr>
            <a:spLocks noChangeShapeType="1"/>
          </p:cNvSpPr>
          <p:nvPr/>
        </p:nvSpPr>
        <p:spPr bwMode="auto">
          <a:xfrm flipV="1">
            <a:off x="3753120" y="4882113"/>
            <a:ext cx="0" cy="745998"/>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5126" name="AutoShape 6"/>
          <p:cNvSpPr>
            <a:spLocks noChangeArrowheads="1"/>
          </p:cNvSpPr>
          <p:nvPr/>
        </p:nvSpPr>
        <p:spPr bwMode="auto">
          <a:xfrm>
            <a:off x="2868960" y="5342865"/>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Employee</a:t>
            </a:r>
          </a:p>
          <a:p>
            <a:pPr>
              <a:buClr>
                <a:srgbClr val="000000"/>
              </a:buClr>
              <a:buSzPct val="67000"/>
              <a:tabLst>
                <a:tab pos="656650" algn="l"/>
                <a:tab pos="1313299" algn="l"/>
              </a:tabLst>
            </a:pPr>
            <a:r>
              <a:rPr lang="en-GB" sz="1500">
                <a:latin typeface="Times" charset="0"/>
              </a:rPr>
              <a:t>- employeeID: int</a:t>
            </a:r>
          </a:p>
          <a:p>
            <a:pPr>
              <a:buClr>
                <a:srgbClr val="000000"/>
              </a:buClr>
              <a:buSzPct val="67000"/>
              <a:tabLst>
                <a:tab pos="656650" algn="l"/>
                <a:tab pos="1313299" algn="l"/>
              </a:tabLst>
            </a:pPr>
            <a:r>
              <a:rPr lang="en-GB" sz="1500">
                <a:latin typeface="Times" charset="0"/>
              </a:rPr>
              <a:t>- salary: int</a:t>
            </a:r>
          </a:p>
          <a:p>
            <a:pPr>
              <a:buClr>
                <a:srgbClr val="000000"/>
              </a:buClr>
              <a:buSzPct val="67000"/>
              <a:tabLst>
                <a:tab pos="656650" algn="l"/>
                <a:tab pos="1313299" algn="l"/>
              </a:tabLst>
            </a:pPr>
            <a:r>
              <a:rPr lang="en-GB" sz="1500">
                <a:latin typeface="Times" charset="0"/>
              </a:rPr>
              <a:t>- startDate: Date</a:t>
            </a:r>
          </a:p>
        </p:txBody>
      </p:sp>
      <p:sp>
        <p:nvSpPr>
          <p:cNvPr id="5127" name="Oval 7"/>
          <p:cNvSpPr>
            <a:spLocks noChangeArrowheads="1"/>
          </p:cNvSpPr>
          <p:nvPr/>
        </p:nvSpPr>
        <p:spPr bwMode="auto">
          <a:xfrm>
            <a:off x="5131200" y="3579097"/>
            <a:ext cx="2302560" cy="1298377"/>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1500" dirty="0">
                <a:latin typeface="Times" charset="0"/>
              </a:rPr>
              <a:t>Person</a:t>
            </a:r>
          </a:p>
          <a:p>
            <a:pPr>
              <a:buClr>
                <a:srgbClr val="000000"/>
              </a:buClr>
              <a:buSzPct val="67000"/>
              <a:tabLst>
                <a:tab pos="656650" algn="l"/>
                <a:tab pos="1313299" algn="l"/>
                <a:tab pos="1969949" algn="l"/>
              </a:tabLst>
            </a:pPr>
            <a:r>
              <a:rPr lang="en-GB" sz="1500" dirty="0">
                <a:latin typeface="Times" charset="0"/>
              </a:rPr>
              <a:t>name = "John Smith"</a:t>
            </a:r>
          </a:p>
          <a:p>
            <a:pPr>
              <a:buClr>
                <a:srgbClr val="000000"/>
              </a:buClr>
              <a:buSzPct val="67000"/>
              <a:tabLst>
                <a:tab pos="656650" algn="l"/>
                <a:tab pos="1313299" algn="l"/>
                <a:tab pos="1969949" algn="l"/>
              </a:tabLst>
            </a:pPr>
            <a:r>
              <a:rPr lang="en-GB" sz="1500" dirty="0">
                <a:latin typeface="Times" charset="0"/>
              </a:rPr>
              <a:t>dob = Jan 13, 1954</a:t>
            </a:r>
          </a:p>
        </p:txBody>
      </p:sp>
      <p:sp>
        <p:nvSpPr>
          <p:cNvPr id="5128" name="Oval 8"/>
          <p:cNvSpPr>
            <a:spLocks noChangeArrowheads="1"/>
          </p:cNvSpPr>
          <p:nvPr/>
        </p:nvSpPr>
        <p:spPr bwMode="auto">
          <a:xfrm>
            <a:off x="7240800" y="4291132"/>
            <a:ext cx="2520000" cy="2272159"/>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1500">
                <a:latin typeface="Times" charset="0"/>
              </a:rPr>
              <a:t>Employee</a:t>
            </a:r>
          </a:p>
          <a:p>
            <a:pPr>
              <a:buClr>
                <a:srgbClr val="000000"/>
              </a:buClr>
              <a:buSzPct val="67000"/>
              <a:tabLst>
                <a:tab pos="656650" algn="l"/>
                <a:tab pos="1313299" algn="l"/>
                <a:tab pos="1969949" algn="l"/>
              </a:tabLst>
            </a:pPr>
            <a:r>
              <a:rPr lang="en-GB" sz="1500">
                <a:latin typeface="Times" charset="0"/>
              </a:rPr>
              <a:t>name = "Sally Halls"</a:t>
            </a:r>
          </a:p>
          <a:p>
            <a:pPr>
              <a:buClr>
                <a:srgbClr val="000000"/>
              </a:buClr>
              <a:buSzPct val="67000"/>
              <a:tabLst>
                <a:tab pos="656650" algn="l"/>
                <a:tab pos="1313299" algn="l"/>
                <a:tab pos="1969949" algn="l"/>
              </a:tabLst>
            </a:pPr>
            <a:r>
              <a:rPr lang="en-GB" sz="1500">
                <a:latin typeface="Times" charset="0"/>
              </a:rPr>
              <a:t>dob = Mar 15, 1968</a:t>
            </a:r>
          </a:p>
          <a:p>
            <a:pPr>
              <a:buClr>
                <a:srgbClr val="000000"/>
              </a:buClr>
              <a:buSzPct val="67000"/>
              <a:tabLst>
                <a:tab pos="656650" algn="l"/>
                <a:tab pos="1313299" algn="l"/>
                <a:tab pos="1969949" algn="l"/>
              </a:tabLst>
            </a:pPr>
            <a:r>
              <a:rPr lang="en-GB" sz="1500">
                <a:latin typeface="Times" charset="0"/>
              </a:rPr>
              <a:t>employeeID = 37518</a:t>
            </a:r>
          </a:p>
          <a:p>
            <a:pPr>
              <a:buClr>
                <a:srgbClr val="000000"/>
              </a:buClr>
              <a:buSzPct val="67000"/>
              <a:tabLst>
                <a:tab pos="656650" algn="l"/>
                <a:tab pos="1313299" algn="l"/>
                <a:tab pos="1969949" algn="l"/>
              </a:tabLst>
            </a:pPr>
            <a:r>
              <a:rPr lang="en-GB" sz="1500">
                <a:latin typeface="Times" charset="0"/>
              </a:rPr>
              <a:t>salary = 65000</a:t>
            </a:r>
          </a:p>
          <a:p>
            <a:pPr>
              <a:buClr>
                <a:srgbClr val="000000"/>
              </a:buClr>
              <a:buSzPct val="67000"/>
              <a:tabLst>
                <a:tab pos="656650" algn="l"/>
                <a:tab pos="1313299" algn="l"/>
                <a:tab pos="1969949" algn="l"/>
              </a:tabLst>
            </a:pPr>
            <a:r>
              <a:rPr lang="en-GB" sz="1500">
                <a:latin typeface="Times" charset="0"/>
              </a:rPr>
              <a:t>startDate = Dec 15, 2000</a:t>
            </a:r>
          </a:p>
        </p:txBody>
      </p:sp>
      <p:sp>
        <p:nvSpPr>
          <p:cNvPr id="5129" name="Text Box 9"/>
          <p:cNvSpPr txBox="1">
            <a:spLocks noChangeArrowheads="1"/>
          </p:cNvSpPr>
          <p:nvPr/>
        </p:nvSpPr>
        <p:spPr bwMode="auto">
          <a:xfrm>
            <a:off x="3812161" y="5000205"/>
            <a:ext cx="86017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charset="0"/>
                <a:ea typeface="ＭＳ Ｐゴシック" charset="0"/>
              </a:defRPr>
            </a:lvl1pPr>
            <a:lvl2pPr>
              <a:tabLst>
                <a:tab pos="723900" algn="l"/>
              </a:tabLst>
              <a:defRPr sz="2400">
                <a:solidFill>
                  <a:schemeClr val="tx1"/>
                </a:solidFill>
                <a:latin typeface="Times New Roman" charset="0"/>
                <a:ea typeface="ＭＳ Ｐゴシック" charset="0"/>
              </a:defRPr>
            </a:lvl2pPr>
            <a:lvl3pPr>
              <a:tabLst>
                <a:tab pos="723900" algn="l"/>
              </a:tabLst>
              <a:defRPr sz="2400">
                <a:solidFill>
                  <a:schemeClr val="tx1"/>
                </a:solidFill>
                <a:latin typeface="Times New Roman" charset="0"/>
                <a:ea typeface="ＭＳ Ｐゴシック" charset="0"/>
              </a:defRPr>
            </a:lvl3pPr>
            <a:lvl4pPr>
              <a:tabLst>
                <a:tab pos="723900" algn="l"/>
              </a:tabLst>
              <a:defRPr sz="2400">
                <a:solidFill>
                  <a:schemeClr val="tx1"/>
                </a:solidFill>
                <a:latin typeface="Times New Roman" charset="0"/>
                <a:ea typeface="ＭＳ Ｐゴシック" charset="0"/>
              </a:defRPr>
            </a:lvl4pPr>
            <a:lvl5pPr>
              <a:tabLst>
                <a:tab pos="723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is a kind of</a:t>
            </a:r>
          </a:p>
        </p:txBody>
      </p:sp>
    </p:spTree>
    <p:extLst>
      <p:ext uri="{BB962C8B-B14F-4D97-AF65-F5344CB8AC3E}">
        <p14:creationId xmlns:p14="http://schemas.microsoft.com/office/powerpoint/2010/main" val="30666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 calcmode="lin" valueType="num">
                                      <p:cBhvr additive="base">
                                        <p:cTn id="25"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7"/>
                                        </p:tgtEl>
                                        <p:attrNameLst>
                                          <p:attrName>style.visibility</p:attrName>
                                        </p:attrNameLst>
                                      </p:cBhvr>
                                      <p:to>
                                        <p:strVal val="visible"/>
                                      </p:to>
                                    </p:set>
                                    <p:anim calcmode="lin" valueType="num">
                                      <p:cBhvr additive="base">
                                        <p:cTn id="31" dur="500" fill="hold"/>
                                        <p:tgtEl>
                                          <p:spTgt spid="5127"/>
                                        </p:tgtEl>
                                        <p:attrNameLst>
                                          <p:attrName>ppt_x</p:attrName>
                                        </p:attrNameLst>
                                      </p:cBhvr>
                                      <p:tavLst>
                                        <p:tav tm="0">
                                          <p:val>
                                            <p:strVal val="#ppt_x"/>
                                          </p:val>
                                        </p:tav>
                                        <p:tav tm="100000">
                                          <p:val>
                                            <p:strVal val="#ppt_x"/>
                                          </p:val>
                                        </p:tav>
                                      </p:tavLst>
                                    </p:anim>
                                    <p:anim calcmode="lin" valueType="num">
                                      <p:cBhvr additive="base">
                                        <p:cTn id="32" dur="500" fill="hold"/>
                                        <p:tgtEl>
                                          <p:spTgt spid="51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128"/>
                                        </p:tgtEl>
                                        <p:attrNameLst>
                                          <p:attrName>style.visibility</p:attrName>
                                        </p:attrNameLst>
                                      </p:cBhvr>
                                      <p:to>
                                        <p:strVal val="visible"/>
                                      </p:to>
                                    </p:set>
                                    <p:anim calcmode="lin" valueType="num">
                                      <p:cBhvr additive="base">
                                        <p:cTn id="35" dur="500" fill="hold"/>
                                        <p:tgtEl>
                                          <p:spTgt spid="5128"/>
                                        </p:tgtEl>
                                        <p:attrNameLst>
                                          <p:attrName>ppt_x</p:attrName>
                                        </p:attrNameLst>
                                      </p:cBhvr>
                                      <p:tavLst>
                                        <p:tav tm="0">
                                          <p:val>
                                            <p:strVal val="#ppt_x"/>
                                          </p:val>
                                        </p:tav>
                                        <p:tav tm="100000">
                                          <p:val>
                                            <p:strVal val="#ppt_x"/>
                                          </p:val>
                                        </p:tav>
                                      </p:tavLst>
                                    </p:anim>
                                    <p:anim calcmode="lin" valueType="num">
                                      <p:cBhvr additive="base">
                                        <p:cTn id="36"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124"/>
                                        </p:tgtEl>
                                        <p:attrNameLst>
                                          <p:attrName>style.visibility</p:attrName>
                                        </p:attrNameLst>
                                      </p:cBhvr>
                                      <p:to>
                                        <p:strVal val="visible"/>
                                      </p:to>
                                    </p:set>
                                    <p:anim calcmode="lin" valueType="num">
                                      <p:cBhvr additive="base">
                                        <p:cTn id="41" dur="500" fill="hold"/>
                                        <p:tgtEl>
                                          <p:spTgt spid="5124"/>
                                        </p:tgtEl>
                                        <p:attrNameLst>
                                          <p:attrName>ppt_x</p:attrName>
                                        </p:attrNameLst>
                                      </p:cBhvr>
                                      <p:tavLst>
                                        <p:tav tm="0">
                                          <p:val>
                                            <p:strVal val="#ppt_x"/>
                                          </p:val>
                                        </p:tav>
                                        <p:tav tm="100000">
                                          <p:val>
                                            <p:strVal val="#ppt_x"/>
                                          </p:val>
                                        </p:tav>
                                      </p:tavLst>
                                    </p:anim>
                                    <p:anim calcmode="lin" valueType="num">
                                      <p:cBhvr additive="base">
                                        <p:cTn id="42" dur="500" fill="hold"/>
                                        <p:tgtEl>
                                          <p:spTgt spid="512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125"/>
                                        </p:tgtEl>
                                        <p:attrNameLst>
                                          <p:attrName>style.visibility</p:attrName>
                                        </p:attrNameLst>
                                      </p:cBhvr>
                                      <p:to>
                                        <p:strVal val="visible"/>
                                      </p:to>
                                    </p:set>
                                    <p:anim calcmode="lin" valueType="num">
                                      <p:cBhvr additive="base">
                                        <p:cTn id="45" dur="500" fill="hold"/>
                                        <p:tgtEl>
                                          <p:spTgt spid="5125"/>
                                        </p:tgtEl>
                                        <p:attrNameLst>
                                          <p:attrName>ppt_x</p:attrName>
                                        </p:attrNameLst>
                                      </p:cBhvr>
                                      <p:tavLst>
                                        <p:tav tm="0">
                                          <p:val>
                                            <p:strVal val="#ppt_x"/>
                                          </p:val>
                                        </p:tav>
                                        <p:tav tm="100000">
                                          <p:val>
                                            <p:strVal val="#ppt_x"/>
                                          </p:val>
                                        </p:tav>
                                      </p:tavLst>
                                    </p:anim>
                                    <p:anim calcmode="lin" valueType="num">
                                      <p:cBhvr additive="base">
                                        <p:cTn id="46" dur="500" fill="hold"/>
                                        <p:tgtEl>
                                          <p:spTgt spid="51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129"/>
                                        </p:tgtEl>
                                        <p:attrNameLst>
                                          <p:attrName>style.visibility</p:attrName>
                                        </p:attrNameLst>
                                      </p:cBhvr>
                                      <p:to>
                                        <p:strVal val="visible"/>
                                      </p:to>
                                    </p:set>
                                    <p:anim calcmode="lin" valueType="num">
                                      <p:cBhvr additive="base">
                                        <p:cTn id="49" dur="500" fill="hold"/>
                                        <p:tgtEl>
                                          <p:spTgt spid="5129"/>
                                        </p:tgtEl>
                                        <p:attrNameLst>
                                          <p:attrName>ppt_x</p:attrName>
                                        </p:attrNameLst>
                                      </p:cBhvr>
                                      <p:tavLst>
                                        <p:tav tm="0">
                                          <p:val>
                                            <p:strVal val="#ppt_x"/>
                                          </p:val>
                                        </p:tav>
                                        <p:tav tm="100000">
                                          <p:val>
                                            <p:strVal val="#ppt_x"/>
                                          </p:val>
                                        </p:tav>
                                      </p:tavLst>
                                    </p:anim>
                                    <p:anim calcmode="lin" valueType="num">
                                      <p:cBhvr additive="base">
                                        <p:cTn id="50" dur="500" fill="hold"/>
                                        <p:tgtEl>
                                          <p:spTgt spid="51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126"/>
                                        </p:tgtEl>
                                        <p:attrNameLst>
                                          <p:attrName>style.visibility</p:attrName>
                                        </p:attrNameLst>
                                      </p:cBhvr>
                                      <p:to>
                                        <p:strVal val="visible"/>
                                      </p:to>
                                    </p:set>
                                    <p:anim calcmode="lin" valueType="num">
                                      <p:cBhvr additive="base">
                                        <p:cTn id="53" dur="500" fill="hold"/>
                                        <p:tgtEl>
                                          <p:spTgt spid="5126"/>
                                        </p:tgtEl>
                                        <p:attrNameLst>
                                          <p:attrName>ppt_x</p:attrName>
                                        </p:attrNameLst>
                                      </p:cBhvr>
                                      <p:tavLst>
                                        <p:tav tm="0">
                                          <p:val>
                                            <p:strVal val="#ppt_x"/>
                                          </p:val>
                                        </p:tav>
                                        <p:tav tm="100000">
                                          <p:val>
                                            <p:strVal val="#ppt_x"/>
                                          </p:val>
                                        </p:tav>
                                      </p:tavLst>
                                    </p:anim>
                                    <p:anim calcmode="lin" valueType="num">
                                      <p:cBhvr additive="base">
                                        <p:cTn id="54"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5" grpId="0" animBg="1"/>
      <p:bldP spid="5126" grpId="0" animBg="1"/>
      <p:bldP spid="5127" grpId="0" animBg="1"/>
      <p:bldP spid="5128" grpId="0" animBg="1"/>
      <p:bldP spid="51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4611361" y="450769"/>
            <a:ext cx="380016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Inheritance in Java</a:t>
            </a:r>
          </a:p>
        </p:txBody>
      </p:sp>
      <p:sp>
        <p:nvSpPr>
          <p:cNvPr id="6147" name="Text Box 3"/>
          <p:cNvSpPr txBox="1">
            <a:spLocks noChangeArrowheads="1"/>
          </p:cNvSpPr>
          <p:nvPr/>
        </p:nvSpPr>
        <p:spPr bwMode="auto">
          <a:xfrm>
            <a:off x="2212321" y="1203967"/>
            <a:ext cx="7768800" cy="107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Inheritance is declared using the "extends" keyword</a:t>
            </a:r>
          </a:p>
          <a:p>
            <a:pPr lvl="1">
              <a:spcBef>
                <a:spcPts val="249"/>
              </a:spcBef>
              <a:buClr>
                <a:srgbClr val="000000"/>
              </a:buClr>
              <a:buSzPct val="85000"/>
              <a:buBlip>
                <a:blip r:embed="rId3"/>
              </a:buBlip>
            </a:pPr>
            <a:r>
              <a:rPr lang="en-GB" sz="1800" dirty="0">
                <a:latin typeface="Calibri"/>
              </a:rPr>
              <a:t>If inheritance is not defined, the class extends a class called Object</a:t>
            </a:r>
          </a:p>
          <a:p>
            <a:pPr>
              <a:spcBef>
                <a:spcPts val="249"/>
              </a:spcBef>
              <a:buClr>
                <a:srgbClr val="000000"/>
              </a:buClr>
              <a:buSzPct val="59000"/>
            </a:pPr>
            <a:endParaRPr lang="en-GB" dirty="0">
              <a:latin typeface="Calibri"/>
            </a:endParaRPr>
          </a:p>
        </p:txBody>
      </p:sp>
      <p:sp>
        <p:nvSpPr>
          <p:cNvPr id="6148" name="AutoShape 4"/>
          <p:cNvSpPr>
            <a:spLocks noChangeArrowheads="1"/>
          </p:cNvSpPr>
          <p:nvPr/>
        </p:nvSpPr>
        <p:spPr bwMode="auto">
          <a:xfrm>
            <a:off x="7842720" y="2393435"/>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6149" name="Line 5"/>
          <p:cNvSpPr>
            <a:spLocks noChangeShapeType="1"/>
          </p:cNvSpPr>
          <p:nvPr/>
        </p:nvSpPr>
        <p:spPr bwMode="auto">
          <a:xfrm flipV="1">
            <a:off x="8726880" y="3408839"/>
            <a:ext cx="0" cy="745998"/>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6150" name="AutoShape 6"/>
          <p:cNvSpPr>
            <a:spLocks noChangeArrowheads="1"/>
          </p:cNvSpPr>
          <p:nvPr/>
        </p:nvSpPr>
        <p:spPr bwMode="auto">
          <a:xfrm>
            <a:off x="7842720" y="4065450"/>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Employee</a:t>
            </a:r>
          </a:p>
          <a:p>
            <a:pPr>
              <a:buClr>
                <a:srgbClr val="000000"/>
              </a:buClr>
              <a:buSzPct val="67000"/>
              <a:tabLst>
                <a:tab pos="656650" algn="l"/>
                <a:tab pos="1313299" algn="l"/>
              </a:tabLst>
            </a:pPr>
            <a:r>
              <a:rPr lang="en-GB" sz="1500" dirty="0">
                <a:latin typeface="Times" charset="0"/>
              </a:rPr>
              <a:t>- </a:t>
            </a:r>
            <a:r>
              <a:rPr lang="en-GB" sz="1500" dirty="0" err="1">
                <a:latin typeface="Times" charset="0"/>
              </a:rPr>
              <a:t>employeeID</a:t>
            </a:r>
            <a:r>
              <a:rPr lang="en-GB" sz="1500" dirty="0">
                <a:latin typeface="Times" charset="0"/>
              </a:rPr>
              <a:t>: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salary: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a:t>
            </a:r>
            <a:r>
              <a:rPr lang="en-GB" sz="1500" dirty="0" err="1">
                <a:latin typeface="Times" charset="0"/>
              </a:rPr>
              <a:t>startDate</a:t>
            </a:r>
            <a:r>
              <a:rPr lang="en-GB" sz="1500" dirty="0">
                <a:latin typeface="Times" charset="0"/>
              </a:rPr>
              <a:t>: Date</a:t>
            </a:r>
          </a:p>
        </p:txBody>
      </p:sp>
      <p:sp>
        <p:nvSpPr>
          <p:cNvPr id="6151" name="AutoShape 7"/>
          <p:cNvSpPr>
            <a:spLocks noChangeArrowheads="1"/>
          </p:cNvSpPr>
          <p:nvPr/>
        </p:nvSpPr>
        <p:spPr bwMode="auto">
          <a:xfrm>
            <a:off x="2825761" y="2101182"/>
            <a:ext cx="2993760" cy="147183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6152" name="Text Box 8"/>
          <p:cNvSpPr txBox="1">
            <a:spLocks noChangeArrowheads="1"/>
          </p:cNvSpPr>
          <p:nvPr/>
        </p:nvSpPr>
        <p:spPr bwMode="auto">
          <a:xfrm>
            <a:off x="3054720" y="2299923"/>
            <a:ext cx="2648160" cy="11280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a:latin typeface="Courier" charset="0"/>
              </a:rPr>
              <a:t>public class Person</a:t>
            </a:r>
          </a:p>
          <a:p>
            <a:pPr>
              <a:spcBef>
                <a:spcPts val="249"/>
              </a:spcBef>
              <a:buClr>
                <a:srgbClr val="000000"/>
              </a:buClr>
              <a:buSzPct val="174000"/>
            </a:pPr>
            <a:r>
              <a:rPr lang="en-GB" sz="1300" dirty="0">
                <a:latin typeface="Courier" charset="0"/>
              </a:rPr>
              <a:t>{</a:t>
            </a:r>
          </a:p>
          <a:p>
            <a:pPr>
              <a:spcBef>
                <a:spcPts val="249"/>
              </a:spcBef>
              <a:buClr>
                <a:srgbClr val="000000"/>
              </a:buClr>
              <a:buSzPct val="174000"/>
            </a:pPr>
            <a:r>
              <a:rPr lang="en-GB" sz="1300" dirty="0">
                <a:latin typeface="Courier" charset="0"/>
              </a:rPr>
              <a:t>	private String name;</a:t>
            </a:r>
          </a:p>
          <a:p>
            <a:pPr>
              <a:spcBef>
                <a:spcPts val="249"/>
              </a:spcBef>
              <a:buClr>
                <a:srgbClr val="000000"/>
              </a:buClr>
              <a:buSzPct val="174000"/>
            </a:pPr>
            <a:r>
              <a:rPr lang="en-GB" sz="1300" dirty="0">
                <a:latin typeface="Courier" charset="0"/>
              </a:rPr>
              <a:t>	private Date dob;</a:t>
            </a:r>
          </a:p>
          <a:p>
            <a:pPr>
              <a:spcBef>
                <a:spcPts val="249"/>
              </a:spcBef>
              <a:buClr>
                <a:srgbClr val="000000"/>
              </a:buClr>
              <a:buSzPct val="174000"/>
            </a:pPr>
            <a:r>
              <a:rPr lang="en-GB" sz="1300" dirty="0">
                <a:latin typeface="Courier" charset="0"/>
              </a:rPr>
              <a:t>	[...]</a:t>
            </a:r>
          </a:p>
        </p:txBody>
      </p:sp>
      <p:sp>
        <p:nvSpPr>
          <p:cNvPr id="6153" name="AutoShape 9"/>
          <p:cNvSpPr>
            <a:spLocks noChangeArrowheads="1"/>
          </p:cNvSpPr>
          <p:nvPr/>
        </p:nvSpPr>
        <p:spPr bwMode="auto">
          <a:xfrm>
            <a:off x="2834401" y="3715591"/>
            <a:ext cx="4335840" cy="1621610"/>
          </a:xfrm>
          <a:prstGeom prst="roundRect">
            <a:avLst>
              <a:gd name="adj" fmla="val 88"/>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6154" name="Text Box 10"/>
          <p:cNvSpPr txBox="1">
            <a:spLocks noChangeArrowheads="1"/>
          </p:cNvSpPr>
          <p:nvPr/>
        </p:nvSpPr>
        <p:spPr bwMode="auto">
          <a:xfrm>
            <a:off x="3063360" y="3914332"/>
            <a:ext cx="3657600" cy="1359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class Employee extends Person</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private int employeID;</a:t>
            </a:r>
          </a:p>
          <a:p>
            <a:pPr>
              <a:spcBef>
                <a:spcPts val="249"/>
              </a:spcBef>
              <a:buClr>
                <a:srgbClr val="000000"/>
              </a:buClr>
              <a:buSzPct val="174000"/>
            </a:pPr>
            <a:r>
              <a:rPr lang="en-GB" sz="1300">
                <a:latin typeface="Courier" charset="0"/>
              </a:rPr>
              <a:t>	private int salary;</a:t>
            </a:r>
          </a:p>
          <a:p>
            <a:pPr>
              <a:spcBef>
                <a:spcPts val="249"/>
              </a:spcBef>
              <a:buClr>
                <a:srgbClr val="000000"/>
              </a:buClr>
              <a:buSzPct val="174000"/>
            </a:pPr>
            <a:r>
              <a:rPr lang="en-GB" sz="1300">
                <a:latin typeface="Courier" charset="0"/>
              </a:rPr>
              <a:t>	private Date startDate;</a:t>
            </a:r>
          </a:p>
          <a:p>
            <a:pPr>
              <a:spcBef>
                <a:spcPts val="249"/>
              </a:spcBef>
              <a:buClr>
                <a:srgbClr val="000000"/>
              </a:buClr>
              <a:buSzPct val="174000"/>
            </a:pPr>
            <a:r>
              <a:rPr lang="en-GB" sz="1300">
                <a:latin typeface="Courier" charset="0"/>
              </a:rPr>
              <a:t>	[...]</a:t>
            </a:r>
          </a:p>
        </p:txBody>
      </p:sp>
      <p:grpSp>
        <p:nvGrpSpPr>
          <p:cNvPr id="6155" name="Group 11"/>
          <p:cNvGrpSpPr>
            <a:grpSpLocks/>
          </p:cNvGrpSpPr>
          <p:nvPr/>
        </p:nvGrpSpPr>
        <p:grpSpPr bwMode="auto">
          <a:xfrm>
            <a:off x="2834401" y="5448100"/>
            <a:ext cx="4335840" cy="743371"/>
            <a:chOff x="910" y="3783"/>
            <a:chExt cx="3011" cy="358"/>
          </a:xfrm>
        </p:grpSpPr>
        <p:sp>
          <p:nvSpPr>
            <p:cNvPr id="6156" name="AutoShape 12"/>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p>
              <a:endParaRPr lang="en-US"/>
            </a:p>
          </p:txBody>
        </p:sp>
        <p:sp>
          <p:nvSpPr>
            <p:cNvPr id="6157" name="Text Box 13"/>
            <p:cNvSpPr txBox="1">
              <a:spLocks noChangeArrowheads="1"/>
            </p:cNvSpPr>
            <p:nvPr/>
          </p:nvSpPr>
          <p:spPr bwMode="auto">
            <a:xfrm>
              <a:off x="1069" y="3792"/>
              <a:ext cx="2540" cy="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a:latin typeface="Courier" charset="0"/>
                </a:rPr>
                <a:t>Employee </a:t>
              </a:r>
              <a:r>
                <a:rPr lang="en-GB" sz="1300" dirty="0" err="1">
                  <a:latin typeface="Courier" charset="0"/>
                </a:rPr>
                <a:t>anEmployee</a:t>
              </a:r>
              <a:r>
                <a:rPr lang="en-GB" sz="1300" dirty="0">
                  <a:latin typeface="Courier" charset="0"/>
                </a:rPr>
                <a:t> = new Employee();</a:t>
              </a:r>
            </a:p>
          </p:txBody>
        </p:sp>
      </p:grpSp>
    </p:spTree>
    <p:extLst>
      <p:ext uri="{BB962C8B-B14F-4D97-AF65-F5344CB8AC3E}">
        <p14:creationId xmlns:p14="http://schemas.microsoft.com/office/powerpoint/2010/main" val="320726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ppt_x"/>
                                          </p:val>
                                        </p:tav>
                                        <p:tav tm="100000">
                                          <p:val>
                                            <p:strVal val="#ppt_x"/>
                                          </p:val>
                                        </p:tav>
                                      </p:tavLst>
                                    </p:anim>
                                    <p:anim calcmode="lin" valueType="num">
                                      <p:cBhvr additive="base">
                                        <p:cTn id="20" dur="500" fill="hold"/>
                                        <p:tgtEl>
                                          <p:spTgt spid="614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additive="base">
                                        <p:cTn id="23" dur="500" fill="hold"/>
                                        <p:tgtEl>
                                          <p:spTgt spid="6150"/>
                                        </p:tgtEl>
                                        <p:attrNameLst>
                                          <p:attrName>ppt_x</p:attrName>
                                        </p:attrNameLst>
                                      </p:cBhvr>
                                      <p:tavLst>
                                        <p:tav tm="0">
                                          <p:val>
                                            <p:strVal val="#ppt_x"/>
                                          </p:val>
                                        </p:tav>
                                        <p:tav tm="100000">
                                          <p:val>
                                            <p:strVal val="#ppt_x"/>
                                          </p:val>
                                        </p:tav>
                                      </p:tavLst>
                                    </p:anim>
                                    <p:anim calcmode="lin" valueType="num">
                                      <p:cBhvr additive="base">
                                        <p:cTn id="24" dur="500" fill="hold"/>
                                        <p:tgtEl>
                                          <p:spTgt spid="61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149"/>
                                        </p:tgtEl>
                                        <p:attrNameLst>
                                          <p:attrName>style.visibility</p:attrName>
                                        </p:attrNameLst>
                                      </p:cBhvr>
                                      <p:to>
                                        <p:strVal val="visible"/>
                                      </p:to>
                                    </p:set>
                                    <p:anim calcmode="lin" valueType="num">
                                      <p:cBhvr additive="base">
                                        <p:cTn id="27" dur="500" fill="hold"/>
                                        <p:tgtEl>
                                          <p:spTgt spid="6149"/>
                                        </p:tgtEl>
                                        <p:attrNameLst>
                                          <p:attrName>ppt_x</p:attrName>
                                        </p:attrNameLst>
                                      </p:cBhvr>
                                      <p:tavLst>
                                        <p:tav tm="0">
                                          <p:val>
                                            <p:strVal val="#ppt_x"/>
                                          </p:val>
                                        </p:tav>
                                        <p:tav tm="100000">
                                          <p:val>
                                            <p:strVal val="#ppt_x"/>
                                          </p:val>
                                        </p:tav>
                                      </p:tavLst>
                                    </p:anim>
                                    <p:anim calcmode="lin" valueType="num">
                                      <p:cBhvr additive="base">
                                        <p:cTn id="28"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152"/>
                                        </p:tgtEl>
                                        <p:attrNameLst>
                                          <p:attrName>style.visibility</p:attrName>
                                        </p:attrNameLst>
                                      </p:cBhvr>
                                      <p:to>
                                        <p:strVal val="visible"/>
                                      </p:to>
                                    </p:set>
                                    <p:anim calcmode="lin" valueType="num">
                                      <p:cBhvr additive="base">
                                        <p:cTn id="33" dur="500" fill="hold"/>
                                        <p:tgtEl>
                                          <p:spTgt spid="6152"/>
                                        </p:tgtEl>
                                        <p:attrNameLst>
                                          <p:attrName>ppt_x</p:attrName>
                                        </p:attrNameLst>
                                      </p:cBhvr>
                                      <p:tavLst>
                                        <p:tav tm="0">
                                          <p:val>
                                            <p:strVal val="#ppt_x"/>
                                          </p:val>
                                        </p:tav>
                                        <p:tav tm="100000">
                                          <p:val>
                                            <p:strVal val="#ppt_x"/>
                                          </p:val>
                                        </p:tav>
                                      </p:tavLst>
                                    </p:anim>
                                    <p:anim calcmode="lin" valueType="num">
                                      <p:cBhvr additive="base">
                                        <p:cTn id="34" dur="500" fill="hold"/>
                                        <p:tgtEl>
                                          <p:spTgt spid="615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151"/>
                                        </p:tgtEl>
                                        <p:attrNameLst>
                                          <p:attrName>style.visibility</p:attrName>
                                        </p:attrNameLst>
                                      </p:cBhvr>
                                      <p:to>
                                        <p:strVal val="visible"/>
                                      </p:to>
                                    </p:set>
                                    <p:anim calcmode="lin" valueType="num">
                                      <p:cBhvr additive="base">
                                        <p:cTn id="37" dur="500" fill="hold"/>
                                        <p:tgtEl>
                                          <p:spTgt spid="6151"/>
                                        </p:tgtEl>
                                        <p:attrNameLst>
                                          <p:attrName>ppt_x</p:attrName>
                                        </p:attrNameLst>
                                      </p:cBhvr>
                                      <p:tavLst>
                                        <p:tav tm="0">
                                          <p:val>
                                            <p:strVal val="#ppt_x"/>
                                          </p:val>
                                        </p:tav>
                                        <p:tav tm="100000">
                                          <p:val>
                                            <p:strVal val="#ppt_x"/>
                                          </p:val>
                                        </p:tav>
                                      </p:tavLst>
                                    </p:anim>
                                    <p:anim calcmode="lin" valueType="num">
                                      <p:cBhvr additive="base">
                                        <p:cTn id="38" dur="500" fill="hold"/>
                                        <p:tgtEl>
                                          <p:spTgt spid="615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153"/>
                                        </p:tgtEl>
                                        <p:attrNameLst>
                                          <p:attrName>style.visibility</p:attrName>
                                        </p:attrNameLst>
                                      </p:cBhvr>
                                      <p:to>
                                        <p:strVal val="visible"/>
                                      </p:to>
                                    </p:set>
                                    <p:anim calcmode="lin" valueType="num">
                                      <p:cBhvr additive="base">
                                        <p:cTn id="41" dur="500" fill="hold"/>
                                        <p:tgtEl>
                                          <p:spTgt spid="6153"/>
                                        </p:tgtEl>
                                        <p:attrNameLst>
                                          <p:attrName>ppt_x</p:attrName>
                                        </p:attrNameLst>
                                      </p:cBhvr>
                                      <p:tavLst>
                                        <p:tav tm="0">
                                          <p:val>
                                            <p:strVal val="#ppt_x"/>
                                          </p:val>
                                        </p:tav>
                                        <p:tav tm="100000">
                                          <p:val>
                                            <p:strVal val="#ppt_x"/>
                                          </p:val>
                                        </p:tav>
                                      </p:tavLst>
                                    </p:anim>
                                    <p:anim calcmode="lin" valueType="num">
                                      <p:cBhvr additive="base">
                                        <p:cTn id="42" dur="500" fill="hold"/>
                                        <p:tgtEl>
                                          <p:spTgt spid="61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154"/>
                                        </p:tgtEl>
                                        <p:attrNameLst>
                                          <p:attrName>style.visibility</p:attrName>
                                        </p:attrNameLst>
                                      </p:cBhvr>
                                      <p:to>
                                        <p:strVal val="visible"/>
                                      </p:to>
                                    </p:set>
                                    <p:anim calcmode="lin" valueType="num">
                                      <p:cBhvr additive="base">
                                        <p:cTn id="45" dur="500" fill="hold"/>
                                        <p:tgtEl>
                                          <p:spTgt spid="6154"/>
                                        </p:tgtEl>
                                        <p:attrNameLst>
                                          <p:attrName>ppt_x</p:attrName>
                                        </p:attrNameLst>
                                      </p:cBhvr>
                                      <p:tavLst>
                                        <p:tav tm="0">
                                          <p:val>
                                            <p:strVal val="#ppt_x"/>
                                          </p:val>
                                        </p:tav>
                                        <p:tav tm="100000">
                                          <p:val>
                                            <p:strVal val="#ppt_x"/>
                                          </p:val>
                                        </p:tav>
                                      </p:tavLst>
                                    </p:anim>
                                    <p:anim calcmode="lin" valueType="num">
                                      <p:cBhvr additive="base">
                                        <p:cTn id="46" dur="500" fill="hold"/>
                                        <p:tgtEl>
                                          <p:spTgt spid="615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155"/>
                                        </p:tgtEl>
                                        <p:attrNameLst>
                                          <p:attrName>style.visibility</p:attrName>
                                        </p:attrNameLst>
                                      </p:cBhvr>
                                      <p:to>
                                        <p:strVal val="visible"/>
                                      </p:to>
                                    </p:set>
                                    <p:anim calcmode="lin" valueType="num">
                                      <p:cBhvr additive="base">
                                        <p:cTn id="49" dur="500" fill="hold"/>
                                        <p:tgtEl>
                                          <p:spTgt spid="6155"/>
                                        </p:tgtEl>
                                        <p:attrNameLst>
                                          <p:attrName>ppt_x</p:attrName>
                                        </p:attrNameLst>
                                      </p:cBhvr>
                                      <p:tavLst>
                                        <p:tav tm="0">
                                          <p:val>
                                            <p:strVal val="#ppt_x"/>
                                          </p:val>
                                        </p:tav>
                                        <p:tav tm="100000">
                                          <p:val>
                                            <p:strVal val="#ppt_x"/>
                                          </p:val>
                                        </p:tav>
                                      </p:tavLst>
                                    </p:anim>
                                    <p:anim calcmode="lin" valueType="num">
                                      <p:cBhvr additive="base">
                                        <p:cTn id="50" dur="500" fill="hold"/>
                                        <p:tgtEl>
                                          <p:spTgt spid="6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149" grpId="0" animBg="1"/>
      <p:bldP spid="6150" grpId="0" animBg="1"/>
      <p:bldP spid="6151" grpId="0" animBg="1"/>
      <p:bldP spid="6152" grpId="0"/>
      <p:bldP spid="6153" grpId="0" animBg="1"/>
      <p:bldP spid="61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451521" y="481012"/>
            <a:ext cx="383904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Inheritance Hierarchy</a:t>
            </a:r>
          </a:p>
        </p:txBody>
      </p:sp>
      <p:sp>
        <p:nvSpPr>
          <p:cNvPr id="7171" name="Text Box 3"/>
          <p:cNvSpPr txBox="1">
            <a:spLocks noChangeArrowheads="1"/>
          </p:cNvSpPr>
          <p:nvPr/>
        </p:nvSpPr>
        <p:spPr bwMode="auto">
          <a:xfrm>
            <a:off x="2130240" y="1212608"/>
            <a:ext cx="7768800" cy="2098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Each Java class has one (and only one) superclass.</a:t>
            </a:r>
          </a:p>
          <a:p>
            <a:pPr lvl="1">
              <a:spcBef>
                <a:spcPts val="249"/>
              </a:spcBef>
              <a:buClr>
                <a:srgbClr val="000000"/>
              </a:buClr>
              <a:buSzPct val="85000"/>
              <a:buBlip>
                <a:blip r:embed="rId3"/>
              </a:buBlip>
            </a:pPr>
            <a:r>
              <a:rPr lang="en-GB" sz="1800" dirty="0">
                <a:latin typeface="Calibri"/>
              </a:rPr>
              <a:t>C++ allows for multiple inheritance</a:t>
            </a:r>
          </a:p>
          <a:p>
            <a:pPr>
              <a:spcBef>
                <a:spcPts val="249"/>
              </a:spcBef>
              <a:buClr>
                <a:srgbClr val="000000"/>
              </a:buClr>
              <a:buSzPct val="59000"/>
            </a:pPr>
            <a:endParaRPr lang="en-GB" dirty="0">
              <a:latin typeface="Calibri"/>
            </a:endParaRPr>
          </a:p>
          <a:p>
            <a:pPr>
              <a:spcBef>
                <a:spcPts val="249"/>
              </a:spcBef>
              <a:buClr>
                <a:srgbClr val="000000"/>
              </a:buClr>
              <a:buSzPct val="59000"/>
              <a:buBlip>
                <a:blip r:embed="rId3"/>
              </a:buBlip>
            </a:pPr>
            <a:r>
              <a:rPr lang="en-GB" dirty="0">
                <a:latin typeface="Calibri"/>
              </a:rPr>
              <a:t>Inheritance creates a class hierarchy</a:t>
            </a:r>
          </a:p>
          <a:p>
            <a:pPr lvl="1">
              <a:spcBef>
                <a:spcPts val="249"/>
              </a:spcBef>
              <a:buClr>
                <a:srgbClr val="000000"/>
              </a:buClr>
              <a:buSzPct val="85000"/>
              <a:buBlip>
                <a:blip r:embed="rId3"/>
              </a:buBlip>
            </a:pPr>
            <a:r>
              <a:rPr lang="en-GB" sz="1800" dirty="0">
                <a:latin typeface="Calibri"/>
              </a:rPr>
              <a:t>Classes higher in the hierarchy are more general and more abstract</a:t>
            </a:r>
          </a:p>
          <a:p>
            <a:pPr lvl="1">
              <a:spcBef>
                <a:spcPts val="249"/>
              </a:spcBef>
              <a:buClr>
                <a:srgbClr val="000000"/>
              </a:buClr>
              <a:buSzPct val="85000"/>
              <a:buBlip>
                <a:blip r:embed="rId3"/>
              </a:buBlip>
            </a:pPr>
            <a:r>
              <a:rPr lang="en-GB" sz="1800" dirty="0">
                <a:latin typeface="Calibri"/>
              </a:rPr>
              <a:t>Classes lower in the hierarchy are more specific and concrete</a:t>
            </a:r>
          </a:p>
        </p:txBody>
      </p:sp>
      <p:sp>
        <p:nvSpPr>
          <p:cNvPr id="7172" name="AutoShape 4"/>
          <p:cNvSpPr>
            <a:spLocks noChangeArrowheads="1"/>
          </p:cNvSpPr>
          <p:nvPr/>
        </p:nvSpPr>
        <p:spPr bwMode="auto">
          <a:xfrm>
            <a:off x="7953600" y="3317185"/>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73" name="Text Box 5"/>
          <p:cNvSpPr txBox="1">
            <a:spLocks noChangeArrowheads="1"/>
          </p:cNvSpPr>
          <p:nvPr/>
        </p:nvSpPr>
        <p:spPr bwMode="auto">
          <a:xfrm>
            <a:off x="2153280" y="3241781"/>
            <a:ext cx="3915360" cy="2187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There is no limit to the number of subclasses a class can have</a:t>
            </a:r>
          </a:p>
          <a:p>
            <a:pPr>
              <a:spcBef>
                <a:spcPts val="249"/>
              </a:spcBef>
              <a:buClr>
                <a:srgbClr val="000000"/>
              </a:buClr>
              <a:buSzPct val="85000"/>
            </a:pPr>
            <a:endParaRPr lang="en-GB" sz="1800" dirty="0">
              <a:latin typeface="Calibri"/>
            </a:endParaRPr>
          </a:p>
          <a:p>
            <a:pPr>
              <a:spcBef>
                <a:spcPts val="249"/>
              </a:spcBef>
              <a:buClr>
                <a:srgbClr val="000000"/>
              </a:buClr>
              <a:buSzPct val="59000"/>
              <a:buBlip>
                <a:blip r:embed="rId3"/>
              </a:buBlip>
            </a:pPr>
            <a:r>
              <a:rPr lang="en-GB" dirty="0">
                <a:latin typeface="Calibri"/>
              </a:rPr>
              <a:t>There is no limit to the depth of the class tree.</a:t>
            </a:r>
          </a:p>
        </p:txBody>
      </p:sp>
      <p:sp>
        <p:nvSpPr>
          <p:cNvPr id="7174" name="AutoShape 6"/>
          <p:cNvSpPr>
            <a:spLocks noChangeArrowheads="1"/>
          </p:cNvSpPr>
          <p:nvPr/>
        </p:nvSpPr>
        <p:spPr bwMode="auto">
          <a:xfrm>
            <a:off x="6952801" y="400701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dirty="0">
                <a:latin typeface="Times" charset="0"/>
              </a:rPr>
              <a:t>Class</a:t>
            </a:r>
          </a:p>
        </p:txBody>
      </p:sp>
      <p:sp>
        <p:nvSpPr>
          <p:cNvPr id="7175" name="AutoShape 7"/>
          <p:cNvSpPr>
            <a:spLocks noChangeArrowheads="1"/>
          </p:cNvSpPr>
          <p:nvPr/>
        </p:nvSpPr>
        <p:spPr bwMode="auto">
          <a:xfrm>
            <a:off x="8101921" y="400701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76" name="AutoShape 8"/>
          <p:cNvSpPr>
            <a:spLocks noChangeArrowheads="1"/>
          </p:cNvSpPr>
          <p:nvPr/>
        </p:nvSpPr>
        <p:spPr bwMode="auto">
          <a:xfrm>
            <a:off x="9233761" y="400701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77" name="AutoShape 9"/>
          <p:cNvSpPr>
            <a:spLocks noChangeArrowheads="1"/>
          </p:cNvSpPr>
          <p:nvPr/>
        </p:nvSpPr>
        <p:spPr bwMode="auto">
          <a:xfrm>
            <a:off x="6464640" y="5895056"/>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78" name="AutoShape 10"/>
          <p:cNvSpPr>
            <a:spLocks noChangeArrowheads="1"/>
          </p:cNvSpPr>
          <p:nvPr/>
        </p:nvSpPr>
        <p:spPr bwMode="auto">
          <a:xfrm>
            <a:off x="6487680" y="4863907"/>
            <a:ext cx="1046880" cy="230832"/>
          </a:xfrm>
          <a:prstGeom prst="roundRect">
            <a:avLst>
              <a:gd name="adj" fmla="val 31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79" name="AutoShape 11"/>
          <p:cNvSpPr>
            <a:spLocks noChangeArrowheads="1"/>
          </p:cNvSpPr>
          <p:nvPr/>
        </p:nvSpPr>
        <p:spPr bwMode="auto">
          <a:xfrm>
            <a:off x="9281280" y="486822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80" name="AutoShape 12"/>
          <p:cNvSpPr>
            <a:spLocks noChangeArrowheads="1"/>
          </p:cNvSpPr>
          <p:nvPr/>
        </p:nvSpPr>
        <p:spPr bwMode="auto">
          <a:xfrm>
            <a:off x="8078881" y="486822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81" name="Line 13"/>
          <p:cNvSpPr>
            <a:spLocks noChangeShapeType="1"/>
          </p:cNvSpPr>
          <p:nvPr/>
        </p:nvSpPr>
        <p:spPr bwMode="auto">
          <a:xfrm flipV="1">
            <a:off x="6947040" y="5219109"/>
            <a:ext cx="0" cy="564539"/>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7182" name="Line 14"/>
          <p:cNvSpPr>
            <a:spLocks noChangeShapeType="1"/>
          </p:cNvSpPr>
          <p:nvPr/>
        </p:nvSpPr>
        <p:spPr bwMode="auto">
          <a:xfrm flipV="1">
            <a:off x="7163040" y="4357899"/>
            <a:ext cx="279360" cy="407563"/>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7183" name="Line 15"/>
          <p:cNvSpPr>
            <a:spLocks noChangeShapeType="1"/>
          </p:cNvSpPr>
          <p:nvPr/>
        </p:nvSpPr>
        <p:spPr bwMode="auto">
          <a:xfrm flipV="1">
            <a:off x="8870880" y="4365100"/>
            <a:ext cx="504000" cy="375879"/>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7184" name="Line 16"/>
          <p:cNvSpPr>
            <a:spLocks noChangeShapeType="1"/>
          </p:cNvSpPr>
          <p:nvPr/>
        </p:nvSpPr>
        <p:spPr bwMode="auto">
          <a:xfrm flipH="1" flipV="1">
            <a:off x="9583680" y="4373740"/>
            <a:ext cx="109440" cy="367238"/>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7185" name="Line 17"/>
          <p:cNvSpPr>
            <a:spLocks noChangeShapeType="1"/>
          </p:cNvSpPr>
          <p:nvPr/>
        </p:nvSpPr>
        <p:spPr bwMode="auto">
          <a:xfrm flipH="1" flipV="1">
            <a:off x="8978881" y="3675266"/>
            <a:ext cx="341280" cy="220344"/>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7186" name="Line 18"/>
          <p:cNvSpPr>
            <a:spLocks noChangeShapeType="1"/>
          </p:cNvSpPr>
          <p:nvPr/>
        </p:nvSpPr>
        <p:spPr bwMode="auto">
          <a:xfrm flipV="1">
            <a:off x="8567040" y="3675267"/>
            <a:ext cx="0" cy="211703"/>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7187" name="Line 19"/>
          <p:cNvSpPr>
            <a:spLocks noChangeShapeType="1"/>
          </p:cNvSpPr>
          <p:nvPr/>
        </p:nvSpPr>
        <p:spPr bwMode="auto">
          <a:xfrm flipV="1">
            <a:off x="7705920" y="3668067"/>
            <a:ext cx="334080" cy="218903"/>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Tree>
    <p:extLst>
      <p:ext uri="{BB962C8B-B14F-4D97-AF65-F5344CB8AC3E}">
        <p14:creationId xmlns:p14="http://schemas.microsoft.com/office/powerpoint/2010/main" val="386279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 calcmode="lin" valueType="num">
                                      <p:cBhvr additive="base">
                                        <p:cTn id="2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anim calcmode="lin" valueType="num">
                                      <p:cBhvr additive="base">
                                        <p:cTn id="31"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4"/>
                                        </p:tgtEl>
                                        <p:attrNameLst>
                                          <p:attrName>style.visibility</p:attrName>
                                        </p:attrNameLst>
                                      </p:cBhvr>
                                      <p:to>
                                        <p:strVal val="visible"/>
                                      </p:to>
                                    </p:set>
                                    <p:anim calcmode="lin" valueType="num">
                                      <p:cBhvr additive="base">
                                        <p:cTn id="37" dur="500" fill="hold"/>
                                        <p:tgtEl>
                                          <p:spTgt spid="7174"/>
                                        </p:tgtEl>
                                        <p:attrNameLst>
                                          <p:attrName>ppt_x</p:attrName>
                                        </p:attrNameLst>
                                      </p:cBhvr>
                                      <p:tavLst>
                                        <p:tav tm="0">
                                          <p:val>
                                            <p:strVal val="#ppt_x"/>
                                          </p:val>
                                        </p:tav>
                                        <p:tav tm="100000">
                                          <p:val>
                                            <p:strVal val="#ppt_x"/>
                                          </p:val>
                                        </p:tav>
                                      </p:tavLst>
                                    </p:anim>
                                    <p:anim calcmode="lin" valueType="num">
                                      <p:cBhvr additive="base">
                                        <p:cTn id="38" dur="500" fill="hold"/>
                                        <p:tgtEl>
                                          <p:spTgt spid="717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172"/>
                                        </p:tgtEl>
                                        <p:attrNameLst>
                                          <p:attrName>style.visibility</p:attrName>
                                        </p:attrNameLst>
                                      </p:cBhvr>
                                      <p:to>
                                        <p:strVal val="visible"/>
                                      </p:to>
                                    </p:set>
                                    <p:anim calcmode="lin" valueType="num">
                                      <p:cBhvr additive="base">
                                        <p:cTn id="41" dur="500" fill="hold"/>
                                        <p:tgtEl>
                                          <p:spTgt spid="7172"/>
                                        </p:tgtEl>
                                        <p:attrNameLst>
                                          <p:attrName>ppt_x</p:attrName>
                                        </p:attrNameLst>
                                      </p:cBhvr>
                                      <p:tavLst>
                                        <p:tav tm="0">
                                          <p:val>
                                            <p:strVal val="#ppt_x"/>
                                          </p:val>
                                        </p:tav>
                                        <p:tav tm="100000">
                                          <p:val>
                                            <p:strVal val="#ppt_x"/>
                                          </p:val>
                                        </p:tav>
                                      </p:tavLst>
                                    </p:anim>
                                    <p:anim calcmode="lin" valueType="num">
                                      <p:cBhvr additive="base">
                                        <p:cTn id="42" dur="500" fill="hold"/>
                                        <p:tgtEl>
                                          <p:spTgt spid="717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187"/>
                                        </p:tgtEl>
                                        <p:attrNameLst>
                                          <p:attrName>style.visibility</p:attrName>
                                        </p:attrNameLst>
                                      </p:cBhvr>
                                      <p:to>
                                        <p:strVal val="visible"/>
                                      </p:to>
                                    </p:set>
                                    <p:anim calcmode="lin" valueType="num">
                                      <p:cBhvr additive="base">
                                        <p:cTn id="45" dur="500" fill="hold"/>
                                        <p:tgtEl>
                                          <p:spTgt spid="7187"/>
                                        </p:tgtEl>
                                        <p:attrNameLst>
                                          <p:attrName>ppt_x</p:attrName>
                                        </p:attrNameLst>
                                      </p:cBhvr>
                                      <p:tavLst>
                                        <p:tav tm="0">
                                          <p:val>
                                            <p:strVal val="#ppt_x"/>
                                          </p:val>
                                        </p:tav>
                                        <p:tav tm="100000">
                                          <p:val>
                                            <p:strVal val="#ppt_x"/>
                                          </p:val>
                                        </p:tav>
                                      </p:tavLst>
                                    </p:anim>
                                    <p:anim calcmode="lin" valueType="num">
                                      <p:cBhvr additive="base">
                                        <p:cTn id="46" dur="500" fill="hold"/>
                                        <p:tgtEl>
                                          <p:spTgt spid="718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186"/>
                                        </p:tgtEl>
                                        <p:attrNameLst>
                                          <p:attrName>style.visibility</p:attrName>
                                        </p:attrNameLst>
                                      </p:cBhvr>
                                      <p:to>
                                        <p:strVal val="visible"/>
                                      </p:to>
                                    </p:set>
                                    <p:anim calcmode="lin" valueType="num">
                                      <p:cBhvr additive="base">
                                        <p:cTn id="49" dur="500" fill="hold"/>
                                        <p:tgtEl>
                                          <p:spTgt spid="7186"/>
                                        </p:tgtEl>
                                        <p:attrNameLst>
                                          <p:attrName>ppt_x</p:attrName>
                                        </p:attrNameLst>
                                      </p:cBhvr>
                                      <p:tavLst>
                                        <p:tav tm="0">
                                          <p:val>
                                            <p:strVal val="#ppt_x"/>
                                          </p:val>
                                        </p:tav>
                                        <p:tav tm="100000">
                                          <p:val>
                                            <p:strVal val="#ppt_x"/>
                                          </p:val>
                                        </p:tav>
                                      </p:tavLst>
                                    </p:anim>
                                    <p:anim calcmode="lin" valueType="num">
                                      <p:cBhvr additive="base">
                                        <p:cTn id="50" dur="500" fill="hold"/>
                                        <p:tgtEl>
                                          <p:spTgt spid="718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185"/>
                                        </p:tgtEl>
                                        <p:attrNameLst>
                                          <p:attrName>style.visibility</p:attrName>
                                        </p:attrNameLst>
                                      </p:cBhvr>
                                      <p:to>
                                        <p:strVal val="visible"/>
                                      </p:to>
                                    </p:set>
                                    <p:anim calcmode="lin" valueType="num">
                                      <p:cBhvr additive="base">
                                        <p:cTn id="53" dur="500" fill="hold"/>
                                        <p:tgtEl>
                                          <p:spTgt spid="7185"/>
                                        </p:tgtEl>
                                        <p:attrNameLst>
                                          <p:attrName>ppt_x</p:attrName>
                                        </p:attrNameLst>
                                      </p:cBhvr>
                                      <p:tavLst>
                                        <p:tav tm="0">
                                          <p:val>
                                            <p:strVal val="#ppt_x"/>
                                          </p:val>
                                        </p:tav>
                                        <p:tav tm="100000">
                                          <p:val>
                                            <p:strVal val="#ppt_x"/>
                                          </p:val>
                                        </p:tav>
                                      </p:tavLst>
                                    </p:anim>
                                    <p:anim calcmode="lin" valueType="num">
                                      <p:cBhvr additive="base">
                                        <p:cTn id="54" dur="500" fill="hold"/>
                                        <p:tgtEl>
                                          <p:spTgt spid="718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175"/>
                                        </p:tgtEl>
                                        <p:attrNameLst>
                                          <p:attrName>style.visibility</p:attrName>
                                        </p:attrNameLst>
                                      </p:cBhvr>
                                      <p:to>
                                        <p:strVal val="visible"/>
                                      </p:to>
                                    </p:set>
                                    <p:anim calcmode="lin" valueType="num">
                                      <p:cBhvr additive="base">
                                        <p:cTn id="57" dur="500" fill="hold"/>
                                        <p:tgtEl>
                                          <p:spTgt spid="7175"/>
                                        </p:tgtEl>
                                        <p:attrNameLst>
                                          <p:attrName>ppt_x</p:attrName>
                                        </p:attrNameLst>
                                      </p:cBhvr>
                                      <p:tavLst>
                                        <p:tav tm="0">
                                          <p:val>
                                            <p:strVal val="#ppt_x"/>
                                          </p:val>
                                        </p:tav>
                                        <p:tav tm="100000">
                                          <p:val>
                                            <p:strVal val="#ppt_x"/>
                                          </p:val>
                                        </p:tav>
                                      </p:tavLst>
                                    </p:anim>
                                    <p:anim calcmode="lin" valueType="num">
                                      <p:cBhvr additive="base">
                                        <p:cTn id="58" dur="500" fill="hold"/>
                                        <p:tgtEl>
                                          <p:spTgt spid="717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176"/>
                                        </p:tgtEl>
                                        <p:attrNameLst>
                                          <p:attrName>style.visibility</p:attrName>
                                        </p:attrNameLst>
                                      </p:cBhvr>
                                      <p:to>
                                        <p:strVal val="visible"/>
                                      </p:to>
                                    </p:set>
                                    <p:anim calcmode="lin" valueType="num">
                                      <p:cBhvr additive="base">
                                        <p:cTn id="61" dur="500" fill="hold"/>
                                        <p:tgtEl>
                                          <p:spTgt spid="7176"/>
                                        </p:tgtEl>
                                        <p:attrNameLst>
                                          <p:attrName>ppt_x</p:attrName>
                                        </p:attrNameLst>
                                      </p:cBhvr>
                                      <p:tavLst>
                                        <p:tav tm="0">
                                          <p:val>
                                            <p:strVal val="#ppt_x"/>
                                          </p:val>
                                        </p:tav>
                                        <p:tav tm="100000">
                                          <p:val>
                                            <p:strVal val="#ppt_x"/>
                                          </p:val>
                                        </p:tav>
                                      </p:tavLst>
                                    </p:anim>
                                    <p:anim calcmode="lin" valueType="num">
                                      <p:cBhvr additive="base">
                                        <p:cTn id="62" dur="500" fill="hold"/>
                                        <p:tgtEl>
                                          <p:spTgt spid="717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184"/>
                                        </p:tgtEl>
                                        <p:attrNameLst>
                                          <p:attrName>style.visibility</p:attrName>
                                        </p:attrNameLst>
                                      </p:cBhvr>
                                      <p:to>
                                        <p:strVal val="visible"/>
                                      </p:to>
                                    </p:set>
                                    <p:anim calcmode="lin" valueType="num">
                                      <p:cBhvr additive="base">
                                        <p:cTn id="65" dur="500" fill="hold"/>
                                        <p:tgtEl>
                                          <p:spTgt spid="7184"/>
                                        </p:tgtEl>
                                        <p:attrNameLst>
                                          <p:attrName>ppt_x</p:attrName>
                                        </p:attrNameLst>
                                      </p:cBhvr>
                                      <p:tavLst>
                                        <p:tav tm="0">
                                          <p:val>
                                            <p:strVal val="#ppt_x"/>
                                          </p:val>
                                        </p:tav>
                                        <p:tav tm="100000">
                                          <p:val>
                                            <p:strVal val="#ppt_x"/>
                                          </p:val>
                                        </p:tav>
                                      </p:tavLst>
                                    </p:anim>
                                    <p:anim calcmode="lin" valueType="num">
                                      <p:cBhvr additive="base">
                                        <p:cTn id="66" dur="500" fill="hold"/>
                                        <p:tgtEl>
                                          <p:spTgt spid="718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183"/>
                                        </p:tgtEl>
                                        <p:attrNameLst>
                                          <p:attrName>style.visibility</p:attrName>
                                        </p:attrNameLst>
                                      </p:cBhvr>
                                      <p:to>
                                        <p:strVal val="visible"/>
                                      </p:to>
                                    </p:set>
                                    <p:anim calcmode="lin" valueType="num">
                                      <p:cBhvr additive="base">
                                        <p:cTn id="69" dur="500" fill="hold"/>
                                        <p:tgtEl>
                                          <p:spTgt spid="7183"/>
                                        </p:tgtEl>
                                        <p:attrNameLst>
                                          <p:attrName>ppt_x</p:attrName>
                                        </p:attrNameLst>
                                      </p:cBhvr>
                                      <p:tavLst>
                                        <p:tav tm="0">
                                          <p:val>
                                            <p:strVal val="#ppt_x"/>
                                          </p:val>
                                        </p:tav>
                                        <p:tav tm="100000">
                                          <p:val>
                                            <p:strVal val="#ppt_x"/>
                                          </p:val>
                                        </p:tav>
                                      </p:tavLst>
                                    </p:anim>
                                    <p:anim calcmode="lin" valueType="num">
                                      <p:cBhvr additive="base">
                                        <p:cTn id="70" dur="500" fill="hold"/>
                                        <p:tgtEl>
                                          <p:spTgt spid="718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180"/>
                                        </p:tgtEl>
                                        <p:attrNameLst>
                                          <p:attrName>style.visibility</p:attrName>
                                        </p:attrNameLst>
                                      </p:cBhvr>
                                      <p:to>
                                        <p:strVal val="visible"/>
                                      </p:to>
                                    </p:set>
                                    <p:anim calcmode="lin" valueType="num">
                                      <p:cBhvr additive="base">
                                        <p:cTn id="73" dur="500" fill="hold"/>
                                        <p:tgtEl>
                                          <p:spTgt spid="7180"/>
                                        </p:tgtEl>
                                        <p:attrNameLst>
                                          <p:attrName>ppt_x</p:attrName>
                                        </p:attrNameLst>
                                      </p:cBhvr>
                                      <p:tavLst>
                                        <p:tav tm="0">
                                          <p:val>
                                            <p:strVal val="#ppt_x"/>
                                          </p:val>
                                        </p:tav>
                                        <p:tav tm="100000">
                                          <p:val>
                                            <p:strVal val="#ppt_x"/>
                                          </p:val>
                                        </p:tav>
                                      </p:tavLst>
                                    </p:anim>
                                    <p:anim calcmode="lin" valueType="num">
                                      <p:cBhvr additive="base">
                                        <p:cTn id="74" dur="500" fill="hold"/>
                                        <p:tgtEl>
                                          <p:spTgt spid="718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178"/>
                                        </p:tgtEl>
                                        <p:attrNameLst>
                                          <p:attrName>style.visibility</p:attrName>
                                        </p:attrNameLst>
                                      </p:cBhvr>
                                      <p:to>
                                        <p:strVal val="visible"/>
                                      </p:to>
                                    </p:set>
                                    <p:anim calcmode="lin" valueType="num">
                                      <p:cBhvr additive="base">
                                        <p:cTn id="77" dur="500" fill="hold"/>
                                        <p:tgtEl>
                                          <p:spTgt spid="7178"/>
                                        </p:tgtEl>
                                        <p:attrNameLst>
                                          <p:attrName>ppt_x</p:attrName>
                                        </p:attrNameLst>
                                      </p:cBhvr>
                                      <p:tavLst>
                                        <p:tav tm="0">
                                          <p:val>
                                            <p:strVal val="#ppt_x"/>
                                          </p:val>
                                        </p:tav>
                                        <p:tav tm="100000">
                                          <p:val>
                                            <p:strVal val="#ppt_x"/>
                                          </p:val>
                                        </p:tav>
                                      </p:tavLst>
                                    </p:anim>
                                    <p:anim calcmode="lin" valueType="num">
                                      <p:cBhvr additive="base">
                                        <p:cTn id="78" dur="500" fill="hold"/>
                                        <p:tgtEl>
                                          <p:spTgt spid="717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182"/>
                                        </p:tgtEl>
                                        <p:attrNameLst>
                                          <p:attrName>style.visibility</p:attrName>
                                        </p:attrNameLst>
                                      </p:cBhvr>
                                      <p:to>
                                        <p:strVal val="visible"/>
                                      </p:to>
                                    </p:set>
                                    <p:anim calcmode="lin" valueType="num">
                                      <p:cBhvr additive="base">
                                        <p:cTn id="81" dur="500" fill="hold"/>
                                        <p:tgtEl>
                                          <p:spTgt spid="7182"/>
                                        </p:tgtEl>
                                        <p:attrNameLst>
                                          <p:attrName>ppt_x</p:attrName>
                                        </p:attrNameLst>
                                      </p:cBhvr>
                                      <p:tavLst>
                                        <p:tav tm="0">
                                          <p:val>
                                            <p:strVal val="#ppt_x"/>
                                          </p:val>
                                        </p:tav>
                                        <p:tav tm="100000">
                                          <p:val>
                                            <p:strVal val="#ppt_x"/>
                                          </p:val>
                                        </p:tav>
                                      </p:tavLst>
                                    </p:anim>
                                    <p:anim calcmode="lin" valueType="num">
                                      <p:cBhvr additive="base">
                                        <p:cTn id="82" dur="500" fill="hold"/>
                                        <p:tgtEl>
                                          <p:spTgt spid="718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181"/>
                                        </p:tgtEl>
                                        <p:attrNameLst>
                                          <p:attrName>style.visibility</p:attrName>
                                        </p:attrNameLst>
                                      </p:cBhvr>
                                      <p:to>
                                        <p:strVal val="visible"/>
                                      </p:to>
                                    </p:set>
                                    <p:anim calcmode="lin" valueType="num">
                                      <p:cBhvr additive="base">
                                        <p:cTn id="85" dur="500" fill="hold"/>
                                        <p:tgtEl>
                                          <p:spTgt spid="7181"/>
                                        </p:tgtEl>
                                        <p:attrNameLst>
                                          <p:attrName>ppt_x</p:attrName>
                                        </p:attrNameLst>
                                      </p:cBhvr>
                                      <p:tavLst>
                                        <p:tav tm="0">
                                          <p:val>
                                            <p:strVal val="#ppt_x"/>
                                          </p:val>
                                        </p:tav>
                                        <p:tav tm="100000">
                                          <p:val>
                                            <p:strVal val="#ppt_x"/>
                                          </p:val>
                                        </p:tav>
                                      </p:tavLst>
                                    </p:anim>
                                    <p:anim calcmode="lin" valueType="num">
                                      <p:cBhvr additive="base">
                                        <p:cTn id="86" dur="500" fill="hold"/>
                                        <p:tgtEl>
                                          <p:spTgt spid="718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177"/>
                                        </p:tgtEl>
                                        <p:attrNameLst>
                                          <p:attrName>style.visibility</p:attrName>
                                        </p:attrNameLst>
                                      </p:cBhvr>
                                      <p:to>
                                        <p:strVal val="visible"/>
                                      </p:to>
                                    </p:set>
                                    <p:anim calcmode="lin" valueType="num">
                                      <p:cBhvr additive="base">
                                        <p:cTn id="89" dur="500" fill="hold"/>
                                        <p:tgtEl>
                                          <p:spTgt spid="7177"/>
                                        </p:tgtEl>
                                        <p:attrNameLst>
                                          <p:attrName>ppt_x</p:attrName>
                                        </p:attrNameLst>
                                      </p:cBhvr>
                                      <p:tavLst>
                                        <p:tav tm="0">
                                          <p:val>
                                            <p:strVal val="#ppt_x"/>
                                          </p:val>
                                        </p:tav>
                                        <p:tav tm="100000">
                                          <p:val>
                                            <p:strVal val="#ppt_x"/>
                                          </p:val>
                                        </p:tav>
                                      </p:tavLst>
                                    </p:anim>
                                    <p:anim calcmode="lin" valueType="num">
                                      <p:cBhvr additive="base">
                                        <p:cTn id="90" dur="500" fill="hold"/>
                                        <p:tgtEl>
                                          <p:spTgt spid="717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179"/>
                                        </p:tgtEl>
                                        <p:attrNameLst>
                                          <p:attrName>style.visibility</p:attrName>
                                        </p:attrNameLst>
                                      </p:cBhvr>
                                      <p:to>
                                        <p:strVal val="visible"/>
                                      </p:to>
                                    </p:set>
                                    <p:anim calcmode="lin" valueType="num">
                                      <p:cBhvr additive="base">
                                        <p:cTn id="93" dur="500" fill="hold"/>
                                        <p:tgtEl>
                                          <p:spTgt spid="7179"/>
                                        </p:tgtEl>
                                        <p:attrNameLst>
                                          <p:attrName>ppt_x</p:attrName>
                                        </p:attrNameLst>
                                      </p:cBhvr>
                                      <p:tavLst>
                                        <p:tav tm="0">
                                          <p:val>
                                            <p:strVal val="#ppt_x"/>
                                          </p:val>
                                        </p:tav>
                                        <p:tav tm="100000">
                                          <p:val>
                                            <p:strVal val="#ppt_x"/>
                                          </p:val>
                                        </p:tav>
                                      </p:tavLst>
                                    </p:anim>
                                    <p:anim calcmode="lin" valueType="num">
                                      <p:cBhvr additive="base">
                                        <p:cTn id="94"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7173">
                                            <p:txEl>
                                              <p:pRg st="0" end="0"/>
                                            </p:txEl>
                                          </p:spTgt>
                                        </p:tgtEl>
                                        <p:attrNameLst>
                                          <p:attrName>style.visibility</p:attrName>
                                        </p:attrNameLst>
                                      </p:cBhvr>
                                      <p:to>
                                        <p:strVal val="visible"/>
                                      </p:to>
                                    </p:set>
                                    <p:anim calcmode="lin" valueType="num">
                                      <p:cBhvr additive="base">
                                        <p:cTn id="99" dur="500" fill="hold"/>
                                        <p:tgtEl>
                                          <p:spTgt spid="7173">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7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7173">
                                            <p:txEl>
                                              <p:pRg st="2" end="2"/>
                                            </p:txEl>
                                          </p:spTgt>
                                        </p:tgtEl>
                                        <p:attrNameLst>
                                          <p:attrName>style.visibility</p:attrName>
                                        </p:attrNameLst>
                                      </p:cBhvr>
                                      <p:to>
                                        <p:strVal val="visible"/>
                                      </p:to>
                                    </p:set>
                                    <p:anim calcmode="lin" valueType="num">
                                      <p:cBhvr additive="base">
                                        <p:cTn id="105" dur="500" fill="hold"/>
                                        <p:tgtEl>
                                          <p:spTgt spid="7173">
                                            <p:txEl>
                                              <p:pRg st="2" end="2"/>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7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4" grpId="0" animBg="1"/>
      <p:bldP spid="7175" grpId="0" animBg="1"/>
      <p:bldP spid="7176" grpId="0" animBg="1"/>
      <p:bldP spid="7177" grpId="0" animBg="1"/>
      <p:bldP spid="7178" grpId="0" animBg="1"/>
      <p:bldP spid="7179" grpId="0" animBg="1"/>
      <p:bldP spid="7180" grpId="0" animBg="1"/>
      <p:bldP spid="7181" grpId="0" animBg="1"/>
      <p:bldP spid="7182" grpId="0" animBg="1"/>
      <p:bldP spid="7183" grpId="0" animBg="1"/>
      <p:bldP spid="7184" grpId="0" animBg="1"/>
      <p:bldP spid="7185" grpId="0" animBg="1"/>
      <p:bldP spid="7186" grpId="0" animBg="1"/>
      <p:bldP spid="71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409760" y="457970"/>
            <a:ext cx="383904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The class called Object</a:t>
            </a:r>
          </a:p>
        </p:txBody>
      </p:sp>
      <p:sp>
        <p:nvSpPr>
          <p:cNvPr id="8195" name="Text Box 3"/>
          <p:cNvSpPr txBox="1">
            <a:spLocks noChangeArrowheads="1"/>
          </p:cNvSpPr>
          <p:nvPr/>
        </p:nvSpPr>
        <p:spPr bwMode="auto">
          <a:xfrm>
            <a:off x="2212321" y="1203966"/>
            <a:ext cx="7768800" cy="24395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At the very top of the inheritance tree is a class called Object</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All Java classes inherit from Object.</a:t>
            </a:r>
          </a:p>
          <a:p>
            <a:pPr lvl="1">
              <a:spcBef>
                <a:spcPts val="249"/>
              </a:spcBef>
              <a:buClr>
                <a:srgbClr val="000000"/>
              </a:buClr>
              <a:buSzPct val="85000"/>
              <a:buBlip>
                <a:blip r:embed="rId3"/>
              </a:buBlip>
            </a:pPr>
            <a:r>
              <a:rPr lang="en-GB" sz="1800" dirty="0">
                <a:latin typeface="Calibri"/>
              </a:rPr>
              <a:t>All objects have a common ancestor</a:t>
            </a:r>
          </a:p>
          <a:p>
            <a:pPr lvl="1">
              <a:spcBef>
                <a:spcPts val="249"/>
              </a:spcBef>
              <a:buClr>
                <a:srgbClr val="000000"/>
              </a:buClr>
              <a:buSzPct val="85000"/>
              <a:buBlip>
                <a:blip r:embed="rId3"/>
              </a:buBlip>
            </a:pPr>
            <a:r>
              <a:rPr lang="en-GB" sz="1800" dirty="0">
                <a:latin typeface="Calibri"/>
              </a:rPr>
              <a:t>This is different from C++</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The Object class is defined in the </a:t>
            </a:r>
            <a:r>
              <a:rPr lang="en-GB" dirty="0" err="1">
                <a:latin typeface="Calibri"/>
              </a:rPr>
              <a:t>java.lang</a:t>
            </a:r>
            <a:r>
              <a:rPr lang="en-GB" dirty="0">
                <a:latin typeface="Calibri"/>
              </a:rPr>
              <a:t> package</a:t>
            </a:r>
          </a:p>
          <a:p>
            <a:pPr lvl="1">
              <a:spcBef>
                <a:spcPts val="249"/>
              </a:spcBef>
              <a:buClr>
                <a:srgbClr val="000000"/>
              </a:buClr>
              <a:buSzPct val="85000"/>
              <a:buBlip>
                <a:blip r:embed="rId3"/>
              </a:buBlip>
            </a:pPr>
            <a:r>
              <a:rPr lang="en-GB" sz="1800" dirty="0">
                <a:latin typeface="Calibri"/>
              </a:rPr>
              <a:t>Examine it in the Java API Specification</a:t>
            </a:r>
          </a:p>
        </p:txBody>
      </p:sp>
      <p:sp>
        <p:nvSpPr>
          <p:cNvPr id="8196" name="AutoShape 4"/>
          <p:cNvSpPr>
            <a:spLocks noChangeArrowheads="1"/>
          </p:cNvSpPr>
          <p:nvPr/>
        </p:nvSpPr>
        <p:spPr bwMode="auto">
          <a:xfrm>
            <a:off x="5188801" y="4205758"/>
            <a:ext cx="1759680" cy="230832"/>
          </a:xfrm>
          <a:prstGeom prst="roundRect">
            <a:avLst>
              <a:gd name="adj" fmla="val 218"/>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Object</a:t>
            </a:r>
          </a:p>
        </p:txBody>
      </p:sp>
    </p:spTree>
    <p:extLst>
      <p:ext uri="{BB962C8B-B14F-4D97-AF65-F5344CB8AC3E}">
        <p14:creationId xmlns:p14="http://schemas.microsoft.com/office/powerpoint/2010/main" val="389542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 calcmode="lin" valueType="num">
                                      <p:cBhvr additive="base">
                                        <p:cTn id="23"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195">
                                            <p:txEl>
                                              <p:pRg st="6" end="6"/>
                                            </p:txEl>
                                          </p:spTgt>
                                        </p:tgtEl>
                                        <p:attrNameLst>
                                          <p:attrName>style.visibility</p:attrName>
                                        </p:attrNameLst>
                                      </p:cBhvr>
                                      <p:to>
                                        <p:strVal val="visible"/>
                                      </p:to>
                                    </p:set>
                                    <p:anim calcmode="lin" valueType="num">
                                      <p:cBhvr additive="base">
                                        <p:cTn id="29"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5">
                                            <p:txEl>
                                              <p:pRg st="7" end="7"/>
                                            </p:txEl>
                                          </p:spTgt>
                                        </p:tgtEl>
                                        <p:attrNameLst>
                                          <p:attrName>style.visibility</p:attrName>
                                        </p:attrNameLst>
                                      </p:cBhvr>
                                      <p:to>
                                        <p:strVal val="visible"/>
                                      </p:to>
                                    </p:set>
                                    <p:anim calcmode="lin" valueType="num">
                                      <p:cBhvr additive="base">
                                        <p:cTn id="35"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196"/>
                                        </p:tgtEl>
                                        <p:attrNameLst>
                                          <p:attrName>style.visibility</p:attrName>
                                        </p:attrNameLst>
                                      </p:cBhvr>
                                      <p:to>
                                        <p:strVal val="visible"/>
                                      </p:to>
                                    </p:set>
                                    <p:anim calcmode="lin" valueType="num">
                                      <p:cBhvr additive="base">
                                        <p:cTn id="41" dur="500" fill="hold"/>
                                        <p:tgtEl>
                                          <p:spTgt spid="8196"/>
                                        </p:tgtEl>
                                        <p:attrNameLst>
                                          <p:attrName>ppt_x</p:attrName>
                                        </p:attrNameLst>
                                      </p:cBhvr>
                                      <p:tavLst>
                                        <p:tav tm="0">
                                          <p:val>
                                            <p:strVal val="#ppt_x"/>
                                          </p:val>
                                        </p:tav>
                                        <p:tav tm="100000">
                                          <p:val>
                                            <p:strVal val="#ppt_x"/>
                                          </p:val>
                                        </p:tav>
                                      </p:tavLst>
                                    </p:anim>
                                    <p:anim calcmode="lin" valueType="num">
                                      <p:cBhvr additive="base">
                                        <p:cTn id="42"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036800" y="442127"/>
            <a:ext cx="4366080" cy="38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Constructors - Inheritance</a:t>
            </a:r>
          </a:p>
        </p:txBody>
      </p:sp>
      <p:sp>
        <p:nvSpPr>
          <p:cNvPr id="9219" name="Text Box 3"/>
          <p:cNvSpPr txBox="1">
            <a:spLocks noChangeArrowheads="1"/>
          </p:cNvSpPr>
          <p:nvPr/>
        </p:nvSpPr>
        <p:spPr bwMode="auto">
          <a:xfrm>
            <a:off x="2143201" y="1212608"/>
            <a:ext cx="7768800" cy="41938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Classes use constructors to initialize instance variables</a:t>
            </a:r>
          </a:p>
          <a:p>
            <a:pPr lvl="1">
              <a:spcBef>
                <a:spcPts val="249"/>
              </a:spcBef>
              <a:buClr>
                <a:srgbClr val="000000"/>
              </a:buClr>
              <a:buSzPct val="85000"/>
              <a:buBlip>
                <a:blip r:embed="rId3"/>
              </a:buBlip>
            </a:pPr>
            <a:r>
              <a:rPr lang="en-GB" sz="1800" dirty="0">
                <a:latin typeface="Calibri"/>
              </a:rPr>
              <a:t>When a subclass object is created, its constructor is called.</a:t>
            </a:r>
          </a:p>
          <a:p>
            <a:pPr lvl="1">
              <a:spcBef>
                <a:spcPts val="249"/>
              </a:spcBef>
              <a:buClr>
                <a:srgbClr val="000000"/>
              </a:buClr>
              <a:buSzPct val="85000"/>
              <a:buBlip>
                <a:blip r:embed="rId3"/>
              </a:buBlip>
            </a:pPr>
            <a:r>
              <a:rPr lang="en-GB" sz="1800" dirty="0">
                <a:latin typeface="Calibri"/>
              </a:rPr>
              <a:t>It is the responsibility of the subclass constructor to invoke the appropriate superclass constructors so that the instance variables defined in the superclass are properly initialized</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Superclass constructors can be called using the "super" keyword in a manner similar to "this"</a:t>
            </a:r>
          </a:p>
          <a:p>
            <a:pPr lvl="1">
              <a:spcBef>
                <a:spcPts val="249"/>
              </a:spcBef>
              <a:buClr>
                <a:srgbClr val="000000"/>
              </a:buClr>
              <a:buSzPct val="59000"/>
              <a:buBlip>
                <a:blip r:embed="rId3"/>
              </a:buBlip>
            </a:pPr>
            <a:r>
              <a:rPr lang="en-GB" dirty="0">
                <a:latin typeface="Calibri"/>
              </a:rPr>
              <a:t>It must be the first line of code in the constructor</a:t>
            </a:r>
          </a:p>
          <a:p>
            <a:pPr lvl="1">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If a call to super is not made, the system will automatically attempt to invoke the no-argument constructor of the superclass.</a:t>
            </a:r>
          </a:p>
        </p:txBody>
      </p:sp>
    </p:spTree>
    <p:extLst>
      <p:ext uri="{BB962C8B-B14F-4D97-AF65-F5344CB8AC3E}">
        <p14:creationId xmlns:p14="http://schemas.microsoft.com/office/powerpoint/2010/main" val="335204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anim calcmode="lin" valueType="num">
                                      <p:cBhvr additive="base">
                                        <p:cTn id="23"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19">
                                            <p:txEl>
                                              <p:pRg st="5" end="5"/>
                                            </p:txEl>
                                          </p:spTgt>
                                        </p:tgtEl>
                                        <p:attrNameLst>
                                          <p:attrName>style.visibility</p:attrName>
                                        </p:attrNameLst>
                                      </p:cBhvr>
                                      <p:to>
                                        <p:strVal val="visible"/>
                                      </p:to>
                                    </p:set>
                                    <p:anim calcmode="lin" valueType="num">
                                      <p:cBhvr additive="base">
                                        <p:cTn id="2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anim calcmode="lin" valueType="num">
                                      <p:cBhvr additive="base">
                                        <p:cTn id="35"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313281" y="443568"/>
            <a:ext cx="364320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Constructors - Example</a:t>
            </a:r>
          </a:p>
        </p:txBody>
      </p:sp>
      <p:grpSp>
        <p:nvGrpSpPr>
          <p:cNvPr id="10243" name="Group 3"/>
          <p:cNvGrpSpPr>
            <a:grpSpLocks/>
          </p:cNvGrpSpPr>
          <p:nvPr/>
        </p:nvGrpSpPr>
        <p:grpSpPr bwMode="auto">
          <a:xfrm>
            <a:off x="2400961" y="1071474"/>
            <a:ext cx="7570080" cy="5206147"/>
            <a:chOff x="609" y="744"/>
            <a:chExt cx="5257" cy="3483"/>
          </a:xfrm>
        </p:grpSpPr>
        <p:sp>
          <p:nvSpPr>
            <p:cNvPr id="10244" name="AutoShape 4"/>
            <p:cNvSpPr>
              <a:spLocks noChangeArrowheads="1"/>
            </p:cNvSpPr>
            <p:nvPr/>
          </p:nvSpPr>
          <p:spPr bwMode="auto">
            <a:xfrm>
              <a:off x="609" y="744"/>
              <a:ext cx="5257" cy="3483"/>
            </a:xfrm>
            <a:prstGeom prst="roundRect">
              <a:avLst>
                <a:gd name="adj" fmla="val 28"/>
              </a:avLst>
            </a:prstGeom>
            <a:solidFill>
              <a:srgbClr val="FFFFCC"/>
            </a:solidFill>
            <a:ln w="9525">
              <a:solidFill>
                <a:srgbClr val="000000"/>
              </a:solidFill>
              <a:round/>
              <a:headEnd/>
              <a:tailEnd/>
            </a:ln>
          </p:spPr>
          <p:txBody>
            <a:bodyPr wrap="none" anchor="ctr"/>
            <a:lstStyle/>
            <a:p>
              <a:endParaRPr lang="en-US"/>
            </a:p>
          </p:txBody>
        </p:sp>
        <p:sp>
          <p:nvSpPr>
            <p:cNvPr id="10245" name="Text Box 5"/>
            <p:cNvSpPr txBox="1">
              <a:spLocks noChangeArrowheads="1"/>
            </p:cNvSpPr>
            <p:nvPr/>
          </p:nvSpPr>
          <p:spPr bwMode="auto">
            <a:xfrm>
              <a:off x="777" y="833"/>
              <a:ext cx="4858" cy="3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100" dirty="0">
                  <a:latin typeface="Courier" charset="0"/>
                </a:rPr>
                <a:t>public class </a:t>
              </a:r>
              <a:r>
                <a:rPr lang="en-GB" sz="1100" dirty="0" err="1">
                  <a:latin typeface="Courier" charset="0"/>
                </a:rPr>
                <a:t>BankAccount</a:t>
              </a:r>
              <a:endParaRPr lang="en-GB" sz="1100" dirty="0">
                <a:latin typeface="Courier" charset="0"/>
              </a:endParaRPr>
            </a:p>
            <a:p>
              <a:pPr>
                <a:spcBef>
                  <a:spcPts val="249"/>
                </a:spcBef>
                <a:buClr>
                  <a:srgbClr val="000000"/>
                </a:buClr>
                <a:buSzPct val="174000"/>
              </a:pPr>
              <a:r>
                <a:rPr lang="en-GB" sz="1100" dirty="0">
                  <a:latin typeface="Courier" charset="0"/>
                </a:rPr>
                <a:t>{</a:t>
              </a:r>
            </a:p>
            <a:p>
              <a:pPr>
                <a:spcBef>
                  <a:spcPts val="249"/>
                </a:spcBef>
                <a:buClr>
                  <a:srgbClr val="000000"/>
                </a:buClr>
                <a:buSzPct val="174000"/>
              </a:pPr>
              <a:r>
                <a:rPr lang="en-GB" sz="1100" dirty="0">
                  <a:latin typeface="Courier" charset="0"/>
                </a:rPr>
                <a:t>	private String </a:t>
              </a:r>
              <a:r>
                <a:rPr lang="en-GB" sz="1100" dirty="0" err="1">
                  <a:latin typeface="Courier" charset="0"/>
                </a:rPr>
                <a:t>ownersName</a:t>
              </a:r>
              <a:r>
                <a:rPr lang="en-GB" sz="1100" dirty="0">
                  <a:latin typeface="Courier" charset="0"/>
                </a:rPr>
                <a:t>;</a:t>
              </a:r>
            </a:p>
            <a:p>
              <a:pPr>
                <a:spcBef>
                  <a:spcPts val="249"/>
                </a:spcBef>
                <a:buClr>
                  <a:srgbClr val="000000"/>
                </a:buClr>
                <a:buSzPct val="174000"/>
              </a:pPr>
              <a:r>
                <a:rPr lang="en-GB" sz="1100" dirty="0">
                  <a:latin typeface="Courier" charset="0"/>
                </a:rPr>
                <a:t>	private </a:t>
              </a:r>
              <a:r>
                <a:rPr lang="en-GB" sz="1100" dirty="0" err="1">
                  <a:latin typeface="Courier" charset="0"/>
                </a:rPr>
                <a:t>int</a:t>
              </a:r>
              <a:r>
                <a:rPr lang="en-GB" sz="1100" dirty="0">
                  <a:latin typeface="Courier" charset="0"/>
                </a:rPr>
                <a:t> </a:t>
              </a:r>
              <a:r>
                <a:rPr lang="en-GB" sz="1100" dirty="0" err="1">
                  <a:latin typeface="Courier" charset="0"/>
                </a:rPr>
                <a:t>accountNumber</a:t>
              </a:r>
              <a:r>
                <a:rPr lang="en-GB" sz="1100" dirty="0">
                  <a:latin typeface="Courier" charset="0"/>
                </a:rPr>
                <a:t>;</a:t>
              </a:r>
            </a:p>
            <a:p>
              <a:pPr>
                <a:spcBef>
                  <a:spcPts val="249"/>
                </a:spcBef>
                <a:buClr>
                  <a:srgbClr val="000000"/>
                </a:buClr>
                <a:buSzPct val="174000"/>
              </a:pPr>
              <a:r>
                <a:rPr lang="en-GB" sz="1100" dirty="0">
                  <a:latin typeface="Courier" charset="0"/>
                </a:rPr>
                <a:t>	private float balance;</a:t>
              </a:r>
            </a:p>
            <a:p>
              <a:pPr>
                <a:spcBef>
                  <a:spcPts val="249"/>
                </a:spcBef>
                <a:buClr>
                  <a:srgbClr val="000000"/>
                </a:buClr>
                <a:buSzPct val="174000"/>
              </a:pPr>
              <a:endParaRPr lang="en-GB" sz="1100" dirty="0">
                <a:latin typeface="Courier" charset="0"/>
              </a:endParaRPr>
            </a:p>
            <a:p>
              <a:pPr>
                <a:spcBef>
                  <a:spcPts val="249"/>
                </a:spcBef>
                <a:buClr>
                  <a:srgbClr val="000000"/>
                </a:buClr>
                <a:buSzPct val="174000"/>
              </a:pPr>
              <a:r>
                <a:rPr lang="en-GB" sz="1100" dirty="0">
                  <a:latin typeface="Courier" charset="0"/>
                </a:rPr>
                <a:t>	public </a:t>
              </a:r>
              <a:r>
                <a:rPr lang="en-GB" sz="1100" dirty="0" err="1">
                  <a:latin typeface="Courier" charset="0"/>
                </a:rPr>
                <a:t>BankAccount</a:t>
              </a:r>
              <a:r>
                <a:rPr lang="en-GB" sz="1100" dirty="0">
                  <a:latin typeface="Courier" charset="0"/>
                </a:rPr>
                <a:t>(</a:t>
              </a:r>
              <a:r>
                <a:rPr lang="en-GB" sz="1100" dirty="0" err="1">
                  <a:latin typeface="Courier" charset="0"/>
                </a:rPr>
                <a:t>int</a:t>
              </a:r>
              <a:r>
                <a:rPr lang="en-GB" sz="1100" dirty="0">
                  <a:latin typeface="Courier" charset="0"/>
                </a:rPr>
                <a:t> </a:t>
              </a:r>
              <a:r>
                <a:rPr lang="en-GB" sz="1100" dirty="0" err="1">
                  <a:latin typeface="Courier" charset="0"/>
                </a:rPr>
                <a:t>anAccountNumber</a:t>
              </a:r>
              <a:r>
                <a:rPr lang="en-GB" sz="1100" dirty="0">
                  <a:latin typeface="Courier" charset="0"/>
                </a:rPr>
                <a:t>, String </a:t>
              </a:r>
              <a:r>
                <a:rPr lang="en-GB" sz="1100" dirty="0" err="1">
                  <a:latin typeface="Courier" charset="0"/>
                </a:rPr>
                <a:t>aName</a:t>
              </a:r>
              <a:r>
                <a:rPr lang="en-GB" sz="1100" dirty="0">
                  <a:latin typeface="Courier" charset="0"/>
                </a:rPr>
                <a:t>)</a:t>
              </a:r>
            </a:p>
            <a:p>
              <a:pPr>
                <a:spcBef>
                  <a:spcPts val="249"/>
                </a:spcBef>
                <a:buClr>
                  <a:srgbClr val="000000"/>
                </a:buClr>
                <a:buSzPct val="174000"/>
              </a:pPr>
              <a:r>
                <a:rPr lang="en-GB" sz="1100" dirty="0">
                  <a:latin typeface="Courier" charset="0"/>
                </a:rPr>
                <a:t>	{</a:t>
              </a:r>
            </a:p>
            <a:p>
              <a:pPr>
                <a:spcBef>
                  <a:spcPts val="249"/>
                </a:spcBef>
                <a:buClr>
                  <a:srgbClr val="000000"/>
                </a:buClr>
                <a:buSzPct val="174000"/>
              </a:pPr>
              <a:r>
                <a:rPr lang="en-GB" sz="1100" dirty="0">
                  <a:latin typeface="Courier" charset="0"/>
                </a:rPr>
                <a:t>		</a:t>
              </a:r>
              <a:r>
                <a:rPr lang="en-GB" sz="1100" dirty="0" err="1">
                  <a:latin typeface="Courier" charset="0"/>
                </a:rPr>
                <a:t>accountNumber</a:t>
              </a:r>
              <a:r>
                <a:rPr lang="en-GB" sz="1100" dirty="0">
                  <a:latin typeface="Courier" charset="0"/>
                </a:rPr>
                <a:t> = </a:t>
              </a:r>
              <a:r>
                <a:rPr lang="en-GB" sz="1100" dirty="0" err="1">
                  <a:latin typeface="Courier" charset="0"/>
                </a:rPr>
                <a:t>anAccountNumber</a:t>
              </a:r>
              <a:r>
                <a:rPr lang="en-GB" sz="1100" dirty="0">
                  <a:latin typeface="Courier" charset="0"/>
                </a:rPr>
                <a:t>;</a:t>
              </a:r>
            </a:p>
            <a:p>
              <a:pPr>
                <a:spcBef>
                  <a:spcPts val="249"/>
                </a:spcBef>
                <a:buClr>
                  <a:srgbClr val="000000"/>
                </a:buClr>
                <a:buSzPct val="174000"/>
              </a:pPr>
              <a:r>
                <a:rPr lang="en-GB" sz="1100" dirty="0">
                  <a:latin typeface="Courier" charset="0"/>
                </a:rPr>
                <a:t>		</a:t>
              </a:r>
              <a:r>
                <a:rPr lang="en-GB" sz="1100" dirty="0" err="1">
                  <a:latin typeface="Courier" charset="0"/>
                </a:rPr>
                <a:t>ownersName</a:t>
              </a:r>
              <a:r>
                <a:rPr lang="en-GB" sz="1100" dirty="0">
                  <a:latin typeface="Courier" charset="0"/>
                </a:rPr>
                <a:t> = </a:t>
              </a:r>
              <a:r>
                <a:rPr lang="en-GB" sz="1100" dirty="0" err="1">
                  <a:latin typeface="Courier" charset="0"/>
                </a:rPr>
                <a:t>aName</a:t>
              </a:r>
              <a:r>
                <a:rPr lang="en-GB" sz="1100" dirty="0">
                  <a:latin typeface="Courier" charset="0"/>
                </a:rPr>
                <a:t>;</a:t>
              </a:r>
            </a:p>
            <a:p>
              <a:pPr>
                <a:spcBef>
                  <a:spcPts val="249"/>
                </a:spcBef>
                <a:buClr>
                  <a:srgbClr val="000000"/>
                </a:buClr>
                <a:buSzPct val="174000"/>
              </a:pPr>
              <a:r>
                <a:rPr lang="en-GB" sz="1100" dirty="0">
                  <a:latin typeface="Courier" charset="0"/>
                </a:rPr>
                <a:t>	}</a:t>
              </a:r>
            </a:p>
            <a:p>
              <a:pPr>
                <a:spcBef>
                  <a:spcPts val="249"/>
                </a:spcBef>
                <a:buClr>
                  <a:srgbClr val="000000"/>
                </a:buClr>
                <a:buSzPct val="174000"/>
              </a:pPr>
              <a:r>
                <a:rPr lang="en-GB" sz="1100" dirty="0">
                  <a:latin typeface="Courier" charset="0"/>
                </a:rPr>
                <a:t>	[...]</a:t>
              </a:r>
            </a:p>
            <a:p>
              <a:pPr>
                <a:spcBef>
                  <a:spcPts val="249"/>
                </a:spcBef>
                <a:buClr>
                  <a:srgbClr val="000000"/>
                </a:buClr>
                <a:buSzPct val="174000"/>
              </a:pPr>
              <a:r>
                <a:rPr lang="en-GB" sz="1100" dirty="0">
                  <a:latin typeface="Courier" charset="0"/>
                </a:rPr>
                <a:t>}</a:t>
              </a:r>
            </a:p>
            <a:p>
              <a:pPr>
                <a:spcBef>
                  <a:spcPts val="249"/>
                </a:spcBef>
                <a:buClr>
                  <a:srgbClr val="000000"/>
                </a:buClr>
                <a:buSzPct val="174000"/>
              </a:pPr>
              <a:endParaRPr lang="en-GB" sz="1100" dirty="0">
                <a:latin typeface="Courier" charset="0"/>
              </a:endParaRPr>
            </a:p>
            <a:p>
              <a:pPr>
                <a:spcBef>
                  <a:spcPts val="249"/>
                </a:spcBef>
                <a:buClr>
                  <a:srgbClr val="000000"/>
                </a:buClr>
                <a:buSzPct val="174000"/>
              </a:pPr>
              <a:r>
                <a:rPr lang="en-GB" sz="1100" dirty="0">
                  <a:latin typeface="Courier" charset="0"/>
                </a:rPr>
                <a:t>public class </a:t>
              </a:r>
              <a:r>
                <a:rPr lang="en-GB" sz="1100" dirty="0" err="1">
                  <a:latin typeface="Courier" charset="0"/>
                </a:rPr>
                <a:t>OverdraftAccount</a:t>
              </a:r>
              <a:r>
                <a:rPr lang="en-GB" sz="1100" dirty="0">
                  <a:latin typeface="Courier" charset="0"/>
                </a:rPr>
                <a:t> extends </a:t>
              </a:r>
              <a:r>
                <a:rPr lang="en-GB" sz="1100" dirty="0" err="1">
                  <a:latin typeface="Courier" charset="0"/>
                </a:rPr>
                <a:t>BankAccount</a:t>
              </a:r>
              <a:endParaRPr lang="en-GB" sz="1100" dirty="0">
                <a:latin typeface="Courier" charset="0"/>
              </a:endParaRPr>
            </a:p>
            <a:p>
              <a:pPr>
                <a:spcBef>
                  <a:spcPts val="249"/>
                </a:spcBef>
                <a:buClr>
                  <a:srgbClr val="000000"/>
                </a:buClr>
                <a:buSzPct val="174000"/>
              </a:pPr>
              <a:r>
                <a:rPr lang="en-GB" sz="1100" dirty="0">
                  <a:latin typeface="Courier" charset="0"/>
                </a:rPr>
                <a:t>{</a:t>
              </a:r>
            </a:p>
            <a:p>
              <a:pPr>
                <a:spcBef>
                  <a:spcPts val="249"/>
                </a:spcBef>
                <a:buClr>
                  <a:srgbClr val="000000"/>
                </a:buClr>
                <a:buSzPct val="174000"/>
              </a:pPr>
              <a:r>
                <a:rPr lang="en-GB" sz="1100" dirty="0">
                  <a:latin typeface="Courier" charset="0"/>
                </a:rPr>
                <a:t>	private float </a:t>
              </a:r>
              <a:r>
                <a:rPr lang="en-GB" sz="1100" dirty="0" err="1">
                  <a:latin typeface="Courier" charset="0"/>
                </a:rPr>
                <a:t>overdraftLimit</a:t>
              </a:r>
              <a:r>
                <a:rPr lang="en-GB" sz="1100" dirty="0">
                  <a:latin typeface="Courier" charset="0"/>
                </a:rPr>
                <a:t>;</a:t>
              </a:r>
            </a:p>
            <a:p>
              <a:pPr>
                <a:spcBef>
                  <a:spcPts val="249"/>
                </a:spcBef>
                <a:buClr>
                  <a:srgbClr val="000000"/>
                </a:buClr>
                <a:buSzPct val="174000"/>
              </a:pPr>
              <a:endParaRPr lang="en-GB" sz="1100" dirty="0">
                <a:latin typeface="Courier" charset="0"/>
              </a:endParaRPr>
            </a:p>
            <a:p>
              <a:pPr>
                <a:spcBef>
                  <a:spcPts val="249"/>
                </a:spcBef>
                <a:buClr>
                  <a:srgbClr val="000000"/>
                </a:buClr>
                <a:buSzPct val="174000"/>
              </a:pPr>
              <a:r>
                <a:rPr lang="en-GB" sz="1100" dirty="0">
                  <a:latin typeface="Courier" charset="0"/>
                </a:rPr>
                <a:t>	public </a:t>
              </a:r>
              <a:r>
                <a:rPr lang="en-GB" sz="1100" dirty="0" err="1">
                  <a:latin typeface="Courier" charset="0"/>
                </a:rPr>
                <a:t>OverdraftAccount</a:t>
              </a:r>
              <a:r>
                <a:rPr lang="en-GB" sz="1100" dirty="0">
                  <a:latin typeface="Courier" charset="0"/>
                </a:rPr>
                <a:t>(</a:t>
              </a:r>
              <a:r>
                <a:rPr lang="en-GB" sz="1100" dirty="0" err="1">
                  <a:latin typeface="Courier" charset="0"/>
                </a:rPr>
                <a:t>int</a:t>
              </a:r>
              <a:r>
                <a:rPr lang="en-GB" sz="1100" dirty="0">
                  <a:latin typeface="Courier" charset="0"/>
                </a:rPr>
                <a:t> </a:t>
              </a:r>
              <a:r>
                <a:rPr lang="en-GB" sz="1100" dirty="0" err="1">
                  <a:latin typeface="Courier" charset="0"/>
                </a:rPr>
                <a:t>anAccountNumber</a:t>
              </a:r>
              <a:r>
                <a:rPr lang="en-GB" sz="1100" dirty="0">
                  <a:latin typeface="Courier" charset="0"/>
                </a:rPr>
                <a:t>, String </a:t>
              </a:r>
              <a:r>
                <a:rPr lang="en-GB" sz="1100" dirty="0" err="1">
                  <a:latin typeface="Courier" charset="0"/>
                </a:rPr>
                <a:t>aName</a:t>
              </a:r>
              <a:r>
                <a:rPr lang="en-GB" sz="1100" dirty="0">
                  <a:latin typeface="Courier" charset="0"/>
                </a:rPr>
                <a:t>, float </a:t>
              </a:r>
              <a:r>
                <a:rPr lang="en-GB" sz="1100" dirty="0" err="1">
                  <a:latin typeface="Courier" charset="0"/>
                </a:rPr>
                <a:t>aLimit</a:t>
              </a:r>
              <a:r>
                <a:rPr lang="en-GB" sz="1100" dirty="0">
                  <a:latin typeface="Courier" charset="0"/>
                </a:rPr>
                <a:t>)</a:t>
              </a:r>
            </a:p>
            <a:p>
              <a:pPr>
                <a:spcBef>
                  <a:spcPts val="249"/>
                </a:spcBef>
                <a:buClr>
                  <a:srgbClr val="000000"/>
                </a:buClr>
                <a:buSzPct val="174000"/>
              </a:pPr>
              <a:r>
                <a:rPr lang="en-GB" sz="1100" dirty="0">
                  <a:latin typeface="Courier" charset="0"/>
                </a:rPr>
                <a:t>	{</a:t>
              </a:r>
            </a:p>
            <a:p>
              <a:pPr>
                <a:spcBef>
                  <a:spcPts val="249"/>
                </a:spcBef>
                <a:buClr>
                  <a:srgbClr val="000000"/>
                </a:buClr>
                <a:buSzPct val="174000"/>
              </a:pPr>
              <a:r>
                <a:rPr lang="en-GB" sz="1100" dirty="0">
                  <a:latin typeface="Courier" charset="0"/>
                </a:rPr>
                <a:t>		super(</a:t>
              </a:r>
              <a:r>
                <a:rPr lang="en-GB" sz="1100" dirty="0" err="1">
                  <a:latin typeface="Courier" charset="0"/>
                </a:rPr>
                <a:t>anAccountNumber</a:t>
              </a:r>
              <a:r>
                <a:rPr lang="en-GB" sz="1100" dirty="0">
                  <a:latin typeface="Courier" charset="0"/>
                </a:rPr>
                <a:t>, </a:t>
              </a:r>
              <a:r>
                <a:rPr lang="en-GB" sz="1100" dirty="0" err="1">
                  <a:latin typeface="Courier" charset="0"/>
                </a:rPr>
                <a:t>aName</a:t>
              </a:r>
              <a:r>
                <a:rPr lang="en-GB" sz="1100" dirty="0">
                  <a:latin typeface="Courier" charset="0"/>
                </a:rPr>
                <a:t>);</a:t>
              </a:r>
            </a:p>
            <a:p>
              <a:pPr>
                <a:spcBef>
                  <a:spcPts val="249"/>
                </a:spcBef>
                <a:buClr>
                  <a:srgbClr val="000000"/>
                </a:buClr>
                <a:buSzPct val="174000"/>
              </a:pPr>
              <a:r>
                <a:rPr lang="en-GB" sz="1100" dirty="0">
                  <a:latin typeface="Courier" charset="0"/>
                </a:rPr>
                <a:t>		</a:t>
              </a:r>
              <a:r>
                <a:rPr lang="en-GB" sz="1100" dirty="0" err="1">
                  <a:latin typeface="Courier" charset="0"/>
                </a:rPr>
                <a:t>overdraftLimit</a:t>
              </a:r>
              <a:r>
                <a:rPr lang="en-GB" sz="1100" dirty="0">
                  <a:latin typeface="Courier" charset="0"/>
                </a:rPr>
                <a:t> = </a:t>
              </a:r>
              <a:r>
                <a:rPr lang="en-GB" sz="1100" dirty="0" err="1">
                  <a:latin typeface="Courier" charset="0"/>
                </a:rPr>
                <a:t>aLimit</a:t>
              </a:r>
              <a:r>
                <a:rPr lang="en-GB" sz="1100" dirty="0">
                  <a:latin typeface="Courier" charset="0"/>
                </a:rPr>
                <a:t>;</a:t>
              </a:r>
            </a:p>
            <a:p>
              <a:pPr>
                <a:spcBef>
                  <a:spcPts val="249"/>
                </a:spcBef>
                <a:buClr>
                  <a:srgbClr val="000000"/>
                </a:buClr>
                <a:buSzPct val="174000"/>
              </a:pPr>
              <a:r>
                <a:rPr lang="en-GB" sz="1100" dirty="0">
                  <a:latin typeface="Courier" charset="0"/>
                </a:rPr>
                <a:t>	}</a:t>
              </a:r>
            </a:p>
            <a:p>
              <a:pPr>
                <a:spcBef>
                  <a:spcPts val="249"/>
                </a:spcBef>
                <a:buClr>
                  <a:srgbClr val="000000"/>
                </a:buClr>
                <a:buSzPct val="174000"/>
              </a:pPr>
              <a:r>
                <a:rPr lang="en-GB" sz="1100" dirty="0">
                  <a:latin typeface="Courier" charset="0"/>
                </a:rPr>
                <a:t>}</a:t>
              </a:r>
            </a:p>
          </p:txBody>
        </p:sp>
      </p:grpSp>
    </p:spTree>
    <p:extLst>
      <p:ext uri="{BB962C8B-B14F-4D97-AF65-F5344CB8AC3E}">
        <p14:creationId xmlns:p14="http://schemas.microsoft.com/office/powerpoint/2010/main" val="789044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837288" y="513726"/>
            <a:ext cx="436608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Method Overriding</a:t>
            </a:r>
          </a:p>
        </p:txBody>
      </p:sp>
      <p:sp>
        <p:nvSpPr>
          <p:cNvPr id="11267" name="Text Box 3"/>
          <p:cNvSpPr txBox="1">
            <a:spLocks noChangeArrowheads="1"/>
          </p:cNvSpPr>
          <p:nvPr/>
        </p:nvSpPr>
        <p:spPr bwMode="auto">
          <a:xfrm>
            <a:off x="807600" y="1223758"/>
            <a:ext cx="7768800" cy="3362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Subclasses inherit all methods from their superclass</a:t>
            </a:r>
          </a:p>
          <a:p>
            <a:pPr lvl="1">
              <a:spcBef>
                <a:spcPts val="249"/>
              </a:spcBef>
              <a:buClr>
                <a:srgbClr val="000000"/>
              </a:buClr>
              <a:buSzPct val="85000"/>
              <a:buBlip>
                <a:blip r:embed="rId3"/>
              </a:buBlip>
            </a:pPr>
            <a:r>
              <a:rPr lang="en-GB" sz="1800" dirty="0">
                <a:latin typeface="Calibri"/>
              </a:rPr>
              <a:t>Sometimes, the implementation of the method in the superclass does not provide the functionality required by the subclass.</a:t>
            </a:r>
          </a:p>
          <a:p>
            <a:pPr lvl="1">
              <a:spcBef>
                <a:spcPts val="249"/>
              </a:spcBef>
              <a:buClr>
                <a:srgbClr val="000000"/>
              </a:buClr>
              <a:buSzPct val="85000"/>
              <a:buBlip>
                <a:blip r:embed="rId3"/>
              </a:buBlip>
            </a:pPr>
            <a:r>
              <a:rPr lang="en-GB" sz="1800" dirty="0">
                <a:latin typeface="Calibri"/>
              </a:rPr>
              <a:t>In these cases, the method must be overridden.</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To override a method, provide an implementation in the subclass.</a:t>
            </a:r>
          </a:p>
          <a:p>
            <a:pPr lvl="1">
              <a:spcBef>
                <a:spcPts val="249"/>
              </a:spcBef>
              <a:buClr>
                <a:srgbClr val="000000"/>
              </a:buClr>
              <a:buSzPct val="85000"/>
              <a:buBlip>
                <a:blip r:embed="rId3"/>
              </a:buBlip>
            </a:pPr>
            <a:r>
              <a:rPr lang="en-GB" sz="1800" dirty="0">
                <a:latin typeface="Calibri"/>
              </a:rPr>
              <a:t>The method in the subclass MUST have the exact same signature as the method it is overriding.</a:t>
            </a:r>
          </a:p>
          <a:p>
            <a:pPr lvl="1">
              <a:spcBef>
                <a:spcPts val="249"/>
              </a:spcBef>
              <a:buClr>
                <a:srgbClr val="000000"/>
              </a:buClr>
              <a:buSzPct val="343000"/>
            </a:pPr>
            <a:endParaRPr lang="en-GB" sz="900" dirty="0">
              <a:latin typeface="Calibri"/>
            </a:endParaRPr>
          </a:p>
          <a:p>
            <a:pPr>
              <a:spcBef>
                <a:spcPts val="249"/>
              </a:spcBef>
              <a:buClr>
                <a:srgbClr val="000000"/>
              </a:buClr>
              <a:buSzPct val="59000"/>
            </a:pPr>
            <a:endParaRPr lang="en-GB" dirty="0">
              <a:latin typeface="Calibri"/>
            </a:endParaRPr>
          </a:p>
        </p:txBody>
      </p:sp>
    </p:spTree>
    <p:extLst>
      <p:ext uri="{BB962C8B-B14F-4D97-AF65-F5344CB8AC3E}">
        <p14:creationId xmlns:p14="http://schemas.microsoft.com/office/powerpoint/2010/main" val="154809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766081" y="450769"/>
            <a:ext cx="497232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Method overriding - Example</a:t>
            </a:r>
          </a:p>
        </p:txBody>
      </p:sp>
      <p:grpSp>
        <p:nvGrpSpPr>
          <p:cNvPr id="12291" name="Group 3"/>
          <p:cNvGrpSpPr>
            <a:grpSpLocks/>
          </p:cNvGrpSpPr>
          <p:nvPr/>
        </p:nvGrpSpPr>
        <p:grpSpPr bwMode="auto">
          <a:xfrm>
            <a:off x="2997120" y="1078673"/>
            <a:ext cx="6230880" cy="5505698"/>
            <a:chOff x="1023" y="749"/>
            <a:chExt cx="4327" cy="3483"/>
          </a:xfrm>
        </p:grpSpPr>
        <p:sp>
          <p:nvSpPr>
            <p:cNvPr id="12292" name="AutoShape 4"/>
            <p:cNvSpPr>
              <a:spLocks noChangeArrowheads="1"/>
            </p:cNvSpPr>
            <p:nvPr/>
          </p:nvSpPr>
          <p:spPr bwMode="auto">
            <a:xfrm>
              <a:off x="1023" y="749"/>
              <a:ext cx="4327" cy="3483"/>
            </a:xfrm>
            <a:prstGeom prst="roundRect">
              <a:avLst>
                <a:gd name="adj" fmla="val 28"/>
              </a:avLst>
            </a:prstGeom>
            <a:solidFill>
              <a:srgbClr val="FFFFCC"/>
            </a:solidFill>
            <a:ln w="9525">
              <a:solidFill>
                <a:srgbClr val="000000"/>
              </a:solidFill>
              <a:round/>
              <a:headEnd/>
              <a:tailEnd/>
            </a:ln>
          </p:spPr>
          <p:txBody>
            <a:bodyPr wrap="none" anchor="ctr"/>
            <a:lstStyle/>
            <a:p>
              <a:endParaRPr lang="en-US"/>
            </a:p>
          </p:txBody>
        </p:sp>
        <p:sp>
          <p:nvSpPr>
            <p:cNvPr id="12293" name="Text Box 5"/>
            <p:cNvSpPr txBox="1">
              <a:spLocks noChangeArrowheads="1"/>
            </p:cNvSpPr>
            <p:nvPr/>
          </p:nvSpPr>
          <p:spPr bwMode="auto">
            <a:xfrm>
              <a:off x="1161" y="839"/>
              <a:ext cx="3999" cy="33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a:latin typeface="Courier" charset="0"/>
                </a:rPr>
                <a:t>public class </a:t>
              </a:r>
              <a:r>
                <a:rPr lang="en-GB" sz="1300" dirty="0" err="1">
                  <a:latin typeface="Courier" charset="0"/>
                </a:rPr>
                <a:t>BankAccount</a:t>
              </a:r>
              <a:endParaRPr lang="en-GB" sz="1300" dirty="0">
                <a:latin typeface="Courier" charset="0"/>
              </a:endParaRPr>
            </a:p>
            <a:p>
              <a:pPr>
                <a:spcBef>
                  <a:spcPts val="249"/>
                </a:spcBef>
                <a:buClr>
                  <a:srgbClr val="000000"/>
                </a:buClr>
                <a:buSzPct val="174000"/>
              </a:pPr>
              <a:r>
                <a:rPr lang="en-GB" sz="1300" dirty="0">
                  <a:latin typeface="Courier" charset="0"/>
                </a:rPr>
                <a:t>{</a:t>
              </a:r>
            </a:p>
            <a:p>
              <a:pPr>
                <a:spcBef>
                  <a:spcPts val="249"/>
                </a:spcBef>
                <a:buClr>
                  <a:srgbClr val="000000"/>
                </a:buClr>
                <a:buSzPct val="174000"/>
              </a:pPr>
              <a:r>
                <a:rPr lang="en-GB" sz="1300" dirty="0">
                  <a:latin typeface="Courier" charset="0"/>
                </a:rPr>
                <a:t>	private String </a:t>
              </a:r>
              <a:r>
                <a:rPr lang="en-GB" sz="1300" dirty="0" err="1">
                  <a:latin typeface="Courier" charset="0"/>
                </a:rPr>
                <a:t>ownersName</a:t>
              </a:r>
              <a:r>
                <a:rPr lang="en-GB" sz="1300" dirty="0">
                  <a:latin typeface="Courier" charset="0"/>
                </a:rPr>
                <a:t>;</a:t>
              </a:r>
            </a:p>
            <a:p>
              <a:pPr>
                <a:spcBef>
                  <a:spcPts val="249"/>
                </a:spcBef>
                <a:buClr>
                  <a:srgbClr val="000000"/>
                </a:buClr>
                <a:buSzPct val="174000"/>
              </a:pPr>
              <a:r>
                <a:rPr lang="en-GB" sz="1300" dirty="0">
                  <a:latin typeface="Courier" charset="0"/>
                </a:rPr>
                <a:t>	private </a:t>
              </a:r>
              <a:r>
                <a:rPr lang="en-GB" sz="1300" dirty="0" err="1">
                  <a:latin typeface="Courier" charset="0"/>
                </a:rPr>
                <a:t>int</a:t>
              </a:r>
              <a:r>
                <a:rPr lang="en-GB" sz="1300" dirty="0">
                  <a:latin typeface="Courier" charset="0"/>
                </a:rPr>
                <a:t> </a:t>
              </a:r>
              <a:r>
                <a:rPr lang="en-GB" sz="1300" dirty="0" err="1">
                  <a:latin typeface="Courier" charset="0"/>
                </a:rPr>
                <a:t>accountNumber</a:t>
              </a:r>
              <a:r>
                <a:rPr lang="en-GB" sz="1300" dirty="0">
                  <a:latin typeface="Courier" charset="0"/>
                </a:rPr>
                <a:t>;</a:t>
              </a:r>
            </a:p>
            <a:p>
              <a:pPr>
                <a:spcBef>
                  <a:spcPts val="249"/>
                </a:spcBef>
                <a:buClr>
                  <a:srgbClr val="000000"/>
                </a:buClr>
                <a:buSzPct val="174000"/>
              </a:pPr>
              <a:r>
                <a:rPr lang="en-GB" sz="1300" dirty="0">
                  <a:latin typeface="Courier" charset="0"/>
                </a:rPr>
                <a:t>	protected float balance;</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a:latin typeface="Courier" charset="0"/>
                </a:rPr>
                <a:t>	public void deposit(float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r>
                <a:rPr lang="en-GB" sz="1300" dirty="0">
                  <a:latin typeface="Courier" charset="0"/>
                </a:rPr>
                <a:t>		if (</a:t>
              </a:r>
              <a:r>
                <a:rPr lang="en-GB" sz="1300" dirty="0" err="1">
                  <a:latin typeface="Courier" charset="0"/>
                </a:rPr>
                <a:t>anAmount</a:t>
              </a:r>
              <a:r>
                <a:rPr lang="en-GB" sz="1300" dirty="0">
                  <a:latin typeface="Courier" charset="0"/>
                </a:rPr>
                <a:t>&gt;0.0)</a:t>
              </a:r>
            </a:p>
            <a:p>
              <a:pPr>
                <a:spcBef>
                  <a:spcPts val="249"/>
                </a:spcBef>
                <a:buClr>
                  <a:srgbClr val="000000"/>
                </a:buClr>
                <a:buSzPct val="174000"/>
              </a:pPr>
              <a:r>
                <a:rPr lang="en-GB" sz="1300" dirty="0">
                  <a:latin typeface="Courier" charset="0"/>
                </a:rPr>
                <a:t>			balance = balance +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a:latin typeface="Courier" charset="0"/>
                </a:rPr>
                <a:t>	public void withdraw(float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r>
                <a:rPr lang="en-GB" sz="1300" dirty="0">
                  <a:latin typeface="Courier" charset="0"/>
                </a:rPr>
                <a:t>		if ((</a:t>
              </a:r>
              <a:r>
                <a:rPr lang="en-GB" sz="1300" dirty="0" err="1">
                  <a:latin typeface="Courier" charset="0"/>
                </a:rPr>
                <a:t>anAmount</a:t>
              </a:r>
              <a:r>
                <a:rPr lang="en-GB" sz="1300" dirty="0">
                  <a:latin typeface="Courier" charset="0"/>
                </a:rPr>
                <a:t>&gt;0.0) &amp;&amp; (balance&gt;</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balance = balance -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a:latin typeface="Courier" charset="0"/>
                </a:rPr>
                <a:t>	public float </a:t>
              </a:r>
              <a:r>
                <a:rPr lang="en-GB" sz="1300" dirty="0" err="1">
                  <a:latin typeface="Courier" charset="0"/>
                </a:rPr>
                <a:t>getBalance</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r>
                <a:rPr lang="en-GB" sz="1300" dirty="0">
                  <a:latin typeface="Courier" charset="0"/>
                </a:rPr>
                <a:t>		return balance;</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r>
                <a:rPr lang="en-GB" sz="1300" dirty="0">
                  <a:latin typeface="Courier" charset="0"/>
                </a:rPr>
                <a:t>}</a:t>
              </a:r>
            </a:p>
          </p:txBody>
        </p:sp>
      </p:grpSp>
    </p:spTree>
    <p:extLst>
      <p:ext uri="{BB962C8B-B14F-4D97-AF65-F5344CB8AC3E}">
        <p14:creationId xmlns:p14="http://schemas.microsoft.com/office/powerpoint/2010/main" val="3530941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730080" y="450769"/>
            <a:ext cx="497232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Method overriding - Example</a:t>
            </a:r>
          </a:p>
        </p:txBody>
      </p:sp>
      <p:sp>
        <p:nvSpPr>
          <p:cNvPr id="13315" name="AutoShape 3"/>
          <p:cNvSpPr>
            <a:spLocks noChangeArrowheads="1"/>
          </p:cNvSpPr>
          <p:nvPr/>
        </p:nvSpPr>
        <p:spPr bwMode="auto">
          <a:xfrm>
            <a:off x="2609760" y="1463195"/>
            <a:ext cx="6747840" cy="2713245"/>
          </a:xfrm>
          <a:prstGeom prst="roundRect">
            <a:avLst>
              <a:gd name="adj" fmla="val 51"/>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3316" name="Text Box 4"/>
          <p:cNvSpPr txBox="1">
            <a:spLocks noChangeArrowheads="1"/>
          </p:cNvSpPr>
          <p:nvPr/>
        </p:nvSpPr>
        <p:spPr bwMode="auto">
          <a:xfrm>
            <a:off x="2896321" y="1588488"/>
            <a:ext cx="6223680" cy="2519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a:latin typeface="Courier" charset="0"/>
              </a:rPr>
              <a:t>public class </a:t>
            </a:r>
            <a:r>
              <a:rPr lang="en-GB" sz="1300" dirty="0" err="1">
                <a:latin typeface="Courier" charset="0"/>
              </a:rPr>
              <a:t>OverdraftAccount</a:t>
            </a:r>
            <a:r>
              <a:rPr lang="en-GB" sz="1300" dirty="0">
                <a:latin typeface="Courier" charset="0"/>
              </a:rPr>
              <a:t> extends </a:t>
            </a:r>
            <a:r>
              <a:rPr lang="en-GB" sz="1300" dirty="0" err="1">
                <a:latin typeface="Courier" charset="0"/>
              </a:rPr>
              <a:t>BankAccount</a:t>
            </a:r>
            <a:endParaRPr lang="en-GB" sz="1300" dirty="0">
              <a:latin typeface="Courier" charset="0"/>
            </a:endParaRPr>
          </a:p>
          <a:p>
            <a:pPr>
              <a:spcBef>
                <a:spcPts val="249"/>
              </a:spcBef>
              <a:buClr>
                <a:srgbClr val="000000"/>
              </a:buClr>
              <a:buSzPct val="174000"/>
            </a:pPr>
            <a:r>
              <a:rPr lang="en-GB" sz="1300" dirty="0">
                <a:latin typeface="Courier" charset="0"/>
              </a:rPr>
              <a:t>{</a:t>
            </a:r>
          </a:p>
          <a:p>
            <a:pPr>
              <a:spcBef>
                <a:spcPts val="249"/>
              </a:spcBef>
              <a:buClr>
                <a:srgbClr val="000000"/>
              </a:buClr>
              <a:buSzPct val="174000"/>
            </a:pPr>
            <a:r>
              <a:rPr lang="en-GB" sz="1300" dirty="0">
                <a:latin typeface="Courier" charset="0"/>
              </a:rPr>
              <a:t>	private float limit;</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a:latin typeface="Courier" charset="0"/>
              </a:rPr>
              <a:t>	public void withdraw(float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r>
              <a:rPr lang="en-GB" sz="1300" dirty="0">
                <a:latin typeface="Courier" charset="0"/>
              </a:rPr>
              <a:t>		if ((</a:t>
            </a:r>
            <a:r>
              <a:rPr lang="en-GB" sz="1300" dirty="0" err="1">
                <a:latin typeface="Courier" charset="0"/>
              </a:rPr>
              <a:t>anAmount</a:t>
            </a:r>
            <a:r>
              <a:rPr lang="en-GB" sz="1300" dirty="0">
                <a:latin typeface="Courier" charset="0"/>
              </a:rPr>
              <a:t>&gt;0.0) &amp;&amp; (</a:t>
            </a:r>
            <a:r>
              <a:rPr lang="en-GB" sz="1300" dirty="0" err="1">
                <a:latin typeface="Courier" charset="0"/>
              </a:rPr>
              <a:t>getBalance</a:t>
            </a:r>
            <a:r>
              <a:rPr lang="en-GB" sz="1300" dirty="0">
                <a:latin typeface="Courier" charset="0"/>
              </a:rPr>
              <a:t>()+limit&gt;</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balance = balance -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a:latin typeface="Courier" charset="0"/>
              </a:rPr>
              <a:t>}</a:t>
            </a:r>
          </a:p>
        </p:txBody>
      </p:sp>
    </p:spTree>
    <p:extLst>
      <p:ext uri="{BB962C8B-B14F-4D97-AF65-F5344CB8AC3E}">
        <p14:creationId xmlns:p14="http://schemas.microsoft.com/office/powerpoint/2010/main" val="407654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 (</a:t>
            </a:r>
            <a:r>
              <a:rPr lang="en-US" dirty="0" err="1" smtClean="0"/>
              <a:t>enum</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err="1" smtClean="0"/>
              <a:t>Enum</a:t>
            </a:r>
            <a:r>
              <a:rPr lang="en-US" dirty="0" smtClean="0"/>
              <a:t> is a special type of data type (class) that has finite set of values</a:t>
            </a:r>
          </a:p>
          <a:p>
            <a:r>
              <a:rPr lang="en-US" dirty="0" err="1" smtClean="0"/>
              <a:t>Eg</a:t>
            </a:r>
            <a:r>
              <a:rPr lang="en-US" dirty="0" smtClean="0"/>
              <a:t>:- color, gender, direction </a:t>
            </a:r>
            <a:r>
              <a:rPr lang="en-US" dirty="0" err="1" smtClean="0"/>
              <a:t>etc</a:t>
            </a:r>
            <a:endParaRPr lang="en-US" dirty="0" smtClean="0"/>
          </a:p>
          <a:p>
            <a:pPr lvl="1"/>
            <a:r>
              <a:rPr lang="en-US" dirty="0" err="1" smtClean="0"/>
              <a:t>enum</a:t>
            </a:r>
            <a:r>
              <a:rPr lang="en-US" dirty="0" smtClean="0"/>
              <a:t> Color{ RED, BLUE, GREEN;}</a:t>
            </a:r>
          </a:p>
          <a:p>
            <a:pPr lvl="1"/>
            <a:r>
              <a:rPr lang="en-US" dirty="0" err="1" smtClean="0"/>
              <a:t>enum</a:t>
            </a:r>
            <a:r>
              <a:rPr lang="en-US" dirty="0" smtClean="0"/>
              <a:t> Gender{ MALE, FEMALE;}</a:t>
            </a:r>
          </a:p>
          <a:p>
            <a:pPr lvl="1"/>
            <a:r>
              <a:rPr lang="en-US" dirty="0" err="1" smtClean="0"/>
              <a:t>enum</a:t>
            </a:r>
            <a:r>
              <a:rPr lang="en-US" dirty="0" smtClean="0"/>
              <a:t> Direction{ NORTH, EAST, WEST, SOUTH}</a:t>
            </a:r>
          </a:p>
          <a:p>
            <a:r>
              <a:rPr lang="en-US" dirty="0" err="1" smtClean="0"/>
              <a:t>enum’s</a:t>
            </a:r>
            <a:r>
              <a:rPr lang="en-US" dirty="0" smtClean="0"/>
              <a:t> can be used as a data types like following</a:t>
            </a:r>
          </a:p>
          <a:p>
            <a:pPr marL="457200" lvl="1" indent="0">
              <a:buNone/>
            </a:pPr>
            <a:r>
              <a:rPr lang="en-US" dirty="0"/>
              <a:t>c</a:t>
            </a:r>
            <a:r>
              <a:rPr lang="en-US" dirty="0" smtClean="0"/>
              <a:t>lass Person{</a:t>
            </a:r>
          </a:p>
          <a:p>
            <a:pPr marL="914400" lvl="2" indent="0">
              <a:buNone/>
            </a:pPr>
            <a:r>
              <a:rPr lang="en-US" dirty="0" smtClean="0"/>
              <a:t>Color color = </a:t>
            </a:r>
            <a:r>
              <a:rPr lang="en-US" dirty="0" err="1" smtClean="0"/>
              <a:t>Color.RED</a:t>
            </a:r>
            <a:r>
              <a:rPr lang="en-US" dirty="0" smtClean="0"/>
              <a:t>;</a:t>
            </a:r>
          </a:p>
          <a:p>
            <a:pPr marL="914400" lvl="2" indent="0">
              <a:buNone/>
            </a:pPr>
            <a:r>
              <a:rPr lang="en-US" dirty="0" smtClean="0"/>
              <a:t>Gender gender  = </a:t>
            </a:r>
            <a:r>
              <a:rPr lang="en-US" dirty="0" err="1" smtClean="0"/>
              <a:t>Gender.MALE</a:t>
            </a:r>
            <a:r>
              <a:rPr lang="en-US" dirty="0" smtClean="0"/>
              <a:t>;</a:t>
            </a:r>
          </a:p>
          <a:p>
            <a:pPr marL="457200" lvl="1" indent="0">
              <a:buNone/>
            </a:pPr>
            <a:r>
              <a:rPr lang="en-US" dirty="0" smtClean="0"/>
              <a:t>}</a:t>
            </a:r>
          </a:p>
        </p:txBody>
      </p:sp>
    </p:spTree>
    <p:extLst>
      <p:ext uri="{BB962C8B-B14F-4D97-AF65-F5344CB8AC3E}">
        <p14:creationId xmlns:p14="http://schemas.microsoft.com/office/powerpoint/2010/main" val="515127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603360" y="450769"/>
            <a:ext cx="569232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Object References and Inheritance</a:t>
            </a:r>
          </a:p>
        </p:txBody>
      </p:sp>
      <p:sp>
        <p:nvSpPr>
          <p:cNvPr id="14339" name="Text Box 3"/>
          <p:cNvSpPr txBox="1">
            <a:spLocks noChangeArrowheads="1"/>
          </p:cNvSpPr>
          <p:nvPr/>
        </p:nvSpPr>
        <p:spPr bwMode="auto">
          <a:xfrm>
            <a:off x="1294706" y="1076841"/>
            <a:ext cx="7768800" cy="27769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Inheritance defines "a kind of" relationship.</a:t>
            </a:r>
          </a:p>
          <a:p>
            <a:pPr lvl="1">
              <a:spcBef>
                <a:spcPts val="249"/>
              </a:spcBef>
              <a:buClr>
                <a:srgbClr val="000000"/>
              </a:buClr>
              <a:buSzPct val="85000"/>
              <a:buBlip>
                <a:blip r:embed="rId3"/>
              </a:buBlip>
            </a:pPr>
            <a:r>
              <a:rPr lang="en-GB" sz="1800" dirty="0">
                <a:latin typeface="Calibri"/>
              </a:rPr>
              <a:t>In the previous example, </a:t>
            </a:r>
            <a:r>
              <a:rPr lang="en-GB" sz="1800" dirty="0" err="1">
                <a:latin typeface="Calibri"/>
              </a:rPr>
              <a:t>OverdraftAccount</a:t>
            </a:r>
            <a:r>
              <a:rPr lang="en-GB" sz="1800" dirty="0">
                <a:latin typeface="Calibri"/>
              </a:rPr>
              <a:t> "is a kind of" </a:t>
            </a:r>
            <a:r>
              <a:rPr lang="en-GB" sz="1800" dirty="0" err="1">
                <a:latin typeface="Calibri"/>
              </a:rPr>
              <a:t>BankAccount</a:t>
            </a:r>
            <a:endParaRPr lang="en-GB" sz="1800" dirty="0">
              <a:latin typeface="Calibri"/>
            </a:endParaRP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Because of this relationship, programmers can "substitute" object references.</a:t>
            </a:r>
          </a:p>
          <a:p>
            <a:pPr lvl="1">
              <a:spcBef>
                <a:spcPts val="249"/>
              </a:spcBef>
              <a:buClr>
                <a:srgbClr val="000000"/>
              </a:buClr>
              <a:buSzPct val="85000"/>
              <a:buBlip>
                <a:blip r:embed="rId3"/>
              </a:buBlip>
            </a:pPr>
            <a:r>
              <a:rPr lang="en-GB" sz="1800" dirty="0">
                <a:latin typeface="Calibri"/>
              </a:rPr>
              <a:t>A superclass reference can refer to an instance of the superclass OR an instance of ANY class which inherits from the superclass.</a:t>
            </a:r>
          </a:p>
          <a:p>
            <a:pPr lvl="1">
              <a:spcBef>
                <a:spcPts val="249"/>
              </a:spcBef>
              <a:buClr>
                <a:srgbClr val="000000"/>
              </a:buClr>
              <a:buSzPct val="343000"/>
            </a:pPr>
            <a:endParaRPr lang="en-GB" sz="900" dirty="0">
              <a:latin typeface="Calibri"/>
            </a:endParaRPr>
          </a:p>
          <a:p>
            <a:pPr>
              <a:spcBef>
                <a:spcPts val="249"/>
              </a:spcBef>
              <a:buClr>
                <a:srgbClr val="000000"/>
              </a:buClr>
              <a:buSzPct val="59000"/>
            </a:pPr>
            <a:endParaRPr lang="en-GB" dirty="0">
              <a:latin typeface="Calibri"/>
            </a:endParaRPr>
          </a:p>
        </p:txBody>
      </p:sp>
      <p:sp>
        <p:nvSpPr>
          <p:cNvPr id="14340" name="AutoShape 4"/>
          <p:cNvSpPr>
            <a:spLocks noChangeArrowheads="1"/>
          </p:cNvSpPr>
          <p:nvPr/>
        </p:nvSpPr>
        <p:spPr bwMode="auto">
          <a:xfrm>
            <a:off x="2547840" y="3439081"/>
            <a:ext cx="7463520" cy="1038230"/>
          </a:xfrm>
          <a:prstGeom prst="roundRect">
            <a:avLst>
              <a:gd name="adj" fmla="val 162"/>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4341" name="Text Box 5"/>
          <p:cNvSpPr txBox="1">
            <a:spLocks noChangeArrowheads="1"/>
          </p:cNvSpPr>
          <p:nvPr/>
        </p:nvSpPr>
        <p:spPr bwMode="auto">
          <a:xfrm>
            <a:off x="2742240" y="3594618"/>
            <a:ext cx="6884360" cy="6640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err="1">
                <a:latin typeface="Courier" charset="0"/>
              </a:rPr>
              <a:t>BankAccount</a:t>
            </a:r>
            <a:r>
              <a:rPr lang="en-GB" sz="1300" dirty="0">
                <a:latin typeface="Courier" charset="0"/>
              </a:rPr>
              <a:t> </a:t>
            </a:r>
            <a:r>
              <a:rPr lang="en-GB" sz="1300" dirty="0" err="1">
                <a:latin typeface="Courier" charset="0"/>
              </a:rPr>
              <a:t>anAccount</a:t>
            </a:r>
            <a:r>
              <a:rPr lang="en-GB" sz="1300" dirty="0">
                <a:latin typeface="Courier" charset="0"/>
              </a:rPr>
              <a:t> = new </a:t>
            </a:r>
            <a:r>
              <a:rPr lang="en-GB" sz="1300" dirty="0" err="1">
                <a:latin typeface="Courier" charset="0"/>
              </a:rPr>
              <a:t>BankAccount</a:t>
            </a:r>
            <a:r>
              <a:rPr lang="en-GB" sz="1300" dirty="0">
                <a:latin typeface="Courier" charset="0"/>
              </a:rPr>
              <a:t>(123456, "Craig");</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err="1">
                <a:latin typeface="Courier" charset="0"/>
              </a:rPr>
              <a:t>BankAccount</a:t>
            </a:r>
            <a:r>
              <a:rPr lang="en-GB" sz="1300" dirty="0">
                <a:latin typeface="Courier" charset="0"/>
              </a:rPr>
              <a:t> account1 = new </a:t>
            </a:r>
            <a:r>
              <a:rPr lang="en-GB" sz="1300" dirty="0" err="1">
                <a:latin typeface="Courier" charset="0"/>
              </a:rPr>
              <a:t>OverdraftAccount</a:t>
            </a:r>
            <a:r>
              <a:rPr lang="en-GB" sz="1300" dirty="0">
                <a:latin typeface="Courier" charset="0"/>
              </a:rPr>
              <a:t>(3323, "John”,1000.0);</a:t>
            </a:r>
          </a:p>
        </p:txBody>
      </p:sp>
      <p:sp>
        <p:nvSpPr>
          <p:cNvPr id="14342" name="Text Box 6"/>
          <p:cNvSpPr txBox="1">
            <a:spLocks noChangeArrowheads="1"/>
          </p:cNvSpPr>
          <p:nvPr/>
        </p:nvSpPr>
        <p:spPr bwMode="auto">
          <a:xfrm>
            <a:off x="2362081" y="4765461"/>
            <a:ext cx="83356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charset="0"/>
                <a:ea typeface="ＭＳ Ｐゴシック" charset="0"/>
              </a:defRPr>
            </a:lvl1pPr>
            <a:lvl2pPr>
              <a:tabLst>
                <a:tab pos="723900" algn="l"/>
              </a:tabLst>
              <a:defRPr sz="2400">
                <a:solidFill>
                  <a:schemeClr val="tx1"/>
                </a:solidFill>
                <a:latin typeface="Times New Roman" charset="0"/>
                <a:ea typeface="ＭＳ Ｐゴシック" charset="0"/>
              </a:defRPr>
            </a:lvl2pPr>
            <a:lvl3pPr>
              <a:tabLst>
                <a:tab pos="723900" algn="l"/>
              </a:tabLst>
              <a:defRPr sz="2400">
                <a:solidFill>
                  <a:schemeClr val="tx1"/>
                </a:solidFill>
                <a:latin typeface="Times New Roman" charset="0"/>
                <a:ea typeface="ＭＳ Ｐゴシック" charset="0"/>
              </a:defRPr>
            </a:lvl3pPr>
            <a:lvl4pPr>
              <a:tabLst>
                <a:tab pos="723900" algn="l"/>
              </a:tabLst>
              <a:defRPr sz="2400">
                <a:solidFill>
                  <a:schemeClr val="tx1"/>
                </a:solidFill>
                <a:latin typeface="Times New Roman" charset="0"/>
                <a:ea typeface="ＭＳ Ｐゴシック" charset="0"/>
              </a:defRPr>
            </a:lvl4pPr>
            <a:lvl5pPr>
              <a:tabLst>
                <a:tab pos="723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anAccount</a:t>
            </a:r>
          </a:p>
        </p:txBody>
      </p:sp>
      <p:sp>
        <p:nvSpPr>
          <p:cNvPr id="14343" name="Text Box 7"/>
          <p:cNvSpPr txBox="1">
            <a:spLocks noChangeArrowheads="1"/>
          </p:cNvSpPr>
          <p:nvPr/>
        </p:nvSpPr>
        <p:spPr bwMode="auto">
          <a:xfrm>
            <a:off x="5348641" y="5823972"/>
            <a:ext cx="69430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charset="0"/>
                <a:ea typeface="ＭＳ Ｐゴシック" charset="0"/>
              </a:defRPr>
            </a:lvl1pPr>
            <a:lvl2pPr>
              <a:tabLst>
                <a:tab pos="723900" algn="l"/>
              </a:tabLst>
              <a:defRPr sz="2400">
                <a:solidFill>
                  <a:schemeClr val="tx1"/>
                </a:solidFill>
                <a:latin typeface="Times New Roman" charset="0"/>
                <a:ea typeface="ＭＳ Ｐゴシック" charset="0"/>
              </a:defRPr>
            </a:lvl2pPr>
            <a:lvl3pPr>
              <a:tabLst>
                <a:tab pos="723900" algn="l"/>
              </a:tabLst>
              <a:defRPr sz="2400">
                <a:solidFill>
                  <a:schemeClr val="tx1"/>
                </a:solidFill>
                <a:latin typeface="Times New Roman" charset="0"/>
                <a:ea typeface="ＭＳ Ｐゴシック" charset="0"/>
              </a:defRPr>
            </a:lvl3pPr>
            <a:lvl4pPr>
              <a:tabLst>
                <a:tab pos="723900" algn="l"/>
              </a:tabLst>
              <a:defRPr sz="2400">
                <a:solidFill>
                  <a:schemeClr val="tx1"/>
                </a:solidFill>
                <a:latin typeface="Times New Roman" charset="0"/>
                <a:ea typeface="ＭＳ Ｐゴシック" charset="0"/>
              </a:defRPr>
            </a:lvl4pPr>
            <a:lvl5pPr>
              <a:tabLst>
                <a:tab pos="723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account1</a:t>
            </a:r>
          </a:p>
        </p:txBody>
      </p:sp>
      <p:sp>
        <p:nvSpPr>
          <p:cNvPr id="14344" name="Oval 8"/>
          <p:cNvSpPr>
            <a:spLocks noChangeArrowheads="1"/>
          </p:cNvSpPr>
          <p:nvPr/>
        </p:nvSpPr>
        <p:spPr bwMode="auto">
          <a:xfrm>
            <a:off x="3766080" y="4477311"/>
            <a:ext cx="3149280" cy="973782"/>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1500" dirty="0" err="1">
                <a:latin typeface="Times" charset="0"/>
              </a:rPr>
              <a:t>BankAccount</a:t>
            </a:r>
            <a:endParaRPr lang="en-GB" sz="1500" dirty="0">
              <a:latin typeface="Times" charset="0"/>
            </a:endParaRPr>
          </a:p>
          <a:p>
            <a:pPr>
              <a:buClr>
                <a:srgbClr val="000000"/>
              </a:buClr>
              <a:buSzPct val="67000"/>
              <a:tabLst>
                <a:tab pos="656650" algn="l"/>
                <a:tab pos="1313299" algn="l"/>
                <a:tab pos="1969949" algn="l"/>
              </a:tabLst>
            </a:pPr>
            <a:r>
              <a:rPr lang="en-GB" sz="1500" dirty="0">
                <a:latin typeface="Times" charset="0"/>
              </a:rPr>
              <a:t>name = "Craig"</a:t>
            </a:r>
          </a:p>
          <a:p>
            <a:pPr>
              <a:buClr>
                <a:srgbClr val="000000"/>
              </a:buClr>
              <a:buSzPct val="67000"/>
              <a:tabLst>
                <a:tab pos="656650" algn="l"/>
                <a:tab pos="1313299" algn="l"/>
                <a:tab pos="1969949" algn="l"/>
              </a:tabLst>
            </a:pPr>
            <a:r>
              <a:rPr lang="en-GB" sz="1500" dirty="0" err="1">
                <a:latin typeface="Times" charset="0"/>
              </a:rPr>
              <a:t>accountNumber</a:t>
            </a:r>
            <a:r>
              <a:rPr lang="en-GB" sz="1500" dirty="0">
                <a:latin typeface="Times" charset="0"/>
              </a:rPr>
              <a:t> = 123456</a:t>
            </a:r>
          </a:p>
        </p:txBody>
      </p:sp>
      <p:sp>
        <p:nvSpPr>
          <p:cNvPr id="14345" name="Oval 9"/>
          <p:cNvSpPr>
            <a:spLocks noChangeArrowheads="1"/>
          </p:cNvSpPr>
          <p:nvPr/>
        </p:nvSpPr>
        <p:spPr bwMode="auto">
          <a:xfrm>
            <a:off x="7194720" y="5039089"/>
            <a:ext cx="2551680" cy="1330700"/>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1500">
                <a:latin typeface="Times" charset="0"/>
              </a:rPr>
              <a:t>OverdraftAccount</a:t>
            </a:r>
          </a:p>
          <a:p>
            <a:pPr>
              <a:buClr>
                <a:srgbClr val="000000"/>
              </a:buClr>
              <a:buSzPct val="67000"/>
              <a:tabLst>
                <a:tab pos="656650" algn="l"/>
                <a:tab pos="1313299" algn="l"/>
                <a:tab pos="1969949" algn="l"/>
              </a:tabLst>
            </a:pPr>
            <a:r>
              <a:rPr lang="en-GB" sz="1500">
                <a:latin typeface="Times" charset="0"/>
              </a:rPr>
              <a:t>name = "John"</a:t>
            </a:r>
          </a:p>
          <a:p>
            <a:pPr>
              <a:buClr>
                <a:srgbClr val="000000"/>
              </a:buClr>
              <a:buSzPct val="67000"/>
              <a:tabLst>
                <a:tab pos="656650" algn="l"/>
                <a:tab pos="1313299" algn="l"/>
                <a:tab pos="1969949" algn="l"/>
              </a:tabLst>
            </a:pPr>
            <a:r>
              <a:rPr lang="en-GB" sz="1500">
                <a:latin typeface="Times" charset="0"/>
              </a:rPr>
              <a:t>accountNumber = 3323</a:t>
            </a:r>
          </a:p>
          <a:p>
            <a:pPr>
              <a:buClr>
                <a:srgbClr val="000000"/>
              </a:buClr>
              <a:buSzPct val="67000"/>
              <a:tabLst>
                <a:tab pos="656650" algn="l"/>
                <a:tab pos="1313299" algn="l"/>
                <a:tab pos="1969949" algn="l"/>
              </a:tabLst>
            </a:pPr>
            <a:r>
              <a:rPr lang="en-GB" sz="1500">
                <a:latin typeface="Times" charset="0"/>
              </a:rPr>
              <a:t>limit = 1000.0</a:t>
            </a:r>
          </a:p>
        </p:txBody>
      </p:sp>
      <p:sp>
        <p:nvSpPr>
          <p:cNvPr id="14349" name="Line 13"/>
          <p:cNvSpPr>
            <a:spLocks noChangeShapeType="1"/>
          </p:cNvSpPr>
          <p:nvPr/>
        </p:nvSpPr>
        <p:spPr bwMode="auto">
          <a:xfrm>
            <a:off x="3182880" y="4908035"/>
            <a:ext cx="62208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2945" tIns="41473" rIns="82945" bIns="41473"/>
          <a:lstStyle/>
          <a:p>
            <a:endParaRPr lang="en-US"/>
          </a:p>
        </p:txBody>
      </p:sp>
      <p:sp>
        <p:nvSpPr>
          <p:cNvPr id="14350" name="Line 14"/>
          <p:cNvSpPr>
            <a:spLocks noChangeShapeType="1"/>
          </p:cNvSpPr>
          <p:nvPr/>
        </p:nvSpPr>
        <p:spPr bwMode="auto">
          <a:xfrm flipV="1">
            <a:off x="6016800" y="5806690"/>
            <a:ext cx="1244160" cy="13825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285846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anim calcmode="lin" valueType="num">
                                      <p:cBhvr additive="base">
                                        <p:cTn id="19"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 calcmode="lin" valueType="num">
                                      <p:cBhvr additive="base">
                                        <p:cTn id="25"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40"/>
                                        </p:tgtEl>
                                        <p:attrNameLst>
                                          <p:attrName>style.visibility</p:attrName>
                                        </p:attrNameLst>
                                      </p:cBhvr>
                                      <p:to>
                                        <p:strVal val="visible"/>
                                      </p:to>
                                    </p:set>
                                    <p:anim calcmode="lin" valueType="num">
                                      <p:cBhvr additive="base">
                                        <p:cTn id="31" dur="500" fill="hold"/>
                                        <p:tgtEl>
                                          <p:spTgt spid="14340"/>
                                        </p:tgtEl>
                                        <p:attrNameLst>
                                          <p:attrName>ppt_x</p:attrName>
                                        </p:attrNameLst>
                                      </p:cBhvr>
                                      <p:tavLst>
                                        <p:tav tm="0">
                                          <p:val>
                                            <p:strVal val="#ppt_x"/>
                                          </p:val>
                                        </p:tav>
                                        <p:tav tm="100000">
                                          <p:val>
                                            <p:strVal val="#ppt_x"/>
                                          </p:val>
                                        </p:tav>
                                      </p:tavLst>
                                    </p:anim>
                                    <p:anim calcmode="lin" valueType="num">
                                      <p:cBhvr additive="base">
                                        <p:cTn id="32" dur="500" fill="hold"/>
                                        <p:tgtEl>
                                          <p:spTgt spid="1434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341"/>
                                        </p:tgtEl>
                                        <p:attrNameLst>
                                          <p:attrName>style.visibility</p:attrName>
                                        </p:attrNameLst>
                                      </p:cBhvr>
                                      <p:to>
                                        <p:strVal val="visible"/>
                                      </p:to>
                                    </p:set>
                                    <p:anim calcmode="lin" valueType="num">
                                      <p:cBhvr additive="base">
                                        <p:cTn id="35" dur="500" fill="hold"/>
                                        <p:tgtEl>
                                          <p:spTgt spid="14341"/>
                                        </p:tgtEl>
                                        <p:attrNameLst>
                                          <p:attrName>ppt_x</p:attrName>
                                        </p:attrNameLst>
                                      </p:cBhvr>
                                      <p:tavLst>
                                        <p:tav tm="0">
                                          <p:val>
                                            <p:strVal val="#ppt_x"/>
                                          </p:val>
                                        </p:tav>
                                        <p:tav tm="100000">
                                          <p:val>
                                            <p:strVal val="#ppt_x"/>
                                          </p:val>
                                        </p:tav>
                                      </p:tavLst>
                                    </p:anim>
                                    <p:anim calcmode="lin" valueType="num">
                                      <p:cBhvr additive="base">
                                        <p:cTn id="36"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344"/>
                                        </p:tgtEl>
                                        <p:attrNameLst>
                                          <p:attrName>style.visibility</p:attrName>
                                        </p:attrNameLst>
                                      </p:cBhvr>
                                      <p:to>
                                        <p:strVal val="visible"/>
                                      </p:to>
                                    </p:set>
                                    <p:anim calcmode="lin" valueType="num">
                                      <p:cBhvr additive="base">
                                        <p:cTn id="41" dur="500" fill="hold"/>
                                        <p:tgtEl>
                                          <p:spTgt spid="14344"/>
                                        </p:tgtEl>
                                        <p:attrNameLst>
                                          <p:attrName>ppt_x</p:attrName>
                                        </p:attrNameLst>
                                      </p:cBhvr>
                                      <p:tavLst>
                                        <p:tav tm="0">
                                          <p:val>
                                            <p:strVal val="#ppt_x"/>
                                          </p:val>
                                        </p:tav>
                                        <p:tav tm="100000">
                                          <p:val>
                                            <p:strVal val="#ppt_x"/>
                                          </p:val>
                                        </p:tav>
                                      </p:tavLst>
                                    </p:anim>
                                    <p:anim calcmode="lin" valueType="num">
                                      <p:cBhvr additive="base">
                                        <p:cTn id="42" dur="500" fill="hold"/>
                                        <p:tgtEl>
                                          <p:spTgt spid="1434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342"/>
                                        </p:tgtEl>
                                        <p:attrNameLst>
                                          <p:attrName>style.visibility</p:attrName>
                                        </p:attrNameLst>
                                      </p:cBhvr>
                                      <p:to>
                                        <p:strVal val="visible"/>
                                      </p:to>
                                    </p:set>
                                    <p:anim calcmode="lin" valueType="num">
                                      <p:cBhvr additive="base">
                                        <p:cTn id="45" dur="500" fill="hold"/>
                                        <p:tgtEl>
                                          <p:spTgt spid="14342"/>
                                        </p:tgtEl>
                                        <p:attrNameLst>
                                          <p:attrName>ppt_x</p:attrName>
                                        </p:attrNameLst>
                                      </p:cBhvr>
                                      <p:tavLst>
                                        <p:tav tm="0">
                                          <p:val>
                                            <p:strVal val="#ppt_x"/>
                                          </p:val>
                                        </p:tav>
                                        <p:tav tm="100000">
                                          <p:val>
                                            <p:strVal val="#ppt_x"/>
                                          </p:val>
                                        </p:tav>
                                      </p:tavLst>
                                    </p:anim>
                                    <p:anim calcmode="lin" valueType="num">
                                      <p:cBhvr additive="base">
                                        <p:cTn id="46" dur="500" fill="hold"/>
                                        <p:tgtEl>
                                          <p:spTgt spid="143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349"/>
                                        </p:tgtEl>
                                        <p:attrNameLst>
                                          <p:attrName>style.visibility</p:attrName>
                                        </p:attrNameLst>
                                      </p:cBhvr>
                                      <p:to>
                                        <p:strVal val="visible"/>
                                      </p:to>
                                    </p:set>
                                    <p:anim calcmode="lin" valueType="num">
                                      <p:cBhvr additive="base">
                                        <p:cTn id="49" dur="500" fill="hold"/>
                                        <p:tgtEl>
                                          <p:spTgt spid="14349"/>
                                        </p:tgtEl>
                                        <p:attrNameLst>
                                          <p:attrName>ppt_x</p:attrName>
                                        </p:attrNameLst>
                                      </p:cBhvr>
                                      <p:tavLst>
                                        <p:tav tm="0">
                                          <p:val>
                                            <p:strVal val="#ppt_x"/>
                                          </p:val>
                                        </p:tav>
                                        <p:tav tm="100000">
                                          <p:val>
                                            <p:strVal val="#ppt_x"/>
                                          </p:val>
                                        </p:tav>
                                      </p:tavLst>
                                    </p:anim>
                                    <p:anim calcmode="lin" valueType="num">
                                      <p:cBhvr additive="base">
                                        <p:cTn id="50" dur="500" fill="hold"/>
                                        <p:tgtEl>
                                          <p:spTgt spid="1434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343"/>
                                        </p:tgtEl>
                                        <p:attrNameLst>
                                          <p:attrName>style.visibility</p:attrName>
                                        </p:attrNameLst>
                                      </p:cBhvr>
                                      <p:to>
                                        <p:strVal val="visible"/>
                                      </p:to>
                                    </p:set>
                                    <p:anim calcmode="lin" valueType="num">
                                      <p:cBhvr additive="base">
                                        <p:cTn id="53" dur="500" fill="hold"/>
                                        <p:tgtEl>
                                          <p:spTgt spid="14343"/>
                                        </p:tgtEl>
                                        <p:attrNameLst>
                                          <p:attrName>ppt_x</p:attrName>
                                        </p:attrNameLst>
                                      </p:cBhvr>
                                      <p:tavLst>
                                        <p:tav tm="0">
                                          <p:val>
                                            <p:strVal val="#ppt_x"/>
                                          </p:val>
                                        </p:tav>
                                        <p:tav tm="100000">
                                          <p:val>
                                            <p:strVal val="#ppt_x"/>
                                          </p:val>
                                        </p:tav>
                                      </p:tavLst>
                                    </p:anim>
                                    <p:anim calcmode="lin" valueType="num">
                                      <p:cBhvr additive="base">
                                        <p:cTn id="54" dur="500" fill="hold"/>
                                        <p:tgtEl>
                                          <p:spTgt spid="1434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350"/>
                                        </p:tgtEl>
                                        <p:attrNameLst>
                                          <p:attrName>style.visibility</p:attrName>
                                        </p:attrNameLst>
                                      </p:cBhvr>
                                      <p:to>
                                        <p:strVal val="visible"/>
                                      </p:to>
                                    </p:set>
                                    <p:anim calcmode="lin" valueType="num">
                                      <p:cBhvr additive="base">
                                        <p:cTn id="57" dur="500" fill="hold"/>
                                        <p:tgtEl>
                                          <p:spTgt spid="14350"/>
                                        </p:tgtEl>
                                        <p:attrNameLst>
                                          <p:attrName>ppt_x</p:attrName>
                                        </p:attrNameLst>
                                      </p:cBhvr>
                                      <p:tavLst>
                                        <p:tav tm="0">
                                          <p:val>
                                            <p:strVal val="#ppt_x"/>
                                          </p:val>
                                        </p:tav>
                                        <p:tav tm="100000">
                                          <p:val>
                                            <p:strVal val="#ppt_x"/>
                                          </p:val>
                                        </p:tav>
                                      </p:tavLst>
                                    </p:anim>
                                    <p:anim calcmode="lin" valueType="num">
                                      <p:cBhvr additive="base">
                                        <p:cTn id="58" dur="500" fill="hold"/>
                                        <p:tgtEl>
                                          <p:spTgt spid="1435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345"/>
                                        </p:tgtEl>
                                        <p:attrNameLst>
                                          <p:attrName>style.visibility</p:attrName>
                                        </p:attrNameLst>
                                      </p:cBhvr>
                                      <p:to>
                                        <p:strVal val="visible"/>
                                      </p:to>
                                    </p:set>
                                    <p:anim calcmode="lin" valueType="num">
                                      <p:cBhvr additive="base">
                                        <p:cTn id="61" dur="500" fill="hold"/>
                                        <p:tgtEl>
                                          <p:spTgt spid="14345"/>
                                        </p:tgtEl>
                                        <p:attrNameLst>
                                          <p:attrName>ppt_x</p:attrName>
                                        </p:attrNameLst>
                                      </p:cBhvr>
                                      <p:tavLst>
                                        <p:tav tm="0">
                                          <p:val>
                                            <p:strVal val="#ppt_x"/>
                                          </p:val>
                                        </p:tav>
                                        <p:tav tm="100000">
                                          <p:val>
                                            <p:strVal val="#ppt_x"/>
                                          </p:val>
                                        </p:tav>
                                      </p:tavLst>
                                    </p:anim>
                                    <p:anim calcmode="lin" valueType="num">
                                      <p:cBhvr additive="base">
                                        <p:cTn id="62"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P spid="14341" grpId="0"/>
      <p:bldP spid="14342" grpId="0"/>
      <p:bldP spid="14343" grpId="0"/>
      <p:bldP spid="14344" grpId="0" animBg="1"/>
      <p:bldP spid="14345" grpId="0" animBg="1"/>
      <p:bldP spid="14349" grpId="0" animBg="1"/>
      <p:bldP spid="143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708471" y="489653"/>
            <a:ext cx="252144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Lst>
              <a:defRPr sz="2400">
                <a:solidFill>
                  <a:schemeClr val="tx1"/>
                </a:solidFill>
                <a:latin typeface="Times New Roman" charset="0"/>
                <a:ea typeface="ＭＳ Ｐゴシック" charset="0"/>
              </a:defRPr>
            </a:lvl1pPr>
            <a:lvl2pPr>
              <a:tabLst>
                <a:tab pos="723900" algn="l"/>
                <a:tab pos="1447800" algn="l"/>
                <a:tab pos="2171700" algn="l"/>
              </a:tabLst>
              <a:defRPr sz="2400">
                <a:solidFill>
                  <a:schemeClr val="tx1"/>
                </a:solidFill>
                <a:latin typeface="Times New Roman" charset="0"/>
                <a:ea typeface="ＭＳ Ｐゴシック" charset="0"/>
              </a:defRPr>
            </a:lvl2pPr>
            <a:lvl3pPr>
              <a:tabLst>
                <a:tab pos="723900" algn="l"/>
                <a:tab pos="1447800" algn="l"/>
                <a:tab pos="2171700" algn="l"/>
              </a:tabLst>
              <a:defRPr sz="2400">
                <a:solidFill>
                  <a:schemeClr val="tx1"/>
                </a:solidFill>
                <a:latin typeface="Times New Roman" charset="0"/>
                <a:ea typeface="ＭＳ Ｐゴシック" charset="0"/>
              </a:defRPr>
            </a:lvl3pPr>
            <a:lvl4pPr>
              <a:tabLst>
                <a:tab pos="723900" algn="l"/>
                <a:tab pos="1447800" algn="l"/>
                <a:tab pos="2171700" algn="l"/>
              </a:tabLst>
              <a:defRPr sz="2400">
                <a:solidFill>
                  <a:schemeClr val="tx1"/>
                </a:solidFill>
                <a:latin typeface="Times New Roman" charset="0"/>
                <a:ea typeface="ＭＳ Ｐゴシック" charset="0"/>
              </a:defRPr>
            </a:lvl4pPr>
            <a:lvl5pPr>
              <a:tabLst>
                <a:tab pos="723900" algn="l"/>
                <a:tab pos="1447800" algn="l"/>
                <a:tab pos="21717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Polymorphism</a:t>
            </a:r>
          </a:p>
        </p:txBody>
      </p:sp>
      <p:sp>
        <p:nvSpPr>
          <p:cNvPr id="15363" name="Text Box 3"/>
          <p:cNvSpPr txBox="1">
            <a:spLocks noChangeArrowheads="1"/>
          </p:cNvSpPr>
          <p:nvPr/>
        </p:nvSpPr>
        <p:spPr bwMode="auto">
          <a:xfrm>
            <a:off x="884183" y="1239601"/>
            <a:ext cx="7768800" cy="44708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In the previous slide, the two variables are defined to have the same type at compile time: </a:t>
            </a:r>
            <a:r>
              <a:rPr lang="en-GB" dirty="0" err="1">
                <a:latin typeface="Calibri"/>
              </a:rPr>
              <a:t>BankAccount</a:t>
            </a:r>
            <a:endParaRPr lang="en-GB" dirty="0">
              <a:latin typeface="Calibri"/>
            </a:endParaRPr>
          </a:p>
          <a:p>
            <a:pPr lvl="1">
              <a:spcBef>
                <a:spcPts val="249"/>
              </a:spcBef>
              <a:buClr>
                <a:srgbClr val="000000"/>
              </a:buClr>
              <a:buSzPct val="85000"/>
              <a:buBlip>
                <a:blip r:embed="rId3"/>
              </a:buBlip>
            </a:pPr>
            <a:r>
              <a:rPr lang="en-GB" sz="1800" dirty="0">
                <a:latin typeface="Calibri"/>
              </a:rPr>
              <a:t>However, the types of objects they are referring to at runtime are different</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What happens when the withdraw method is invoked on each object?</a:t>
            </a:r>
          </a:p>
          <a:p>
            <a:pPr lvl="1">
              <a:spcBef>
                <a:spcPts val="249"/>
              </a:spcBef>
              <a:buClr>
                <a:srgbClr val="000000"/>
              </a:buClr>
              <a:buSzPct val="85000"/>
              <a:buBlip>
                <a:blip r:embed="rId3"/>
              </a:buBlip>
            </a:pPr>
            <a:r>
              <a:rPr lang="en-GB" sz="1800" dirty="0" err="1">
                <a:latin typeface="Calibri"/>
              </a:rPr>
              <a:t>anAccount</a:t>
            </a:r>
            <a:r>
              <a:rPr lang="en-GB" sz="1800" dirty="0">
                <a:latin typeface="Calibri"/>
              </a:rPr>
              <a:t> refers to an instance of </a:t>
            </a:r>
            <a:r>
              <a:rPr lang="en-GB" sz="1800" dirty="0" err="1">
                <a:latin typeface="Calibri"/>
              </a:rPr>
              <a:t>BankAccount</a:t>
            </a:r>
            <a:r>
              <a:rPr lang="en-GB" sz="1800" dirty="0">
                <a:latin typeface="Calibri"/>
              </a:rPr>
              <a:t>.  Therefore, the withdraw method defined in </a:t>
            </a:r>
            <a:r>
              <a:rPr lang="en-GB" sz="1800" dirty="0" err="1">
                <a:latin typeface="Calibri"/>
              </a:rPr>
              <a:t>BankAccount</a:t>
            </a:r>
            <a:r>
              <a:rPr lang="en-GB" sz="1800" dirty="0">
                <a:latin typeface="Calibri"/>
              </a:rPr>
              <a:t> is invoked.</a:t>
            </a:r>
          </a:p>
          <a:p>
            <a:pPr lvl="1">
              <a:spcBef>
                <a:spcPts val="249"/>
              </a:spcBef>
              <a:buClr>
                <a:srgbClr val="000000"/>
              </a:buClr>
              <a:buSzPct val="85000"/>
              <a:buBlip>
                <a:blip r:embed="rId3"/>
              </a:buBlip>
            </a:pPr>
            <a:r>
              <a:rPr lang="en-GB" sz="1800" dirty="0">
                <a:latin typeface="Calibri"/>
              </a:rPr>
              <a:t>account1 refers to an instance of </a:t>
            </a:r>
            <a:r>
              <a:rPr lang="en-GB" sz="1800" dirty="0" err="1">
                <a:latin typeface="Calibri"/>
              </a:rPr>
              <a:t>OverdraftAccount</a:t>
            </a:r>
            <a:r>
              <a:rPr lang="en-GB" sz="1800" dirty="0">
                <a:latin typeface="Calibri"/>
              </a:rPr>
              <a:t>.  Therefore, the withdraw method defined in </a:t>
            </a:r>
            <a:r>
              <a:rPr lang="en-GB" sz="1800" dirty="0" err="1">
                <a:latin typeface="Calibri"/>
              </a:rPr>
              <a:t>OverdraftAccount</a:t>
            </a:r>
            <a:r>
              <a:rPr lang="en-GB" sz="1800" dirty="0">
                <a:latin typeface="Calibri"/>
              </a:rPr>
              <a:t> is invoked.</a:t>
            </a:r>
          </a:p>
          <a:p>
            <a:pPr lvl="1">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Polymorphism is: The method being invoked on an object is determined AT RUNTIME and is based on the type of the object receiving the message.</a:t>
            </a:r>
          </a:p>
        </p:txBody>
      </p:sp>
    </p:spTree>
    <p:extLst>
      <p:ext uri="{BB962C8B-B14F-4D97-AF65-F5344CB8AC3E}">
        <p14:creationId xmlns:p14="http://schemas.microsoft.com/office/powerpoint/2010/main" val="241069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 calcmode="lin" valueType="num">
                                      <p:cBhvr additive="base">
                                        <p:cTn id="2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363">
                                            <p:txEl>
                                              <p:pRg st="5" end="5"/>
                                            </p:txEl>
                                          </p:spTgt>
                                        </p:tgtEl>
                                        <p:attrNameLst>
                                          <p:attrName>style.visibility</p:attrName>
                                        </p:attrNameLst>
                                      </p:cBhvr>
                                      <p:to>
                                        <p:strVal val="visible"/>
                                      </p:to>
                                    </p:set>
                                    <p:anim calcmode="lin" valueType="num">
                                      <p:cBhvr additive="base">
                                        <p:cTn id="31"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363">
                                            <p:txEl>
                                              <p:pRg st="7" end="7"/>
                                            </p:txEl>
                                          </p:spTgt>
                                        </p:tgtEl>
                                        <p:attrNameLst>
                                          <p:attrName>style.visibility</p:attrName>
                                        </p:attrNameLst>
                                      </p:cBhvr>
                                      <p:to>
                                        <p:strVal val="visible"/>
                                      </p:to>
                                    </p:set>
                                    <p:anim calcmode="lin" valueType="num">
                                      <p:cBhvr additive="base">
                                        <p:cTn id="37" dur="5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470880" y="489653"/>
            <a:ext cx="5739840"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Final Methods and Final Classes</a:t>
            </a:r>
          </a:p>
        </p:txBody>
      </p:sp>
      <p:sp>
        <p:nvSpPr>
          <p:cNvPr id="16387" name="Text Box 3"/>
          <p:cNvSpPr txBox="1">
            <a:spLocks noChangeArrowheads="1"/>
          </p:cNvSpPr>
          <p:nvPr/>
        </p:nvSpPr>
        <p:spPr bwMode="auto">
          <a:xfrm>
            <a:off x="2137441" y="1228451"/>
            <a:ext cx="7768800" cy="987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Methods can be qualified with the final modifier</a:t>
            </a:r>
          </a:p>
          <a:p>
            <a:pPr lvl="1">
              <a:spcBef>
                <a:spcPts val="249"/>
              </a:spcBef>
              <a:buClr>
                <a:srgbClr val="000000"/>
              </a:buClr>
              <a:buSzPct val="85000"/>
              <a:buBlip>
                <a:blip r:embed="rId3"/>
              </a:buBlip>
            </a:pPr>
            <a:r>
              <a:rPr lang="en-GB" sz="1800" dirty="0">
                <a:latin typeface="Calibri"/>
              </a:rPr>
              <a:t>Final methods cannot be overridden.</a:t>
            </a:r>
          </a:p>
          <a:p>
            <a:pPr lvl="1">
              <a:spcBef>
                <a:spcPts val="249"/>
              </a:spcBef>
              <a:buClr>
                <a:srgbClr val="000000"/>
              </a:buClr>
              <a:buSzPct val="85000"/>
              <a:buBlip>
                <a:blip r:embed="rId3"/>
              </a:buBlip>
            </a:pPr>
            <a:r>
              <a:rPr lang="en-GB" sz="1800" dirty="0">
                <a:latin typeface="Calibri"/>
              </a:rPr>
              <a:t>This can be useful for security purposes.</a:t>
            </a:r>
          </a:p>
        </p:txBody>
      </p:sp>
      <p:grpSp>
        <p:nvGrpSpPr>
          <p:cNvPr id="16388" name="Group 4"/>
          <p:cNvGrpSpPr>
            <a:grpSpLocks/>
          </p:cNvGrpSpPr>
          <p:nvPr/>
        </p:nvGrpSpPr>
        <p:grpSpPr bwMode="auto">
          <a:xfrm>
            <a:off x="2275680" y="2364730"/>
            <a:ext cx="7338240" cy="887134"/>
            <a:chOff x="522" y="1642"/>
            <a:chExt cx="5096" cy="616"/>
          </a:xfrm>
        </p:grpSpPr>
        <p:sp>
          <p:nvSpPr>
            <p:cNvPr id="16389" name="AutoShape 5"/>
            <p:cNvSpPr>
              <a:spLocks noChangeArrowheads="1"/>
            </p:cNvSpPr>
            <p:nvPr/>
          </p:nvSpPr>
          <p:spPr bwMode="auto">
            <a:xfrm>
              <a:off x="522" y="1642"/>
              <a:ext cx="4972" cy="616"/>
            </a:xfrm>
            <a:prstGeom prst="roundRect">
              <a:avLst>
                <a:gd name="adj" fmla="val 162"/>
              </a:avLst>
            </a:prstGeom>
            <a:solidFill>
              <a:srgbClr val="FFFFCC"/>
            </a:solidFill>
            <a:ln w="9525">
              <a:solidFill>
                <a:srgbClr val="000000"/>
              </a:solidFill>
              <a:round/>
              <a:headEnd/>
              <a:tailEnd/>
            </a:ln>
          </p:spPr>
          <p:txBody>
            <a:bodyPr wrap="none" anchor="ctr"/>
            <a:lstStyle/>
            <a:p>
              <a:endParaRPr lang="en-US"/>
            </a:p>
          </p:txBody>
        </p:sp>
        <p:sp>
          <p:nvSpPr>
            <p:cNvPr id="16390" name="Text Box 6"/>
            <p:cNvSpPr txBox="1">
              <a:spLocks noChangeArrowheads="1"/>
            </p:cNvSpPr>
            <p:nvPr/>
          </p:nvSpPr>
          <p:spPr bwMode="auto">
            <a:xfrm>
              <a:off x="625" y="1668"/>
              <a:ext cx="4993" cy="4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a:latin typeface="Courier" charset="0"/>
                </a:rPr>
                <a:t>public final </a:t>
              </a:r>
              <a:r>
                <a:rPr lang="en-GB" sz="1300" dirty="0" err="1">
                  <a:latin typeface="Courier" charset="0"/>
                </a:rPr>
                <a:t>boolean</a:t>
              </a:r>
              <a:r>
                <a:rPr lang="en-GB" sz="1300" dirty="0">
                  <a:latin typeface="Courier" charset="0"/>
                </a:rPr>
                <a:t> </a:t>
              </a:r>
              <a:r>
                <a:rPr lang="en-GB" sz="1300" dirty="0" err="1">
                  <a:latin typeface="Courier" charset="0"/>
                </a:rPr>
                <a:t>validatePassword</a:t>
              </a:r>
              <a:r>
                <a:rPr lang="en-GB" sz="1300" dirty="0">
                  <a:latin typeface="Courier" charset="0"/>
                </a:rPr>
                <a:t>(String username, String Password)</a:t>
              </a:r>
            </a:p>
            <a:p>
              <a:pPr>
                <a:spcBef>
                  <a:spcPts val="249"/>
                </a:spcBef>
                <a:buClr>
                  <a:srgbClr val="000000"/>
                </a:buClr>
                <a:buSzPct val="174000"/>
              </a:pPr>
              <a:r>
                <a:rPr lang="en-GB" sz="1300" dirty="0">
                  <a:latin typeface="Courier" charset="0"/>
                </a:rPr>
                <a:t>{</a:t>
              </a:r>
            </a:p>
            <a:p>
              <a:pPr>
                <a:spcBef>
                  <a:spcPts val="249"/>
                </a:spcBef>
                <a:buClr>
                  <a:srgbClr val="000000"/>
                </a:buClr>
                <a:buSzPct val="174000"/>
              </a:pPr>
              <a:r>
                <a:rPr lang="en-GB" sz="1300" dirty="0">
                  <a:latin typeface="Courier" charset="0"/>
                </a:rPr>
                <a:t>	[...]</a:t>
              </a:r>
            </a:p>
          </p:txBody>
        </p:sp>
      </p:grpSp>
      <p:sp>
        <p:nvSpPr>
          <p:cNvPr id="16391" name="Text Box 7"/>
          <p:cNvSpPr txBox="1">
            <a:spLocks noChangeArrowheads="1"/>
          </p:cNvSpPr>
          <p:nvPr/>
        </p:nvSpPr>
        <p:spPr bwMode="auto">
          <a:xfrm>
            <a:off x="2137441" y="3446282"/>
            <a:ext cx="7768800" cy="1264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Classes can be qualified with the final modifier</a:t>
            </a:r>
          </a:p>
          <a:p>
            <a:pPr lvl="1">
              <a:spcBef>
                <a:spcPts val="249"/>
              </a:spcBef>
              <a:buClr>
                <a:srgbClr val="000000"/>
              </a:buClr>
              <a:buSzPct val="85000"/>
              <a:buBlip>
                <a:blip r:embed="rId3"/>
              </a:buBlip>
            </a:pPr>
            <a:r>
              <a:rPr lang="en-GB" sz="1800" dirty="0">
                <a:latin typeface="Calibri"/>
              </a:rPr>
              <a:t>The class cannot be extended</a:t>
            </a:r>
          </a:p>
          <a:p>
            <a:pPr lvl="1">
              <a:spcBef>
                <a:spcPts val="249"/>
              </a:spcBef>
              <a:buClr>
                <a:srgbClr val="000000"/>
              </a:buClr>
              <a:buSzPct val="85000"/>
              <a:buBlip>
                <a:blip r:embed="rId3"/>
              </a:buBlip>
            </a:pPr>
            <a:r>
              <a:rPr lang="en-GB" sz="1800" dirty="0">
                <a:latin typeface="Calibri"/>
              </a:rPr>
              <a:t>This can be used to improve performance.  Because there an be no subclasses, there will be no polymorphic overhead at runtime.</a:t>
            </a:r>
          </a:p>
        </p:txBody>
      </p:sp>
      <p:sp>
        <p:nvSpPr>
          <p:cNvPr id="16392" name="AutoShape 8"/>
          <p:cNvSpPr>
            <a:spLocks noChangeArrowheads="1"/>
          </p:cNvSpPr>
          <p:nvPr/>
        </p:nvSpPr>
        <p:spPr bwMode="auto">
          <a:xfrm>
            <a:off x="4199520" y="4794265"/>
            <a:ext cx="3176640" cy="887133"/>
          </a:xfrm>
          <a:prstGeom prst="roundRect">
            <a:avLst>
              <a:gd name="adj" fmla="val 162"/>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6393" name="Text Box 9"/>
          <p:cNvSpPr txBox="1">
            <a:spLocks noChangeArrowheads="1"/>
          </p:cNvSpPr>
          <p:nvPr/>
        </p:nvSpPr>
        <p:spPr bwMode="auto">
          <a:xfrm>
            <a:off x="4396801" y="4935399"/>
            <a:ext cx="2640960" cy="6640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final class Color</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a:t>
            </a:r>
          </a:p>
        </p:txBody>
      </p:sp>
    </p:spTree>
    <p:extLst>
      <p:ext uri="{BB962C8B-B14F-4D97-AF65-F5344CB8AC3E}">
        <p14:creationId xmlns:p14="http://schemas.microsoft.com/office/powerpoint/2010/main" val="8409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8"/>
                                        </p:tgtEl>
                                        <p:attrNameLst>
                                          <p:attrName>style.visibility</p:attrName>
                                        </p:attrNameLst>
                                      </p:cBhvr>
                                      <p:to>
                                        <p:strVal val="visible"/>
                                      </p:to>
                                    </p:set>
                                    <p:anim calcmode="lin" valueType="num">
                                      <p:cBhvr additive="base">
                                        <p:cTn id="25" dur="500" fill="hold"/>
                                        <p:tgtEl>
                                          <p:spTgt spid="16388"/>
                                        </p:tgtEl>
                                        <p:attrNameLst>
                                          <p:attrName>ppt_x</p:attrName>
                                        </p:attrNameLst>
                                      </p:cBhvr>
                                      <p:tavLst>
                                        <p:tav tm="0">
                                          <p:val>
                                            <p:strVal val="#ppt_x"/>
                                          </p:val>
                                        </p:tav>
                                        <p:tav tm="100000">
                                          <p:val>
                                            <p:strVal val="#ppt_x"/>
                                          </p:val>
                                        </p:tav>
                                      </p:tavLst>
                                    </p:anim>
                                    <p:anim calcmode="lin" valueType="num">
                                      <p:cBhvr additive="base">
                                        <p:cTn id="26"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91">
                                            <p:txEl>
                                              <p:pRg st="0" end="0"/>
                                            </p:txEl>
                                          </p:spTgt>
                                        </p:tgtEl>
                                        <p:attrNameLst>
                                          <p:attrName>style.visibility</p:attrName>
                                        </p:attrNameLst>
                                      </p:cBhvr>
                                      <p:to>
                                        <p:strVal val="visible"/>
                                      </p:to>
                                    </p:set>
                                    <p:anim calcmode="lin" valueType="num">
                                      <p:cBhvr additive="base">
                                        <p:cTn id="31" dur="500" fill="hold"/>
                                        <p:tgtEl>
                                          <p:spTgt spid="1639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91">
                                            <p:txEl>
                                              <p:pRg st="1" end="1"/>
                                            </p:txEl>
                                          </p:spTgt>
                                        </p:tgtEl>
                                        <p:attrNameLst>
                                          <p:attrName>style.visibility</p:attrName>
                                        </p:attrNameLst>
                                      </p:cBhvr>
                                      <p:to>
                                        <p:strVal val="visible"/>
                                      </p:to>
                                    </p:set>
                                    <p:anim calcmode="lin" valueType="num">
                                      <p:cBhvr additive="base">
                                        <p:cTn id="37" dur="500" fill="hold"/>
                                        <p:tgtEl>
                                          <p:spTgt spid="16391">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391">
                                            <p:txEl>
                                              <p:pRg st="2" end="2"/>
                                            </p:txEl>
                                          </p:spTgt>
                                        </p:tgtEl>
                                        <p:attrNameLst>
                                          <p:attrName>style.visibility</p:attrName>
                                        </p:attrNameLst>
                                      </p:cBhvr>
                                      <p:to>
                                        <p:strVal val="visible"/>
                                      </p:to>
                                    </p:set>
                                    <p:anim calcmode="lin" valueType="num">
                                      <p:cBhvr additive="base">
                                        <p:cTn id="43" dur="500" fill="hold"/>
                                        <p:tgtEl>
                                          <p:spTgt spid="16391">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392"/>
                                        </p:tgtEl>
                                        <p:attrNameLst>
                                          <p:attrName>style.visibility</p:attrName>
                                        </p:attrNameLst>
                                      </p:cBhvr>
                                      <p:to>
                                        <p:strVal val="visible"/>
                                      </p:to>
                                    </p:set>
                                    <p:anim calcmode="lin" valueType="num">
                                      <p:cBhvr additive="base">
                                        <p:cTn id="49" dur="500" fill="hold"/>
                                        <p:tgtEl>
                                          <p:spTgt spid="16392"/>
                                        </p:tgtEl>
                                        <p:attrNameLst>
                                          <p:attrName>ppt_x</p:attrName>
                                        </p:attrNameLst>
                                      </p:cBhvr>
                                      <p:tavLst>
                                        <p:tav tm="0">
                                          <p:val>
                                            <p:strVal val="#ppt_x"/>
                                          </p:val>
                                        </p:tav>
                                        <p:tav tm="100000">
                                          <p:val>
                                            <p:strVal val="#ppt_x"/>
                                          </p:val>
                                        </p:tav>
                                      </p:tavLst>
                                    </p:anim>
                                    <p:anim calcmode="lin" valueType="num">
                                      <p:cBhvr additive="base">
                                        <p:cTn id="50" dur="500" fill="hold"/>
                                        <p:tgtEl>
                                          <p:spTgt spid="1639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393"/>
                                        </p:tgtEl>
                                        <p:attrNameLst>
                                          <p:attrName>style.visibility</p:attrName>
                                        </p:attrNameLst>
                                      </p:cBhvr>
                                      <p:to>
                                        <p:strVal val="visible"/>
                                      </p:to>
                                    </p:set>
                                    <p:anim calcmode="lin" valueType="num">
                                      <p:cBhvr additive="base">
                                        <p:cTn id="53" dur="500" fill="hold"/>
                                        <p:tgtEl>
                                          <p:spTgt spid="16393"/>
                                        </p:tgtEl>
                                        <p:attrNameLst>
                                          <p:attrName>ppt_x</p:attrName>
                                        </p:attrNameLst>
                                      </p:cBhvr>
                                      <p:tavLst>
                                        <p:tav tm="0">
                                          <p:val>
                                            <p:strVal val="#ppt_x"/>
                                          </p:val>
                                        </p:tav>
                                        <p:tav tm="100000">
                                          <p:val>
                                            <p:strVal val="#ppt_x"/>
                                          </p:val>
                                        </p:tav>
                                      </p:tavLst>
                                    </p:anim>
                                    <p:anim calcmode="lin" valueType="num">
                                      <p:cBhvr additive="base">
                                        <p:cTn id="54" dur="500" fill="hold"/>
                                        <p:tgtEl>
                                          <p:spTgt spid="16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nimBg="1"/>
      <p:bldP spid="163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8059EAD-3FCF-784A-B564-FCFF4DDBCCBF}" type="slidenum">
              <a:rPr lang="en-US"/>
              <a:pPr/>
              <a:t>23</a:t>
            </a:fld>
            <a:endParaRPr lang="en-US">
              <a:solidFill>
                <a:schemeClr val="tx1"/>
              </a:solidFill>
            </a:endParaRPr>
          </a:p>
        </p:txBody>
      </p:sp>
      <p:sp>
        <p:nvSpPr>
          <p:cNvPr id="306178" name="Rectangle 2"/>
          <p:cNvSpPr>
            <a:spLocks noGrp="1" noChangeArrowheads="1"/>
          </p:cNvSpPr>
          <p:nvPr>
            <p:ph type="title"/>
          </p:nvPr>
        </p:nvSpPr>
        <p:spPr>
          <a:xfrm>
            <a:off x="1981201" y="152400"/>
            <a:ext cx="8391525" cy="457200"/>
          </a:xfrm>
        </p:spPr>
        <p:txBody>
          <a:bodyPr>
            <a:normAutofit fontScale="90000"/>
          </a:bodyPr>
          <a:lstStyle/>
          <a:p>
            <a:r>
              <a:rPr lang="en-US"/>
              <a:t>Static Variables</a:t>
            </a:r>
          </a:p>
        </p:txBody>
      </p:sp>
      <p:sp>
        <p:nvSpPr>
          <p:cNvPr id="306179" name="Rectangle 3"/>
          <p:cNvSpPr>
            <a:spLocks noChangeArrowheads="1"/>
          </p:cNvSpPr>
          <p:nvPr/>
        </p:nvSpPr>
        <p:spPr bwMode="auto">
          <a:xfrm>
            <a:off x="2057400" y="1524000"/>
            <a:ext cx="792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06180" name="Rectangle 4"/>
          <p:cNvSpPr>
            <a:spLocks noChangeArrowheads="1"/>
          </p:cNvSpPr>
          <p:nvPr/>
        </p:nvSpPr>
        <p:spPr bwMode="auto">
          <a:xfrm>
            <a:off x="1981200" y="784225"/>
            <a:ext cx="8382000" cy="4339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indent="338138">
              <a:buClr>
                <a:schemeClr val="folHlink"/>
              </a:buClr>
              <a:buSzPct val="75000"/>
              <a:buFont typeface="Wingdings" charset="0"/>
              <a:buChar char="n"/>
            </a:pPr>
            <a:r>
              <a:rPr lang="en-US" i="1">
                <a:solidFill>
                  <a:schemeClr val="hlink"/>
                </a:solidFill>
              </a:rPr>
              <a:t>Static</a:t>
            </a:r>
            <a:r>
              <a:rPr lang="en-US"/>
              <a:t> means </a:t>
            </a:r>
            <a:r>
              <a:rPr lang="ja-JP" altLang="en-US">
                <a:latin typeface="Arial"/>
              </a:rPr>
              <a:t>“</a:t>
            </a:r>
            <a:r>
              <a:rPr lang="en-US"/>
              <a:t>pertaining to the class in general</a:t>
            </a:r>
            <a:r>
              <a:rPr lang="ja-JP" altLang="en-US">
                <a:latin typeface="Arial"/>
              </a:rPr>
              <a:t>”</a:t>
            </a:r>
            <a:r>
              <a:rPr lang="en-US"/>
              <a:t>, </a:t>
            </a:r>
            <a:r>
              <a:rPr lang="en-US" i="1"/>
              <a:t>not</a:t>
            </a:r>
            <a:r>
              <a:rPr lang="en-US"/>
              <a:t> to </a:t>
            </a:r>
          </a:p>
          <a:p>
            <a:pPr indent="338138">
              <a:buClr>
                <a:schemeClr val="folHlink"/>
              </a:buClr>
              <a:buSzPct val="75000"/>
            </a:pPr>
            <a:r>
              <a:rPr lang="en-US"/>
              <a:t>an individual object</a:t>
            </a:r>
          </a:p>
          <a:p>
            <a:pPr indent="338138">
              <a:buClr>
                <a:schemeClr val="folHlink"/>
              </a:buClr>
              <a:buSzPct val="75000"/>
            </a:pPr>
            <a:endParaRPr lang="en-US"/>
          </a:p>
          <a:p>
            <a:pPr indent="338138">
              <a:buClr>
                <a:schemeClr val="folHlink"/>
              </a:buClr>
              <a:buSzPct val="75000"/>
              <a:buFont typeface="Wingdings" charset="0"/>
              <a:buChar char="n"/>
            </a:pPr>
            <a:r>
              <a:rPr lang="en-US"/>
              <a:t>A variable may be declared (outside of a method)  </a:t>
            </a:r>
          </a:p>
          <a:p>
            <a:pPr indent="338138">
              <a:buClr>
                <a:schemeClr val="folHlink"/>
              </a:buClr>
              <a:buSzPct val="75000"/>
            </a:pPr>
            <a:r>
              <a:rPr lang="en-US"/>
              <a:t>with the </a:t>
            </a:r>
            <a:r>
              <a:rPr lang="en-US" i="1">
                <a:solidFill>
                  <a:schemeClr val="hlink"/>
                </a:solidFill>
              </a:rPr>
              <a:t>static</a:t>
            </a:r>
            <a:r>
              <a:rPr lang="en-US"/>
              <a:t> keyword:</a:t>
            </a:r>
          </a:p>
          <a:p>
            <a:pPr lvl="1" indent="403225">
              <a:buClr>
                <a:schemeClr val="folHlink"/>
              </a:buClr>
              <a:buSzPct val="75000"/>
              <a:buFont typeface="Wingdings" charset="0"/>
              <a:buChar char="n"/>
            </a:pPr>
            <a:r>
              <a:rPr lang="en-US" sz="2000" b="1">
                <a:latin typeface="Courier New" charset="0"/>
              </a:rPr>
              <a:t>E.g. </a:t>
            </a:r>
            <a:r>
              <a:rPr lang="en-US" sz="2000" b="1">
                <a:solidFill>
                  <a:schemeClr val="folHlink"/>
                </a:solidFill>
                <a:latin typeface="Courier New" charset="0"/>
              </a:rPr>
              <a:t>static</a:t>
            </a:r>
            <a:r>
              <a:rPr lang="en-US" sz="2000" b="1">
                <a:latin typeface="Courier New" charset="0"/>
              </a:rPr>
              <a:t> int numTicketsSold;</a:t>
            </a:r>
            <a:endParaRPr lang="en-US" sz="2000"/>
          </a:p>
          <a:p>
            <a:pPr lvl="1" indent="403225">
              <a:buClr>
                <a:schemeClr val="folHlink"/>
              </a:buClr>
              <a:buSzPct val="75000"/>
              <a:buFont typeface="Wingdings" charset="0"/>
              <a:buChar char="n"/>
            </a:pPr>
            <a:r>
              <a:rPr lang="en-US" sz="2000"/>
              <a:t>There </a:t>
            </a:r>
            <a:r>
              <a:rPr lang="en-US" sz="2000" i="1"/>
              <a:t>is one</a:t>
            </a:r>
            <a:r>
              <a:rPr lang="en-US" sz="2000"/>
              <a:t> variable numTickets for the class </a:t>
            </a:r>
            <a:r>
              <a:rPr lang="en-US" sz="2000" i="1">
                <a:solidFill>
                  <a:schemeClr val="folHlink"/>
                </a:solidFill>
              </a:rPr>
              <a:t>not one per object!!!</a:t>
            </a:r>
            <a:r>
              <a:rPr lang="en-US" sz="2000"/>
              <a:t> </a:t>
            </a:r>
          </a:p>
          <a:p>
            <a:pPr indent="338138">
              <a:buClr>
                <a:schemeClr val="folHlink"/>
              </a:buClr>
              <a:buSzPct val="75000"/>
              <a:buFont typeface="Wingdings" charset="0"/>
              <a:buChar char="n"/>
            </a:pPr>
            <a:endParaRPr lang="en-US"/>
          </a:p>
          <a:p>
            <a:pPr indent="338138">
              <a:buClr>
                <a:schemeClr val="folHlink"/>
              </a:buClr>
              <a:buSzPct val="75000"/>
              <a:buFont typeface="Wingdings" charset="0"/>
              <a:buChar char="n"/>
            </a:pPr>
            <a:r>
              <a:rPr lang="en-US"/>
              <a:t>A static variable is </a:t>
            </a:r>
            <a:r>
              <a:rPr lang="en-US" i="1"/>
              <a:t>shared</a:t>
            </a:r>
            <a:r>
              <a:rPr lang="en-US"/>
              <a:t> by all instances (if any). </a:t>
            </a:r>
          </a:p>
          <a:p>
            <a:pPr lvl="1" indent="403225">
              <a:buClr>
                <a:schemeClr val="folHlink"/>
              </a:buClr>
              <a:buSzPct val="75000"/>
              <a:buFont typeface="Wingdings" charset="0"/>
              <a:buChar char="n"/>
            </a:pPr>
            <a:r>
              <a:rPr lang="en-US"/>
              <a:t>All instances may be able read/write it</a:t>
            </a:r>
          </a:p>
          <a:p>
            <a:pPr indent="338138">
              <a:buClr>
                <a:schemeClr val="folHlink"/>
              </a:buClr>
              <a:buSzPct val="75000"/>
              <a:buFont typeface="Wingdings" charset="0"/>
              <a:buChar char="n"/>
            </a:pPr>
            <a:endParaRPr lang="en-US"/>
          </a:p>
          <a:p>
            <a:pPr indent="338138">
              <a:buClr>
                <a:schemeClr val="folHlink"/>
              </a:buClr>
              <a:buSzPct val="75000"/>
              <a:buFont typeface="Wingdings" charset="0"/>
              <a:buChar char="n"/>
            </a:pPr>
            <a:r>
              <a:rPr lang="en-US"/>
              <a:t>A static variable that is public may be accessed by:</a:t>
            </a:r>
          </a:p>
          <a:p>
            <a:pPr lvl="1" indent="403225">
              <a:buClr>
                <a:schemeClr val="folHlink"/>
              </a:buClr>
              <a:buSzPct val="75000"/>
              <a:buFont typeface="Wingdings" charset="0"/>
              <a:buChar char="n"/>
            </a:pPr>
            <a:r>
              <a:rPr lang="en-US" i="1">
                <a:solidFill>
                  <a:schemeClr val="hlink"/>
                </a:solidFill>
              </a:rPr>
              <a:t>ClassName.variableName</a:t>
            </a:r>
            <a:endParaRPr lang="en-US"/>
          </a:p>
          <a:p>
            <a:pPr lvl="1" indent="403225">
              <a:buClr>
                <a:schemeClr val="folHlink"/>
              </a:buClr>
              <a:buSzPct val="75000"/>
              <a:buFont typeface="Wingdings" charset="0"/>
              <a:buChar char="n"/>
            </a:pPr>
            <a:r>
              <a:rPr lang="en-US"/>
              <a:t>E.g. Math.PI</a:t>
            </a:r>
          </a:p>
          <a:p>
            <a:pPr indent="338138">
              <a:buClr>
                <a:schemeClr val="folHlink"/>
              </a:buClr>
            </a:pPr>
            <a:endParaRPr lang="en-US" sz="2000">
              <a:solidFill>
                <a:srgbClr val="99852B"/>
              </a:solidFill>
            </a:endParaRPr>
          </a:p>
        </p:txBody>
      </p:sp>
    </p:spTree>
    <p:extLst>
      <p:ext uri="{BB962C8B-B14F-4D97-AF65-F5344CB8AC3E}">
        <p14:creationId xmlns:p14="http://schemas.microsoft.com/office/powerpoint/2010/main" val="4233539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6180">
                                            <p:txEl>
                                              <p:pRg st="0" end="0"/>
                                            </p:txEl>
                                          </p:spTgt>
                                        </p:tgtEl>
                                        <p:attrNameLst>
                                          <p:attrName>style.visibility</p:attrName>
                                        </p:attrNameLst>
                                      </p:cBhvr>
                                      <p:to>
                                        <p:strVal val="visible"/>
                                      </p:to>
                                    </p:set>
                                    <p:animEffect transition="in" filter="fade">
                                      <p:cBhvr>
                                        <p:cTn id="7" dur="500"/>
                                        <p:tgtEl>
                                          <p:spTgt spid="306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180">
                                            <p:txEl>
                                              <p:pRg st="3" end="3"/>
                                            </p:txEl>
                                          </p:spTgt>
                                        </p:tgtEl>
                                        <p:attrNameLst>
                                          <p:attrName>style.visibility</p:attrName>
                                        </p:attrNameLst>
                                      </p:cBhvr>
                                      <p:to>
                                        <p:strVal val="visible"/>
                                      </p:to>
                                    </p:set>
                                    <p:animEffect transition="in" filter="fade">
                                      <p:cBhvr>
                                        <p:cTn id="12" dur="500"/>
                                        <p:tgtEl>
                                          <p:spTgt spid="306180">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180">
                                            <p:txEl>
                                              <p:pRg st="8" end="8"/>
                                            </p:txEl>
                                          </p:spTgt>
                                        </p:tgtEl>
                                        <p:attrNameLst>
                                          <p:attrName>style.visibility</p:attrName>
                                        </p:attrNameLst>
                                      </p:cBhvr>
                                      <p:to>
                                        <p:strVal val="visible"/>
                                      </p:to>
                                    </p:set>
                                    <p:animEffect transition="in" filter="fade">
                                      <p:cBhvr>
                                        <p:cTn id="17" dur="500"/>
                                        <p:tgtEl>
                                          <p:spTgt spid="306180">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6180">
                                            <p:txEl>
                                              <p:pRg st="11" end="11"/>
                                            </p:txEl>
                                          </p:spTgt>
                                        </p:tgtEl>
                                        <p:attrNameLst>
                                          <p:attrName>style.visibility</p:attrName>
                                        </p:attrNameLst>
                                      </p:cBhvr>
                                      <p:to>
                                        <p:strVal val="visible"/>
                                      </p:to>
                                    </p:set>
                                    <p:animEffect transition="in" filter="fade">
                                      <p:cBhvr>
                                        <p:cTn id="22" dur="500"/>
                                        <p:tgtEl>
                                          <p:spTgt spid="30618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3CCD8C2-E754-1540-BAC2-A06A8197BCD7}" type="slidenum">
              <a:rPr lang="en-US"/>
              <a:pPr/>
              <a:t>24</a:t>
            </a:fld>
            <a:endParaRPr lang="en-US">
              <a:solidFill>
                <a:schemeClr val="tx1"/>
              </a:solidFill>
            </a:endParaRPr>
          </a:p>
        </p:txBody>
      </p:sp>
      <p:sp>
        <p:nvSpPr>
          <p:cNvPr id="322562" name="Rectangle 2"/>
          <p:cNvSpPr>
            <a:spLocks noGrp="1" noChangeArrowheads="1"/>
          </p:cNvSpPr>
          <p:nvPr>
            <p:ph type="title"/>
          </p:nvPr>
        </p:nvSpPr>
        <p:spPr>
          <a:xfrm>
            <a:off x="1981201" y="152400"/>
            <a:ext cx="8391525" cy="533400"/>
          </a:xfrm>
        </p:spPr>
        <p:txBody>
          <a:bodyPr>
            <a:normAutofit fontScale="90000"/>
          </a:bodyPr>
          <a:lstStyle/>
          <a:p>
            <a:r>
              <a:rPr lang="en-US"/>
              <a:t>Static Methods</a:t>
            </a:r>
          </a:p>
        </p:txBody>
      </p:sp>
      <p:sp>
        <p:nvSpPr>
          <p:cNvPr id="322563" name="Rectangle 3"/>
          <p:cNvSpPr>
            <a:spLocks noChangeArrowheads="1"/>
          </p:cNvSpPr>
          <p:nvPr/>
        </p:nvSpPr>
        <p:spPr bwMode="auto">
          <a:xfrm>
            <a:off x="2057400" y="1524000"/>
            <a:ext cx="792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22564" name="Rectangle 4"/>
          <p:cNvSpPr>
            <a:spLocks noChangeArrowheads="1"/>
          </p:cNvSpPr>
          <p:nvPr/>
        </p:nvSpPr>
        <p:spPr bwMode="auto">
          <a:xfrm>
            <a:off x="2133600" y="685801"/>
            <a:ext cx="8077200" cy="494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indent="338138">
              <a:buClr>
                <a:schemeClr val="folHlink"/>
              </a:buClr>
              <a:buSzPct val="75000"/>
              <a:buFont typeface="Wingdings" charset="0"/>
              <a:buChar char="n"/>
            </a:pPr>
            <a:r>
              <a:rPr lang="en-US" sz="2600"/>
              <a:t>A method may be declared with the </a:t>
            </a:r>
            <a:r>
              <a:rPr lang="en-US" sz="2600" i="1">
                <a:solidFill>
                  <a:schemeClr val="folHlink"/>
                </a:solidFill>
              </a:rPr>
              <a:t>static</a:t>
            </a:r>
            <a:r>
              <a:rPr lang="en-US" sz="2600"/>
              <a:t> keyword</a:t>
            </a:r>
          </a:p>
          <a:p>
            <a:pPr indent="338138">
              <a:buClr>
                <a:schemeClr val="folHlink"/>
              </a:buClr>
              <a:buSzPct val="75000"/>
              <a:buFont typeface="Wingdings" charset="0"/>
              <a:buChar char="n"/>
            </a:pPr>
            <a:endParaRPr lang="en-US" sz="2600"/>
          </a:p>
          <a:p>
            <a:pPr indent="338138">
              <a:buClr>
                <a:schemeClr val="folHlink"/>
              </a:buClr>
              <a:buSzPct val="75000"/>
              <a:buFont typeface="Wingdings" charset="0"/>
              <a:buChar char="n"/>
            </a:pPr>
            <a:r>
              <a:rPr lang="en-US" sz="2600"/>
              <a:t>Static methods live at </a:t>
            </a:r>
            <a:r>
              <a:rPr lang="en-US" sz="2600" i="1">
                <a:solidFill>
                  <a:schemeClr val="folHlink"/>
                </a:solidFill>
              </a:rPr>
              <a:t>class level</a:t>
            </a:r>
            <a:r>
              <a:rPr lang="en-US" sz="2600"/>
              <a:t>, not at </a:t>
            </a:r>
            <a:r>
              <a:rPr lang="en-US" sz="2600" i="1">
                <a:solidFill>
                  <a:schemeClr val="folHlink"/>
                </a:solidFill>
              </a:rPr>
              <a:t>object level</a:t>
            </a:r>
          </a:p>
          <a:p>
            <a:pPr indent="338138">
              <a:buClr>
                <a:schemeClr val="folHlink"/>
              </a:buClr>
              <a:buSzPct val="75000"/>
            </a:pPr>
            <a:endParaRPr lang="en-US" sz="2600" i="1">
              <a:solidFill>
                <a:schemeClr val="folHlink"/>
              </a:solidFill>
            </a:endParaRPr>
          </a:p>
          <a:p>
            <a:pPr indent="338138">
              <a:buClr>
                <a:schemeClr val="folHlink"/>
              </a:buClr>
              <a:buSzPct val="75000"/>
              <a:buFont typeface="Wingdings" charset="0"/>
              <a:buChar char="n"/>
            </a:pPr>
            <a:r>
              <a:rPr lang="en-US" sz="2600"/>
              <a:t>Static methods </a:t>
            </a:r>
            <a:r>
              <a:rPr lang="en-US" sz="2600" i="1">
                <a:solidFill>
                  <a:schemeClr val="folHlink"/>
                </a:solidFill>
              </a:rPr>
              <a:t>may</a:t>
            </a:r>
            <a:r>
              <a:rPr lang="en-US" sz="2600">
                <a:solidFill>
                  <a:schemeClr val="folHlink"/>
                </a:solidFill>
              </a:rPr>
              <a:t> </a:t>
            </a:r>
            <a:r>
              <a:rPr lang="en-US" sz="2600" i="1">
                <a:solidFill>
                  <a:schemeClr val="folHlink"/>
                </a:solidFill>
              </a:rPr>
              <a:t>access</a:t>
            </a:r>
            <a:r>
              <a:rPr lang="en-US" sz="2600"/>
              <a:t> static variables and </a:t>
            </a:r>
          </a:p>
          <a:p>
            <a:pPr indent="338138">
              <a:buClr>
                <a:schemeClr val="folHlink"/>
              </a:buClr>
              <a:buSzPct val="75000"/>
            </a:pPr>
            <a:r>
              <a:rPr lang="en-US" sz="2600"/>
              <a:t>methods, but not dynamic ones </a:t>
            </a:r>
          </a:p>
          <a:p>
            <a:pPr lvl="1" indent="403225">
              <a:buClr>
                <a:schemeClr val="folHlink"/>
              </a:buClr>
              <a:buSzPct val="75000"/>
              <a:buFont typeface="Wingdings" charset="0"/>
              <a:buChar char="n"/>
            </a:pPr>
            <a:r>
              <a:rPr lang="en-US" sz="2600"/>
              <a:t>how could it choose which one?</a:t>
            </a:r>
          </a:p>
          <a:p>
            <a:pPr indent="338138">
              <a:buClr>
                <a:schemeClr val="folHlink"/>
              </a:buClr>
              <a:buSzPct val="75000"/>
            </a:pPr>
            <a:endParaRPr lang="en-US" sz="2800"/>
          </a:p>
          <a:p>
            <a:pPr indent="338138">
              <a:buClr>
                <a:schemeClr val="folHlink"/>
              </a:buClr>
              <a:buSzPct val="75000"/>
            </a:pPr>
            <a:r>
              <a:rPr lang="en-US" sz="2800"/>
              <a:t>      public </a:t>
            </a:r>
            <a:r>
              <a:rPr lang="en-US" sz="2800">
                <a:solidFill>
                  <a:schemeClr val="folHlink"/>
                </a:solidFill>
              </a:rPr>
              <a:t>static</a:t>
            </a:r>
            <a:r>
              <a:rPr lang="en-US" sz="2800"/>
              <a:t> int getNumSold(){</a:t>
            </a:r>
          </a:p>
          <a:p>
            <a:pPr indent="338138">
              <a:buClr>
                <a:schemeClr val="folHlink"/>
              </a:buClr>
              <a:buSzPct val="75000"/>
            </a:pPr>
            <a:r>
              <a:rPr lang="en-US" sz="2800"/>
              <a:t>		return numTicketsSold;</a:t>
            </a:r>
          </a:p>
          <a:p>
            <a:pPr indent="338138">
              <a:buClr>
                <a:schemeClr val="folHlink"/>
              </a:buClr>
              <a:buSzPct val="75000"/>
            </a:pPr>
            <a:r>
              <a:rPr lang="en-US" sz="2800"/>
              <a:t>      }</a:t>
            </a:r>
          </a:p>
          <a:p>
            <a:pPr indent="338138" algn="ctr">
              <a:buClr>
                <a:schemeClr val="folHlink"/>
              </a:buClr>
            </a:pPr>
            <a:endParaRPr lang="en-US" i="1">
              <a:solidFill>
                <a:srgbClr val="99852B"/>
              </a:solidFill>
            </a:endParaRPr>
          </a:p>
        </p:txBody>
      </p:sp>
    </p:spTree>
    <p:extLst>
      <p:ext uri="{BB962C8B-B14F-4D97-AF65-F5344CB8AC3E}">
        <p14:creationId xmlns:p14="http://schemas.microsoft.com/office/powerpoint/2010/main" val="2195328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2564">
                                            <p:txEl>
                                              <p:pRg st="0" end="0"/>
                                            </p:txEl>
                                          </p:spTgt>
                                        </p:tgtEl>
                                        <p:attrNameLst>
                                          <p:attrName>style.visibility</p:attrName>
                                        </p:attrNameLst>
                                      </p:cBhvr>
                                      <p:to>
                                        <p:strVal val="visible"/>
                                      </p:to>
                                    </p:set>
                                    <p:animEffect transition="in" filter="fade">
                                      <p:cBhvr>
                                        <p:cTn id="7" dur="500"/>
                                        <p:tgtEl>
                                          <p:spTgt spid="3225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2564">
                                            <p:txEl>
                                              <p:pRg st="2" end="2"/>
                                            </p:txEl>
                                          </p:spTgt>
                                        </p:tgtEl>
                                        <p:attrNameLst>
                                          <p:attrName>style.visibility</p:attrName>
                                        </p:attrNameLst>
                                      </p:cBhvr>
                                      <p:to>
                                        <p:strVal val="visible"/>
                                      </p:to>
                                    </p:set>
                                    <p:animEffect transition="in" filter="fade">
                                      <p:cBhvr>
                                        <p:cTn id="12" dur="500"/>
                                        <p:tgtEl>
                                          <p:spTgt spid="32256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2564">
                                            <p:txEl>
                                              <p:pRg st="4" end="4"/>
                                            </p:txEl>
                                          </p:spTgt>
                                        </p:tgtEl>
                                        <p:attrNameLst>
                                          <p:attrName>style.visibility</p:attrName>
                                        </p:attrNameLst>
                                      </p:cBhvr>
                                      <p:to>
                                        <p:strVal val="visible"/>
                                      </p:to>
                                    </p:set>
                                    <p:animEffect transition="in" filter="fade">
                                      <p:cBhvr>
                                        <p:cTn id="17" dur="500"/>
                                        <p:tgtEl>
                                          <p:spTgt spid="32256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2256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build="p" bldLvl="3"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629BC38-2C97-CB4D-A12A-9EA266444C5C}" type="slidenum">
              <a:rPr lang="en-US"/>
              <a:pPr/>
              <a:t>25</a:t>
            </a:fld>
            <a:endParaRPr lang="en-US">
              <a:solidFill>
                <a:schemeClr val="tx1"/>
              </a:solidFill>
            </a:endParaRPr>
          </a:p>
        </p:txBody>
      </p:sp>
      <p:sp>
        <p:nvSpPr>
          <p:cNvPr id="328706" name="Rectangle 2"/>
          <p:cNvSpPr>
            <a:spLocks noGrp="1" noChangeArrowheads="1"/>
          </p:cNvSpPr>
          <p:nvPr>
            <p:ph type="title"/>
          </p:nvPr>
        </p:nvSpPr>
        <p:spPr/>
        <p:txBody>
          <a:bodyPr/>
          <a:lstStyle/>
          <a:p>
            <a:r>
              <a:rPr lang="en-US"/>
              <a:t>Static Methods (contd..)</a:t>
            </a:r>
          </a:p>
        </p:txBody>
      </p:sp>
      <p:sp>
        <p:nvSpPr>
          <p:cNvPr id="328707" name="Rectangle 3"/>
          <p:cNvSpPr>
            <a:spLocks noGrp="1" noChangeArrowheads="1"/>
          </p:cNvSpPr>
          <p:nvPr>
            <p:ph type="body" idx="1"/>
          </p:nvPr>
        </p:nvSpPr>
        <p:spPr/>
        <p:txBody>
          <a:bodyPr/>
          <a:lstStyle/>
          <a:p>
            <a:r>
              <a:rPr lang="en-US" dirty="0"/>
              <a:t>A static method that is public can be accessed </a:t>
            </a:r>
          </a:p>
          <a:p>
            <a:pPr lvl="1"/>
            <a:r>
              <a:rPr lang="en-US" i="1" dirty="0" err="1">
                <a:solidFill>
                  <a:schemeClr val="hlink"/>
                </a:solidFill>
              </a:rPr>
              <a:t>ClassName.methodName</a:t>
            </a:r>
            <a:r>
              <a:rPr lang="en-US" i="1" dirty="0">
                <a:solidFill>
                  <a:schemeClr val="hlink"/>
                </a:solidFill>
              </a:rPr>
              <a:t>(</a:t>
            </a:r>
            <a:r>
              <a:rPr lang="en-US" i="1" dirty="0" err="1">
                <a:solidFill>
                  <a:schemeClr val="hlink"/>
                </a:solidFill>
              </a:rPr>
              <a:t>args</a:t>
            </a:r>
            <a:r>
              <a:rPr lang="en-US" i="1" dirty="0">
                <a:solidFill>
                  <a:schemeClr val="hlink"/>
                </a:solidFill>
              </a:rPr>
              <a:t>)</a:t>
            </a:r>
            <a:endParaRPr lang="en-US" dirty="0"/>
          </a:p>
          <a:p>
            <a:pPr lvl="1"/>
            <a:r>
              <a:rPr lang="en-US" b="1" dirty="0"/>
              <a:t>double result = </a:t>
            </a:r>
            <a:r>
              <a:rPr lang="en-US" b="1" dirty="0" err="1"/>
              <a:t>Math.sqrt</a:t>
            </a:r>
            <a:r>
              <a:rPr lang="en-US" b="1" dirty="0"/>
              <a:t>(25.0);</a:t>
            </a:r>
          </a:p>
          <a:p>
            <a:pPr lvl="1"/>
            <a:r>
              <a:rPr lang="en-US" b="1" dirty="0" err="1"/>
              <a:t>int</a:t>
            </a:r>
            <a:r>
              <a:rPr lang="en-US" b="1" dirty="0"/>
              <a:t> </a:t>
            </a:r>
            <a:r>
              <a:rPr lang="en-US" b="1" dirty="0" err="1"/>
              <a:t>numSold</a:t>
            </a:r>
            <a:r>
              <a:rPr lang="en-US" b="1" dirty="0"/>
              <a:t> = </a:t>
            </a:r>
            <a:r>
              <a:rPr lang="en-US" b="1" dirty="0" err="1"/>
              <a:t>Ticket.getNumberSold</a:t>
            </a:r>
            <a:r>
              <a:rPr lang="en-US" b="1" dirty="0"/>
              <a:t>();</a:t>
            </a:r>
            <a:endParaRPr lang="en-US" dirty="0"/>
          </a:p>
          <a:p>
            <a:endParaRPr lang="en-US" dirty="0"/>
          </a:p>
        </p:txBody>
      </p:sp>
    </p:spTree>
    <p:extLst>
      <p:ext uri="{BB962C8B-B14F-4D97-AF65-F5344CB8AC3E}">
        <p14:creationId xmlns:p14="http://schemas.microsoft.com/office/powerpoint/2010/main" val="216252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F3920BD-03EC-4E45-ADA3-D8697F37F61E}" type="slidenum">
              <a:rPr lang="en-US"/>
              <a:pPr/>
              <a:t>26</a:t>
            </a:fld>
            <a:endParaRPr lang="en-US">
              <a:solidFill>
                <a:schemeClr val="tx1"/>
              </a:solidFill>
            </a:endParaRPr>
          </a:p>
        </p:txBody>
      </p:sp>
      <p:sp>
        <p:nvSpPr>
          <p:cNvPr id="312322" name="Rectangle 2"/>
          <p:cNvSpPr>
            <a:spLocks noGrp="1" noChangeArrowheads="1"/>
          </p:cNvSpPr>
          <p:nvPr>
            <p:ph type="title"/>
          </p:nvPr>
        </p:nvSpPr>
        <p:spPr>
          <a:xfrm>
            <a:off x="1752600" y="152400"/>
            <a:ext cx="8763000" cy="609600"/>
          </a:xfrm>
        </p:spPr>
        <p:txBody>
          <a:bodyPr>
            <a:normAutofit fontScale="90000"/>
          </a:bodyPr>
          <a:lstStyle/>
          <a:p>
            <a:r>
              <a:rPr lang="en-US"/>
              <a:t>Example: Ticket</a:t>
            </a:r>
          </a:p>
        </p:txBody>
      </p:sp>
      <p:sp>
        <p:nvSpPr>
          <p:cNvPr id="312323" name="Rectangle 3"/>
          <p:cNvSpPr>
            <a:spLocks noGrp="1" noChangeArrowheads="1"/>
          </p:cNvSpPr>
          <p:nvPr>
            <p:ph type="body" idx="1"/>
          </p:nvPr>
        </p:nvSpPr>
        <p:spPr>
          <a:xfrm>
            <a:off x="1676400" y="838200"/>
            <a:ext cx="8686800" cy="5715000"/>
          </a:xfrm>
        </p:spPr>
        <p:txBody>
          <a:bodyPr>
            <a:normAutofit fontScale="92500" lnSpcReduction="20000"/>
          </a:bodyPr>
          <a:lstStyle/>
          <a:p>
            <a:pPr marL="671513" indent="-609600">
              <a:buNone/>
            </a:pPr>
            <a:r>
              <a:rPr lang="en-US" sz="1600" b="1">
                <a:latin typeface="Courier New" charset="0"/>
              </a:rPr>
              <a:t>public class Ticket{</a:t>
            </a:r>
          </a:p>
          <a:p>
            <a:pPr marL="671513" indent="-609600">
              <a:buNone/>
            </a:pPr>
            <a:r>
              <a:rPr lang="en-US" sz="1600" b="1">
                <a:latin typeface="Courier New" charset="0"/>
              </a:rPr>
              <a:t>  private static int numTicketsSold = 0; // shared</a:t>
            </a:r>
          </a:p>
          <a:p>
            <a:pPr marL="671513" indent="-609600">
              <a:buNone/>
            </a:pPr>
            <a:r>
              <a:rPr lang="en-US" sz="1600" b="1">
                <a:latin typeface="Courier New" charset="0"/>
              </a:rPr>
              <a:t>  private int ticketNum; // one per object</a:t>
            </a:r>
          </a:p>
          <a:p>
            <a:pPr marL="671513" indent="-609600">
              <a:buNone/>
            </a:pPr>
            <a:r>
              <a:rPr lang="en-US" sz="1600" b="1">
                <a:latin typeface="Courier New" charset="0"/>
              </a:rPr>
              <a:t>  </a:t>
            </a:r>
          </a:p>
          <a:p>
            <a:pPr marL="671513" indent="-609600">
              <a:buNone/>
            </a:pPr>
            <a:r>
              <a:rPr lang="en-US" sz="1600" b="1">
                <a:latin typeface="Courier New" charset="0"/>
              </a:rPr>
              <a:t>  public Ticket(){</a:t>
            </a:r>
          </a:p>
          <a:p>
            <a:pPr marL="671513" indent="-609600">
              <a:buNone/>
            </a:pPr>
            <a:r>
              <a:rPr lang="en-US" sz="1600" b="1">
                <a:latin typeface="Courier New" charset="0"/>
              </a:rPr>
              <a:t>    numTicketsSold++;</a:t>
            </a:r>
          </a:p>
          <a:p>
            <a:pPr marL="671513" indent="-609600">
              <a:buNone/>
            </a:pPr>
            <a:r>
              <a:rPr lang="en-US" sz="1600" b="1">
                <a:latin typeface="Courier New" charset="0"/>
              </a:rPr>
              <a:t>    ticketNum = numTicketsSold;</a:t>
            </a:r>
          </a:p>
          <a:p>
            <a:pPr marL="671513" indent="-609600">
              <a:buNone/>
            </a:pPr>
            <a:r>
              <a:rPr lang="en-US" sz="1600" b="1">
                <a:latin typeface="Courier New" charset="0"/>
              </a:rPr>
              <a:t>  }</a:t>
            </a:r>
          </a:p>
          <a:p>
            <a:pPr marL="671513" indent="-609600">
              <a:buNone/>
            </a:pPr>
            <a:r>
              <a:rPr lang="en-US" sz="1600" b="1">
                <a:latin typeface="Courier New" charset="0"/>
              </a:rPr>
              <a:t>  </a:t>
            </a:r>
          </a:p>
          <a:p>
            <a:pPr marL="671513" indent="-609600">
              <a:buNone/>
            </a:pPr>
            <a:r>
              <a:rPr lang="en-US" sz="1600" b="1">
                <a:latin typeface="Courier New" charset="0"/>
              </a:rPr>
              <a:t>  public static int getNumberSold() {</a:t>
            </a:r>
          </a:p>
          <a:p>
            <a:pPr marL="671513" indent="-609600">
              <a:buNone/>
            </a:pPr>
            <a:r>
              <a:rPr lang="en-US" sz="1600" b="1">
                <a:latin typeface="Courier New" charset="0"/>
              </a:rPr>
              <a:t>    return numTicketsSold;</a:t>
            </a:r>
          </a:p>
          <a:p>
            <a:pPr marL="671513" indent="-609600">
              <a:buNone/>
            </a:pPr>
            <a:r>
              <a:rPr lang="en-US" sz="1600" b="1">
                <a:latin typeface="Courier New" charset="0"/>
              </a:rPr>
              <a:t>  }</a:t>
            </a:r>
          </a:p>
          <a:p>
            <a:pPr marL="671513" indent="-609600">
              <a:buNone/>
            </a:pPr>
            <a:r>
              <a:rPr lang="en-US" sz="1600" b="1">
                <a:latin typeface="Courier New" charset="0"/>
              </a:rPr>
              <a:t>  </a:t>
            </a:r>
          </a:p>
          <a:p>
            <a:pPr marL="671513" indent="-609600">
              <a:buNone/>
            </a:pPr>
            <a:r>
              <a:rPr lang="en-US" sz="1600" b="1">
                <a:latin typeface="Courier New" charset="0"/>
              </a:rPr>
              <a:t>  public int getTicketNumber() { return ticketNum; }</a:t>
            </a:r>
          </a:p>
          <a:p>
            <a:pPr marL="671513" indent="-609600">
              <a:buNone/>
            </a:pPr>
            <a:r>
              <a:rPr lang="en-US" sz="1600" b="1">
                <a:latin typeface="Courier New" charset="0"/>
              </a:rPr>
              <a:t>  </a:t>
            </a:r>
          </a:p>
          <a:p>
            <a:pPr marL="671513" indent="-609600">
              <a:buNone/>
            </a:pPr>
            <a:r>
              <a:rPr lang="en-US" sz="1600" b="1">
                <a:latin typeface="Courier New" charset="0"/>
              </a:rPr>
              <a:t>  public String getInfo(){</a:t>
            </a:r>
          </a:p>
          <a:p>
            <a:pPr marL="671513" indent="-609600">
              <a:buNone/>
            </a:pPr>
            <a:r>
              <a:rPr lang="en-US" sz="1600" b="1">
                <a:latin typeface="Courier New" charset="0"/>
              </a:rPr>
              <a:t>    return "ticket # " + ticketNum + "; " + </a:t>
            </a:r>
          </a:p>
          <a:p>
            <a:pPr marL="671513" indent="-609600">
              <a:buNone/>
            </a:pPr>
            <a:r>
              <a:rPr lang="en-US" sz="1600" b="1">
                <a:latin typeface="Courier New" charset="0"/>
              </a:rPr>
              <a:t>            numTicketsSold + " ticket(s) sold.";</a:t>
            </a:r>
          </a:p>
          <a:p>
            <a:pPr marL="671513" indent="-609600">
              <a:buNone/>
            </a:pPr>
            <a:r>
              <a:rPr lang="en-US" sz="1600" b="1">
                <a:latin typeface="Courier New" charset="0"/>
              </a:rPr>
              <a:t>  }</a:t>
            </a:r>
          </a:p>
          <a:p>
            <a:pPr marL="671513" indent="-609600">
              <a:buNone/>
            </a:pPr>
            <a:r>
              <a:rPr lang="en-US" sz="1600" b="1">
                <a:latin typeface="Courier New" charset="0"/>
              </a:rPr>
              <a:t>}</a:t>
            </a:r>
            <a:endParaRPr lang="en-US" sz="1800">
              <a:latin typeface="Courier New" charset="0"/>
            </a:endParaRPr>
          </a:p>
        </p:txBody>
      </p:sp>
      <p:sp>
        <p:nvSpPr>
          <p:cNvPr id="312324" name="Rectangle 4"/>
          <p:cNvSpPr>
            <a:spLocks noChangeArrowheads="1"/>
          </p:cNvSpPr>
          <p:nvPr/>
        </p:nvSpPr>
        <p:spPr bwMode="auto">
          <a:xfrm>
            <a:off x="3352800" y="5353050"/>
            <a:ext cx="411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Tree>
    <p:extLst>
      <p:ext uri="{BB962C8B-B14F-4D97-AF65-F5344CB8AC3E}">
        <p14:creationId xmlns:p14="http://schemas.microsoft.com/office/powerpoint/2010/main" val="2884848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B98C395-481F-F348-B698-2C89AEC8AD1D}" type="slidenum">
              <a:rPr lang="en-US"/>
              <a:pPr/>
              <a:t>27</a:t>
            </a:fld>
            <a:endParaRPr lang="en-US">
              <a:solidFill>
                <a:schemeClr val="tx1"/>
              </a:solidFill>
            </a:endParaRPr>
          </a:p>
        </p:txBody>
      </p:sp>
      <p:sp>
        <p:nvSpPr>
          <p:cNvPr id="324610" name="Rectangle 2"/>
          <p:cNvSpPr>
            <a:spLocks noGrp="1" noChangeArrowheads="1"/>
          </p:cNvSpPr>
          <p:nvPr>
            <p:ph type="title"/>
          </p:nvPr>
        </p:nvSpPr>
        <p:spPr>
          <a:xfrm>
            <a:off x="1752600" y="381000"/>
            <a:ext cx="8763000" cy="609600"/>
          </a:xfrm>
        </p:spPr>
        <p:txBody>
          <a:bodyPr>
            <a:normAutofit fontScale="90000"/>
          </a:bodyPr>
          <a:lstStyle/>
          <a:p>
            <a:r>
              <a:rPr lang="en-US"/>
              <a:t>Example: Ticket</a:t>
            </a:r>
          </a:p>
        </p:txBody>
      </p:sp>
      <p:sp>
        <p:nvSpPr>
          <p:cNvPr id="324611" name="Rectangle 3"/>
          <p:cNvSpPr>
            <a:spLocks noGrp="1" noChangeArrowheads="1"/>
          </p:cNvSpPr>
          <p:nvPr>
            <p:ph type="body" idx="1"/>
          </p:nvPr>
        </p:nvSpPr>
        <p:spPr>
          <a:xfrm>
            <a:off x="1676400" y="1066800"/>
            <a:ext cx="8686800" cy="5486400"/>
          </a:xfrm>
        </p:spPr>
        <p:txBody>
          <a:bodyPr>
            <a:normAutofit fontScale="77500" lnSpcReduction="20000"/>
          </a:bodyPr>
          <a:lstStyle/>
          <a:p>
            <a:pPr marL="671513" indent="-609600">
              <a:buNone/>
            </a:pPr>
            <a:r>
              <a:rPr lang="en-US" sz="1600" b="1">
                <a:latin typeface="Courier New" charset="0"/>
              </a:rPr>
              <a:t>&gt; Ticket.getNumberSold()</a:t>
            </a:r>
          </a:p>
          <a:p>
            <a:pPr marL="671513" indent="-609600">
              <a:buNone/>
            </a:pPr>
            <a:r>
              <a:rPr lang="en-US" sz="1600" b="1">
                <a:latin typeface="Courier New" charset="0"/>
              </a:rPr>
              <a:t>0</a:t>
            </a:r>
          </a:p>
          <a:p>
            <a:pPr marL="671513" indent="-609600">
              <a:buNone/>
            </a:pPr>
            <a:r>
              <a:rPr lang="en-US" sz="1600" b="1">
                <a:latin typeface="Courier New" charset="0"/>
              </a:rPr>
              <a:t>&gt; Ticket t1 = new Ticket();</a:t>
            </a:r>
          </a:p>
          <a:p>
            <a:pPr marL="671513" indent="-609600">
              <a:buNone/>
            </a:pPr>
            <a:r>
              <a:rPr lang="en-US" sz="1600" b="1">
                <a:latin typeface="Courier New" charset="0"/>
              </a:rPr>
              <a:t>&gt; t1.getTicketNum()</a:t>
            </a:r>
          </a:p>
          <a:p>
            <a:pPr marL="671513" indent="-609600">
              <a:buNone/>
            </a:pPr>
            <a:r>
              <a:rPr lang="en-US" sz="1600" b="1">
                <a:latin typeface="Courier New" charset="0"/>
              </a:rPr>
              <a:t>1</a:t>
            </a:r>
          </a:p>
          <a:p>
            <a:pPr marL="671513" indent="-609600">
              <a:buNone/>
            </a:pPr>
            <a:r>
              <a:rPr lang="en-US" sz="1600" b="1">
                <a:latin typeface="Courier New" charset="0"/>
              </a:rPr>
              <a:t>&gt; t1.getInfo()</a:t>
            </a:r>
          </a:p>
          <a:p>
            <a:pPr marL="671513" indent="-609600">
              <a:buNone/>
            </a:pPr>
            <a:r>
              <a:rPr lang="en-US" sz="1600" b="1">
                <a:latin typeface="Courier New" charset="0"/>
              </a:rPr>
              <a:t>"ticket # 1; 1 ticket(s) sold."</a:t>
            </a:r>
          </a:p>
          <a:p>
            <a:pPr marL="671513" indent="-609600">
              <a:buNone/>
            </a:pPr>
            <a:r>
              <a:rPr lang="en-US" sz="1600" b="1">
                <a:latin typeface="Courier New" charset="0"/>
              </a:rPr>
              <a:t>&gt; t1.getNumberSold()</a:t>
            </a:r>
          </a:p>
          <a:p>
            <a:pPr marL="671513" indent="-609600">
              <a:buNone/>
            </a:pPr>
            <a:r>
              <a:rPr lang="en-US" sz="1600" b="1">
                <a:latin typeface="Courier New" charset="0"/>
              </a:rPr>
              <a:t>1</a:t>
            </a:r>
          </a:p>
          <a:p>
            <a:pPr marL="671513" indent="-609600">
              <a:buNone/>
            </a:pPr>
            <a:r>
              <a:rPr lang="en-US" sz="1600" b="1">
                <a:latin typeface="Courier New" charset="0"/>
              </a:rPr>
              <a:t>&gt; Ticket t2 = new Ticket();</a:t>
            </a:r>
          </a:p>
          <a:p>
            <a:pPr marL="671513" indent="-609600">
              <a:buNone/>
            </a:pPr>
            <a:r>
              <a:rPr lang="en-US" sz="1600" b="1">
                <a:latin typeface="Courier New" charset="0"/>
              </a:rPr>
              <a:t>&gt; t2.getTicketNum()</a:t>
            </a:r>
          </a:p>
          <a:p>
            <a:pPr marL="671513" indent="-609600">
              <a:buNone/>
            </a:pPr>
            <a:r>
              <a:rPr lang="en-US" sz="1600" b="1">
                <a:latin typeface="Courier New" charset="0"/>
              </a:rPr>
              <a:t>2</a:t>
            </a:r>
          </a:p>
          <a:p>
            <a:pPr marL="671513" indent="-609600">
              <a:buNone/>
            </a:pPr>
            <a:r>
              <a:rPr lang="en-US" sz="1600" b="1">
                <a:latin typeface="Courier New" charset="0"/>
              </a:rPr>
              <a:t>&gt; t2.getInfo()</a:t>
            </a:r>
          </a:p>
          <a:p>
            <a:pPr marL="671513" indent="-609600">
              <a:buNone/>
            </a:pPr>
            <a:r>
              <a:rPr lang="en-US" sz="1600" b="1">
                <a:latin typeface="Courier New" charset="0"/>
              </a:rPr>
              <a:t>"ticket # 2; 2 ticket(s) sold."</a:t>
            </a:r>
          </a:p>
          <a:p>
            <a:pPr marL="671513" indent="-609600">
              <a:buNone/>
            </a:pPr>
            <a:r>
              <a:rPr lang="en-US" sz="1600" b="1">
                <a:latin typeface="Courier New" charset="0"/>
              </a:rPr>
              <a:t>&gt; t2.getInfo()</a:t>
            </a:r>
          </a:p>
          <a:p>
            <a:pPr marL="671513" indent="-609600">
              <a:buNone/>
            </a:pPr>
            <a:r>
              <a:rPr lang="en-US" sz="1600" b="1">
                <a:latin typeface="Courier New" charset="0"/>
              </a:rPr>
              <a:t>"ticket # 2; 2 ticket(s) sold."</a:t>
            </a:r>
          </a:p>
          <a:p>
            <a:pPr marL="671513" indent="-609600">
              <a:buNone/>
            </a:pPr>
            <a:r>
              <a:rPr lang="en-US" sz="1600" b="1">
                <a:latin typeface="Courier New" charset="0"/>
              </a:rPr>
              <a:t>&gt; t1.getInfo()</a:t>
            </a:r>
          </a:p>
          <a:p>
            <a:pPr marL="671513" indent="-609600">
              <a:buNone/>
            </a:pPr>
            <a:r>
              <a:rPr lang="en-US" sz="1600" b="1">
                <a:latin typeface="Courier New" charset="0"/>
              </a:rPr>
              <a:t>"ticket # 1; 2 ticket(s) sold."</a:t>
            </a:r>
          </a:p>
          <a:p>
            <a:pPr marL="671513" indent="-609600">
              <a:buNone/>
            </a:pPr>
            <a:r>
              <a:rPr lang="en-US" sz="1600" b="1">
                <a:latin typeface="Courier New" charset="0"/>
              </a:rPr>
              <a:t>&gt; Ticket.getNumberSold()</a:t>
            </a:r>
          </a:p>
          <a:p>
            <a:pPr marL="671513" indent="-609600">
              <a:buNone/>
            </a:pPr>
            <a:r>
              <a:rPr lang="en-US" sz="1600" b="1">
                <a:latin typeface="Courier New" charset="0"/>
              </a:rPr>
              <a:t>2</a:t>
            </a:r>
            <a:endParaRPr lang="en-US"/>
          </a:p>
        </p:txBody>
      </p:sp>
      <p:sp>
        <p:nvSpPr>
          <p:cNvPr id="324612" name="Rectangle 4"/>
          <p:cNvSpPr>
            <a:spLocks noChangeArrowheads="1"/>
          </p:cNvSpPr>
          <p:nvPr/>
        </p:nvSpPr>
        <p:spPr bwMode="auto">
          <a:xfrm>
            <a:off x="3352800" y="5353050"/>
            <a:ext cx="411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Tree>
    <p:extLst>
      <p:ext uri="{BB962C8B-B14F-4D97-AF65-F5344CB8AC3E}">
        <p14:creationId xmlns:p14="http://schemas.microsoft.com/office/powerpoint/2010/main" val="2269682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5C3169-9EAC-4349-87E6-A09569D1CD66}" type="slidenum">
              <a:rPr lang="en-US"/>
              <a:pPr/>
              <a:t>28</a:t>
            </a:fld>
            <a:endParaRPr lang="en-US">
              <a:solidFill>
                <a:schemeClr val="tx1"/>
              </a:solidFill>
            </a:endParaRPr>
          </a:p>
        </p:txBody>
      </p:sp>
      <p:sp>
        <p:nvSpPr>
          <p:cNvPr id="332802" name="Rectangle 2"/>
          <p:cNvSpPr>
            <a:spLocks noGrp="1" noChangeArrowheads="1"/>
          </p:cNvSpPr>
          <p:nvPr>
            <p:ph type="title"/>
          </p:nvPr>
        </p:nvSpPr>
        <p:spPr>
          <a:xfrm>
            <a:off x="1265664" y="89211"/>
            <a:ext cx="8162925" cy="709613"/>
          </a:xfrm>
        </p:spPr>
        <p:txBody>
          <a:bodyPr>
            <a:normAutofit/>
          </a:bodyPr>
          <a:lstStyle/>
          <a:p>
            <a:r>
              <a:rPr lang="en-US"/>
              <a:t>Static context</a:t>
            </a:r>
          </a:p>
        </p:txBody>
      </p:sp>
      <p:sp>
        <p:nvSpPr>
          <p:cNvPr id="332803" name="Rectangle 3"/>
          <p:cNvSpPr>
            <a:spLocks noGrp="1" noChangeArrowheads="1"/>
          </p:cNvSpPr>
          <p:nvPr>
            <p:ph type="body" idx="1"/>
          </p:nvPr>
        </p:nvSpPr>
        <p:spPr>
          <a:xfrm>
            <a:off x="884663" y="946150"/>
            <a:ext cx="8110538" cy="5410200"/>
          </a:xfrm>
        </p:spPr>
        <p:txBody>
          <a:bodyPr/>
          <a:lstStyle/>
          <a:p>
            <a:pPr>
              <a:lnSpc>
                <a:spcPct val="90000"/>
              </a:lnSpc>
            </a:pPr>
            <a:r>
              <a:rPr lang="en-US" sz="2400"/>
              <a:t>To have standalone Java Application we need a </a:t>
            </a:r>
          </a:p>
          <a:p>
            <a:pPr>
              <a:lnSpc>
                <a:spcPct val="90000"/>
              </a:lnSpc>
              <a:buFont typeface="Wingdings" charset="0"/>
              <a:buNone/>
            </a:pPr>
            <a:r>
              <a:rPr lang="en-US" sz="2400" dirty="0">
                <a:solidFill>
                  <a:schemeClr val="folHlink"/>
                </a:solidFill>
              </a:rPr>
              <a:t>    public static void main(String </a:t>
            </a:r>
            <a:r>
              <a:rPr lang="en-US" sz="2400" dirty="0" err="1">
                <a:solidFill>
                  <a:schemeClr val="folHlink"/>
                </a:solidFill>
              </a:rPr>
              <a:t>args</a:t>
            </a:r>
            <a:r>
              <a:rPr lang="en-US" sz="2400" dirty="0">
                <a:solidFill>
                  <a:schemeClr val="folHlink"/>
                </a:solidFill>
              </a:rPr>
              <a:t>[])</a:t>
            </a:r>
            <a:r>
              <a:rPr lang="en-US" sz="2400" dirty="0"/>
              <a:t> method</a:t>
            </a:r>
          </a:p>
          <a:p>
            <a:pPr lvl="1">
              <a:lnSpc>
                <a:spcPct val="90000"/>
              </a:lnSpc>
            </a:pPr>
            <a:r>
              <a:rPr lang="en-US" sz="2000" dirty="0"/>
              <a:t>The main method belongs to the class in which it is written</a:t>
            </a:r>
          </a:p>
          <a:p>
            <a:pPr>
              <a:lnSpc>
                <a:spcPct val="90000"/>
              </a:lnSpc>
            </a:pPr>
            <a:endParaRPr lang="en-US" sz="800" dirty="0"/>
          </a:p>
          <a:p>
            <a:pPr>
              <a:lnSpc>
                <a:spcPct val="90000"/>
              </a:lnSpc>
            </a:pPr>
            <a:r>
              <a:rPr lang="en-US" sz="2400" dirty="0"/>
              <a:t>It must be </a:t>
            </a:r>
            <a:r>
              <a:rPr lang="en-US" sz="2400" dirty="0">
                <a:solidFill>
                  <a:schemeClr val="tx2"/>
                </a:solidFill>
              </a:rPr>
              <a:t>static</a:t>
            </a:r>
            <a:r>
              <a:rPr lang="en-US" sz="2400" dirty="0"/>
              <a:t> because, before your program starts, there </a:t>
            </a:r>
            <a:r>
              <a:rPr lang="en-US" sz="2400" i="1" dirty="0" err="1"/>
              <a:t>aren</a:t>
            </a:r>
            <a:r>
              <a:rPr lang="ja-JP" altLang="en-US" sz="2400" i="1" dirty="0">
                <a:latin typeface="Arial"/>
              </a:rPr>
              <a:t>’</a:t>
            </a:r>
            <a:r>
              <a:rPr lang="en-US" sz="2400" i="1" dirty="0"/>
              <a:t>t any objects</a:t>
            </a:r>
            <a:r>
              <a:rPr lang="en-US" sz="2400" dirty="0"/>
              <a:t> to send messages to</a:t>
            </a:r>
          </a:p>
          <a:p>
            <a:pPr>
              <a:lnSpc>
                <a:spcPct val="90000"/>
              </a:lnSpc>
            </a:pPr>
            <a:endParaRPr lang="en-US" sz="900" dirty="0"/>
          </a:p>
          <a:p>
            <a:pPr>
              <a:lnSpc>
                <a:spcPct val="90000"/>
              </a:lnSpc>
            </a:pPr>
            <a:r>
              <a:rPr lang="en-US" sz="2400" dirty="0"/>
              <a:t>This is a </a:t>
            </a:r>
            <a:r>
              <a:rPr lang="en-US" sz="2400" dirty="0">
                <a:solidFill>
                  <a:schemeClr val="tx2"/>
                </a:solidFill>
              </a:rPr>
              <a:t>static context</a:t>
            </a:r>
            <a:r>
              <a:rPr lang="en-US" sz="2400" dirty="0"/>
              <a:t> (a class method)</a:t>
            </a:r>
          </a:p>
          <a:p>
            <a:pPr lvl="1">
              <a:lnSpc>
                <a:spcPct val="90000"/>
              </a:lnSpc>
            </a:pPr>
            <a:r>
              <a:rPr lang="en-US" dirty="0"/>
              <a:t>You can send messages to objects, </a:t>
            </a:r>
            <a:r>
              <a:rPr lang="en-US" i="1" dirty="0"/>
              <a:t>if</a:t>
            </a:r>
            <a:r>
              <a:rPr lang="en-US" dirty="0"/>
              <a:t> you have some objects: </a:t>
            </a:r>
            <a:r>
              <a:rPr lang="en-US" dirty="0">
                <a:solidFill>
                  <a:schemeClr val="tx2"/>
                </a:solidFill>
              </a:rPr>
              <a:t>d1.bark();</a:t>
            </a:r>
          </a:p>
          <a:p>
            <a:pPr lvl="1">
              <a:lnSpc>
                <a:spcPct val="90000"/>
              </a:lnSpc>
            </a:pPr>
            <a:r>
              <a:rPr lang="en-US" dirty="0"/>
              <a:t>You </a:t>
            </a:r>
            <a:r>
              <a:rPr lang="en-US" i="1" dirty="0"/>
              <a:t>cannot</a:t>
            </a:r>
            <a:r>
              <a:rPr lang="en-US" dirty="0"/>
              <a:t> send a message to yourself, or use any instance variables - this is a static context, not an object</a:t>
            </a:r>
          </a:p>
          <a:p>
            <a:pPr>
              <a:lnSpc>
                <a:spcPct val="90000"/>
              </a:lnSpc>
            </a:pPr>
            <a:r>
              <a:rPr lang="en-US" sz="2400" dirty="0"/>
              <a:t>Non-static variable cannot be referenced from a static context</a:t>
            </a:r>
          </a:p>
        </p:txBody>
      </p:sp>
    </p:spTree>
    <p:extLst>
      <p:ext uri="{BB962C8B-B14F-4D97-AF65-F5344CB8AC3E}">
        <p14:creationId xmlns:p14="http://schemas.microsoft.com/office/powerpoint/2010/main" val="968596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28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2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280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332803">
                                            <p:txEl>
                                              <p:pRg st="6" end="6"/>
                                            </p:txEl>
                                          </p:spTgt>
                                        </p:tgtEl>
                                        <p:attrNameLst>
                                          <p:attrName>style.visibility</p:attrName>
                                        </p:attrNameLst>
                                      </p:cBhvr>
                                      <p:to>
                                        <p:strVal val="visible"/>
                                      </p:to>
                                    </p:set>
                                    <p:animEffect transition="in" filter="blinds(horizontal)">
                                      <p:cBhvr>
                                        <p:cTn id="19" dur="500"/>
                                        <p:tgtEl>
                                          <p:spTgt spid="332803">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32803">
                                            <p:txEl>
                                              <p:pRg st="7" end="7"/>
                                            </p:txEl>
                                          </p:spTgt>
                                        </p:tgtEl>
                                        <p:attrNameLst>
                                          <p:attrName>style.visibility</p:attrName>
                                        </p:attrNameLst>
                                      </p:cBhvr>
                                      <p:to>
                                        <p:strVal val="visible"/>
                                      </p:to>
                                    </p:set>
                                    <p:animEffect transition="in" filter="blinds(horizontal)">
                                      <p:cBhvr>
                                        <p:cTn id="24" dur="500"/>
                                        <p:tgtEl>
                                          <p:spTgt spid="332803">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32803">
                                            <p:txEl>
                                              <p:pRg st="8" end="8"/>
                                            </p:txEl>
                                          </p:spTgt>
                                        </p:tgtEl>
                                        <p:attrNameLst>
                                          <p:attrName>style.visibility</p:attrName>
                                        </p:attrNameLst>
                                      </p:cBhvr>
                                      <p:to>
                                        <p:strVal val="visible"/>
                                      </p:to>
                                    </p:set>
                                    <p:animEffect transition="in" filter="blinds(horizontal)">
                                      <p:cBhvr>
                                        <p:cTn id="29" dur="500"/>
                                        <p:tgtEl>
                                          <p:spTgt spid="3328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70FB7F-5DB1-5847-ADB2-167CD5B9913F}" type="slidenum">
              <a:rPr lang="en-US"/>
              <a:pPr/>
              <a:t>29</a:t>
            </a:fld>
            <a:endParaRPr lang="en-US">
              <a:solidFill>
                <a:schemeClr val="tx1"/>
              </a:solidFill>
            </a:endParaRPr>
          </a:p>
        </p:txBody>
      </p:sp>
      <p:sp>
        <p:nvSpPr>
          <p:cNvPr id="338946" name="Rectangle 2"/>
          <p:cNvSpPr>
            <a:spLocks noGrp="1" noChangeArrowheads="1"/>
          </p:cNvSpPr>
          <p:nvPr>
            <p:ph type="title"/>
          </p:nvPr>
        </p:nvSpPr>
        <p:spPr/>
        <p:txBody>
          <a:bodyPr/>
          <a:lstStyle/>
          <a:p>
            <a:r>
              <a:rPr lang="en-US"/>
              <a:t>When to use static</a:t>
            </a:r>
          </a:p>
        </p:txBody>
      </p:sp>
      <p:sp>
        <p:nvSpPr>
          <p:cNvPr id="338947" name="Rectangle 3"/>
          <p:cNvSpPr>
            <a:spLocks noGrp="1" noChangeArrowheads="1"/>
          </p:cNvSpPr>
          <p:nvPr>
            <p:ph type="body" idx="1"/>
          </p:nvPr>
        </p:nvSpPr>
        <p:spPr/>
        <p:txBody>
          <a:bodyPr/>
          <a:lstStyle/>
          <a:p>
            <a:pPr>
              <a:lnSpc>
                <a:spcPct val="90000"/>
              </a:lnSpc>
            </a:pPr>
            <a:r>
              <a:rPr lang="en-US" dirty="0"/>
              <a:t>A variable should be static if:</a:t>
            </a:r>
          </a:p>
          <a:p>
            <a:pPr lvl="1">
              <a:lnSpc>
                <a:spcPct val="90000"/>
              </a:lnSpc>
            </a:pPr>
            <a:r>
              <a:rPr lang="en-US" dirty="0"/>
              <a:t>It logically describes the class as a whole</a:t>
            </a:r>
          </a:p>
          <a:p>
            <a:pPr lvl="1">
              <a:lnSpc>
                <a:spcPct val="90000"/>
              </a:lnSpc>
            </a:pPr>
            <a:r>
              <a:rPr lang="en-US" dirty="0"/>
              <a:t>There should be only one copy of it</a:t>
            </a:r>
          </a:p>
          <a:p>
            <a:pPr lvl="2">
              <a:lnSpc>
                <a:spcPct val="90000"/>
              </a:lnSpc>
            </a:pPr>
            <a:endParaRPr lang="en-US" dirty="0"/>
          </a:p>
          <a:p>
            <a:pPr>
              <a:lnSpc>
                <a:spcPct val="90000"/>
              </a:lnSpc>
            </a:pPr>
            <a:r>
              <a:rPr lang="en-US" dirty="0"/>
              <a:t>A method should be static if:</a:t>
            </a:r>
          </a:p>
          <a:p>
            <a:pPr lvl="1">
              <a:lnSpc>
                <a:spcPct val="90000"/>
              </a:lnSpc>
            </a:pPr>
            <a:r>
              <a:rPr lang="en-US" dirty="0"/>
              <a:t>It does not use or affect the object that receives the message (it uses only its parameters)</a:t>
            </a:r>
          </a:p>
        </p:txBody>
      </p:sp>
    </p:spTree>
    <p:extLst>
      <p:ext uri="{BB962C8B-B14F-4D97-AF65-F5344CB8AC3E}">
        <p14:creationId xmlns:p14="http://schemas.microsoft.com/office/powerpoint/2010/main" val="213419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38947">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38947">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38947">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38947">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338947">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38947">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338947">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338947">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38947">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338947">
                                            <p:txEl>
                                              <p:pRg st="4" end="4"/>
                                            </p:txEl>
                                          </p:spTgt>
                                        </p:tgtEl>
                                        <p:attrNameLst>
                                          <p:attrName>ppt_x</p:attrName>
                                        </p:attrNameLst>
                                      </p:cBhvr>
                                      <p:tavLst>
                                        <p:tav tm="0">
                                          <p:val>
                                            <p:strVal val="ppt_x"/>
                                          </p:val>
                                        </p:tav>
                                        <p:tav tm="100000">
                                          <p:val>
                                            <p:strVal val="ppt_x"/>
                                          </p:val>
                                        </p:tav>
                                      </p:tavLst>
                                    </p:anim>
                                    <p:anim calcmode="lin" valueType="num">
                                      <p:cBhvr additive="base">
                                        <p:cTn id="21" dur="500"/>
                                        <p:tgtEl>
                                          <p:spTgt spid="338947">
                                            <p:txEl>
                                              <p:pRg st="4" end="4"/>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338947">
                                            <p:txEl>
                                              <p:pRg st="4" end="4"/>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338947">
                                            <p:txEl>
                                              <p:pRg st="5" end="5"/>
                                            </p:txEl>
                                          </p:spTgt>
                                        </p:tgtEl>
                                        <p:attrNameLst>
                                          <p:attrName>ppt_x</p:attrName>
                                        </p:attrNameLst>
                                      </p:cBhvr>
                                      <p:tavLst>
                                        <p:tav tm="0">
                                          <p:val>
                                            <p:strVal val="ppt_x"/>
                                          </p:val>
                                        </p:tav>
                                        <p:tav tm="100000">
                                          <p:val>
                                            <p:strVal val="ppt_x"/>
                                          </p:val>
                                        </p:tav>
                                      </p:tavLst>
                                    </p:anim>
                                    <p:anim calcmode="lin" valueType="num">
                                      <p:cBhvr additive="base">
                                        <p:cTn id="25" dur="500"/>
                                        <p:tgtEl>
                                          <p:spTgt spid="338947">
                                            <p:txEl>
                                              <p:pRg st="5" end="5"/>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38947">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65933"/>
            <a:ext cx="8229600" cy="943411"/>
          </a:xfrm>
        </p:spPr>
        <p:txBody>
          <a:bodyPr/>
          <a:lstStyle/>
          <a:p>
            <a:r>
              <a:rPr lang="en-US" dirty="0" smtClean="0"/>
              <a:t>String and its usage</a:t>
            </a:r>
            <a:endParaRPr lang="en-US" dirty="0"/>
          </a:p>
        </p:txBody>
      </p:sp>
      <p:sp>
        <p:nvSpPr>
          <p:cNvPr id="3" name="Content Placeholder 2"/>
          <p:cNvSpPr>
            <a:spLocks noGrp="1"/>
          </p:cNvSpPr>
          <p:nvPr>
            <p:ph idx="1"/>
          </p:nvPr>
        </p:nvSpPr>
        <p:spPr>
          <a:xfrm>
            <a:off x="1981200" y="777479"/>
            <a:ext cx="8229600" cy="5908829"/>
          </a:xfrm>
        </p:spPr>
        <p:txBody>
          <a:bodyPr>
            <a:normAutofit/>
          </a:bodyPr>
          <a:lstStyle/>
          <a:p>
            <a:r>
              <a:rPr lang="en-US" sz="1200" dirty="0" smtClean="0"/>
              <a:t>String is a Java provided Class that can represent an array (or group) of characters</a:t>
            </a:r>
          </a:p>
          <a:p>
            <a:r>
              <a:rPr lang="en-US" sz="1200" dirty="0" smtClean="0"/>
              <a:t>String is widely used in Java Programming and can be used for managing names</a:t>
            </a:r>
          </a:p>
          <a:p>
            <a:pPr lvl="1"/>
            <a:r>
              <a:rPr lang="en-US" sz="1200" dirty="0" smtClean="0"/>
              <a:t>String </a:t>
            </a:r>
            <a:r>
              <a:rPr lang="en-US" sz="1200" dirty="0" err="1" smtClean="0"/>
              <a:t>professorName</a:t>
            </a:r>
            <a:r>
              <a:rPr lang="en-US" sz="1200" dirty="0" smtClean="0"/>
              <a:t> = new String(“</a:t>
            </a:r>
            <a:r>
              <a:rPr lang="en-US" sz="1200" dirty="0"/>
              <a:t>S</a:t>
            </a:r>
            <a:r>
              <a:rPr lang="en-US" sz="1200" dirty="0" smtClean="0"/>
              <a:t>iva);</a:t>
            </a:r>
          </a:p>
          <a:p>
            <a:pPr lvl="1"/>
            <a:r>
              <a:rPr lang="en-US" sz="1200" dirty="0" smtClean="0"/>
              <a:t>String </a:t>
            </a:r>
            <a:r>
              <a:rPr lang="en-US" sz="1200" dirty="0" err="1" smtClean="0"/>
              <a:t>universityName</a:t>
            </a:r>
            <a:r>
              <a:rPr lang="en-US" sz="1200" dirty="0" smtClean="0"/>
              <a:t> = new String(“NEU”);</a:t>
            </a:r>
          </a:p>
          <a:p>
            <a:r>
              <a:rPr lang="en-US" sz="1200" dirty="0" smtClean="0"/>
              <a:t>String can also be created using a literal</a:t>
            </a:r>
          </a:p>
          <a:p>
            <a:pPr lvl="1"/>
            <a:r>
              <a:rPr lang="en-US" sz="1200" dirty="0" smtClean="0"/>
              <a:t>String </a:t>
            </a:r>
            <a:r>
              <a:rPr lang="en-US" sz="1200" dirty="0" err="1" smtClean="0"/>
              <a:t>studentName</a:t>
            </a:r>
            <a:r>
              <a:rPr lang="en-US" sz="1200" dirty="0" smtClean="0"/>
              <a:t> = “</a:t>
            </a:r>
            <a:r>
              <a:rPr lang="en-US" sz="1200" dirty="0" err="1" smtClean="0"/>
              <a:t>Kerwin</a:t>
            </a:r>
            <a:r>
              <a:rPr lang="en-US" sz="1200" dirty="0" smtClean="0"/>
              <a:t>”;</a:t>
            </a:r>
          </a:p>
          <a:p>
            <a:r>
              <a:rPr lang="en-US" sz="1200" dirty="0" smtClean="0"/>
              <a:t>Above use of String definition makes us believe that String is aligned with a primitive date type</a:t>
            </a:r>
          </a:p>
          <a:p>
            <a:r>
              <a:rPr lang="en-US" sz="1200" dirty="0" smtClean="0"/>
              <a:t>String is a more convenient class than array of characters</a:t>
            </a:r>
          </a:p>
          <a:p>
            <a:pPr lvl="1"/>
            <a:r>
              <a:rPr lang="en-US" sz="1200" dirty="0" smtClean="0"/>
              <a:t>String location =“Seattle”;</a:t>
            </a:r>
          </a:p>
          <a:p>
            <a:pPr lvl="1"/>
            <a:r>
              <a:rPr lang="en-US" sz="1200" dirty="0" smtClean="0"/>
              <a:t>char </a:t>
            </a:r>
            <a:r>
              <a:rPr lang="en-US" sz="1200" dirty="0" err="1" smtClean="0"/>
              <a:t>locationArray</a:t>
            </a:r>
            <a:r>
              <a:rPr lang="en-US" sz="1200" dirty="0" smtClean="0"/>
              <a:t>[] = new char[] {‘</a:t>
            </a:r>
            <a:r>
              <a:rPr lang="en-US" sz="1200" dirty="0" err="1" smtClean="0"/>
              <a:t>S’,’e’,’a’,’t’,’t’,’l’,’e</a:t>
            </a:r>
            <a:r>
              <a:rPr lang="en-US" sz="1200" dirty="0" smtClean="0"/>
              <a:t>’};</a:t>
            </a:r>
          </a:p>
          <a:p>
            <a:r>
              <a:rPr lang="en-US" sz="1200" dirty="0" smtClean="0"/>
              <a:t>String has a lot of convenient methods</a:t>
            </a:r>
          </a:p>
          <a:p>
            <a:pPr lvl="1"/>
            <a:r>
              <a:rPr lang="en-US" sz="1200" dirty="0" smtClean="0"/>
              <a:t>String street =“King </a:t>
            </a:r>
            <a:r>
              <a:rPr lang="en-US" sz="1200" dirty="0" err="1" smtClean="0"/>
              <a:t>st</a:t>
            </a:r>
            <a:r>
              <a:rPr lang="en-US" sz="1200" dirty="0" smtClean="0"/>
              <a:t>”;</a:t>
            </a:r>
          </a:p>
          <a:p>
            <a:pPr lvl="1"/>
            <a:r>
              <a:rPr lang="en-US" sz="1200" dirty="0" err="1" smtClean="0"/>
              <a:t>int</a:t>
            </a:r>
            <a:r>
              <a:rPr lang="en-US" sz="1200" dirty="0" smtClean="0"/>
              <a:t> length = </a:t>
            </a:r>
            <a:r>
              <a:rPr lang="en-US" sz="1200" dirty="0" err="1" smtClean="0"/>
              <a:t>street.length</a:t>
            </a:r>
            <a:r>
              <a:rPr lang="en-US" sz="1200" dirty="0" smtClean="0"/>
              <a:t>(); //7</a:t>
            </a:r>
          </a:p>
          <a:p>
            <a:pPr lvl="1"/>
            <a:r>
              <a:rPr lang="en-US" sz="1200" dirty="0" err="1" smtClean="0"/>
              <a:t>boolean</a:t>
            </a:r>
            <a:r>
              <a:rPr lang="en-US" sz="1200" dirty="0" smtClean="0"/>
              <a:t> b = </a:t>
            </a:r>
            <a:r>
              <a:rPr lang="en-US" sz="1200" dirty="0" err="1" smtClean="0"/>
              <a:t>street.contains</a:t>
            </a:r>
            <a:r>
              <a:rPr lang="en-US" sz="1200" dirty="0" smtClean="0"/>
              <a:t>(“</a:t>
            </a:r>
            <a:r>
              <a:rPr lang="en-US" sz="1200" dirty="0" err="1" smtClean="0"/>
              <a:t>st</a:t>
            </a:r>
            <a:r>
              <a:rPr lang="en-US" sz="1200" dirty="0" smtClean="0"/>
              <a:t>”)’ //true</a:t>
            </a:r>
          </a:p>
          <a:p>
            <a:pPr lvl="1"/>
            <a:r>
              <a:rPr lang="en-US" sz="1200" dirty="0" smtClean="0"/>
              <a:t>String s = </a:t>
            </a:r>
            <a:r>
              <a:rPr lang="en-US" sz="1200" dirty="0" err="1" smtClean="0"/>
              <a:t>street.substring</a:t>
            </a:r>
            <a:r>
              <a:rPr lang="en-US" sz="1200" dirty="0" smtClean="0"/>
              <a:t>(0,4); //”King”</a:t>
            </a:r>
          </a:p>
          <a:p>
            <a:r>
              <a:rPr lang="en-US" sz="1200" dirty="0" smtClean="0"/>
              <a:t>String objects are immutable</a:t>
            </a:r>
          </a:p>
          <a:p>
            <a:r>
              <a:rPr lang="en-US" sz="1200" dirty="0" smtClean="0"/>
              <a:t>Strings can be concatenated to create new Strings</a:t>
            </a:r>
          </a:p>
          <a:p>
            <a:pPr lvl="1"/>
            <a:r>
              <a:rPr lang="en-US" sz="1200" dirty="0" smtClean="0"/>
              <a:t>String name = “Siva” + “ “+”</a:t>
            </a:r>
            <a:r>
              <a:rPr lang="en-US" sz="1200" dirty="0" err="1" smtClean="0"/>
              <a:t>Dosapati</a:t>
            </a:r>
            <a:r>
              <a:rPr lang="en-US" sz="1200" dirty="0" smtClean="0"/>
              <a:t>”;</a:t>
            </a:r>
          </a:p>
          <a:p>
            <a:pPr lvl="1"/>
            <a:endParaRPr lang="en-US" sz="1200" dirty="0" smtClean="0"/>
          </a:p>
          <a:p>
            <a:pPr lvl="1"/>
            <a:endParaRPr lang="en-US" sz="1200" dirty="0" smtClean="0"/>
          </a:p>
          <a:p>
            <a:pPr lvl="1"/>
            <a:endParaRPr lang="en-US" sz="1200" dirty="0"/>
          </a:p>
        </p:txBody>
      </p:sp>
      <p:sp>
        <p:nvSpPr>
          <p:cNvPr id="4" name="Rectangle 3"/>
          <p:cNvSpPr/>
          <p:nvPr/>
        </p:nvSpPr>
        <p:spPr>
          <a:xfrm>
            <a:off x="3492363" y="5529954"/>
            <a:ext cx="997821" cy="3628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Siva</a:t>
            </a:r>
          </a:p>
        </p:txBody>
      </p:sp>
      <p:sp>
        <p:nvSpPr>
          <p:cNvPr id="5" name="Rectangle 4"/>
          <p:cNvSpPr/>
          <p:nvPr/>
        </p:nvSpPr>
        <p:spPr>
          <a:xfrm>
            <a:off x="4708742" y="5533050"/>
            <a:ext cx="997821" cy="3628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6" name="Rectangle 5"/>
          <p:cNvSpPr/>
          <p:nvPr/>
        </p:nvSpPr>
        <p:spPr>
          <a:xfrm>
            <a:off x="5810649" y="5529954"/>
            <a:ext cx="1327167" cy="3628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Dosapati</a:t>
            </a:r>
            <a:endParaRPr lang="en-US" dirty="0"/>
          </a:p>
        </p:txBody>
      </p:sp>
      <p:sp>
        <p:nvSpPr>
          <p:cNvPr id="7" name="Rectangle 6"/>
          <p:cNvSpPr/>
          <p:nvPr/>
        </p:nvSpPr>
        <p:spPr>
          <a:xfrm>
            <a:off x="4556341" y="6161799"/>
            <a:ext cx="1917892" cy="3628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Siva </a:t>
            </a:r>
            <a:r>
              <a:rPr lang="en-US" dirty="0" err="1"/>
              <a:t>Dosapati</a:t>
            </a:r>
            <a:endParaRPr lang="en-US" dirty="0"/>
          </a:p>
        </p:txBody>
      </p:sp>
      <p:cxnSp>
        <p:nvCxnSpPr>
          <p:cNvPr id="9" name="Straight Arrow Connector 8"/>
          <p:cNvCxnSpPr>
            <a:endCxn id="7" idx="1"/>
          </p:cNvCxnSpPr>
          <p:nvPr/>
        </p:nvCxnSpPr>
        <p:spPr>
          <a:xfrm>
            <a:off x="3688107" y="6336442"/>
            <a:ext cx="868234" cy="6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97625" y="6155608"/>
            <a:ext cx="920069" cy="369332"/>
          </a:xfrm>
          <a:prstGeom prst="rect">
            <a:avLst/>
          </a:prstGeom>
          <a:noFill/>
        </p:spPr>
        <p:txBody>
          <a:bodyPr wrap="square" rtlCol="0">
            <a:spAutoFit/>
          </a:bodyPr>
          <a:lstStyle/>
          <a:p>
            <a:r>
              <a:rPr lang="en-US" dirty="0"/>
              <a:t>name</a:t>
            </a:r>
          </a:p>
        </p:txBody>
      </p:sp>
    </p:spTree>
    <p:extLst>
      <p:ext uri="{BB962C8B-B14F-4D97-AF65-F5344CB8AC3E}">
        <p14:creationId xmlns:p14="http://schemas.microsoft.com/office/powerpoint/2010/main" val="2475811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9EAE73-EBBD-9548-B090-83E6BBAA3046}" type="slidenum">
              <a:rPr lang="en-US"/>
              <a:pPr/>
              <a:t>30</a:t>
            </a:fld>
            <a:endParaRPr lang="en-US">
              <a:solidFill>
                <a:schemeClr val="tx1"/>
              </a:solidFill>
            </a:endParaRPr>
          </a:p>
        </p:txBody>
      </p:sp>
      <p:sp>
        <p:nvSpPr>
          <p:cNvPr id="314370" name="Rectangle 2"/>
          <p:cNvSpPr>
            <a:spLocks noGrp="1" noChangeArrowheads="1"/>
          </p:cNvSpPr>
          <p:nvPr>
            <p:ph type="title"/>
          </p:nvPr>
        </p:nvSpPr>
        <p:spPr>
          <a:xfrm>
            <a:off x="670932" y="255588"/>
            <a:ext cx="8763000" cy="609600"/>
          </a:xfrm>
        </p:spPr>
        <p:txBody>
          <a:bodyPr>
            <a:normAutofit fontScale="90000"/>
          </a:bodyPr>
          <a:lstStyle/>
          <a:p>
            <a:r>
              <a:rPr lang="en-US"/>
              <a:t>Static Rules</a:t>
            </a:r>
          </a:p>
        </p:txBody>
      </p:sp>
      <p:sp>
        <p:nvSpPr>
          <p:cNvPr id="314371" name="Rectangle 3"/>
          <p:cNvSpPr>
            <a:spLocks noGrp="1" noChangeArrowheads="1"/>
          </p:cNvSpPr>
          <p:nvPr>
            <p:ph type="body" idx="1"/>
          </p:nvPr>
        </p:nvSpPr>
        <p:spPr>
          <a:xfrm>
            <a:off x="533400" y="968375"/>
            <a:ext cx="8077200" cy="5181600"/>
          </a:xfrm>
        </p:spPr>
        <p:txBody>
          <a:bodyPr>
            <a:normAutofit lnSpcReduction="10000"/>
          </a:bodyPr>
          <a:lstStyle/>
          <a:p>
            <a:pPr marL="671513" indent="-609600"/>
            <a:r>
              <a:rPr lang="en-US" sz="2600" i="1" dirty="0">
                <a:solidFill>
                  <a:schemeClr val="folHlink"/>
                </a:solidFill>
              </a:rPr>
              <a:t>static</a:t>
            </a:r>
            <a:r>
              <a:rPr lang="en-US" sz="2600" dirty="0"/>
              <a:t> variables and methods belong to the class in general, not to individual objects</a:t>
            </a:r>
          </a:p>
          <a:p>
            <a:pPr marL="671513" indent="-609600"/>
            <a:endParaRPr lang="en-US" sz="1000" dirty="0"/>
          </a:p>
          <a:p>
            <a:pPr marL="671513" indent="-609600"/>
            <a:r>
              <a:rPr lang="en-US" sz="2600" i="1" dirty="0"/>
              <a:t>The absence </a:t>
            </a:r>
            <a:r>
              <a:rPr lang="en-US" sz="2600" dirty="0"/>
              <a:t>of the keyword</a:t>
            </a:r>
            <a:r>
              <a:rPr lang="en-US" sz="2600" i="1" dirty="0"/>
              <a:t> </a:t>
            </a:r>
            <a:r>
              <a:rPr lang="en-US" sz="2600" i="1" dirty="0">
                <a:solidFill>
                  <a:schemeClr val="hlink"/>
                </a:solidFill>
              </a:rPr>
              <a:t>static</a:t>
            </a:r>
            <a:r>
              <a:rPr lang="en-US" sz="2600" dirty="0"/>
              <a:t> before non-local variables and methods means </a:t>
            </a:r>
            <a:r>
              <a:rPr lang="en-US" sz="2600" i="1" dirty="0"/>
              <a:t>dynamic</a:t>
            </a:r>
            <a:r>
              <a:rPr lang="en-US" sz="2600" dirty="0"/>
              <a:t> (one per object/instance)</a:t>
            </a:r>
          </a:p>
          <a:p>
            <a:pPr marL="671513" indent="-609600"/>
            <a:endParaRPr lang="en-US" sz="1000" dirty="0"/>
          </a:p>
          <a:p>
            <a:pPr marL="671513" indent="-609600"/>
            <a:r>
              <a:rPr lang="en-US" sz="2600" dirty="0"/>
              <a:t>A dynamic method can access all dynamic </a:t>
            </a:r>
            <a:r>
              <a:rPr lang="en-US" sz="2600" i="1" dirty="0"/>
              <a:t>and</a:t>
            </a:r>
            <a:r>
              <a:rPr lang="en-US" sz="2600" dirty="0"/>
              <a:t> static variables and methods in the same class</a:t>
            </a:r>
          </a:p>
          <a:p>
            <a:pPr marL="671513" indent="-609600"/>
            <a:endParaRPr lang="en-US" sz="1000" dirty="0"/>
          </a:p>
          <a:p>
            <a:pPr marL="671513" indent="-609600"/>
            <a:r>
              <a:rPr lang="en-US" sz="2600" dirty="0"/>
              <a:t>A static method can not access a dynamic variable </a:t>
            </a:r>
            <a:r>
              <a:rPr lang="en-US" sz="2600" i="1" dirty="0">
                <a:solidFill>
                  <a:schemeClr val="hlink"/>
                </a:solidFill>
              </a:rPr>
              <a:t>(How could it choose or which one?)</a:t>
            </a:r>
          </a:p>
          <a:p>
            <a:pPr marL="671513" indent="-609600"/>
            <a:endParaRPr lang="en-US" sz="1000" dirty="0">
              <a:solidFill>
                <a:schemeClr val="hlink"/>
              </a:solidFill>
            </a:endParaRPr>
          </a:p>
          <a:p>
            <a:pPr marL="671513" indent="-609600"/>
            <a:r>
              <a:rPr lang="en-US" sz="2600" dirty="0"/>
              <a:t>A static method can not call a dynamic method </a:t>
            </a:r>
            <a:r>
              <a:rPr lang="en-US" sz="2600" dirty="0">
                <a:solidFill>
                  <a:schemeClr val="hlink"/>
                </a:solidFill>
              </a:rPr>
              <a:t>(because it might access an instance variable)</a:t>
            </a:r>
            <a:r>
              <a:rPr lang="en-US" dirty="0"/>
              <a:t> </a:t>
            </a:r>
          </a:p>
        </p:txBody>
      </p:sp>
    </p:spTree>
    <p:extLst>
      <p:ext uri="{BB962C8B-B14F-4D97-AF65-F5344CB8AC3E}">
        <p14:creationId xmlns:p14="http://schemas.microsoft.com/office/powerpoint/2010/main" val="3332743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Effect transition="in" filter="fade">
                                      <p:cBhvr>
                                        <p:cTn id="7" dur="500"/>
                                        <p:tgtEl>
                                          <p:spTgt spid="314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4371">
                                            <p:txEl>
                                              <p:pRg st="2" end="2"/>
                                            </p:txEl>
                                          </p:spTgt>
                                        </p:tgtEl>
                                        <p:attrNameLst>
                                          <p:attrName>style.visibility</p:attrName>
                                        </p:attrNameLst>
                                      </p:cBhvr>
                                      <p:to>
                                        <p:strVal val="visible"/>
                                      </p:to>
                                    </p:set>
                                    <p:animEffect transition="in" filter="fade">
                                      <p:cBhvr>
                                        <p:cTn id="12" dur="500"/>
                                        <p:tgtEl>
                                          <p:spTgt spid="314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4371">
                                            <p:txEl>
                                              <p:pRg st="4" end="4"/>
                                            </p:txEl>
                                          </p:spTgt>
                                        </p:tgtEl>
                                        <p:attrNameLst>
                                          <p:attrName>style.visibility</p:attrName>
                                        </p:attrNameLst>
                                      </p:cBhvr>
                                      <p:to>
                                        <p:strVal val="visible"/>
                                      </p:to>
                                    </p:set>
                                    <p:animEffect transition="in" filter="fade">
                                      <p:cBhvr>
                                        <p:cTn id="17" dur="500"/>
                                        <p:tgtEl>
                                          <p:spTgt spid="3143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4371">
                                            <p:txEl>
                                              <p:pRg st="6" end="6"/>
                                            </p:txEl>
                                          </p:spTgt>
                                        </p:tgtEl>
                                        <p:attrNameLst>
                                          <p:attrName>style.visibility</p:attrName>
                                        </p:attrNameLst>
                                      </p:cBhvr>
                                      <p:to>
                                        <p:strVal val="visible"/>
                                      </p:to>
                                    </p:set>
                                    <p:animEffect transition="in" filter="fade">
                                      <p:cBhvr>
                                        <p:cTn id="22" dur="500"/>
                                        <p:tgtEl>
                                          <p:spTgt spid="31437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4371">
                                            <p:txEl>
                                              <p:pRg st="8" end="8"/>
                                            </p:txEl>
                                          </p:spTgt>
                                        </p:tgtEl>
                                        <p:attrNameLst>
                                          <p:attrName>style.visibility</p:attrName>
                                        </p:attrNameLst>
                                      </p:cBhvr>
                                      <p:to>
                                        <p:strVal val="visible"/>
                                      </p:to>
                                    </p:set>
                                    <p:animEffect transition="in" filter="fade">
                                      <p:cBhvr>
                                        <p:cTn id="27" dur="500"/>
                                        <p:tgtEl>
                                          <p:spTgt spid="3143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085336" y="446448"/>
            <a:ext cx="4377600" cy="38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b="1" dirty="0">
                <a:latin typeface="Arial" charset="0"/>
                <a:ea typeface="Arial" charset="0"/>
                <a:cs typeface="Arial" charset="0"/>
              </a:rPr>
              <a:t>What is an Abstract class</a:t>
            </a:r>
            <a:r>
              <a:rPr lang="en-GB" sz="2500" dirty="0">
                <a:latin typeface="Helvetica" charset="0"/>
              </a:rPr>
              <a:t>?</a:t>
            </a:r>
          </a:p>
        </p:txBody>
      </p:sp>
      <p:sp>
        <p:nvSpPr>
          <p:cNvPr id="4099" name="Text Box 3"/>
          <p:cNvSpPr txBox="1">
            <a:spLocks noChangeArrowheads="1"/>
          </p:cNvSpPr>
          <p:nvPr/>
        </p:nvSpPr>
        <p:spPr bwMode="auto">
          <a:xfrm>
            <a:off x="1030222" y="1214748"/>
            <a:ext cx="7768800" cy="4442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err="1">
                <a:latin typeface="+mn-lt"/>
              </a:rPr>
              <a:t>Superclasses</a:t>
            </a:r>
            <a:r>
              <a:rPr lang="en-GB" dirty="0">
                <a:latin typeface="+mn-lt"/>
              </a:rPr>
              <a:t> are created through the process called "generalization"</a:t>
            </a:r>
          </a:p>
          <a:p>
            <a:pPr lvl="1">
              <a:spcBef>
                <a:spcPts val="249"/>
              </a:spcBef>
              <a:buClr>
                <a:srgbClr val="000000"/>
              </a:buClr>
              <a:buSzPct val="85000"/>
              <a:buBlip>
                <a:blip r:embed="rId3"/>
              </a:buBlip>
            </a:pPr>
            <a:r>
              <a:rPr lang="en-GB" sz="1800" dirty="0">
                <a:latin typeface="+mn-lt"/>
              </a:rPr>
              <a:t>Common features (methods or variables) are factored out of object classifications (</a:t>
            </a:r>
            <a:r>
              <a:rPr lang="en-GB" sz="1800" dirty="0" err="1">
                <a:latin typeface="+mn-lt"/>
              </a:rPr>
              <a:t>ie</a:t>
            </a:r>
            <a:r>
              <a:rPr lang="en-GB" sz="1800" dirty="0">
                <a:latin typeface="+mn-lt"/>
              </a:rPr>
              <a:t>. classes).</a:t>
            </a:r>
          </a:p>
          <a:p>
            <a:pPr lvl="1">
              <a:spcBef>
                <a:spcPts val="249"/>
              </a:spcBef>
              <a:buClr>
                <a:srgbClr val="000000"/>
              </a:buClr>
              <a:buSzPct val="85000"/>
              <a:buBlip>
                <a:blip r:embed="rId3"/>
              </a:buBlip>
            </a:pPr>
            <a:r>
              <a:rPr lang="en-GB" sz="1800" dirty="0">
                <a:latin typeface="+mn-lt"/>
              </a:rPr>
              <a:t>Those features are formalized in a class.  This becomes the superclass</a:t>
            </a:r>
          </a:p>
          <a:p>
            <a:pPr lvl="1">
              <a:spcBef>
                <a:spcPts val="249"/>
              </a:spcBef>
              <a:buClr>
                <a:srgbClr val="000000"/>
              </a:buClr>
              <a:buSzPct val="85000"/>
              <a:buBlip>
                <a:blip r:embed="rId3"/>
              </a:buBlip>
            </a:pPr>
            <a:r>
              <a:rPr lang="en-GB" sz="1800" dirty="0">
                <a:latin typeface="+mn-lt"/>
              </a:rPr>
              <a:t>The classes from which the common features were taken become subclasses to the newly created super class</a:t>
            </a:r>
          </a:p>
          <a:p>
            <a:pPr>
              <a:spcBef>
                <a:spcPts val="249"/>
              </a:spcBef>
              <a:buClr>
                <a:srgbClr val="000000"/>
              </a:buClr>
              <a:buSzPct val="343000"/>
            </a:pPr>
            <a:endParaRPr lang="en-GB" sz="900" dirty="0">
              <a:latin typeface="+mn-lt"/>
            </a:endParaRPr>
          </a:p>
          <a:p>
            <a:pPr>
              <a:spcBef>
                <a:spcPts val="249"/>
              </a:spcBef>
              <a:buClr>
                <a:srgbClr val="000000"/>
              </a:buClr>
              <a:buSzPct val="59000"/>
              <a:buBlip>
                <a:blip r:embed="rId3"/>
              </a:buBlip>
            </a:pPr>
            <a:r>
              <a:rPr lang="en-GB" dirty="0">
                <a:latin typeface="+mn-lt"/>
              </a:rPr>
              <a:t>Often, the superclass does not have a "meaning" or does not directly relate to a "thing" in the real world</a:t>
            </a:r>
          </a:p>
          <a:p>
            <a:pPr lvl="1">
              <a:spcBef>
                <a:spcPts val="249"/>
              </a:spcBef>
              <a:buClr>
                <a:srgbClr val="000000"/>
              </a:buClr>
              <a:buSzPct val="59000"/>
              <a:buBlip>
                <a:blip r:embed="rId3"/>
              </a:buBlip>
            </a:pPr>
            <a:r>
              <a:rPr lang="en-GB" dirty="0">
                <a:latin typeface="+mn-lt"/>
              </a:rPr>
              <a:t>It is an </a:t>
            </a:r>
            <a:r>
              <a:rPr lang="en-GB" dirty="0" err="1">
                <a:latin typeface="+mn-lt"/>
              </a:rPr>
              <a:t>artifact</a:t>
            </a:r>
            <a:r>
              <a:rPr lang="en-GB" dirty="0">
                <a:latin typeface="+mn-lt"/>
              </a:rPr>
              <a:t> of the generalization process</a:t>
            </a:r>
          </a:p>
          <a:p>
            <a:pPr>
              <a:spcBef>
                <a:spcPts val="249"/>
              </a:spcBef>
              <a:buClr>
                <a:srgbClr val="000000"/>
              </a:buClr>
              <a:buSzPct val="343000"/>
            </a:pPr>
            <a:endParaRPr lang="en-GB" sz="900" dirty="0">
              <a:latin typeface="+mn-lt"/>
            </a:endParaRPr>
          </a:p>
          <a:p>
            <a:pPr>
              <a:spcBef>
                <a:spcPts val="249"/>
              </a:spcBef>
              <a:buClr>
                <a:srgbClr val="000000"/>
              </a:buClr>
              <a:buSzPct val="59000"/>
              <a:buBlip>
                <a:blip r:embed="rId3"/>
              </a:buBlip>
            </a:pPr>
            <a:r>
              <a:rPr lang="en-GB" dirty="0">
                <a:latin typeface="+mn-lt"/>
              </a:rPr>
              <a:t>Because of this, abstract classes cannot be instantiated</a:t>
            </a:r>
          </a:p>
          <a:p>
            <a:pPr lvl="1">
              <a:spcBef>
                <a:spcPts val="249"/>
              </a:spcBef>
              <a:buClr>
                <a:srgbClr val="000000"/>
              </a:buClr>
              <a:buSzPct val="85000"/>
              <a:buBlip>
                <a:blip r:embed="rId3"/>
              </a:buBlip>
            </a:pPr>
            <a:r>
              <a:rPr lang="en-GB" sz="1800" dirty="0">
                <a:latin typeface="+mn-lt"/>
              </a:rPr>
              <a:t>They act as place holders for abstraction</a:t>
            </a:r>
          </a:p>
        </p:txBody>
      </p:sp>
    </p:spTree>
    <p:extLst>
      <p:ext uri="{BB962C8B-B14F-4D97-AF65-F5344CB8AC3E}">
        <p14:creationId xmlns:p14="http://schemas.microsoft.com/office/powerpoint/2010/main" val="80533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4099">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4099">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4099">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4099">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4099">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4099">
                                            <p:txEl>
                                              <p:pRg st="2" end="2"/>
                                            </p:txEl>
                                          </p:spTgt>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9" dur="500"/>
                                        <p:tgtEl>
                                          <p:spTgt spid="4099">
                                            <p:txEl>
                                              <p:pRg st="3" end="3"/>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4099">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25" dur="500"/>
                                        <p:tgtEl>
                                          <p:spTgt spid="4099">
                                            <p:txEl>
                                              <p:pRg st="5" end="5"/>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4099">
                                            <p:txEl>
                                              <p:pRg st="5" end="5"/>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29" dur="500"/>
                                        <p:tgtEl>
                                          <p:spTgt spid="4099">
                                            <p:txEl>
                                              <p:pRg st="6" end="6"/>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4099">
                                            <p:txEl>
                                              <p:pRg st="6" end="6"/>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35" dur="500"/>
                                        <p:tgtEl>
                                          <p:spTgt spid="4099">
                                            <p:txEl>
                                              <p:pRg st="8" end="8"/>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4099">
                                            <p:txEl>
                                              <p:pRg st="8" end="8"/>
                                            </p:txEl>
                                          </p:spTgt>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39" dur="500"/>
                                        <p:tgtEl>
                                          <p:spTgt spid="4099">
                                            <p:txEl>
                                              <p:pRg st="9" end="9"/>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4099">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1"/>
          <p:cNvSpPr>
            <a:spLocks noChangeArrowheads="1"/>
          </p:cNvSpPr>
          <p:nvPr/>
        </p:nvSpPr>
        <p:spPr bwMode="auto">
          <a:xfrm>
            <a:off x="4736641" y="3356176"/>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Vehicle</a:t>
            </a:r>
          </a:p>
          <a:p>
            <a:pPr>
              <a:buClr>
                <a:srgbClr val="000000"/>
              </a:buClr>
              <a:buSzPct val="67000"/>
              <a:tabLst>
                <a:tab pos="656650" algn="l"/>
                <a:tab pos="1313299" algn="l"/>
              </a:tabLst>
            </a:pPr>
            <a:r>
              <a:rPr lang="en-GB" sz="1500">
                <a:latin typeface="Times" charset="0"/>
              </a:rPr>
              <a:t>- make: String       </a:t>
            </a:r>
          </a:p>
          <a:p>
            <a:pPr>
              <a:buClr>
                <a:srgbClr val="000000"/>
              </a:buClr>
              <a:buSzPct val="67000"/>
              <a:tabLst>
                <a:tab pos="656650" algn="l"/>
                <a:tab pos="1313299" algn="l"/>
              </a:tabLst>
            </a:pPr>
            <a:r>
              <a:rPr lang="en-GB" sz="1500">
                <a:latin typeface="Times" charset="0"/>
              </a:rPr>
              <a:t>- model: String</a:t>
            </a:r>
          </a:p>
          <a:p>
            <a:pPr>
              <a:buClr>
                <a:srgbClr val="000000"/>
              </a:buClr>
              <a:buSzPct val="67000"/>
              <a:tabLst>
                <a:tab pos="656650" algn="l"/>
                <a:tab pos="1313299" algn="l"/>
              </a:tabLst>
            </a:pPr>
            <a:r>
              <a:rPr lang="en-GB" sz="1500">
                <a:latin typeface="Times" charset="0"/>
              </a:rPr>
              <a:t>- tireCount: int</a:t>
            </a:r>
          </a:p>
        </p:txBody>
      </p:sp>
      <p:sp>
        <p:nvSpPr>
          <p:cNvPr id="5122" name="Line 2"/>
          <p:cNvSpPr>
            <a:spLocks noChangeShapeType="1"/>
          </p:cNvSpPr>
          <p:nvPr/>
        </p:nvSpPr>
        <p:spPr bwMode="auto">
          <a:xfrm flipV="1">
            <a:off x="5085120" y="4357899"/>
            <a:ext cx="217440" cy="728717"/>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5123" name="AutoShape 3"/>
          <p:cNvSpPr>
            <a:spLocks noChangeArrowheads="1"/>
          </p:cNvSpPr>
          <p:nvPr/>
        </p:nvSpPr>
        <p:spPr bwMode="auto">
          <a:xfrm>
            <a:off x="3612000" y="5091968"/>
            <a:ext cx="1759680" cy="461665"/>
          </a:xfrm>
          <a:prstGeom prst="roundRect">
            <a:avLst>
              <a:gd name="adj" fmla="val 222"/>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Car</a:t>
            </a:r>
          </a:p>
          <a:p>
            <a:pPr>
              <a:buClr>
                <a:srgbClr val="000000"/>
              </a:buClr>
              <a:buSzPct val="67000"/>
              <a:tabLst>
                <a:tab pos="656650" algn="l"/>
                <a:tab pos="1313299" algn="l"/>
              </a:tabLst>
            </a:pPr>
            <a:r>
              <a:rPr lang="en-GB" sz="1500">
                <a:latin typeface="Times" charset="0"/>
              </a:rPr>
              <a:t>- trunkCapacity: int</a:t>
            </a:r>
          </a:p>
        </p:txBody>
      </p:sp>
      <p:sp>
        <p:nvSpPr>
          <p:cNvPr id="5124" name="Text Box 4"/>
          <p:cNvSpPr txBox="1">
            <a:spLocks noChangeArrowheads="1"/>
          </p:cNvSpPr>
          <p:nvPr/>
        </p:nvSpPr>
        <p:spPr bwMode="auto">
          <a:xfrm>
            <a:off x="3083521" y="3362754"/>
            <a:ext cx="155659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 pos="1447800" algn="l"/>
              </a:tabLst>
              <a:defRPr sz="2400">
                <a:solidFill>
                  <a:schemeClr val="tx1"/>
                </a:solidFill>
                <a:latin typeface="Times New Roman" charset="0"/>
                <a:ea typeface="ＭＳ Ｐゴシック" charset="0"/>
              </a:defRPr>
            </a:lvl1pPr>
            <a:lvl2pPr>
              <a:tabLst>
                <a:tab pos="723900" algn="l"/>
                <a:tab pos="1447800" algn="l"/>
              </a:tabLst>
              <a:defRPr sz="2400">
                <a:solidFill>
                  <a:schemeClr val="tx1"/>
                </a:solidFill>
                <a:latin typeface="Times New Roman" charset="0"/>
                <a:ea typeface="ＭＳ Ｐゴシック" charset="0"/>
              </a:defRPr>
            </a:lvl2pPr>
            <a:lvl3pPr>
              <a:tabLst>
                <a:tab pos="723900" algn="l"/>
                <a:tab pos="1447800" algn="l"/>
              </a:tabLst>
              <a:defRPr sz="2400">
                <a:solidFill>
                  <a:schemeClr val="tx1"/>
                </a:solidFill>
                <a:latin typeface="Times New Roman" charset="0"/>
                <a:ea typeface="ＭＳ Ｐゴシック" charset="0"/>
              </a:defRPr>
            </a:lvl3pPr>
            <a:lvl4pPr>
              <a:tabLst>
                <a:tab pos="723900" algn="l"/>
                <a:tab pos="1447800" algn="l"/>
              </a:tabLst>
              <a:defRPr sz="2400">
                <a:solidFill>
                  <a:schemeClr val="tx1"/>
                </a:solidFill>
                <a:latin typeface="Times New Roman" charset="0"/>
                <a:ea typeface="ＭＳ Ｐゴシック" charset="0"/>
              </a:defRPr>
            </a:lvl4pPr>
            <a:lvl5pPr>
              <a:tabLst>
                <a:tab pos="723900" algn="l"/>
                <a:tab pos="14478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dirty="0">
                <a:latin typeface="Times" charset="0"/>
              </a:rPr>
              <a:t>Abstract superclass:</a:t>
            </a:r>
          </a:p>
        </p:txBody>
      </p:sp>
      <p:sp>
        <p:nvSpPr>
          <p:cNvPr id="5126" name="Text Box 6"/>
          <p:cNvSpPr txBox="1">
            <a:spLocks noChangeArrowheads="1"/>
          </p:cNvSpPr>
          <p:nvPr/>
        </p:nvSpPr>
        <p:spPr bwMode="auto">
          <a:xfrm>
            <a:off x="4172160" y="437807"/>
            <a:ext cx="4377600" cy="38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mj-lt"/>
              </a:rPr>
              <a:t>Abstract Class Example</a:t>
            </a:r>
          </a:p>
        </p:txBody>
      </p:sp>
      <p:sp>
        <p:nvSpPr>
          <p:cNvPr id="5127" name="Text Box 7"/>
          <p:cNvSpPr txBox="1">
            <a:spLocks noChangeArrowheads="1"/>
          </p:cNvSpPr>
          <p:nvPr/>
        </p:nvSpPr>
        <p:spPr bwMode="auto">
          <a:xfrm>
            <a:off x="2102881" y="1185246"/>
            <a:ext cx="7768800" cy="1679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n-lt"/>
              </a:rPr>
              <a:t>In the following example, the subclasses represent objects taken from the problem domain.</a:t>
            </a:r>
          </a:p>
          <a:p>
            <a:pPr>
              <a:spcBef>
                <a:spcPts val="249"/>
              </a:spcBef>
              <a:buClr>
                <a:srgbClr val="000000"/>
              </a:buClr>
              <a:buSzPct val="343000"/>
            </a:pPr>
            <a:endParaRPr lang="en-GB" sz="900" dirty="0">
              <a:latin typeface="+mn-lt"/>
            </a:endParaRPr>
          </a:p>
          <a:p>
            <a:pPr>
              <a:spcBef>
                <a:spcPts val="249"/>
              </a:spcBef>
              <a:buClr>
                <a:srgbClr val="000000"/>
              </a:buClr>
              <a:buSzPct val="59000"/>
              <a:buBlip>
                <a:blip r:embed="rId3"/>
              </a:buBlip>
            </a:pPr>
            <a:r>
              <a:rPr lang="en-GB" dirty="0">
                <a:latin typeface="+mn-lt"/>
              </a:rPr>
              <a:t>The superclass represents an abstract concept that does not exist "as is" in the real world</a:t>
            </a:r>
            <a:r>
              <a:rPr lang="en-GB" dirty="0">
                <a:latin typeface="Helvetica" charset="0"/>
              </a:rPr>
              <a:t>.</a:t>
            </a:r>
          </a:p>
        </p:txBody>
      </p:sp>
      <p:sp>
        <p:nvSpPr>
          <p:cNvPr id="5128" name="Line 8"/>
          <p:cNvSpPr>
            <a:spLocks noChangeShapeType="1"/>
          </p:cNvSpPr>
          <p:nvPr/>
        </p:nvSpPr>
        <p:spPr bwMode="auto">
          <a:xfrm flipH="1" flipV="1">
            <a:off x="5989440" y="4367979"/>
            <a:ext cx="236160" cy="686952"/>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5129" name="AutoShape 9"/>
          <p:cNvSpPr>
            <a:spLocks noChangeArrowheads="1"/>
          </p:cNvSpPr>
          <p:nvPr/>
        </p:nvSpPr>
        <p:spPr bwMode="auto">
          <a:xfrm>
            <a:off x="5900161" y="5091968"/>
            <a:ext cx="1759680" cy="461665"/>
          </a:xfrm>
          <a:prstGeom prst="roundRect">
            <a:avLst>
              <a:gd name="adj" fmla="val 222"/>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Truck</a:t>
            </a:r>
          </a:p>
          <a:p>
            <a:pPr>
              <a:buClr>
                <a:srgbClr val="000000"/>
              </a:buClr>
              <a:buSzPct val="67000"/>
              <a:tabLst>
                <a:tab pos="656650" algn="l"/>
                <a:tab pos="1313299" algn="l"/>
              </a:tabLst>
            </a:pPr>
            <a:r>
              <a:rPr lang="en-GB" sz="1500">
                <a:latin typeface="Times" charset="0"/>
              </a:rPr>
              <a:t>- bedCapacity: int</a:t>
            </a:r>
          </a:p>
        </p:txBody>
      </p:sp>
      <p:sp>
        <p:nvSpPr>
          <p:cNvPr id="5130" name="Text Box 10"/>
          <p:cNvSpPr txBox="1">
            <a:spLocks noChangeArrowheads="1"/>
          </p:cNvSpPr>
          <p:nvPr/>
        </p:nvSpPr>
        <p:spPr bwMode="auto">
          <a:xfrm>
            <a:off x="7265281" y="3369955"/>
            <a:ext cx="2489414" cy="692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 pos="1447800" algn="l"/>
                <a:tab pos="2171700" algn="l"/>
              </a:tabLst>
              <a:defRPr sz="2400">
                <a:solidFill>
                  <a:schemeClr val="tx1"/>
                </a:solidFill>
                <a:latin typeface="Times New Roman" charset="0"/>
                <a:ea typeface="ＭＳ Ｐゴシック" charset="0"/>
              </a:defRPr>
            </a:lvl1pPr>
            <a:lvl2pPr>
              <a:tabLst>
                <a:tab pos="723900" algn="l"/>
                <a:tab pos="1447800" algn="l"/>
                <a:tab pos="2171700" algn="l"/>
              </a:tabLst>
              <a:defRPr sz="2400">
                <a:solidFill>
                  <a:schemeClr val="tx1"/>
                </a:solidFill>
                <a:latin typeface="Times New Roman" charset="0"/>
                <a:ea typeface="ＭＳ Ｐゴシック" charset="0"/>
              </a:defRPr>
            </a:lvl2pPr>
            <a:lvl3pPr>
              <a:tabLst>
                <a:tab pos="723900" algn="l"/>
                <a:tab pos="1447800" algn="l"/>
                <a:tab pos="2171700" algn="l"/>
              </a:tabLst>
              <a:defRPr sz="2400">
                <a:solidFill>
                  <a:schemeClr val="tx1"/>
                </a:solidFill>
                <a:latin typeface="Times New Roman" charset="0"/>
                <a:ea typeface="ＭＳ Ｐゴシック" charset="0"/>
              </a:defRPr>
            </a:lvl3pPr>
            <a:lvl4pPr>
              <a:tabLst>
                <a:tab pos="723900" algn="l"/>
                <a:tab pos="1447800" algn="l"/>
                <a:tab pos="2171700" algn="l"/>
              </a:tabLst>
              <a:defRPr sz="2400">
                <a:solidFill>
                  <a:schemeClr val="tx1"/>
                </a:solidFill>
                <a:latin typeface="Times New Roman" charset="0"/>
                <a:ea typeface="ＭＳ Ｐゴシック" charset="0"/>
              </a:defRPr>
            </a:lvl4pPr>
            <a:lvl5pPr>
              <a:tabLst>
                <a:tab pos="723900" algn="l"/>
                <a:tab pos="1447800" algn="l"/>
                <a:tab pos="21717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Note: UML represents abstract</a:t>
            </a:r>
          </a:p>
          <a:p>
            <a:pPr>
              <a:buClr>
                <a:srgbClr val="000000"/>
              </a:buClr>
              <a:buSzPct val="67000"/>
              <a:buFont typeface="StarBats" charset="0"/>
              <a:buNone/>
            </a:pPr>
            <a:r>
              <a:rPr lang="en-GB" sz="1500">
                <a:latin typeface="Times" charset="0"/>
              </a:rPr>
              <a:t>classes by displaying their name</a:t>
            </a:r>
          </a:p>
          <a:p>
            <a:pPr>
              <a:buClr>
                <a:srgbClr val="000000"/>
              </a:buClr>
              <a:buSzPct val="67000"/>
              <a:buFont typeface="StarBats" charset="0"/>
              <a:buNone/>
            </a:pPr>
            <a:r>
              <a:rPr lang="en-GB" sz="1500">
                <a:latin typeface="Times" charset="0"/>
              </a:rPr>
              <a:t>in italics.</a:t>
            </a:r>
          </a:p>
        </p:txBody>
      </p:sp>
      <p:sp>
        <p:nvSpPr>
          <p:cNvPr id="5131" name="Line 11"/>
          <p:cNvSpPr>
            <a:spLocks noChangeShapeType="1"/>
          </p:cNvSpPr>
          <p:nvPr/>
        </p:nvSpPr>
        <p:spPr bwMode="auto">
          <a:xfrm flipH="1">
            <a:off x="5681281" y="3479405"/>
            <a:ext cx="1483200" cy="0"/>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Tree>
    <p:extLst>
      <p:ext uri="{BB962C8B-B14F-4D97-AF65-F5344CB8AC3E}">
        <p14:creationId xmlns:p14="http://schemas.microsoft.com/office/powerpoint/2010/main" val="28724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127">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5127">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5127">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127">
                                            <p:txEl>
                                              <p:pRg st="2" end="2"/>
                                            </p:txEl>
                                          </p:spTgt>
                                        </p:tgtEl>
                                        <p:attrNameLst>
                                          <p:attrName>ppt_x</p:attrName>
                                        </p:attrNameLst>
                                      </p:cBhvr>
                                      <p:tavLst>
                                        <p:tav tm="0">
                                          <p:val>
                                            <p:strVal val="ppt_x"/>
                                          </p:val>
                                        </p:tav>
                                        <p:tav tm="100000">
                                          <p:val>
                                            <p:strVal val="ppt_x"/>
                                          </p:val>
                                        </p:tav>
                                      </p:tavLst>
                                    </p:anim>
                                    <p:anim calcmode="lin" valueType="num">
                                      <p:cBhvr additive="base">
                                        <p:cTn id="13" dur="500"/>
                                        <p:tgtEl>
                                          <p:spTgt spid="5127">
                                            <p:txEl>
                                              <p:pRg st="2" end="2"/>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5127">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124"/>
                                        </p:tgtEl>
                                        <p:attrNameLst>
                                          <p:attrName>ppt_x</p:attrName>
                                        </p:attrNameLst>
                                      </p:cBhvr>
                                      <p:tavLst>
                                        <p:tav tm="0">
                                          <p:val>
                                            <p:strVal val="ppt_x"/>
                                          </p:val>
                                        </p:tav>
                                        <p:tav tm="100000">
                                          <p:val>
                                            <p:strVal val="ppt_x"/>
                                          </p:val>
                                        </p:tav>
                                      </p:tavLst>
                                    </p:anim>
                                    <p:anim calcmode="lin" valueType="num">
                                      <p:cBhvr additive="base">
                                        <p:cTn id="19" dur="500"/>
                                        <p:tgtEl>
                                          <p:spTgt spid="5124"/>
                                        </p:tgtEl>
                                        <p:attrNameLst>
                                          <p:attrName>ppt_y</p:attrName>
                                        </p:attrNameLst>
                                      </p:cBhvr>
                                      <p:tavLst>
                                        <p:tav tm="0">
                                          <p:val>
                                            <p:strVal val="ppt_y"/>
                                          </p:val>
                                        </p:tav>
                                        <p:tav tm="100000">
                                          <p:val>
                                            <p:strVal val="1+ppt_h/2"/>
                                          </p:val>
                                        </p:tav>
                                      </p:tavLst>
                                    </p:anim>
                                    <p:set>
                                      <p:cBhvr>
                                        <p:cTn id="20" dur="1" fill="hold">
                                          <p:stCondLst>
                                            <p:cond delay="499"/>
                                          </p:stCondLst>
                                        </p:cTn>
                                        <p:tgtEl>
                                          <p:spTgt spid="5124"/>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5121"/>
                                        </p:tgtEl>
                                        <p:attrNameLst>
                                          <p:attrName>ppt_x</p:attrName>
                                        </p:attrNameLst>
                                      </p:cBhvr>
                                      <p:tavLst>
                                        <p:tav tm="0">
                                          <p:val>
                                            <p:strVal val="ppt_x"/>
                                          </p:val>
                                        </p:tav>
                                        <p:tav tm="100000">
                                          <p:val>
                                            <p:strVal val="ppt_x"/>
                                          </p:val>
                                        </p:tav>
                                      </p:tavLst>
                                    </p:anim>
                                    <p:anim calcmode="lin" valueType="num">
                                      <p:cBhvr additive="base">
                                        <p:cTn id="23" dur="500"/>
                                        <p:tgtEl>
                                          <p:spTgt spid="5121"/>
                                        </p:tgtEl>
                                        <p:attrNameLst>
                                          <p:attrName>ppt_y</p:attrName>
                                        </p:attrNameLst>
                                      </p:cBhvr>
                                      <p:tavLst>
                                        <p:tav tm="0">
                                          <p:val>
                                            <p:strVal val="ppt_y"/>
                                          </p:val>
                                        </p:tav>
                                        <p:tav tm="100000">
                                          <p:val>
                                            <p:strVal val="1+ppt_h/2"/>
                                          </p:val>
                                        </p:tav>
                                      </p:tavLst>
                                    </p:anim>
                                    <p:set>
                                      <p:cBhvr>
                                        <p:cTn id="24" dur="1" fill="hold">
                                          <p:stCondLst>
                                            <p:cond delay="499"/>
                                          </p:stCondLst>
                                        </p:cTn>
                                        <p:tgtEl>
                                          <p:spTgt spid="5121"/>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5130"/>
                                        </p:tgtEl>
                                        <p:attrNameLst>
                                          <p:attrName>ppt_x</p:attrName>
                                        </p:attrNameLst>
                                      </p:cBhvr>
                                      <p:tavLst>
                                        <p:tav tm="0">
                                          <p:val>
                                            <p:strVal val="ppt_x"/>
                                          </p:val>
                                        </p:tav>
                                        <p:tav tm="100000">
                                          <p:val>
                                            <p:strVal val="ppt_x"/>
                                          </p:val>
                                        </p:tav>
                                      </p:tavLst>
                                    </p:anim>
                                    <p:anim calcmode="lin" valueType="num">
                                      <p:cBhvr additive="base">
                                        <p:cTn id="27" dur="500"/>
                                        <p:tgtEl>
                                          <p:spTgt spid="5130"/>
                                        </p:tgtEl>
                                        <p:attrNameLst>
                                          <p:attrName>ppt_y</p:attrName>
                                        </p:attrNameLst>
                                      </p:cBhvr>
                                      <p:tavLst>
                                        <p:tav tm="0">
                                          <p:val>
                                            <p:strVal val="ppt_y"/>
                                          </p:val>
                                        </p:tav>
                                        <p:tav tm="100000">
                                          <p:val>
                                            <p:strVal val="1+ppt_h/2"/>
                                          </p:val>
                                        </p:tav>
                                      </p:tavLst>
                                    </p:anim>
                                    <p:set>
                                      <p:cBhvr>
                                        <p:cTn id="28" dur="1" fill="hold">
                                          <p:stCondLst>
                                            <p:cond delay="499"/>
                                          </p:stCondLst>
                                        </p:cTn>
                                        <p:tgtEl>
                                          <p:spTgt spid="5130"/>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5131"/>
                                        </p:tgtEl>
                                        <p:attrNameLst>
                                          <p:attrName>ppt_x</p:attrName>
                                        </p:attrNameLst>
                                      </p:cBhvr>
                                      <p:tavLst>
                                        <p:tav tm="0">
                                          <p:val>
                                            <p:strVal val="ppt_x"/>
                                          </p:val>
                                        </p:tav>
                                        <p:tav tm="100000">
                                          <p:val>
                                            <p:strVal val="ppt_x"/>
                                          </p:val>
                                        </p:tav>
                                      </p:tavLst>
                                    </p:anim>
                                    <p:anim calcmode="lin" valueType="num">
                                      <p:cBhvr additive="base">
                                        <p:cTn id="31" dur="500"/>
                                        <p:tgtEl>
                                          <p:spTgt spid="5131"/>
                                        </p:tgtEl>
                                        <p:attrNameLst>
                                          <p:attrName>ppt_y</p:attrName>
                                        </p:attrNameLst>
                                      </p:cBhvr>
                                      <p:tavLst>
                                        <p:tav tm="0">
                                          <p:val>
                                            <p:strVal val="ppt_y"/>
                                          </p:val>
                                        </p:tav>
                                        <p:tav tm="100000">
                                          <p:val>
                                            <p:strVal val="1+ppt_h/2"/>
                                          </p:val>
                                        </p:tav>
                                      </p:tavLst>
                                    </p:anim>
                                    <p:set>
                                      <p:cBhvr>
                                        <p:cTn id="32" dur="1" fill="hold">
                                          <p:stCondLst>
                                            <p:cond delay="499"/>
                                          </p:stCondLst>
                                        </p:cTn>
                                        <p:tgtEl>
                                          <p:spTgt spid="513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5128"/>
                                        </p:tgtEl>
                                        <p:attrNameLst>
                                          <p:attrName>ppt_x</p:attrName>
                                        </p:attrNameLst>
                                      </p:cBhvr>
                                      <p:tavLst>
                                        <p:tav tm="0">
                                          <p:val>
                                            <p:strVal val="ppt_x"/>
                                          </p:val>
                                        </p:tav>
                                        <p:tav tm="100000">
                                          <p:val>
                                            <p:strVal val="ppt_x"/>
                                          </p:val>
                                        </p:tav>
                                      </p:tavLst>
                                    </p:anim>
                                    <p:anim calcmode="lin" valueType="num">
                                      <p:cBhvr additive="base">
                                        <p:cTn id="35" dur="500"/>
                                        <p:tgtEl>
                                          <p:spTgt spid="5128"/>
                                        </p:tgtEl>
                                        <p:attrNameLst>
                                          <p:attrName>ppt_y</p:attrName>
                                        </p:attrNameLst>
                                      </p:cBhvr>
                                      <p:tavLst>
                                        <p:tav tm="0">
                                          <p:val>
                                            <p:strVal val="ppt_y"/>
                                          </p:val>
                                        </p:tav>
                                        <p:tav tm="100000">
                                          <p:val>
                                            <p:strVal val="1+ppt_h/2"/>
                                          </p:val>
                                        </p:tav>
                                      </p:tavLst>
                                    </p:anim>
                                    <p:set>
                                      <p:cBhvr>
                                        <p:cTn id="36" dur="1" fill="hold">
                                          <p:stCondLst>
                                            <p:cond delay="499"/>
                                          </p:stCondLst>
                                        </p:cTn>
                                        <p:tgtEl>
                                          <p:spTgt spid="5128"/>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5122"/>
                                        </p:tgtEl>
                                        <p:attrNameLst>
                                          <p:attrName>ppt_x</p:attrName>
                                        </p:attrNameLst>
                                      </p:cBhvr>
                                      <p:tavLst>
                                        <p:tav tm="0">
                                          <p:val>
                                            <p:strVal val="ppt_x"/>
                                          </p:val>
                                        </p:tav>
                                        <p:tav tm="100000">
                                          <p:val>
                                            <p:strVal val="ppt_x"/>
                                          </p:val>
                                        </p:tav>
                                      </p:tavLst>
                                    </p:anim>
                                    <p:anim calcmode="lin" valueType="num">
                                      <p:cBhvr additive="base">
                                        <p:cTn id="39" dur="500"/>
                                        <p:tgtEl>
                                          <p:spTgt spid="5122"/>
                                        </p:tgtEl>
                                        <p:attrNameLst>
                                          <p:attrName>ppt_y</p:attrName>
                                        </p:attrNameLst>
                                      </p:cBhvr>
                                      <p:tavLst>
                                        <p:tav tm="0">
                                          <p:val>
                                            <p:strVal val="ppt_y"/>
                                          </p:val>
                                        </p:tav>
                                        <p:tav tm="100000">
                                          <p:val>
                                            <p:strVal val="1+ppt_h/2"/>
                                          </p:val>
                                        </p:tav>
                                      </p:tavLst>
                                    </p:anim>
                                    <p:set>
                                      <p:cBhvr>
                                        <p:cTn id="40" dur="1" fill="hold">
                                          <p:stCondLst>
                                            <p:cond delay="499"/>
                                          </p:stCondLst>
                                        </p:cTn>
                                        <p:tgtEl>
                                          <p:spTgt spid="5122"/>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5123"/>
                                        </p:tgtEl>
                                        <p:attrNameLst>
                                          <p:attrName>ppt_x</p:attrName>
                                        </p:attrNameLst>
                                      </p:cBhvr>
                                      <p:tavLst>
                                        <p:tav tm="0">
                                          <p:val>
                                            <p:strVal val="ppt_x"/>
                                          </p:val>
                                        </p:tav>
                                        <p:tav tm="100000">
                                          <p:val>
                                            <p:strVal val="ppt_x"/>
                                          </p:val>
                                        </p:tav>
                                      </p:tavLst>
                                    </p:anim>
                                    <p:anim calcmode="lin" valueType="num">
                                      <p:cBhvr additive="base">
                                        <p:cTn id="43" dur="500"/>
                                        <p:tgtEl>
                                          <p:spTgt spid="5123"/>
                                        </p:tgtEl>
                                        <p:attrNameLst>
                                          <p:attrName>ppt_y</p:attrName>
                                        </p:attrNameLst>
                                      </p:cBhvr>
                                      <p:tavLst>
                                        <p:tav tm="0">
                                          <p:val>
                                            <p:strVal val="ppt_y"/>
                                          </p:val>
                                        </p:tav>
                                        <p:tav tm="100000">
                                          <p:val>
                                            <p:strVal val="1+ppt_h/2"/>
                                          </p:val>
                                        </p:tav>
                                      </p:tavLst>
                                    </p:anim>
                                    <p:set>
                                      <p:cBhvr>
                                        <p:cTn id="44" dur="1" fill="hold">
                                          <p:stCondLst>
                                            <p:cond delay="499"/>
                                          </p:stCondLst>
                                        </p:cTn>
                                        <p:tgtEl>
                                          <p:spTgt spid="5123"/>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5129"/>
                                        </p:tgtEl>
                                        <p:attrNameLst>
                                          <p:attrName>ppt_x</p:attrName>
                                        </p:attrNameLst>
                                      </p:cBhvr>
                                      <p:tavLst>
                                        <p:tav tm="0">
                                          <p:val>
                                            <p:strVal val="ppt_x"/>
                                          </p:val>
                                        </p:tav>
                                        <p:tav tm="100000">
                                          <p:val>
                                            <p:strVal val="ppt_x"/>
                                          </p:val>
                                        </p:tav>
                                      </p:tavLst>
                                    </p:anim>
                                    <p:anim calcmode="lin" valueType="num">
                                      <p:cBhvr additive="base">
                                        <p:cTn id="47" dur="500"/>
                                        <p:tgtEl>
                                          <p:spTgt spid="5129"/>
                                        </p:tgtEl>
                                        <p:attrNameLst>
                                          <p:attrName>ppt_y</p:attrName>
                                        </p:attrNameLst>
                                      </p:cBhvr>
                                      <p:tavLst>
                                        <p:tav tm="0">
                                          <p:val>
                                            <p:strVal val="ppt_y"/>
                                          </p:val>
                                        </p:tav>
                                        <p:tav tm="100000">
                                          <p:val>
                                            <p:strVal val="1+ppt_h/2"/>
                                          </p:val>
                                        </p:tav>
                                      </p:tavLst>
                                    </p:anim>
                                    <p:set>
                                      <p:cBhvr>
                                        <p:cTn id="48" dur="1" fill="hold">
                                          <p:stCondLst>
                                            <p:cond delay="499"/>
                                          </p:stCondLst>
                                        </p:cTn>
                                        <p:tgtEl>
                                          <p:spTgt spid="51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animBg="1"/>
      <p:bldP spid="5122" grpId="0" animBg="1"/>
      <p:bldP spid="5123" grpId="0" animBg="1"/>
      <p:bldP spid="5124" grpId="0"/>
      <p:bldP spid="5128" grpId="0" animBg="1"/>
      <p:bldP spid="5129" grpId="0" animBg="1"/>
      <p:bldP spid="5130" grpId="0"/>
      <p:bldP spid="51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451520" y="450768"/>
            <a:ext cx="3800160" cy="3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mj-lt"/>
              </a:rPr>
              <a:t>Defining Abstract Classes</a:t>
            </a:r>
          </a:p>
        </p:txBody>
      </p:sp>
      <p:sp>
        <p:nvSpPr>
          <p:cNvPr id="7171" name="Text Box 3"/>
          <p:cNvSpPr txBox="1">
            <a:spLocks noChangeArrowheads="1"/>
          </p:cNvSpPr>
          <p:nvPr/>
        </p:nvSpPr>
        <p:spPr bwMode="auto">
          <a:xfrm>
            <a:off x="2176320" y="1203967"/>
            <a:ext cx="7768800" cy="1079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n-lt"/>
              </a:rPr>
              <a:t>Inheritance is declared using the "extends" keyword</a:t>
            </a:r>
          </a:p>
          <a:p>
            <a:pPr lvl="1">
              <a:spcBef>
                <a:spcPts val="249"/>
              </a:spcBef>
              <a:buClr>
                <a:srgbClr val="000000"/>
              </a:buClr>
              <a:buSzPct val="85000"/>
              <a:buBlip>
                <a:blip r:embed="rId3"/>
              </a:buBlip>
            </a:pPr>
            <a:r>
              <a:rPr lang="en-GB" sz="1800" dirty="0">
                <a:latin typeface="+mn-lt"/>
              </a:rPr>
              <a:t>If inheritance is not defined, the class extends a class called Object</a:t>
            </a:r>
          </a:p>
          <a:p>
            <a:pPr>
              <a:spcBef>
                <a:spcPts val="249"/>
              </a:spcBef>
              <a:buClr>
                <a:srgbClr val="000000"/>
              </a:buClr>
              <a:buSzPct val="59000"/>
            </a:pPr>
            <a:endParaRPr lang="en-GB" dirty="0">
              <a:latin typeface="+mn-lt"/>
            </a:endParaRPr>
          </a:p>
        </p:txBody>
      </p:sp>
      <p:sp>
        <p:nvSpPr>
          <p:cNvPr id="7172" name="AutoShape 4"/>
          <p:cNvSpPr>
            <a:spLocks noChangeArrowheads="1"/>
          </p:cNvSpPr>
          <p:nvPr/>
        </p:nvSpPr>
        <p:spPr bwMode="auto">
          <a:xfrm>
            <a:off x="2324640" y="2092541"/>
            <a:ext cx="3952800" cy="157120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7173" name="Text Box 5"/>
          <p:cNvSpPr txBox="1">
            <a:spLocks noChangeArrowheads="1"/>
          </p:cNvSpPr>
          <p:nvPr/>
        </p:nvSpPr>
        <p:spPr bwMode="auto">
          <a:xfrm>
            <a:off x="2555040" y="2291282"/>
            <a:ext cx="3188160" cy="1359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abstract class Vehicle</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private String make;</a:t>
            </a:r>
          </a:p>
          <a:p>
            <a:pPr>
              <a:spcBef>
                <a:spcPts val="249"/>
              </a:spcBef>
              <a:buClr>
                <a:srgbClr val="000000"/>
              </a:buClr>
              <a:buSzPct val="174000"/>
            </a:pPr>
            <a:r>
              <a:rPr lang="en-GB" sz="1300">
                <a:latin typeface="Courier" charset="0"/>
              </a:rPr>
              <a:t>	private String model;</a:t>
            </a:r>
          </a:p>
          <a:p>
            <a:pPr>
              <a:spcBef>
                <a:spcPts val="249"/>
              </a:spcBef>
              <a:buClr>
                <a:srgbClr val="000000"/>
              </a:buClr>
              <a:buSzPct val="174000"/>
            </a:pPr>
            <a:r>
              <a:rPr lang="en-GB" sz="1300">
                <a:latin typeface="Courier" charset="0"/>
              </a:rPr>
              <a:t>	private int tireCount;</a:t>
            </a:r>
          </a:p>
          <a:p>
            <a:pPr>
              <a:spcBef>
                <a:spcPts val="249"/>
              </a:spcBef>
              <a:buClr>
                <a:srgbClr val="000000"/>
              </a:buClr>
              <a:buSzPct val="174000"/>
            </a:pPr>
            <a:r>
              <a:rPr lang="en-GB" sz="1300">
                <a:latin typeface="Courier" charset="0"/>
              </a:rPr>
              <a:t>	[...]</a:t>
            </a:r>
          </a:p>
        </p:txBody>
      </p:sp>
      <p:sp>
        <p:nvSpPr>
          <p:cNvPr id="7174" name="AutoShape 6"/>
          <p:cNvSpPr>
            <a:spLocks noChangeArrowheads="1"/>
          </p:cNvSpPr>
          <p:nvPr/>
        </p:nvSpPr>
        <p:spPr bwMode="auto">
          <a:xfrm>
            <a:off x="2333281" y="3849525"/>
            <a:ext cx="4335840" cy="1127638"/>
          </a:xfrm>
          <a:prstGeom prst="roundRect">
            <a:avLst>
              <a:gd name="adj" fmla="val 134"/>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7175" name="Text Box 7"/>
          <p:cNvSpPr txBox="1">
            <a:spLocks noChangeArrowheads="1"/>
          </p:cNvSpPr>
          <p:nvPr/>
        </p:nvSpPr>
        <p:spPr bwMode="auto">
          <a:xfrm>
            <a:off x="2562240" y="4048266"/>
            <a:ext cx="3657600" cy="8960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class Car extends Vehicle</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private int trunkCapacity;</a:t>
            </a:r>
          </a:p>
          <a:p>
            <a:pPr>
              <a:spcBef>
                <a:spcPts val="249"/>
              </a:spcBef>
              <a:buClr>
                <a:srgbClr val="000000"/>
              </a:buClr>
              <a:buSzPct val="174000"/>
            </a:pPr>
            <a:r>
              <a:rPr lang="en-GB" sz="1300">
                <a:latin typeface="Courier" charset="0"/>
              </a:rPr>
              <a:t>	[...]</a:t>
            </a:r>
          </a:p>
        </p:txBody>
      </p:sp>
      <p:grpSp>
        <p:nvGrpSpPr>
          <p:cNvPr id="7176" name="Group 8"/>
          <p:cNvGrpSpPr>
            <a:grpSpLocks/>
          </p:cNvGrpSpPr>
          <p:nvPr/>
        </p:nvGrpSpPr>
        <p:grpSpPr bwMode="auto">
          <a:xfrm>
            <a:off x="6420001" y="2415134"/>
            <a:ext cx="4047840" cy="2199111"/>
            <a:chOff x="3400" y="1677"/>
            <a:chExt cx="2811" cy="1527"/>
          </a:xfrm>
        </p:grpSpPr>
        <p:sp>
          <p:nvSpPr>
            <p:cNvPr id="7177" name="AutoShape 9"/>
            <p:cNvSpPr>
              <a:spLocks noChangeArrowheads="1"/>
            </p:cNvSpPr>
            <p:nvPr/>
          </p:nvSpPr>
          <p:spPr bwMode="auto">
            <a:xfrm>
              <a:off x="4181" y="1677"/>
              <a:ext cx="1222" cy="641"/>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Vehicle</a:t>
              </a:r>
            </a:p>
            <a:p>
              <a:pPr>
                <a:buClr>
                  <a:srgbClr val="000000"/>
                </a:buClr>
                <a:buSzPct val="67000"/>
                <a:tabLst>
                  <a:tab pos="656650" algn="l"/>
                  <a:tab pos="1313299" algn="l"/>
                </a:tabLst>
              </a:pPr>
              <a:r>
                <a:rPr lang="en-GB" sz="1500">
                  <a:latin typeface="Times" charset="0"/>
                </a:rPr>
                <a:t>- make: String       </a:t>
              </a:r>
            </a:p>
            <a:p>
              <a:pPr>
                <a:buClr>
                  <a:srgbClr val="000000"/>
                </a:buClr>
                <a:buSzPct val="67000"/>
                <a:tabLst>
                  <a:tab pos="656650" algn="l"/>
                  <a:tab pos="1313299" algn="l"/>
                </a:tabLst>
              </a:pPr>
              <a:r>
                <a:rPr lang="en-GB" sz="1500">
                  <a:latin typeface="Times" charset="0"/>
                </a:rPr>
                <a:t>- model: String</a:t>
              </a:r>
            </a:p>
            <a:p>
              <a:pPr>
                <a:buClr>
                  <a:srgbClr val="000000"/>
                </a:buClr>
                <a:buSzPct val="67000"/>
                <a:tabLst>
                  <a:tab pos="656650" algn="l"/>
                  <a:tab pos="1313299" algn="l"/>
                </a:tabLst>
              </a:pPr>
              <a:r>
                <a:rPr lang="en-GB" sz="1500">
                  <a:latin typeface="Times" charset="0"/>
                </a:rPr>
                <a:t>- tireCount: int</a:t>
              </a:r>
            </a:p>
          </p:txBody>
        </p:sp>
        <p:sp>
          <p:nvSpPr>
            <p:cNvPr id="7178" name="Line 10"/>
            <p:cNvSpPr>
              <a:spLocks noChangeShapeType="1"/>
            </p:cNvSpPr>
            <p:nvPr/>
          </p:nvSpPr>
          <p:spPr bwMode="auto">
            <a:xfrm flipV="1">
              <a:off x="4423" y="2373"/>
              <a:ext cx="151" cy="506"/>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7179" name="AutoShape 11"/>
            <p:cNvSpPr>
              <a:spLocks noChangeArrowheads="1"/>
            </p:cNvSpPr>
            <p:nvPr/>
          </p:nvSpPr>
          <p:spPr bwMode="auto">
            <a:xfrm>
              <a:off x="3400" y="2883"/>
              <a:ext cx="1222" cy="321"/>
            </a:xfrm>
            <a:prstGeom prst="roundRect">
              <a:avLst>
                <a:gd name="adj" fmla="val 222"/>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Car</a:t>
              </a:r>
            </a:p>
            <a:p>
              <a:pPr>
                <a:buClr>
                  <a:srgbClr val="000000"/>
                </a:buClr>
                <a:buSzPct val="67000"/>
                <a:tabLst>
                  <a:tab pos="656650" algn="l"/>
                  <a:tab pos="1313299" algn="l"/>
                </a:tabLst>
              </a:pPr>
              <a:r>
                <a:rPr lang="en-GB" sz="1500">
                  <a:latin typeface="Times" charset="0"/>
                </a:rPr>
                <a:t>- trunkCapacity: int</a:t>
              </a:r>
            </a:p>
          </p:txBody>
        </p:sp>
        <p:sp>
          <p:nvSpPr>
            <p:cNvPr id="7180" name="Line 12"/>
            <p:cNvSpPr>
              <a:spLocks noChangeShapeType="1"/>
            </p:cNvSpPr>
            <p:nvPr/>
          </p:nvSpPr>
          <p:spPr bwMode="auto">
            <a:xfrm flipH="1" flipV="1">
              <a:off x="5051" y="2380"/>
              <a:ext cx="164" cy="477"/>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7181" name="AutoShape 13"/>
            <p:cNvSpPr>
              <a:spLocks noChangeArrowheads="1"/>
            </p:cNvSpPr>
            <p:nvPr/>
          </p:nvSpPr>
          <p:spPr bwMode="auto">
            <a:xfrm>
              <a:off x="4989" y="2883"/>
              <a:ext cx="1222" cy="321"/>
            </a:xfrm>
            <a:prstGeom prst="roundRect">
              <a:avLst>
                <a:gd name="adj" fmla="val 222"/>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Truck</a:t>
              </a:r>
            </a:p>
            <a:p>
              <a:pPr>
                <a:buClr>
                  <a:srgbClr val="000000"/>
                </a:buClr>
                <a:buSzPct val="67000"/>
                <a:tabLst>
                  <a:tab pos="656650" algn="l"/>
                  <a:tab pos="1313299" algn="l"/>
                </a:tabLst>
              </a:pPr>
              <a:r>
                <a:rPr lang="en-GB" sz="1500">
                  <a:latin typeface="Times" charset="0"/>
                </a:rPr>
                <a:t>- bedCapacity: int</a:t>
              </a:r>
            </a:p>
          </p:txBody>
        </p:sp>
      </p:grpSp>
      <p:sp>
        <p:nvSpPr>
          <p:cNvPr id="7182" name="AutoShape 14"/>
          <p:cNvSpPr>
            <a:spLocks noChangeArrowheads="1"/>
          </p:cNvSpPr>
          <p:nvPr/>
        </p:nvSpPr>
        <p:spPr bwMode="auto">
          <a:xfrm>
            <a:off x="2341921" y="5149982"/>
            <a:ext cx="4335840" cy="1039789"/>
          </a:xfrm>
          <a:prstGeom prst="roundRect">
            <a:avLst>
              <a:gd name="adj" fmla="val 134"/>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7183" name="Text Box 15"/>
          <p:cNvSpPr txBox="1">
            <a:spLocks noChangeArrowheads="1"/>
          </p:cNvSpPr>
          <p:nvPr/>
        </p:nvSpPr>
        <p:spPr bwMode="auto">
          <a:xfrm>
            <a:off x="2562240" y="5270954"/>
            <a:ext cx="3657600" cy="8960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class Truck extends Vehicle</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private int bedCapacity;</a:t>
            </a:r>
          </a:p>
          <a:p>
            <a:pPr>
              <a:spcBef>
                <a:spcPts val="249"/>
              </a:spcBef>
              <a:buClr>
                <a:srgbClr val="000000"/>
              </a:buClr>
              <a:buSzPct val="174000"/>
            </a:pPr>
            <a:r>
              <a:rPr lang="en-GB" sz="1300">
                <a:latin typeface="Courier" charset="0"/>
              </a:rPr>
              <a:t>	[...]</a:t>
            </a:r>
          </a:p>
        </p:txBody>
      </p:sp>
      <p:sp>
        <p:nvSpPr>
          <p:cNvPr id="7184" name="Text Box 16"/>
          <p:cNvSpPr txBox="1">
            <a:spLocks noChangeArrowheads="1"/>
          </p:cNvSpPr>
          <p:nvPr/>
        </p:nvSpPr>
        <p:spPr bwMode="auto">
          <a:xfrm>
            <a:off x="7343042" y="5721722"/>
            <a:ext cx="293941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 pos="1447800" algn="l"/>
                <a:tab pos="2171700" algn="l"/>
                <a:tab pos="28956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Often referred to as "concrete" classes</a:t>
            </a:r>
          </a:p>
        </p:txBody>
      </p:sp>
      <p:sp>
        <p:nvSpPr>
          <p:cNvPr id="7185" name="Line 17"/>
          <p:cNvSpPr>
            <a:spLocks noChangeShapeType="1"/>
          </p:cNvSpPr>
          <p:nvPr/>
        </p:nvSpPr>
        <p:spPr bwMode="auto">
          <a:xfrm flipH="1">
            <a:off x="6690720" y="5831173"/>
            <a:ext cx="636480" cy="0"/>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7186" name="Line 18"/>
          <p:cNvSpPr>
            <a:spLocks noChangeShapeType="1"/>
          </p:cNvSpPr>
          <p:nvPr/>
        </p:nvSpPr>
        <p:spPr bwMode="auto">
          <a:xfrm flipH="1" flipV="1">
            <a:off x="6682080" y="4897955"/>
            <a:ext cx="645120" cy="823766"/>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Tree>
    <p:extLst>
      <p:ext uri="{BB962C8B-B14F-4D97-AF65-F5344CB8AC3E}">
        <p14:creationId xmlns:p14="http://schemas.microsoft.com/office/powerpoint/2010/main" val="1606166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792800" y="453649"/>
            <a:ext cx="2810880" cy="3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a:latin typeface="+mj-lt"/>
              </a:rPr>
              <a:t>Abstract Methods</a:t>
            </a:r>
          </a:p>
        </p:txBody>
      </p:sp>
      <p:sp>
        <p:nvSpPr>
          <p:cNvPr id="8195" name="Text Box 3"/>
          <p:cNvSpPr txBox="1">
            <a:spLocks noChangeArrowheads="1"/>
          </p:cNvSpPr>
          <p:nvPr/>
        </p:nvSpPr>
        <p:spPr bwMode="auto">
          <a:xfrm>
            <a:off x="2064000" y="1193886"/>
            <a:ext cx="7768800" cy="50567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j-lt"/>
              </a:rPr>
              <a:t>Methods can also be abstracted</a:t>
            </a:r>
          </a:p>
          <a:p>
            <a:pPr lvl="1">
              <a:spcBef>
                <a:spcPts val="249"/>
              </a:spcBef>
              <a:buClr>
                <a:srgbClr val="000000"/>
              </a:buClr>
              <a:buSzPct val="85000"/>
              <a:buBlip>
                <a:blip r:embed="rId3"/>
              </a:buBlip>
            </a:pPr>
            <a:r>
              <a:rPr lang="en-GB" sz="1800" dirty="0">
                <a:latin typeface="+mj-lt"/>
              </a:rPr>
              <a:t>An abstract method is one to which a signature has been provided, but no implementation for that method is given.</a:t>
            </a:r>
          </a:p>
          <a:p>
            <a:pPr lvl="1">
              <a:spcBef>
                <a:spcPts val="249"/>
              </a:spcBef>
              <a:buClr>
                <a:srgbClr val="000000"/>
              </a:buClr>
              <a:buSzPct val="85000"/>
              <a:buBlip>
                <a:blip r:embed="rId3"/>
              </a:buBlip>
            </a:pPr>
            <a:r>
              <a:rPr lang="en-GB" sz="1800" dirty="0">
                <a:latin typeface="+mj-lt"/>
              </a:rPr>
              <a:t>An Abstract method is a placeholder.  It means that we declare that a method must exist, but there is no meaningful implementation for that methods within this class</a:t>
            </a:r>
          </a:p>
          <a:p>
            <a:pPr>
              <a:spcBef>
                <a:spcPts val="249"/>
              </a:spcBef>
              <a:buClr>
                <a:srgbClr val="000000"/>
              </a:buClr>
              <a:buSzPct val="343000"/>
            </a:pPr>
            <a:endParaRPr lang="en-GB" sz="900" dirty="0">
              <a:latin typeface="+mj-lt"/>
            </a:endParaRPr>
          </a:p>
          <a:p>
            <a:pPr>
              <a:spcBef>
                <a:spcPts val="249"/>
              </a:spcBef>
              <a:buClr>
                <a:srgbClr val="000000"/>
              </a:buClr>
              <a:buSzPct val="59000"/>
              <a:buBlip>
                <a:blip r:embed="rId3"/>
              </a:buBlip>
            </a:pPr>
            <a:r>
              <a:rPr lang="en-GB" dirty="0">
                <a:latin typeface="+mj-lt"/>
              </a:rPr>
              <a:t>Any class which contains an abstract method MUST also be abstract</a:t>
            </a:r>
          </a:p>
          <a:p>
            <a:pPr lvl="1">
              <a:spcBef>
                <a:spcPts val="249"/>
              </a:spcBef>
              <a:buClr>
                <a:srgbClr val="000000"/>
              </a:buClr>
              <a:buSzPct val="59000"/>
              <a:buBlip>
                <a:blip r:embed="rId3"/>
              </a:buBlip>
            </a:pPr>
            <a:r>
              <a:rPr lang="en-GB" dirty="0">
                <a:latin typeface="+mj-lt"/>
              </a:rPr>
              <a:t>Any class which has an incomplete method definition cannot be instantiated (</a:t>
            </a:r>
            <a:r>
              <a:rPr lang="en-GB" dirty="0" err="1">
                <a:latin typeface="+mj-lt"/>
              </a:rPr>
              <a:t>ie</a:t>
            </a:r>
            <a:r>
              <a:rPr lang="en-GB" dirty="0">
                <a:latin typeface="+mj-lt"/>
              </a:rPr>
              <a:t>. it is abstract)</a:t>
            </a:r>
          </a:p>
          <a:p>
            <a:pPr>
              <a:spcBef>
                <a:spcPts val="249"/>
              </a:spcBef>
              <a:buClr>
                <a:srgbClr val="000000"/>
              </a:buClr>
              <a:buSzPct val="343000"/>
            </a:pPr>
            <a:endParaRPr lang="en-GB" sz="900" dirty="0">
              <a:latin typeface="+mj-lt"/>
            </a:endParaRPr>
          </a:p>
          <a:p>
            <a:pPr>
              <a:spcBef>
                <a:spcPts val="249"/>
              </a:spcBef>
              <a:buClr>
                <a:srgbClr val="000000"/>
              </a:buClr>
              <a:buSzPct val="59000"/>
              <a:buBlip>
                <a:blip r:embed="rId3"/>
              </a:buBlip>
            </a:pPr>
            <a:r>
              <a:rPr lang="en-GB" dirty="0">
                <a:latin typeface="+mj-lt"/>
              </a:rPr>
              <a:t>Abstract classes can contain both concrete and abstract methods.</a:t>
            </a:r>
          </a:p>
          <a:p>
            <a:pPr lvl="1">
              <a:spcBef>
                <a:spcPts val="249"/>
              </a:spcBef>
              <a:buClr>
                <a:srgbClr val="000000"/>
              </a:buClr>
              <a:buSzPct val="85000"/>
              <a:buBlip>
                <a:blip r:embed="rId3"/>
              </a:buBlip>
            </a:pPr>
            <a:r>
              <a:rPr lang="en-GB" sz="1800" dirty="0">
                <a:latin typeface="+mj-lt"/>
              </a:rPr>
              <a:t>If a method can be implemented within an abstract class, and implementation should be provided.</a:t>
            </a:r>
          </a:p>
        </p:txBody>
      </p:sp>
    </p:spTree>
    <p:extLst>
      <p:ext uri="{BB962C8B-B14F-4D97-AF65-F5344CB8AC3E}">
        <p14:creationId xmlns:p14="http://schemas.microsoft.com/office/powerpoint/2010/main" val="329745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8195">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8195">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8195">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8195">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8195">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8195">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1" dur="500"/>
                                        <p:tgtEl>
                                          <p:spTgt spid="8195">
                                            <p:txEl>
                                              <p:pRg st="4" end="4"/>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8195">
                                            <p:txEl>
                                              <p:pRg st="4" end="4"/>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25" dur="500"/>
                                        <p:tgtEl>
                                          <p:spTgt spid="8195">
                                            <p:txEl>
                                              <p:pRg st="5" end="5"/>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8195">
                                            <p:txEl>
                                              <p:pRg st="5" end="5"/>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31" dur="500"/>
                                        <p:tgtEl>
                                          <p:spTgt spid="8195">
                                            <p:txEl>
                                              <p:pRg st="7" end="7"/>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8195">
                                            <p:txEl>
                                              <p:pRg st="7" end="7"/>
                                            </p:txEl>
                                          </p:spTgt>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35" dur="500"/>
                                        <p:tgtEl>
                                          <p:spTgt spid="8195">
                                            <p:txEl>
                                              <p:pRg st="8" end="8"/>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8195">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61534" y="480642"/>
            <a:ext cx="4377600" cy="38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mj-lt"/>
              </a:rPr>
              <a:t>What is an Interface?</a:t>
            </a:r>
          </a:p>
        </p:txBody>
      </p:sp>
      <p:sp>
        <p:nvSpPr>
          <p:cNvPr id="11267" name="Text Box 3"/>
          <p:cNvSpPr txBox="1">
            <a:spLocks noChangeArrowheads="1"/>
          </p:cNvSpPr>
          <p:nvPr/>
        </p:nvSpPr>
        <p:spPr bwMode="auto">
          <a:xfrm>
            <a:off x="1022880" y="1160433"/>
            <a:ext cx="7768800" cy="4904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j-lt"/>
              </a:rPr>
              <a:t>An interface is similar to an abstract class with the following exceptions:</a:t>
            </a:r>
          </a:p>
          <a:p>
            <a:pPr lvl="1">
              <a:spcBef>
                <a:spcPts val="249"/>
              </a:spcBef>
              <a:buClr>
                <a:srgbClr val="000000"/>
              </a:buClr>
              <a:buSzPct val="85000"/>
              <a:buBlip>
                <a:blip r:embed="rId3"/>
              </a:buBlip>
            </a:pPr>
            <a:r>
              <a:rPr lang="en-GB" sz="1800" dirty="0">
                <a:latin typeface="+mj-lt"/>
              </a:rPr>
              <a:t>All methods defined in an interface are abstract.  Interfaces can contain no implementation</a:t>
            </a:r>
          </a:p>
          <a:p>
            <a:pPr lvl="1">
              <a:spcBef>
                <a:spcPts val="249"/>
              </a:spcBef>
              <a:buClr>
                <a:srgbClr val="000000"/>
              </a:buClr>
              <a:buSzPct val="85000"/>
              <a:buBlip>
                <a:blip r:embed="rId3"/>
              </a:buBlip>
            </a:pPr>
            <a:r>
              <a:rPr lang="en-GB" sz="1800" dirty="0">
                <a:latin typeface="+mj-lt"/>
              </a:rPr>
              <a:t>Interfaces cannot contain instance variables.  However, they can contain public static final variables (</a:t>
            </a:r>
            <a:r>
              <a:rPr lang="en-GB" sz="1800" dirty="0" err="1">
                <a:latin typeface="+mj-lt"/>
              </a:rPr>
              <a:t>ie</a:t>
            </a:r>
            <a:r>
              <a:rPr lang="en-GB" sz="1800" dirty="0">
                <a:latin typeface="+mj-lt"/>
              </a:rPr>
              <a:t>. constant class variables)</a:t>
            </a:r>
          </a:p>
          <a:p>
            <a:pPr lvl="1">
              <a:spcBef>
                <a:spcPts val="249"/>
              </a:spcBef>
              <a:buClr>
                <a:srgbClr val="000000"/>
              </a:buClr>
              <a:buSzPct val="343000"/>
            </a:pPr>
            <a:endParaRPr lang="en-GB" sz="900" dirty="0">
              <a:latin typeface="+mj-lt"/>
            </a:endParaRPr>
          </a:p>
          <a:p>
            <a:pPr>
              <a:spcBef>
                <a:spcPts val="249"/>
              </a:spcBef>
              <a:buClr>
                <a:srgbClr val="000000"/>
              </a:buClr>
              <a:buSzPct val="59000"/>
              <a:buFont typeface="Times New Roman" charset="0"/>
              <a:buChar char="•"/>
            </a:pPr>
            <a:r>
              <a:rPr lang="en-GB" dirty="0">
                <a:latin typeface="+mj-lt"/>
              </a:rPr>
              <a:t>Interfaces are declared using the "interface" keyword</a:t>
            </a:r>
          </a:p>
          <a:p>
            <a:pPr lvl="1">
              <a:spcBef>
                <a:spcPts val="249"/>
              </a:spcBef>
              <a:buClr>
                <a:srgbClr val="000000"/>
              </a:buClr>
              <a:buSzPct val="59000"/>
              <a:buBlip>
                <a:blip r:embed="rId3"/>
              </a:buBlip>
            </a:pPr>
            <a:r>
              <a:rPr lang="en-GB" dirty="0">
                <a:latin typeface="+mj-lt"/>
              </a:rPr>
              <a:t>If an interface is public, it must be contained in a file which has the same name.</a:t>
            </a:r>
          </a:p>
          <a:p>
            <a:pPr>
              <a:spcBef>
                <a:spcPts val="249"/>
              </a:spcBef>
              <a:buClr>
                <a:srgbClr val="000000"/>
              </a:buClr>
              <a:buSzPct val="343000"/>
            </a:pPr>
            <a:endParaRPr lang="en-GB" sz="900" dirty="0">
              <a:latin typeface="+mj-lt"/>
            </a:endParaRPr>
          </a:p>
          <a:p>
            <a:pPr>
              <a:spcBef>
                <a:spcPts val="249"/>
              </a:spcBef>
              <a:buClr>
                <a:srgbClr val="000000"/>
              </a:buClr>
              <a:buSzPct val="59000"/>
              <a:buFont typeface="Times New Roman" charset="0"/>
              <a:buChar char="•"/>
            </a:pPr>
            <a:r>
              <a:rPr lang="en-GB" dirty="0">
                <a:latin typeface="+mj-lt"/>
              </a:rPr>
              <a:t>Interfaces are more abstract than abstract classes</a:t>
            </a:r>
          </a:p>
          <a:p>
            <a:pPr>
              <a:spcBef>
                <a:spcPts val="249"/>
              </a:spcBef>
              <a:buClr>
                <a:srgbClr val="000000"/>
              </a:buClr>
              <a:buSzPct val="85000"/>
            </a:pPr>
            <a:endParaRPr lang="en-GB" sz="1800" dirty="0">
              <a:latin typeface="+mj-lt"/>
            </a:endParaRPr>
          </a:p>
          <a:p>
            <a:pPr>
              <a:spcBef>
                <a:spcPts val="249"/>
              </a:spcBef>
              <a:buClr>
                <a:srgbClr val="000000"/>
              </a:buClr>
              <a:buSzPct val="59000"/>
              <a:buFont typeface="Times New Roman" charset="0"/>
              <a:buChar char="•"/>
            </a:pPr>
            <a:r>
              <a:rPr lang="en-GB" dirty="0">
                <a:latin typeface="+mj-lt"/>
              </a:rPr>
              <a:t>Interfaces are implemented by classes using the "implements" keyword.</a:t>
            </a:r>
          </a:p>
        </p:txBody>
      </p:sp>
    </p:spTree>
    <p:extLst>
      <p:ext uri="{BB962C8B-B14F-4D97-AF65-F5344CB8AC3E}">
        <p14:creationId xmlns:p14="http://schemas.microsoft.com/office/powerpoint/2010/main" val="212251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11267">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1267">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11267">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11267">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11267">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11267">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1" dur="500"/>
                                        <p:tgtEl>
                                          <p:spTgt spid="11267">
                                            <p:txEl>
                                              <p:pRg st="4" end="4"/>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1267">
                                            <p:txEl>
                                              <p:pRg st="4" end="4"/>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25" dur="500"/>
                                        <p:tgtEl>
                                          <p:spTgt spid="11267">
                                            <p:txEl>
                                              <p:pRg st="5" end="5"/>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1267">
                                            <p:txEl>
                                              <p:pRg st="5" end="5"/>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31" dur="500"/>
                                        <p:tgtEl>
                                          <p:spTgt spid="11267">
                                            <p:txEl>
                                              <p:pRg st="7" end="7"/>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11267">
                                            <p:txEl>
                                              <p:pRg st="7" end="7"/>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1267">
                                            <p:txEl>
                                              <p:pRg st="9" end="9"/>
                                            </p:txEl>
                                          </p:spTgt>
                                        </p:tgtEl>
                                        <p:attrNameLst>
                                          <p:attrName>ppt_x</p:attrName>
                                        </p:attrNameLst>
                                      </p:cBhvr>
                                      <p:tavLst>
                                        <p:tav tm="0">
                                          <p:val>
                                            <p:strVal val="ppt_x"/>
                                          </p:val>
                                        </p:tav>
                                        <p:tav tm="100000">
                                          <p:val>
                                            <p:strVal val="ppt_x"/>
                                          </p:val>
                                        </p:tav>
                                      </p:tavLst>
                                    </p:anim>
                                    <p:anim calcmode="lin" valueType="num">
                                      <p:cBhvr additive="base">
                                        <p:cTn id="37" dur="500"/>
                                        <p:tgtEl>
                                          <p:spTgt spid="11267">
                                            <p:txEl>
                                              <p:pRg st="9" end="9"/>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11267">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Line 1"/>
          <p:cNvSpPr>
            <a:spLocks noChangeShapeType="1"/>
          </p:cNvSpPr>
          <p:nvPr/>
        </p:nvSpPr>
        <p:spPr bwMode="auto">
          <a:xfrm>
            <a:off x="2174881" y="941859"/>
            <a:ext cx="7964640" cy="0"/>
          </a:xfrm>
          <a:prstGeom prst="line">
            <a:avLst/>
          </a:prstGeom>
          <a:noFill/>
          <a:ln w="54720">
            <a:solidFill>
              <a:srgbClr val="000000"/>
            </a:solidFill>
            <a:round/>
            <a:headEnd/>
            <a:tailEnd/>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12290" name="Text Box 2"/>
          <p:cNvSpPr txBox="1">
            <a:spLocks noChangeArrowheads="1"/>
          </p:cNvSpPr>
          <p:nvPr/>
        </p:nvSpPr>
        <p:spPr bwMode="auto">
          <a:xfrm>
            <a:off x="4463040" y="469490"/>
            <a:ext cx="4377600" cy="38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a:latin typeface="Helvetica" charset="0"/>
              </a:rPr>
              <a:t>Declaring an Interface</a:t>
            </a:r>
          </a:p>
        </p:txBody>
      </p:sp>
      <p:sp>
        <p:nvSpPr>
          <p:cNvPr id="12291" name="AutoShape 3"/>
          <p:cNvSpPr>
            <a:spLocks noChangeArrowheads="1"/>
          </p:cNvSpPr>
          <p:nvPr/>
        </p:nvSpPr>
        <p:spPr bwMode="auto">
          <a:xfrm>
            <a:off x="2287200" y="1458875"/>
            <a:ext cx="4674240" cy="1268773"/>
          </a:xfrm>
          <a:prstGeom prst="roundRect">
            <a:avLst>
              <a:gd name="adj" fmla="val 111"/>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2292" name="Text Box 4"/>
          <p:cNvSpPr txBox="1">
            <a:spLocks noChangeArrowheads="1"/>
          </p:cNvSpPr>
          <p:nvPr/>
        </p:nvSpPr>
        <p:spPr bwMode="auto">
          <a:xfrm>
            <a:off x="2425440" y="1594249"/>
            <a:ext cx="4046400" cy="1128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interface Steerable</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public void turnLeft(int degrees);</a:t>
            </a:r>
          </a:p>
          <a:p>
            <a:pPr>
              <a:spcBef>
                <a:spcPts val="249"/>
              </a:spcBef>
              <a:buClr>
                <a:srgbClr val="000000"/>
              </a:buClr>
              <a:buSzPct val="174000"/>
            </a:pPr>
            <a:r>
              <a:rPr lang="en-GB" sz="1300">
                <a:latin typeface="Courier" charset="0"/>
              </a:rPr>
              <a:t>	public void turnRight(int degrees);</a:t>
            </a:r>
          </a:p>
          <a:p>
            <a:pPr>
              <a:spcBef>
                <a:spcPts val="249"/>
              </a:spcBef>
              <a:buClr>
                <a:srgbClr val="000000"/>
              </a:buClr>
              <a:buSzPct val="174000"/>
            </a:pPr>
            <a:r>
              <a:rPr lang="en-GB" sz="1300">
                <a:latin typeface="Courier" charset="0"/>
              </a:rPr>
              <a:t>}</a:t>
            </a:r>
          </a:p>
        </p:txBody>
      </p:sp>
      <p:sp>
        <p:nvSpPr>
          <p:cNvPr id="12293" name="Text Box 5"/>
          <p:cNvSpPr txBox="1">
            <a:spLocks noChangeArrowheads="1"/>
          </p:cNvSpPr>
          <p:nvPr/>
        </p:nvSpPr>
        <p:spPr bwMode="auto">
          <a:xfrm>
            <a:off x="2400961" y="1199647"/>
            <a:ext cx="134586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 pos="1447800" algn="l"/>
              </a:tabLst>
              <a:defRPr sz="2400">
                <a:solidFill>
                  <a:schemeClr val="tx1"/>
                </a:solidFill>
                <a:latin typeface="Times New Roman" charset="0"/>
                <a:ea typeface="ＭＳ Ｐゴシック" charset="0"/>
              </a:defRPr>
            </a:lvl1pPr>
            <a:lvl2pPr>
              <a:tabLst>
                <a:tab pos="723900" algn="l"/>
                <a:tab pos="1447800" algn="l"/>
              </a:tabLst>
              <a:defRPr sz="2400">
                <a:solidFill>
                  <a:schemeClr val="tx1"/>
                </a:solidFill>
                <a:latin typeface="Times New Roman" charset="0"/>
                <a:ea typeface="ＭＳ Ｐゴシック" charset="0"/>
              </a:defRPr>
            </a:lvl2pPr>
            <a:lvl3pPr>
              <a:tabLst>
                <a:tab pos="723900" algn="l"/>
                <a:tab pos="1447800" algn="l"/>
              </a:tabLst>
              <a:defRPr sz="2400">
                <a:solidFill>
                  <a:schemeClr val="tx1"/>
                </a:solidFill>
                <a:latin typeface="Times New Roman" charset="0"/>
                <a:ea typeface="ＭＳ Ｐゴシック" charset="0"/>
              </a:defRPr>
            </a:lvl3pPr>
            <a:lvl4pPr>
              <a:tabLst>
                <a:tab pos="723900" algn="l"/>
                <a:tab pos="1447800" algn="l"/>
              </a:tabLst>
              <a:defRPr sz="2400">
                <a:solidFill>
                  <a:schemeClr val="tx1"/>
                </a:solidFill>
                <a:latin typeface="Times New Roman" charset="0"/>
                <a:ea typeface="ＭＳ Ｐゴシック" charset="0"/>
              </a:defRPr>
            </a:lvl4pPr>
            <a:lvl5pPr>
              <a:tabLst>
                <a:tab pos="723900" algn="l"/>
                <a:tab pos="14478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In Steerable.java:</a:t>
            </a:r>
          </a:p>
        </p:txBody>
      </p:sp>
      <p:sp>
        <p:nvSpPr>
          <p:cNvPr id="12294" name="AutoShape 6"/>
          <p:cNvSpPr>
            <a:spLocks noChangeArrowheads="1"/>
          </p:cNvSpPr>
          <p:nvPr/>
        </p:nvSpPr>
        <p:spPr bwMode="auto">
          <a:xfrm>
            <a:off x="2275680" y="3166894"/>
            <a:ext cx="7012800" cy="2772291"/>
          </a:xfrm>
          <a:prstGeom prst="roundRect">
            <a:avLst>
              <a:gd name="adj" fmla="val 51"/>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2295" name="Text Box 7"/>
          <p:cNvSpPr txBox="1">
            <a:spLocks noChangeArrowheads="1"/>
          </p:cNvSpPr>
          <p:nvPr/>
        </p:nvSpPr>
        <p:spPr bwMode="auto">
          <a:xfrm>
            <a:off x="2534881" y="3358434"/>
            <a:ext cx="6000480" cy="2751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class Car extends Vehicle implements Steerable </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public int turnLeft(int degrees)</a:t>
            </a:r>
          </a:p>
          <a:p>
            <a:pPr>
              <a:spcBef>
                <a:spcPts val="249"/>
              </a:spcBef>
              <a:buClr>
                <a:srgbClr val="000000"/>
              </a:buClr>
              <a:buSzPct val="174000"/>
            </a:pPr>
            <a:r>
              <a:rPr lang="en-GB" sz="1300">
                <a:latin typeface="Courier" charset="0"/>
              </a:rPr>
              <a:t>	{</a:t>
            </a:r>
          </a:p>
          <a:p>
            <a:pPr>
              <a:spcBef>
                <a:spcPts val="249"/>
              </a:spcBef>
              <a:buClr>
                <a:srgbClr val="000000"/>
              </a:buClr>
              <a:buSzPct val="174000"/>
            </a:pPr>
            <a:r>
              <a:rPr lang="en-GB" sz="1300">
                <a:latin typeface="Courier" charset="0"/>
              </a:rPr>
              <a:t>		[...]</a:t>
            </a:r>
          </a:p>
          <a:p>
            <a:pPr>
              <a:spcBef>
                <a:spcPts val="249"/>
              </a:spcBef>
              <a:buClr>
                <a:srgbClr val="000000"/>
              </a:buClr>
              <a:buSzPct val="174000"/>
            </a:pPr>
            <a:r>
              <a:rPr lang="en-GB" sz="1300">
                <a:latin typeface="Courier" charset="0"/>
              </a:rPr>
              <a:t>	}</a:t>
            </a:r>
          </a:p>
          <a:p>
            <a:pPr>
              <a:spcBef>
                <a:spcPts val="249"/>
              </a:spcBef>
              <a:buClr>
                <a:srgbClr val="000000"/>
              </a:buClr>
              <a:buSzPct val="174000"/>
            </a:pPr>
            <a:endParaRPr lang="en-GB" sz="1300">
              <a:latin typeface="Courier" charset="0"/>
            </a:endParaRPr>
          </a:p>
          <a:p>
            <a:pPr>
              <a:spcBef>
                <a:spcPts val="249"/>
              </a:spcBef>
              <a:buClr>
                <a:srgbClr val="000000"/>
              </a:buClr>
              <a:buSzPct val="174000"/>
            </a:pPr>
            <a:r>
              <a:rPr lang="en-GB" sz="1300">
                <a:latin typeface="Courier" charset="0"/>
              </a:rPr>
              <a:t>	public int turnRight(int degrees)</a:t>
            </a:r>
          </a:p>
          <a:p>
            <a:pPr>
              <a:spcBef>
                <a:spcPts val="249"/>
              </a:spcBef>
              <a:buClr>
                <a:srgbClr val="000000"/>
              </a:buClr>
              <a:buSzPct val="174000"/>
            </a:pPr>
            <a:r>
              <a:rPr lang="en-GB" sz="1300">
                <a:latin typeface="Courier" charset="0"/>
              </a:rPr>
              <a:t>	{</a:t>
            </a:r>
          </a:p>
          <a:p>
            <a:pPr>
              <a:spcBef>
                <a:spcPts val="249"/>
              </a:spcBef>
              <a:buClr>
                <a:srgbClr val="000000"/>
              </a:buClr>
              <a:buSzPct val="174000"/>
            </a:pPr>
            <a:r>
              <a:rPr lang="en-GB" sz="1300">
                <a:latin typeface="Courier" charset="0"/>
              </a:rPr>
              <a:t>		[...]</a:t>
            </a:r>
          </a:p>
          <a:p>
            <a:pPr>
              <a:spcBef>
                <a:spcPts val="249"/>
              </a:spcBef>
              <a:buClr>
                <a:srgbClr val="000000"/>
              </a:buClr>
              <a:buSzPct val="174000"/>
            </a:pPr>
            <a:r>
              <a:rPr lang="en-GB" sz="1300">
                <a:latin typeface="Courier" charset="0"/>
              </a:rPr>
              <a:t>	}</a:t>
            </a:r>
          </a:p>
          <a:p>
            <a:pPr>
              <a:spcBef>
                <a:spcPts val="249"/>
              </a:spcBef>
              <a:buClr>
                <a:srgbClr val="000000"/>
              </a:buClr>
              <a:buSzPct val="174000"/>
            </a:pPr>
            <a:endParaRPr lang="en-GB" sz="1300">
              <a:latin typeface="Courier" charset="0"/>
            </a:endParaRPr>
          </a:p>
        </p:txBody>
      </p:sp>
      <p:sp>
        <p:nvSpPr>
          <p:cNvPr id="12296" name="Text Box 8"/>
          <p:cNvSpPr txBox="1">
            <a:spLocks noChangeArrowheads="1"/>
          </p:cNvSpPr>
          <p:nvPr/>
        </p:nvSpPr>
        <p:spPr bwMode="auto">
          <a:xfrm>
            <a:off x="2400961" y="2886064"/>
            <a:ext cx="89746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 pos="1447800" algn="l"/>
              </a:tabLst>
              <a:defRPr sz="2400">
                <a:solidFill>
                  <a:schemeClr val="tx1"/>
                </a:solidFill>
                <a:latin typeface="Times New Roman" charset="0"/>
                <a:ea typeface="ＭＳ Ｐゴシック" charset="0"/>
              </a:defRPr>
            </a:lvl1pPr>
            <a:lvl2pPr>
              <a:tabLst>
                <a:tab pos="723900" algn="l"/>
                <a:tab pos="1447800" algn="l"/>
              </a:tabLst>
              <a:defRPr sz="2400">
                <a:solidFill>
                  <a:schemeClr val="tx1"/>
                </a:solidFill>
                <a:latin typeface="Times New Roman" charset="0"/>
                <a:ea typeface="ＭＳ Ｐゴシック" charset="0"/>
              </a:defRPr>
            </a:lvl2pPr>
            <a:lvl3pPr>
              <a:tabLst>
                <a:tab pos="723900" algn="l"/>
                <a:tab pos="1447800" algn="l"/>
              </a:tabLst>
              <a:defRPr sz="2400">
                <a:solidFill>
                  <a:schemeClr val="tx1"/>
                </a:solidFill>
                <a:latin typeface="Times New Roman" charset="0"/>
                <a:ea typeface="ＭＳ Ｐゴシック" charset="0"/>
              </a:defRPr>
            </a:lvl3pPr>
            <a:lvl4pPr>
              <a:tabLst>
                <a:tab pos="723900" algn="l"/>
                <a:tab pos="1447800" algn="l"/>
              </a:tabLst>
              <a:defRPr sz="2400">
                <a:solidFill>
                  <a:schemeClr val="tx1"/>
                </a:solidFill>
                <a:latin typeface="Times New Roman" charset="0"/>
                <a:ea typeface="ＭＳ Ｐゴシック" charset="0"/>
              </a:defRPr>
            </a:lvl4pPr>
            <a:lvl5pPr>
              <a:tabLst>
                <a:tab pos="723900" algn="l"/>
                <a:tab pos="14478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In Car.java:</a:t>
            </a:r>
          </a:p>
        </p:txBody>
      </p:sp>
      <p:sp>
        <p:nvSpPr>
          <p:cNvPr id="12297" name="Text Box 9"/>
          <p:cNvSpPr txBox="1">
            <a:spLocks noChangeArrowheads="1"/>
          </p:cNvSpPr>
          <p:nvPr/>
        </p:nvSpPr>
        <p:spPr bwMode="auto">
          <a:xfrm>
            <a:off x="7576321" y="1937004"/>
            <a:ext cx="2697178" cy="115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 pos="1447800" algn="l"/>
                <a:tab pos="2171700" algn="l"/>
              </a:tabLst>
              <a:defRPr sz="2400">
                <a:solidFill>
                  <a:schemeClr val="tx1"/>
                </a:solidFill>
                <a:latin typeface="Times New Roman" charset="0"/>
                <a:ea typeface="ＭＳ Ｐゴシック" charset="0"/>
              </a:defRPr>
            </a:lvl1pPr>
            <a:lvl2pPr>
              <a:tabLst>
                <a:tab pos="723900" algn="l"/>
                <a:tab pos="1447800" algn="l"/>
                <a:tab pos="2171700" algn="l"/>
              </a:tabLst>
              <a:defRPr sz="2400">
                <a:solidFill>
                  <a:schemeClr val="tx1"/>
                </a:solidFill>
                <a:latin typeface="Times New Roman" charset="0"/>
                <a:ea typeface="ＭＳ Ｐゴシック" charset="0"/>
              </a:defRPr>
            </a:lvl2pPr>
            <a:lvl3pPr>
              <a:tabLst>
                <a:tab pos="723900" algn="l"/>
                <a:tab pos="1447800" algn="l"/>
                <a:tab pos="2171700" algn="l"/>
              </a:tabLst>
              <a:defRPr sz="2400">
                <a:solidFill>
                  <a:schemeClr val="tx1"/>
                </a:solidFill>
                <a:latin typeface="Times New Roman" charset="0"/>
                <a:ea typeface="ＭＳ Ｐゴシック" charset="0"/>
              </a:defRPr>
            </a:lvl3pPr>
            <a:lvl4pPr>
              <a:tabLst>
                <a:tab pos="723900" algn="l"/>
                <a:tab pos="1447800" algn="l"/>
                <a:tab pos="2171700" algn="l"/>
              </a:tabLst>
              <a:defRPr sz="2400">
                <a:solidFill>
                  <a:schemeClr val="tx1"/>
                </a:solidFill>
                <a:latin typeface="Times New Roman" charset="0"/>
                <a:ea typeface="ＭＳ Ｐゴシック" charset="0"/>
              </a:defRPr>
            </a:lvl4pPr>
            <a:lvl5pPr>
              <a:tabLst>
                <a:tab pos="723900" algn="l"/>
                <a:tab pos="1447800" algn="l"/>
                <a:tab pos="21717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When a class "implements" an </a:t>
            </a:r>
          </a:p>
          <a:p>
            <a:pPr>
              <a:buClr>
                <a:srgbClr val="000000"/>
              </a:buClr>
              <a:buSzPct val="67000"/>
              <a:buFont typeface="StarBats" charset="0"/>
              <a:buNone/>
            </a:pPr>
            <a:r>
              <a:rPr lang="en-GB" sz="1500">
                <a:latin typeface="Times" charset="0"/>
              </a:rPr>
              <a:t>interface, the compiler ensures that</a:t>
            </a:r>
          </a:p>
          <a:p>
            <a:pPr>
              <a:buClr>
                <a:srgbClr val="000000"/>
              </a:buClr>
              <a:buSzPct val="67000"/>
              <a:buFont typeface="StarBats" charset="0"/>
              <a:buNone/>
            </a:pPr>
            <a:r>
              <a:rPr lang="en-GB" sz="1500">
                <a:latin typeface="Times" charset="0"/>
              </a:rPr>
              <a:t>it provides an implementation for </a:t>
            </a:r>
          </a:p>
          <a:p>
            <a:pPr>
              <a:buClr>
                <a:srgbClr val="000000"/>
              </a:buClr>
              <a:buSzPct val="67000"/>
              <a:buFont typeface="StarBats" charset="0"/>
              <a:buNone/>
            </a:pPr>
            <a:r>
              <a:rPr lang="en-GB" sz="1500">
                <a:latin typeface="Times" charset="0"/>
              </a:rPr>
              <a:t>all methods defined within the</a:t>
            </a:r>
          </a:p>
          <a:p>
            <a:pPr>
              <a:buClr>
                <a:srgbClr val="000000"/>
              </a:buClr>
              <a:buSzPct val="67000"/>
              <a:buFont typeface="StarBats" charset="0"/>
              <a:buNone/>
            </a:pPr>
            <a:r>
              <a:rPr lang="en-GB" sz="1500">
                <a:latin typeface="Times" charset="0"/>
              </a:rPr>
              <a:t>interface.</a:t>
            </a:r>
          </a:p>
        </p:txBody>
      </p:sp>
      <p:sp>
        <p:nvSpPr>
          <p:cNvPr id="12298" name="Line 10"/>
          <p:cNvSpPr>
            <a:spLocks noChangeShapeType="1"/>
          </p:cNvSpPr>
          <p:nvPr/>
        </p:nvSpPr>
        <p:spPr bwMode="auto">
          <a:xfrm flipH="1">
            <a:off x="6628801" y="2703165"/>
            <a:ext cx="923040" cy="612064"/>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Tree>
    <p:extLst>
      <p:ext uri="{BB962C8B-B14F-4D97-AF65-F5344CB8AC3E}">
        <p14:creationId xmlns:p14="http://schemas.microsoft.com/office/powerpoint/2010/main" val="987215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347840" y="478131"/>
            <a:ext cx="4377600" cy="38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a:latin typeface="+mj-lt"/>
              </a:rPr>
              <a:t>Implementing Interfaces</a:t>
            </a:r>
          </a:p>
        </p:txBody>
      </p:sp>
      <p:sp>
        <p:nvSpPr>
          <p:cNvPr id="13315" name="Text Box 3"/>
          <p:cNvSpPr txBox="1">
            <a:spLocks noChangeArrowheads="1"/>
          </p:cNvSpPr>
          <p:nvPr/>
        </p:nvSpPr>
        <p:spPr bwMode="auto">
          <a:xfrm>
            <a:off x="2082721" y="1201087"/>
            <a:ext cx="7768800" cy="4193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j-lt"/>
              </a:rPr>
              <a:t>A Class can only inherit from one superclass.  However, a class may implement several Interfaces</a:t>
            </a:r>
          </a:p>
          <a:p>
            <a:pPr lvl="1">
              <a:spcBef>
                <a:spcPts val="249"/>
              </a:spcBef>
              <a:buClr>
                <a:srgbClr val="000000"/>
              </a:buClr>
              <a:buSzPct val="85000"/>
              <a:buBlip>
                <a:blip r:embed="rId3"/>
              </a:buBlip>
            </a:pPr>
            <a:r>
              <a:rPr lang="en-GB" sz="1800" dirty="0">
                <a:latin typeface="+mj-lt"/>
              </a:rPr>
              <a:t>The interfaces that a class implements are separated by commas</a:t>
            </a:r>
          </a:p>
          <a:p>
            <a:pPr lvl="1">
              <a:spcBef>
                <a:spcPts val="249"/>
              </a:spcBef>
              <a:buClr>
                <a:srgbClr val="000000"/>
              </a:buClr>
              <a:buSzPct val="343000"/>
            </a:pPr>
            <a:endParaRPr lang="en-GB" sz="900" dirty="0">
              <a:latin typeface="+mj-lt"/>
            </a:endParaRPr>
          </a:p>
          <a:p>
            <a:pPr>
              <a:spcBef>
                <a:spcPts val="249"/>
              </a:spcBef>
              <a:buClr>
                <a:srgbClr val="000000"/>
              </a:buClr>
              <a:buSzPct val="59000"/>
              <a:buFont typeface="Times New Roman" charset="0"/>
              <a:buChar char="•"/>
            </a:pPr>
            <a:r>
              <a:rPr lang="en-GB" dirty="0">
                <a:latin typeface="+mj-lt"/>
              </a:rPr>
              <a:t>Any class which implements an interface must provide an implementation for all methods defined within the interface.</a:t>
            </a:r>
          </a:p>
          <a:p>
            <a:pPr lvl="1">
              <a:spcBef>
                <a:spcPts val="249"/>
              </a:spcBef>
              <a:buClr>
                <a:srgbClr val="000000"/>
              </a:buClr>
              <a:buSzPct val="85000"/>
              <a:buBlip>
                <a:blip r:embed="rId3"/>
              </a:buBlip>
            </a:pPr>
            <a:r>
              <a:rPr lang="en-GB" sz="1800" dirty="0">
                <a:latin typeface="+mj-lt"/>
              </a:rPr>
              <a:t>NOTE: if an abstract class implements an interface, it NEED NOT implement all methods defined in the interface.  HOWEVER, each concrete subclass MUST implement the methods defined in the interface.</a:t>
            </a:r>
          </a:p>
          <a:p>
            <a:pPr>
              <a:spcBef>
                <a:spcPts val="249"/>
              </a:spcBef>
              <a:buClr>
                <a:srgbClr val="000000"/>
              </a:buClr>
              <a:buSzPct val="343000"/>
            </a:pPr>
            <a:endParaRPr lang="en-GB" sz="900" dirty="0">
              <a:latin typeface="+mj-lt"/>
            </a:endParaRPr>
          </a:p>
          <a:p>
            <a:pPr>
              <a:spcBef>
                <a:spcPts val="249"/>
              </a:spcBef>
              <a:buClr>
                <a:srgbClr val="000000"/>
              </a:buClr>
              <a:buSzPct val="59000"/>
              <a:buFont typeface="Times New Roman" charset="0"/>
              <a:buChar char="•"/>
            </a:pPr>
            <a:r>
              <a:rPr lang="en-GB" dirty="0">
                <a:latin typeface="+mj-lt"/>
              </a:rPr>
              <a:t>Interfaces can inherit method signatures from other interfaces.</a:t>
            </a:r>
          </a:p>
          <a:p>
            <a:pPr>
              <a:spcBef>
                <a:spcPts val="249"/>
              </a:spcBef>
              <a:buClr>
                <a:srgbClr val="000000"/>
              </a:buClr>
              <a:buSzPct val="59000"/>
            </a:pPr>
            <a:endParaRPr lang="en-GB" dirty="0">
              <a:latin typeface="+mj-lt"/>
            </a:endParaRPr>
          </a:p>
        </p:txBody>
      </p:sp>
    </p:spTree>
    <p:extLst>
      <p:ext uri="{BB962C8B-B14F-4D97-AF65-F5344CB8AC3E}">
        <p14:creationId xmlns:p14="http://schemas.microsoft.com/office/powerpoint/2010/main" val="13962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13315">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3315">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13315">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13315">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7" dur="500"/>
                                        <p:tgtEl>
                                          <p:spTgt spid="13315">
                                            <p:txEl>
                                              <p:pRg st="3" end="3"/>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13315">
                                            <p:txEl>
                                              <p:pRg st="3" end="3"/>
                                            </p:txEl>
                                          </p:spTgt>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1" dur="500"/>
                                        <p:tgtEl>
                                          <p:spTgt spid="13315">
                                            <p:txEl>
                                              <p:pRg st="4" end="4"/>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3315">
                                            <p:txEl>
                                              <p:pRg st="4" end="4"/>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27" dur="500"/>
                                        <p:tgtEl>
                                          <p:spTgt spid="13315">
                                            <p:txEl>
                                              <p:pRg st="6" end="6"/>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13315">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140200" y="469490"/>
            <a:ext cx="4588120" cy="38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mj-lt"/>
              </a:rPr>
              <a:t>Declaring an Interface</a:t>
            </a:r>
          </a:p>
        </p:txBody>
      </p:sp>
      <p:sp>
        <p:nvSpPr>
          <p:cNvPr id="14339" name="AutoShape 3"/>
          <p:cNvSpPr>
            <a:spLocks noChangeArrowheads="1"/>
          </p:cNvSpPr>
          <p:nvPr/>
        </p:nvSpPr>
        <p:spPr bwMode="auto">
          <a:xfrm>
            <a:off x="2301600" y="1670576"/>
            <a:ext cx="7012800" cy="4151956"/>
          </a:xfrm>
          <a:prstGeom prst="roundRect">
            <a:avLst>
              <a:gd name="adj" fmla="val 32"/>
            </a:avLst>
          </a:prstGeom>
          <a:solidFill>
            <a:srgbClr val="FFFFCC"/>
          </a:solidFill>
          <a:ln w="9525">
            <a:solidFill>
              <a:srgbClr val="000000"/>
            </a:solidFill>
            <a:round/>
            <a:headEnd/>
            <a:tailEnd/>
          </a:ln>
        </p:spPr>
        <p:txBody>
          <a:bodyPr wrap="none" lIns="82945" tIns="41473" rIns="82945" bIns="41473" anchor="ctr"/>
          <a:lstStyle/>
          <a:p>
            <a:endParaRPr lang="en-US">
              <a:latin typeface="+mj-lt"/>
            </a:endParaRPr>
          </a:p>
        </p:txBody>
      </p:sp>
      <p:sp>
        <p:nvSpPr>
          <p:cNvPr id="14340" name="Text Box 4"/>
          <p:cNvSpPr txBox="1">
            <a:spLocks noChangeArrowheads="1"/>
          </p:cNvSpPr>
          <p:nvPr/>
        </p:nvSpPr>
        <p:spPr bwMode="auto">
          <a:xfrm>
            <a:off x="2562241" y="1862116"/>
            <a:ext cx="6400800" cy="36798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mj-lt"/>
              </a:rPr>
              <a:t>public class Car extends Vehicle implements Steerable, Driveable </a:t>
            </a:r>
          </a:p>
          <a:p>
            <a:pPr>
              <a:spcBef>
                <a:spcPts val="249"/>
              </a:spcBef>
              <a:buClr>
                <a:srgbClr val="000000"/>
              </a:buClr>
              <a:buSzPct val="174000"/>
            </a:pPr>
            <a:r>
              <a:rPr lang="en-GB" sz="1300">
                <a:latin typeface="+mj-lt"/>
              </a:rPr>
              <a:t>{</a:t>
            </a:r>
          </a:p>
          <a:p>
            <a:pPr>
              <a:spcBef>
                <a:spcPts val="249"/>
              </a:spcBef>
              <a:buClr>
                <a:srgbClr val="000000"/>
              </a:buClr>
              <a:buSzPct val="174000"/>
            </a:pPr>
            <a:r>
              <a:rPr lang="en-GB" sz="1300">
                <a:latin typeface="+mj-lt"/>
              </a:rPr>
              <a:t>	public int turnLeft(int degrees)</a:t>
            </a:r>
          </a:p>
          <a:p>
            <a:pPr>
              <a:spcBef>
                <a:spcPts val="249"/>
              </a:spcBef>
              <a:buClr>
                <a:srgbClr val="000000"/>
              </a:buClr>
              <a:buSzPct val="174000"/>
            </a:pPr>
            <a:r>
              <a:rPr lang="en-GB" sz="1300">
                <a:latin typeface="+mj-lt"/>
              </a:rPr>
              <a:t>	{</a:t>
            </a:r>
          </a:p>
          <a:p>
            <a:pPr>
              <a:spcBef>
                <a:spcPts val="249"/>
              </a:spcBef>
              <a:buClr>
                <a:srgbClr val="000000"/>
              </a:buClr>
              <a:buSzPct val="174000"/>
            </a:pPr>
            <a:r>
              <a:rPr lang="en-GB" sz="1300">
                <a:latin typeface="+mj-lt"/>
              </a:rPr>
              <a:t>		[...]</a:t>
            </a:r>
          </a:p>
          <a:p>
            <a:pPr>
              <a:spcBef>
                <a:spcPts val="249"/>
              </a:spcBef>
              <a:buClr>
                <a:srgbClr val="000000"/>
              </a:buClr>
              <a:buSzPct val="174000"/>
            </a:pPr>
            <a:r>
              <a:rPr lang="en-GB" sz="1300">
                <a:latin typeface="+mj-lt"/>
              </a:rPr>
              <a:t>	}</a:t>
            </a:r>
          </a:p>
          <a:p>
            <a:pPr>
              <a:spcBef>
                <a:spcPts val="249"/>
              </a:spcBef>
              <a:buClr>
                <a:srgbClr val="000000"/>
              </a:buClr>
              <a:buSzPct val="174000"/>
            </a:pPr>
            <a:endParaRPr lang="en-GB" sz="1300">
              <a:latin typeface="+mj-lt"/>
            </a:endParaRPr>
          </a:p>
          <a:p>
            <a:pPr>
              <a:spcBef>
                <a:spcPts val="249"/>
              </a:spcBef>
              <a:buClr>
                <a:srgbClr val="000000"/>
              </a:buClr>
              <a:buSzPct val="174000"/>
            </a:pPr>
            <a:r>
              <a:rPr lang="en-GB" sz="1300">
                <a:latin typeface="+mj-lt"/>
              </a:rPr>
              <a:t>	public int turnRight(int degrees)</a:t>
            </a:r>
          </a:p>
          <a:p>
            <a:pPr>
              <a:spcBef>
                <a:spcPts val="249"/>
              </a:spcBef>
              <a:buClr>
                <a:srgbClr val="000000"/>
              </a:buClr>
              <a:buSzPct val="174000"/>
            </a:pPr>
            <a:r>
              <a:rPr lang="en-GB" sz="1300">
                <a:latin typeface="+mj-lt"/>
              </a:rPr>
              <a:t>	{</a:t>
            </a:r>
          </a:p>
          <a:p>
            <a:pPr>
              <a:spcBef>
                <a:spcPts val="249"/>
              </a:spcBef>
              <a:buClr>
                <a:srgbClr val="000000"/>
              </a:buClr>
              <a:buSzPct val="174000"/>
            </a:pPr>
            <a:r>
              <a:rPr lang="en-GB" sz="1300">
                <a:latin typeface="+mj-lt"/>
              </a:rPr>
              <a:t>		[...]</a:t>
            </a:r>
          </a:p>
          <a:p>
            <a:pPr>
              <a:spcBef>
                <a:spcPts val="249"/>
              </a:spcBef>
              <a:buClr>
                <a:srgbClr val="000000"/>
              </a:buClr>
              <a:buSzPct val="174000"/>
            </a:pPr>
            <a:r>
              <a:rPr lang="en-GB" sz="1300">
                <a:latin typeface="+mj-lt"/>
              </a:rPr>
              <a:t>	}</a:t>
            </a:r>
          </a:p>
          <a:p>
            <a:pPr>
              <a:spcBef>
                <a:spcPts val="249"/>
              </a:spcBef>
              <a:buClr>
                <a:srgbClr val="000000"/>
              </a:buClr>
              <a:buSzPct val="174000"/>
            </a:pPr>
            <a:endParaRPr lang="en-GB" sz="1300">
              <a:latin typeface="+mj-lt"/>
            </a:endParaRPr>
          </a:p>
          <a:p>
            <a:pPr>
              <a:spcBef>
                <a:spcPts val="249"/>
              </a:spcBef>
              <a:buClr>
                <a:srgbClr val="000000"/>
              </a:buClr>
              <a:buSzPct val="174000"/>
            </a:pPr>
            <a:r>
              <a:rPr lang="en-GB" sz="1300">
                <a:latin typeface="+mj-lt"/>
              </a:rPr>
              <a:t>	// implement methods defined within the Driveable interface</a:t>
            </a:r>
          </a:p>
          <a:p>
            <a:pPr>
              <a:spcBef>
                <a:spcPts val="249"/>
              </a:spcBef>
              <a:buClr>
                <a:srgbClr val="000000"/>
              </a:buClr>
              <a:buSzPct val="174000"/>
            </a:pPr>
            <a:endParaRPr lang="en-GB" sz="1300">
              <a:latin typeface="+mj-lt"/>
            </a:endParaRPr>
          </a:p>
          <a:p>
            <a:pPr>
              <a:spcBef>
                <a:spcPts val="249"/>
              </a:spcBef>
              <a:buClr>
                <a:srgbClr val="000000"/>
              </a:buClr>
              <a:buSzPct val="174000"/>
            </a:pPr>
            <a:endParaRPr lang="en-GB" sz="1300">
              <a:latin typeface="+mj-lt"/>
            </a:endParaRPr>
          </a:p>
          <a:p>
            <a:pPr>
              <a:spcBef>
                <a:spcPts val="249"/>
              </a:spcBef>
              <a:buClr>
                <a:srgbClr val="000000"/>
              </a:buClr>
              <a:buSzPct val="174000"/>
            </a:pPr>
            <a:endParaRPr lang="en-GB" sz="1300">
              <a:latin typeface="+mj-lt"/>
            </a:endParaRPr>
          </a:p>
        </p:txBody>
      </p:sp>
      <p:sp>
        <p:nvSpPr>
          <p:cNvPr id="14341" name="Text Box 5"/>
          <p:cNvSpPr txBox="1">
            <a:spLocks noChangeArrowheads="1"/>
          </p:cNvSpPr>
          <p:nvPr/>
        </p:nvSpPr>
        <p:spPr bwMode="auto">
          <a:xfrm>
            <a:off x="2426882" y="1388306"/>
            <a:ext cx="82785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 pos="1447800" algn="l"/>
              </a:tabLst>
              <a:defRPr sz="2400">
                <a:solidFill>
                  <a:schemeClr val="tx1"/>
                </a:solidFill>
                <a:latin typeface="Times New Roman" charset="0"/>
                <a:ea typeface="ＭＳ Ｐゴシック" charset="0"/>
              </a:defRPr>
            </a:lvl1pPr>
            <a:lvl2pPr>
              <a:tabLst>
                <a:tab pos="723900" algn="l"/>
                <a:tab pos="1447800" algn="l"/>
              </a:tabLst>
              <a:defRPr sz="2400">
                <a:solidFill>
                  <a:schemeClr val="tx1"/>
                </a:solidFill>
                <a:latin typeface="Times New Roman" charset="0"/>
                <a:ea typeface="ＭＳ Ｐゴシック" charset="0"/>
              </a:defRPr>
            </a:lvl2pPr>
            <a:lvl3pPr>
              <a:tabLst>
                <a:tab pos="723900" algn="l"/>
                <a:tab pos="1447800" algn="l"/>
              </a:tabLst>
              <a:defRPr sz="2400">
                <a:solidFill>
                  <a:schemeClr val="tx1"/>
                </a:solidFill>
                <a:latin typeface="Times New Roman" charset="0"/>
                <a:ea typeface="ＭＳ Ｐゴシック" charset="0"/>
              </a:defRPr>
            </a:lvl3pPr>
            <a:lvl4pPr>
              <a:tabLst>
                <a:tab pos="723900" algn="l"/>
                <a:tab pos="1447800" algn="l"/>
              </a:tabLst>
              <a:defRPr sz="2400">
                <a:solidFill>
                  <a:schemeClr val="tx1"/>
                </a:solidFill>
                <a:latin typeface="Times New Roman" charset="0"/>
                <a:ea typeface="ＭＳ Ｐゴシック" charset="0"/>
              </a:defRPr>
            </a:lvl4pPr>
            <a:lvl5pPr>
              <a:tabLst>
                <a:tab pos="723900" algn="l"/>
                <a:tab pos="14478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mj-lt"/>
              </a:rPr>
              <a:t>In Car.java:</a:t>
            </a:r>
          </a:p>
        </p:txBody>
      </p:sp>
    </p:spTree>
    <p:extLst>
      <p:ext uri="{BB962C8B-B14F-4D97-AF65-F5344CB8AC3E}">
        <p14:creationId xmlns:p14="http://schemas.microsoft.com/office/powerpoint/2010/main" val="25759466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463681" y="470930"/>
            <a:ext cx="5607360" cy="3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mj-lt"/>
              </a:rPr>
              <a:t>Abstract Classes Versus Interfaces</a:t>
            </a:r>
          </a:p>
        </p:txBody>
      </p:sp>
      <p:sp>
        <p:nvSpPr>
          <p:cNvPr id="18435" name="Text Box 3"/>
          <p:cNvSpPr txBox="1">
            <a:spLocks noChangeArrowheads="1"/>
          </p:cNvSpPr>
          <p:nvPr/>
        </p:nvSpPr>
        <p:spPr bwMode="auto">
          <a:xfrm>
            <a:off x="2183521" y="1202528"/>
            <a:ext cx="7768800" cy="3902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j-lt"/>
              </a:rPr>
              <a:t>When should one use an Abstract class instead of an interface?</a:t>
            </a:r>
          </a:p>
          <a:p>
            <a:pPr lvl="1">
              <a:spcBef>
                <a:spcPts val="249"/>
              </a:spcBef>
              <a:buClr>
                <a:srgbClr val="000000"/>
              </a:buClr>
              <a:buSzPct val="85000"/>
              <a:buBlip>
                <a:blip r:embed="rId3"/>
              </a:buBlip>
            </a:pPr>
            <a:r>
              <a:rPr lang="en-GB" sz="1800" dirty="0">
                <a:latin typeface="+mj-lt"/>
              </a:rPr>
              <a:t>If the subclass-superclass relationship is genuinely an "is a" relationship.</a:t>
            </a:r>
          </a:p>
          <a:p>
            <a:pPr lvl="1">
              <a:spcBef>
                <a:spcPts val="249"/>
              </a:spcBef>
              <a:buClr>
                <a:srgbClr val="000000"/>
              </a:buClr>
              <a:buSzPct val="85000"/>
              <a:buBlip>
                <a:blip r:embed="rId3"/>
              </a:buBlip>
            </a:pPr>
            <a:r>
              <a:rPr lang="en-GB" sz="1800" dirty="0">
                <a:latin typeface="+mj-lt"/>
              </a:rPr>
              <a:t>If the abstract class can provide an implementation at the appropriate level of abstraction</a:t>
            </a:r>
          </a:p>
          <a:p>
            <a:pPr lvl="1">
              <a:spcBef>
                <a:spcPts val="249"/>
              </a:spcBef>
              <a:buClr>
                <a:srgbClr val="000000"/>
              </a:buClr>
              <a:buSzPct val="343000"/>
            </a:pPr>
            <a:endParaRPr lang="en-GB" sz="900" dirty="0">
              <a:latin typeface="+mj-lt"/>
            </a:endParaRPr>
          </a:p>
          <a:p>
            <a:pPr>
              <a:spcBef>
                <a:spcPts val="249"/>
              </a:spcBef>
              <a:buClr>
                <a:srgbClr val="000000"/>
              </a:buClr>
              <a:buSzPct val="59000"/>
              <a:buFont typeface="Times New Roman" charset="0"/>
              <a:buChar char="•"/>
            </a:pPr>
            <a:r>
              <a:rPr lang="en-GB" dirty="0">
                <a:latin typeface="+mj-lt"/>
              </a:rPr>
              <a:t>When should one use an interface in place of an Abstract Class?</a:t>
            </a:r>
          </a:p>
          <a:p>
            <a:pPr lvl="1">
              <a:spcBef>
                <a:spcPts val="249"/>
              </a:spcBef>
              <a:buClr>
                <a:srgbClr val="000000"/>
              </a:buClr>
              <a:buSzPct val="85000"/>
              <a:buBlip>
                <a:blip r:embed="rId3"/>
              </a:buBlip>
            </a:pPr>
            <a:r>
              <a:rPr lang="en-GB" sz="1800" dirty="0">
                <a:latin typeface="+mj-lt"/>
              </a:rPr>
              <a:t>When the methods defined represent a small portion of a class</a:t>
            </a:r>
          </a:p>
          <a:p>
            <a:pPr lvl="1">
              <a:spcBef>
                <a:spcPts val="249"/>
              </a:spcBef>
              <a:buClr>
                <a:srgbClr val="000000"/>
              </a:buClr>
              <a:buSzPct val="85000"/>
              <a:buBlip>
                <a:blip r:embed="rId3"/>
              </a:buBlip>
            </a:pPr>
            <a:r>
              <a:rPr lang="en-GB" sz="1800" dirty="0">
                <a:latin typeface="+mj-lt"/>
              </a:rPr>
              <a:t>When the subclass needs to inherit from another class</a:t>
            </a:r>
          </a:p>
          <a:p>
            <a:pPr lvl="1">
              <a:spcBef>
                <a:spcPts val="249"/>
              </a:spcBef>
              <a:buClr>
                <a:srgbClr val="000000"/>
              </a:buClr>
              <a:buSzPct val="85000"/>
              <a:buBlip>
                <a:blip r:embed="rId3"/>
              </a:buBlip>
            </a:pPr>
            <a:r>
              <a:rPr lang="en-GB" sz="1800" dirty="0">
                <a:latin typeface="+mj-lt"/>
              </a:rPr>
              <a:t>When you cannot reasonably implement any of the methods</a:t>
            </a:r>
          </a:p>
          <a:p>
            <a:pPr>
              <a:spcBef>
                <a:spcPts val="249"/>
              </a:spcBef>
              <a:buClr>
                <a:srgbClr val="000000"/>
              </a:buClr>
              <a:buSzPct val="59000"/>
            </a:pPr>
            <a:endParaRPr lang="en-GB" dirty="0">
              <a:latin typeface="+mj-lt"/>
            </a:endParaRPr>
          </a:p>
        </p:txBody>
      </p:sp>
    </p:spTree>
    <p:extLst>
      <p:ext uri="{BB962C8B-B14F-4D97-AF65-F5344CB8AC3E}">
        <p14:creationId xmlns:p14="http://schemas.microsoft.com/office/powerpoint/2010/main" val="21732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18435">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8435">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18435">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18435">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18435">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18435">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1" dur="500"/>
                                        <p:tgtEl>
                                          <p:spTgt spid="18435">
                                            <p:txEl>
                                              <p:pRg st="4" end="4"/>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8435">
                                            <p:txEl>
                                              <p:pRg st="4" end="4"/>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5" dur="500"/>
                                        <p:tgtEl>
                                          <p:spTgt spid="18435">
                                            <p:txEl>
                                              <p:pRg st="5" end="5"/>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8435">
                                            <p:txEl>
                                              <p:pRg st="5" end="5"/>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9" dur="500"/>
                                        <p:tgtEl>
                                          <p:spTgt spid="18435">
                                            <p:txEl>
                                              <p:pRg st="6" end="6"/>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18435">
                                            <p:txEl>
                                              <p:pRg st="6" end="6"/>
                                            </p:txEl>
                                          </p:spTgt>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33" dur="500"/>
                                        <p:tgtEl>
                                          <p:spTgt spid="18435">
                                            <p:txEl>
                                              <p:pRg st="7" end="7"/>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18435">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7694"/>
            <a:ext cx="8229600" cy="1143000"/>
          </a:xfrm>
        </p:spPr>
        <p:txBody>
          <a:bodyPr/>
          <a:lstStyle/>
          <a:p>
            <a:r>
              <a:rPr lang="en-US" dirty="0" smtClean="0"/>
              <a:t>TDD</a:t>
            </a:r>
            <a:endParaRPr lang="en-US" dirty="0"/>
          </a:p>
        </p:txBody>
      </p:sp>
      <p:sp>
        <p:nvSpPr>
          <p:cNvPr id="3" name="Content Placeholder 2"/>
          <p:cNvSpPr>
            <a:spLocks noGrp="1"/>
          </p:cNvSpPr>
          <p:nvPr>
            <p:ph idx="1"/>
          </p:nvPr>
        </p:nvSpPr>
        <p:spPr>
          <a:xfrm>
            <a:off x="1981200" y="587754"/>
            <a:ext cx="7975600" cy="2803147"/>
          </a:xfrm>
        </p:spPr>
        <p:txBody>
          <a:bodyPr>
            <a:normAutofit lnSpcReduction="10000"/>
          </a:bodyPr>
          <a:lstStyle/>
          <a:p>
            <a:r>
              <a:rPr lang="en-US" sz="1800" dirty="0"/>
              <a:t>TDD : Test Driven Development</a:t>
            </a:r>
          </a:p>
          <a:p>
            <a:r>
              <a:rPr lang="en-US" sz="1800" dirty="0"/>
              <a:t>Testing is a mechanism to certify a piece of logic or code or functionality</a:t>
            </a:r>
          </a:p>
          <a:p>
            <a:r>
              <a:rPr lang="en-US" sz="1800" dirty="0"/>
              <a:t>Testing can be manual (</a:t>
            </a:r>
            <a:r>
              <a:rPr lang="en-US" sz="1800" dirty="0" err="1"/>
              <a:t>System.out.println</a:t>
            </a:r>
            <a:r>
              <a:rPr lang="en-US" sz="1800" dirty="0"/>
              <a:t>) or Automated</a:t>
            </a:r>
          </a:p>
          <a:p>
            <a:r>
              <a:rPr lang="en-US" sz="1800" dirty="0"/>
              <a:t>What if Test can also be a code</a:t>
            </a:r>
          </a:p>
          <a:p>
            <a:r>
              <a:rPr lang="en-US" sz="1800" dirty="0" err="1"/>
              <a:t>Junit</a:t>
            </a:r>
            <a:r>
              <a:rPr lang="en-US" sz="1800" dirty="0"/>
              <a:t> is a mechanism to test the Java code</a:t>
            </a:r>
          </a:p>
          <a:p>
            <a:r>
              <a:rPr lang="en-US" sz="1800" dirty="0"/>
              <a:t>TDD is a philosophy where we write the Test first before writing code</a:t>
            </a:r>
          </a:p>
          <a:p>
            <a:r>
              <a:rPr lang="en-US" sz="1800" dirty="0"/>
              <a:t>TDD helps catch critical bugs and ensures that other engineers don’t create bugs</a:t>
            </a:r>
          </a:p>
          <a:p>
            <a:r>
              <a:rPr lang="en-US" sz="1800" dirty="0"/>
              <a:t>Tests act like Insurance for the Code</a:t>
            </a:r>
          </a:p>
          <a:p>
            <a:pPr marL="457200" lvl="1" indent="0">
              <a:buNone/>
            </a:pPr>
            <a:endParaRPr lang="en-US" sz="1800" dirty="0"/>
          </a:p>
          <a:p>
            <a:pPr marL="457200" lvl="1" indent="0">
              <a:buNone/>
            </a:pPr>
            <a:endParaRPr lang="en-US" sz="1800" dirty="0"/>
          </a:p>
        </p:txBody>
      </p:sp>
      <p:pic>
        <p:nvPicPr>
          <p:cNvPr id="4" name="Picture 3" descr="Screen Shot 2016-02-09 at 3.01.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90900"/>
            <a:ext cx="9144000" cy="3299022"/>
          </a:xfrm>
          <a:prstGeom prst="rect">
            <a:avLst/>
          </a:prstGeom>
        </p:spPr>
      </p:pic>
    </p:spTree>
    <p:extLst>
      <p:ext uri="{BB962C8B-B14F-4D97-AF65-F5344CB8AC3E}">
        <p14:creationId xmlns:p14="http://schemas.microsoft.com/office/powerpoint/2010/main" val="278630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Abstract class</a:t>
            </a:r>
            <a:endParaRPr lang="en-US" dirty="0"/>
          </a:p>
        </p:txBody>
      </p:sp>
      <p:sp>
        <p:nvSpPr>
          <p:cNvPr id="3" name="Content Placeholder 2"/>
          <p:cNvSpPr>
            <a:spLocks noGrp="1"/>
          </p:cNvSpPr>
          <p:nvPr>
            <p:ph idx="1"/>
          </p:nvPr>
        </p:nvSpPr>
        <p:spPr>
          <a:xfrm>
            <a:off x="1981200" y="1041401"/>
            <a:ext cx="8229600" cy="4525963"/>
          </a:xfrm>
        </p:spPr>
        <p:txBody>
          <a:bodyPr>
            <a:normAutofit/>
          </a:bodyPr>
          <a:lstStyle/>
          <a:p>
            <a:r>
              <a:rPr lang="en-US" sz="1600" dirty="0"/>
              <a:t>Typically, the base classes in an class hierarchy are abstract</a:t>
            </a:r>
          </a:p>
          <a:p>
            <a:r>
              <a:rPr lang="en-US" sz="1600" dirty="0"/>
              <a:t>Concepts (or classes) like Furniture, Vehicle, Engineer, Phone, Food, Drink, Animal are abstract</a:t>
            </a:r>
          </a:p>
          <a:p>
            <a:r>
              <a:rPr lang="en-US" sz="1600" dirty="0"/>
              <a:t>Keyword “abstract” is added in front of the abstract classes and they can’t be created using new</a:t>
            </a:r>
          </a:p>
          <a:p>
            <a:r>
              <a:rPr lang="en-US" sz="1600" dirty="0"/>
              <a:t>Abstract classes can have abstract methods – abstract methods only have method definition but no implementation in them</a:t>
            </a:r>
          </a:p>
          <a:p>
            <a:endParaRPr lang="en-US" sz="1600" dirty="0"/>
          </a:p>
        </p:txBody>
      </p:sp>
      <p:pic>
        <p:nvPicPr>
          <p:cNvPr id="5" name="Picture 4" descr="Screen Shot 2016-02-17 at 10.56.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3174394"/>
            <a:ext cx="3276600" cy="1842107"/>
          </a:xfrm>
          <a:prstGeom prst="rect">
            <a:avLst/>
          </a:prstGeom>
        </p:spPr>
      </p:pic>
      <p:pic>
        <p:nvPicPr>
          <p:cNvPr id="6" name="Picture 5" descr="Screen Shot 2016-02-17 at 10.58.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5054601"/>
            <a:ext cx="3390900" cy="1765907"/>
          </a:xfrm>
          <a:prstGeom prst="rect">
            <a:avLst/>
          </a:prstGeom>
        </p:spPr>
      </p:pic>
      <p:pic>
        <p:nvPicPr>
          <p:cNvPr id="7" name="Picture 6" descr="Screen Shot 2016-02-17 at 10.59.2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0650" y="3085494"/>
            <a:ext cx="2730499" cy="1782485"/>
          </a:xfrm>
          <a:prstGeom prst="rect">
            <a:avLst/>
          </a:prstGeom>
        </p:spPr>
      </p:pic>
    </p:spTree>
    <p:extLst>
      <p:ext uri="{BB962C8B-B14F-4D97-AF65-F5344CB8AC3E}">
        <p14:creationId xmlns:p14="http://schemas.microsoft.com/office/powerpoint/2010/main" val="196738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92351" y="234176"/>
            <a:ext cx="8229600" cy="901700"/>
          </a:xfrm>
        </p:spPr>
        <p:txBody>
          <a:bodyPr/>
          <a:lstStyle/>
          <a:p>
            <a:r>
              <a:rPr lang="en-US" dirty="0" smtClean="0"/>
              <a:t>Interfaces</a:t>
            </a:r>
            <a:endParaRPr lang="en-US" dirty="0"/>
          </a:p>
        </p:txBody>
      </p:sp>
      <p:sp>
        <p:nvSpPr>
          <p:cNvPr id="3" name="Content Placeholder 2"/>
          <p:cNvSpPr>
            <a:spLocks noGrp="1"/>
          </p:cNvSpPr>
          <p:nvPr>
            <p:ph idx="1"/>
          </p:nvPr>
        </p:nvSpPr>
        <p:spPr>
          <a:xfrm>
            <a:off x="1638300" y="901701"/>
            <a:ext cx="8928100" cy="4525963"/>
          </a:xfrm>
        </p:spPr>
        <p:txBody>
          <a:bodyPr>
            <a:normAutofit/>
          </a:bodyPr>
          <a:lstStyle/>
          <a:p>
            <a:r>
              <a:rPr lang="en-US" sz="1800" dirty="0"/>
              <a:t>Interface is a contract </a:t>
            </a:r>
            <a:r>
              <a:rPr lang="en-US" sz="1800" dirty="0" smtClean="0"/>
              <a:t>for the Class </a:t>
            </a:r>
            <a:r>
              <a:rPr lang="en-US" sz="1800" dirty="0"/>
              <a:t>and provides a specification for the users of </a:t>
            </a:r>
            <a:r>
              <a:rPr lang="en-US" sz="1800" dirty="0" smtClean="0"/>
              <a:t>this </a:t>
            </a:r>
            <a:r>
              <a:rPr lang="en-US" sz="1800" dirty="0"/>
              <a:t>class.</a:t>
            </a:r>
          </a:p>
          <a:p>
            <a:r>
              <a:rPr lang="en-US" sz="1800" dirty="0"/>
              <a:t>Interface contains only method definitions but no implementations</a:t>
            </a:r>
          </a:p>
          <a:p>
            <a:r>
              <a:rPr lang="en-US" sz="1800" dirty="0"/>
              <a:t>Classes implementing an interface has to implement all the methods defined in the interface. Class implements interface using “implements” keyword</a:t>
            </a:r>
          </a:p>
          <a:p>
            <a:r>
              <a:rPr lang="en-US" sz="1800" dirty="0"/>
              <a:t>A class can implement multiple interfaces</a:t>
            </a:r>
          </a:p>
          <a:p>
            <a:r>
              <a:rPr lang="en-US" sz="1800" dirty="0"/>
              <a:t>A class can also implement a few methods of the interface but that class will be abstract and can’t be created using new</a:t>
            </a:r>
          </a:p>
          <a:p>
            <a:endParaRPr lang="en-US" sz="1800" dirty="0"/>
          </a:p>
        </p:txBody>
      </p:sp>
      <p:pic>
        <p:nvPicPr>
          <p:cNvPr id="6" name="Picture 5" descr="Screen Shot 2016-02-17 at 11.27.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0" y="3200400"/>
            <a:ext cx="6393116" cy="3517900"/>
          </a:xfrm>
          <a:prstGeom prst="rect">
            <a:avLst/>
          </a:prstGeom>
        </p:spPr>
      </p:pic>
    </p:spTree>
    <p:extLst>
      <p:ext uri="{BB962C8B-B14F-4D97-AF65-F5344CB8AC3E}">
        <p14:creationId xmlns:p14="http://schemas.microsoft.com/office/powerpoint/2010/main" val="3409737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err="1" smtClean="0"/>
              <a:t>Vs</a:t>
            </a:r>
            <a:r>
              <a:rPr lang="en-US" dirty="0" smtClean="0"/>
              <a:t> Abstract class</a:t>
            </a:r>
            <a:endParaRPr lang="en-US" dirty="0"/>
          </a:p>
        </p:txBody>
      </p:sp>
      <p:pic>
        <p:nvPicPr>
          <p:cNvPr id="8" name="Content Placeholder 7" descr="Screen Shot 2016-02-17 at 11.12.49 PM.png"/>
          <p:cNvPicPr>
            <a:picLocks noGrp="1" noChangeAspect="1"/>
          </p:cNvPicPr>
          <p:nvPr>
            <p:ph idx="1"/>
          </p:nvPr>
        </p:nvPicPr>
        <p:blipFill>
          <a:blip r:embed="rId3">
            <a:extLst>
              <a:ext uri="{28A0092B-C50C-407E-A947-70E740481C1C}">
                <a14:useLocalDpi xmlns:a14="http://schemas.microsoft.com/office/drawing/2010/main" val="0"/>
              </a:ext>
            </a:extLst>
          </a:blip>
          <a:srcRect t="7151" b="7151"/>
          <a:stretch>
            <a:fillRect/>
          </a:stretch>
        </p:blipFill>
        <p:spPr/>
      </p:pic>
    </p:spTree>
    <p:extLst>
      <p:ext uri="{BB962C8B-B14F-4D97-AF65-F5344CB8AC3E}">
        <p14:creationId xmlns:p14="http://schemas.microsoft.com/office/powerpoint/2010/main" val="5607302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A package is a logical organization of related components (classes or interfaces)</a:t>
            </a:r>
          </a:p>
          <a:p>
            <a:r>
              <a:rPr lang="en-US" dirty="0" smtClean="0"/>
              <a:t>Java classes can be logically organized into packages</a:t>
            </a:r>
          </a:p>
          <a:p>
            <a:r>
              <a:rPr lang="en-US" dirty="0" smtClean="0"/>
              <a:t>Java Library provides standard packages like </a:t>
            </a:r>
            <a:r>
              <a:rPr lang="en-US" dirty="0" err="1" smtClean="0"/>
              <a:t>java.util</a:t>
            </a:r>
            <a:r>
              <a:rPr lang="en-US" dirty="0" smtClean="0"/>
              <a:t>, </a:t>
            </a:r>
            <a:r>
              <a:rPr lang="en-US" dirty="0" err="1" smtClean="0"/>
              <a:t>java.lang</a:t>
            </a:r>
            <a:r>
              <a:rPr lang="en-US" dirty="0" smtClean="0"/>
              <a:t>, </a:t>
            </a:r>
            <a:r>
              <a:rPr lang="en-US" dirty="0" err="1" smtClean="0"/>
              <a:t>java.io</a:t>
            </a:r>
            <a:r>
              <a:rPr lang="en-US" dirty="0" smtClean="0"/>
              <a:t> </a:t>
            </a:r>
            <a:r>
              <a:rPr lang="en-US" dirty="0" err="1" smtClean="0"/>
              <a:t>etc</a:t>
            </a:r>
            <a:endParaRPr lang="en-US" dirty="0" smtClean="0"/>
          </a:p>
          <a:p>
            <a:endParaRPr lang="en-US" dirty="0" smtClean="0"/>
          </a:p>
        </p:txBody>
      </p:sp>
    </p:spTree>
    <p:extLst>
      <p:ext uri="{BB962C8B-B14F-4D97-AF65-F5344CB8AC3E}">
        <p14:creationId xmlns:p14="http://schemas.microsoft.com/office/powerpoint/2010/main" val="34489201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762"/>
            <a:ext cx="8229600" cy="1143000"/>
          </a:xfrm>
        </p:spPr>
        <p:txBody>
          <a:bodyPr/>
          <a:lstStyle/>
          <a:p>
            <a:r>
              <a:rPr lang="en-US" dirty="0" smtClean="0"/>
              <a:t>Pass by value and reference</a:t>
            </a:r>
            <a:endParaRPr lang="en-US" dirty="0"/>
          </a:p>
        </p:txBody>
      </p:sp>
      <p:sp>
        <p:nvSpPr>
          <p:cNvPr id="3" name="Content Placeholder 2"/>
          <p:cNvSpPr>
            <a:spLocks noGrp="1"/>
          </p:cNvSpPr>
          <p:nvPr>
            <p:ph idx="1"/>
          </p:nvPr>
        </p:nvSpPr>
        <p:spPr>
          <a:xfrm>
            <a:off x="1981200" y="914401"/>
            <a:ext cx="8229600" cy="5211763"/>
          </a:xfrm>
        </p:spPr>
        <p:txBody>
          <a:bodyPr/>
          <a:lstStyle/>
          <a:p>
            <a:r>
              <a:rPr lang="en-US" sz="1800" dirty="0"/>
              <a:t>Variables or primitive data types are passed by values in method calls</a:t>
            </a:r>
          </a:p>
          <a:p>
            <a:endParaRPr lang="en-US" dirty="0"/>
          </a:p>
          <a:p>
            <a:endParaRPr lang="en-US" dirty="0" smtClean="0"/>
          </a:p>
          <a:p>
            <a:pPr marL="0" indent="0">
              <a:buNone/>
            </a:pPr>
            <a:endParaRPr lang="en-US" dirty="0"/>
          </a:p>
          <a:p>
            <a:pPr marL="0" indent="0">
              <a:buNone/>
            </a:pPr>
            <a:endParaRPr lang="en-US" dirty="0"/>
          </a:p>
          <a:p>
            <a:r>
              <a:rPr lang="en-US" sz="1800" dirty="0"/>
              <a:t>Objects are passed by references in method calls</a:t>
            </a:r>
          </a:p>
          <a:p>
            <a:pPr marL="0" indent="0">
              <a:buNone/>
            </a:pPr>
            <a:endParaRPr lang="en-US" dirty="0" smtClean="0"/>
          </a:p>
        </p:txBody>
      </p:sp>
      <p:pic>
        <p:nvPicPr>
          <p:cNvPr id="4" name="Picture 3" descr="Screen Shot 2016-02-17 at 11.47.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1257301"/>
            <a:ext cx="4520271" cy="2107105"/>
          </a:xfrm>
          <a:prstGeom prst="rect">
            <a:avLst/>
          </a:prstGeom>
        </p:spPr>
      </p:pic>
      <p:pic>
        <p:nvPicPr>
          <p:cNvPr id="5" name="Picture 4" descr="Screen Shot 2016-02-17 at 1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300" y="3969474"/>
            <a:ext cx="4686300" cy="2864209"/>
          </a:xfrm>
          <a:prstGeom prst="rect">
            <a:avLst/>
          </a:prstGeom>
        </p:spPr>
      </p:pic>
    </p:spTree>
    <p:extLst>
      <p:ext uri="{BB962C8B-B14F-4D97-AF65-F5344CB8AC3E}">
        <p14:creationId xmlns:p14="http://schemas.microsoft.com/office/powerpoint/2010/main" val="169470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1600"/>
            <a:ext cx="8229600" cy="1143000"/>
          </a:xfrm>
        </p:spPr>
        <p:txBody>
          <a:bodyPr/>
          <a:lstStyle/>
          <a:p>
            <a:r>
              <a:rPr lang="en-US" dirty="0" smtClean="0"/>
              <a:t>Exception Handling</a:t>
            </a:r>
            <a:endParaRPr lang="en-US" dirty="0"/>
          </a:p>
        </p:txBody>
      </p:sp>
      <p:sp>
        <p:nvSpPr>
          <p:cNvPr id="3" name="Content Placeholder 2"/>
          <p:cNvSpPr>
            <a:spLocks noGrp="1"/>
          </p:cNvSpPr>
          <p:nvPr>
            <p:ph idx="1"/>
          </p:nvPr>
        </p:nvSpPr>
        <p:spPr>
          <a:xfrm>
            <a:off x="1981200" y="876301"/>
            <a:ext cx="8420100" cy="4525963"/>
          </a:xfrm>
        </p:spPr>
        <p:txBody>
          <a:bodyPr/>
          <a:lstStyle/>
          <a:p>
            <a:r>
              <a:rPr lang="en-US" sz="1800" dirty="0"/>
              <a:t>Exception is a situation when something unexpected happens while executing code</a:t>
            </a:r>
          </a:p>
          <a:p>
            <a:r>
              <a:rPr lang="en-US" sz="1800" dirty="0"/>
              <a:t>Java provides mechanisms to handle exceptions</a:t>
            </a:r>
          </a:p>
          <a:p>
            <a:endParaRPr lang="en-US" dirty="0" smtClean="0"/>
          </a:p>
        </p:txBody>
      </p:sp>
      <p:pic>
        <p:nvPicPr>
          <p:cNvPr id="5" name="Picture 4" descr="Screen Shot 2016-02-18 at 12.02.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762" y="1524000"/>
            <a:ext cx="8329521" cy="5219700"/>
          </a:xfrm>
          <a:prstGeom prst="rect">
            <a:avLst/>
          </a:prstGeom>
        </p:spPr>
      </p:pic>
    </p:spTree>
    <p:extLst>
      <p:ext uri="{BB962C8B-B14F-4D97-AF65-F5344CB8AC3E}">
        <p14:creationId xmlns:p14="http://schemas.microsoft.com/office/powerpoint/2010/main" val="301670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try,</a:t>
            </a:r>
            <a:r>
              <a:rPr lang="en-US" dirty="0"/>
              <a:t> </a:t>
            </a:r>
            <a:r>
              <a:rPr lang="en-US" dirty="0" smtClean="0"/>
              <a:t>catch, throw, throws</a:t>
            </a:r>
            <a:endParaRPr lang="en-US" dirty="0"/>
          </a:p>
        </p:txBody>
      </p:sp>
      <p:sp>
        <p:nvSpPr>
          <p:cNvPr id="3" name="Content Placeholder 2"/>
          <p:cNvSpPr>
            <a:spLocks noGrp="1"/>
          </p:cNvSpPr>
          <p:nvPr>
            <p:ph idx="1"/>
          </p:nvPr>
        </p:nvSpPr>
        <p:spPr>
          <a:xfrm>
            <a:off x="1981200" y="965201"/>
            <a:ext cx="8229600" cy="5160963"/>
          </a:xfrm>
        </p:spPr>
        <p:txBody>
          <a:bodyPr/>
          <a:lstStyle/>
          <a:p>
            <a:r>
              <a:rPr lang="en-US" sz="1800" dirty="0"/>
              <a:t>Piece of code where you except a problem can happen should be surrounded with try and catch blocks</a:t>
            </a:r>
          </a:p>
          <a:p>
            <a:endParaRPr lang="en-US" sz="1800" dirty="0"/>
          </a:p>
          <a:p>
            <a:endParaRPr lang="en-US" sz="1800" dirty="0"/>
          </a:p>
          <a:p>
            <a:endParaRPr lang="en-US" dirty="0" smtClean="0"/>
          </a:p>
          <a:p>
            <a:endParaRPr lang="en-US" dirty="0"/>
          </a:p>
          <a:p>
            <a:endParaRPr lang="en-US" dirty="0" smtClean="0"/>
          </a:p>
          <a:p>
            <a:r>
              <a:rPr lang="en-US" smtClean="0"/>
              <a:t> </a:t>
            </a:r>
            <a:endParaRPr lang="en-US" dirty="0"/>
          </a:p>
        </p:txBody>
      </p:sp>
      <p:pic>
        <p:nvPicPr>
          <p:cNvPr id="4" name="Picture 3" descr="Screen Shot 2016-02-25 at 5.07.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00" y="1625601"/>
            <a:ext cx="4457700" cy="2529192"/>
          </a:xfrm>
          <a:prstGeom prst="rect">
            <a:avLst/>
          </a:prstGeom>
        </p:spPr>
      </p:pic>
    </p:spTree>
    <p:extLst>
      <p:ext uri="{BB962C8B-B14F-4D97-AF65-F5344CB8AC3E}">
        <p14:creationId xmlns:p14="http://schemas.microsoft.com/office/powerpoint/2010/main" val="2822631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1600"/>
            <a:ext cx="8229600" cy="1143000"/>
          </a:xfrm>
        </p:spPr>
        <p:txBody>
          <a:bodyPr/>
          <a:lstStyle/>
          <a:p>
            <a:r>
              <a:rPr lang="en-US" dirty="0" smtClean="0"/>
              <a:t>Maps</a:t>
            </a:r>
            <a:endParaRPr lang="en-US" dirty="0"/>
          </a:p>
        </p:txBody>
      </p:sp>
      <p:sp>
        <p:nvSpPr>
          <p:cNvPr id="3" name="Content Placeholder 2"/>
          <p:cNvSpPr>
            <a:spLocks noGrp="1"/>
          </p:cNvSpPr>
          <p:nvPr>
            <p:ph idx="1"/>
          </p:nvPr>
        </p:nvSpPr>
        <p:spPr>
          <a:xfrm>
            <a:off x="1981200" y="876300"/>
            <a:ext cx="8420100" cy="5740400"/>
          </a:xfrm>
        </p:spPr>
        <p:txBody>
          <a:bodyPr>
            <a:normAutofit/>
          </a:bodyPr>
          <a:lstStyle/>
          <a:p>
            <a:r>
              <a:rPr lang="en-US" sz="2000" dirty="0"/>
              <a:t>Map is a data structure (a type of Collection) to store/retrieve keys/values. This is like a dictionary</a:t>
            </a:r>
          </a:p>
          <a:p>
            <a:r>
              <a:rPr lang="en-US" sz="2000" dirty="0"/>
              <a:t>All the methods that are supposed to be implemented by a Map are defined in an interface named Map</a:t>
            </a:r>
          </a:p>
          <a:p>
            <a:r>
              <a:rPr lang="en-US" sz="2000" dirty="0"/>
              <a:t>Java provides different types of Map implementations</a:t>
            </a:r>
          </a:p>
          <a:p>
            <a:pPr lvl="1"/>
            <a:r>
              <a:rPr lang="en-US" sz="2000" dirty="0" err="1"/>
              <a:t>HashMap</a:t>
            </a:r>
            <a:r>
              <a:rPr lang="en-US" sz="2000" dirty="0"/>
              <a:t>, </a:t>
            </a:r>
            <a:r>
              <a:rPr lang="en-US" sz="2000" dirty="0" err="1"/>
              <a:t>HashTable</a:t>
            </a:r>
            <a:r>
              <a:rPr lang="en-US" sz="2000" dirty="0"/>
              <a:t>, </a:t>
            </a:r>
            <a:r>
              <a:rPr lang="en-US" sz="2000" dirty="0" err="1"/>
              <a:t>TreeMap</a:t>
            </a:r>
            <a:r>
              <a:rPr lang="en-US" sz="2000" dirty="0"/>
              <a:t>, </a:t>
            </a:r>
            <a:r>
              <a:rPr lang="en-US" sz="2000" dirty="0" err="1"/>
              <a:t>ConcurrentHashMap</a:t>
            </a:r>
            <a:endParaRPr lang="en-US" sz="2000" dirty="0"/>
          </a:p>
          <a:p>
            <a:r>
              <a:rPr lang="en-US" sz="2000" dirty="0"/>
              <a:t>Accessing elements defined in one of the above implementations is pretty fast. Java uses a concept of hashing and storing the elements in a bucket for faster retrieval</a:t>
            </a:r>
          </a:p>
          <a:p>
            <a:r>
              <a:rPr lang="en-US" sz="2000" dirty="0"/>
              <a:t>Accessing elements in the Array or a Collection is sequential and becomes slower when the size of array becomes longer where as time to access the elements in the Map is same irrespective of the number of elements in the Map.</a:t>
            </a:r>
          </a:p>
          <a:p>
            <a:pPr lvl="1"/>
            <a:r>
              <a:rPr lang="en-US" sz="2000" dirty="0"/>
              <a:t>The reason for faster access is, the lookup is done exactly on the bucket where an element is placed</a:t>
            </a:r>
          </a:p>
          <a:p>
            <a:r>
              <a:rPr lang="en-US" sz="2000" dirty="0"/>
              <a:t>Java (</a:t>
            </a:r>
            <a:r>
              <a:rPr lang="en-US" sz="2000" dirty="0" err="1"/>
              <a:t>HashMap</a:t>
            </a:r>
            <a:r>
              <a:rPr lang="en-US" sz="2000" dirty="0"/>
              <a:t>) uses </a:t>
            </a:r>
            <a:r>
              <a:rPr lang="en-US" sz="2000" dirty="0" err="1"/>
              <a:t>object.hashCode</a:t>
            </a:r>
            <a:r>
              <a:rPr lang="en-US" sz="2000" dirty="0"/>
              <a:t>() and runs a hash algorithm on this number to find the bucket where an element needs to be place</a:t>
            </a:r>
          </a:p>
          <a:p>
            <a:endParaRPr lang="en-US" sz="2000" dirty="0"/>
          </a:p>
          <a:p>
            <a:endParaRPr lang="en-US" sz="2000" dirty="0"/>
          </a:p>
        </p:txBody>
      </p:sp>
    </p:spTree>
    <p:extLst>
      <p:ext uri="{BB962C8B-B14F-4D97-AF65-F5344CB8AC3E}">
        <p14:creationId xmlns:p14="http://schemas.microsoft.com/office/powerpoint/2010/main" val="301670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Map contd..</a:t>
            </a:r>
            <a:endParaRPr lang="en-US" dirty="0"/>
          </a:p>
        </p:txBody>
      </p:sp>
      <p:sp>
        <p:nvSpPr>
          <p:cNvPr id="3" name="Content Placeholder 2"/>
          <p:cNvSpPr>
            <a:spLocks noGrp="1"/>
          </p:cNvSpPr>
          <p:nvPr>
            <p:ph idx="1"/>
          </p:nvPr>
        </p:nvSpPr>
        <p:spPr>
          <a:xfrm>
            <a:off x="1981200" y="965201"/>
            <a:ext cx="8229600" cy="5160963"/>
          </a:xfrm>
        </p:spPr>
        <p:txBody>
          <a:bodyPr/>
          <a:lstStyle/>
          <a:p>
            <a:endParaRPr lang="en-US" sz="1800" dirty="0"/>
          </a:p>
          <a:p>
            <a:pPr marL="0" indent="0">
              <a:buNone/>
            </a:pPr>
            <a:r>
              <a:rPr lang="en-US" dirty="0" smtClean="0"/>
              <a:t> </a:t>
            </a:r>
            <a:endParaRPr lang="en-US" dirty="0"/>
          </a:p>
        </p:txBody>
      </p:sp>
      <p:pic>
        <p:nvPicPr>
          <p:cNvPr id="5" name="Picture 4" descr="Screen Shot 2016-03-17 at 2.18.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796" y="1930400"/>
            <a:ext cx="3031305" cy="2781300"/>
          </a:xfrm>
          <a:prstGeom prst="rect">
            <a:avLst/>
          </a:prstGeom>
        </p:spPr>
      </p:pic>
      <p:pic>
        <p:nvPicPr>
          <p:cNvPr id="6" name="Picture 5" descr="Screen Shot 2016-03-17 at 2.22.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765300"/>
            <a:ext cx="5826275" cy="3238500"/>
          </a:xfrm>
          <a:prstGeom prst="rect">
            <a:avLst/>
          </a:prstGeom>
        </p:spPr>
      </p:pic>
    </p:spTree>
    <p:extLst>
      <p:ext uri="{BB962C8B-B14F-4D97-AF65-F5344CB8AC3E}">
        <p14:creationId xmlns:p14="http://schemas.microsoft.com/office/powerpoint/2010/main" val="2822631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B88907F-91C1-DB49-983C-C8D9D2F50D40}" type="slidenum">
              <a:rPr lang="en-US"/>
              <a:pPr/>
              <a:t>49</a:t>
            </a:fld>
            <a:endParaRPr lang="en-US"/>
          </a:p>
        </p:txBody>
      </p:sp>
      <p:sp>
        <p:nvSpPr>
          <p:cNvPr id="8194" name="Rectangle 2"/>
          <p:cNvSpPr>
            <a:spLocks noGrp="1" noChangeArrowheads="1"/>
          </p:cNvSpPr>
          <p:nvPr>
            <p:ph type="title"/>
          </p:nvPr>
        </p:nvSpPr>
        <p:spPr/>
        <p:txBody>
          <a:bodyPr/>
          <a:lstStyle/>
          <a:p>
            <a:r>
              <a:rPr lang="en-US" sz="2800" b="1" dirty="0">
                <a:cs typeface="Times New Roman" charset="0"/>
              </a:rPr>
              <a:t>Threads</a:t>
            </a:r>
            <a:endParaRPr lang="en-US" sz="2800" dirty="0">
              <a:latin typeface="Times New Roman" charset="0"/>
              <a:cs typeface="Times New Roman" charset="0"/>
            </a:endParaRPr>
          </a:p>
        </p:txBody>
      </p:sp>
      <p:sp>
        <p:nvSpPr>
          <p:cNvPr id="8195" name="Rectangle 3"/>
          <p:cNvSpPr>
            <a:spLocks noGrp="1" noChangeArrowheads="1"/>
          </p:cNvSpPr>
          <p:nvPr>
            <p:ph type="body" idx="1"/>
          </p:nvPr>
        </p:nvSpPr>
        <p:spPr>
          <a:xfrm>
            <a:off x="838200" y="1281112"/>
            <a:ext cx="8305800" cy="5257800"/>
          </a:xfrm>
        </p:spPr>
        <p:txBody>
          <a:bodyPr>
            <a:normAutofit/>
          </a:bodyPr>
          <a:lstStyle/>
          <a:p>
            <a:pPr>
              <a:lnSpc>
                <a:spcPct val="90000"/>
              </a:lnSpc>
            </a:pPr>
            <a:r>
              <a:rPr lang="en-US" dirty="0"/>
              <a:t>Performing operations concurrently (in parallel)</a:t>
            </a:r>
          </a:p>
          <a:p>
            <a:pPr lvl="1">
              <a:lnSpc>
                <a:spcPct val="90000"/>
              </a:lnSpc>
            </a:pPr>
            <a:r>
              <a:rPr lang="en-US" dirty="0"/>
              <a:t>We can walk, talk, breathe, see, hear, smell... all at the same time</a:t>
            </a:r>
          </a:p>
          <a:p>
            <a:pPr lvl="1">
              <a:lnSpc>
                <a:spcPct val="90000"/>
              </a:lnSpc>
            </a:pPr>
            <a:r>
              <a:rPr lang="en-US" dirty="0"/>
              <a:t>Computers can do this as well - download a file, print a file, receive email, run the clock, more or less in parallel….</a:t>
            </a:r>
          </a:p>
          <a:p>
            <a:pPr lvl="2">
              <a:lnSpc>
                <a:spcPct val="90000"/>
              </a:lnSpc>
            </a:pPr>
            <a:r>
              <a:rPr lang="en-US" dirty="0"/>
              <a:t>How are these tasks typically accomplished?</a:t>
            </a:r>
          </a:p>
          <a:p>
            <a:pPr lvl="2">
              <a:lnSpc>
                <a:spcPct val="90000"/>
              </a:lnSpc>
            </a:pPr>
            <a:r>
              <a:rPr lang="en-US" dirty="0"/>
              <a:t>Operating systems support processes</a:t>
            </a:r>
          </a:p>
          <a:p>
            <a:pPr lvl="2">
              <a:lnSpc>
                <a:spcPct val="90000"/>
              </a:lnSpc>
            </a:pPr>
            <a:r>
              <a:rPr lang="en-US" dirty="0"/>
              <a:t>What</a:t>
            </a:r>
            <a:r>
              <a:rPr lang="ja-JP" altLang="en-US" dirty="0"/>
              <a:t>’</a:t>
            </a:r>
            <a:r>
              <a:rPr lang="en-US" dirty="0"/>
              <a:t>s the difference between a process and a thread?</a:t>
            </a:r>
          </a:p>
          <a:p>
            <a:pPr lvl="2">
              <a:lnSpc>
                <a:spcPct val="90000"/>
              </a:lnSpc>
            </a:pPr>
            <a:r>
              <a:rPr lang="en-US" dirty="0"/>
              <a:t>Processes have their own memory space, threads share memory</a:t>
            </a:r>
          </a:p>
          <a:p>
            <a:pPr lvl="2">
              <a:lnSpc>
                <a:spcPct val="90000"/>
              </a:lnSpc>
            </a:pPr>
            <a:r>
              <a:rPr lang="en-US" dirty="0"/>
              <a:t>Hence processes are </a:t>
            </a:r>
            <a:r>
              <a:rPr lang="ja-JP" altLang="en-US" dirty="0"/>
              <a:t>“</a:t>
            </a:r>
            <a:r>
              <a:rPr lang="en-US" dirty="0"/>
              <a:t>heavyweight</a:t>
            </a:r>
            <a:r>
              <a:rPr lang="ja-JP" altLang="en-US" dirty="0"/>
              <a:t>”</a:t>
            </a:r>
            <a:r>
              <a:rPr lang="en-US" dirty="0"/>
              <a:t> while threads are </a:t>
            </a:r>
            <a:r>
              <a:rPr lang="ja-JP" altLang="en-US" dirty="0"/>
              <a:t>“</a:t>
            </a:r>
            <a:r>
              <a:rPr lang="en-US" dirty="0"/>
              <a:t>lightweight</a:t>
            </a:r>
            <a:r>
              <a:rPr lang="ja-JP" altLang="en-US" dirty="0"/>
              <a:t>”</a:t>
            </a:r>
            <a:endParaRPr lang="en-US" dirty="0"/>
          </a:p>
          <a:p>
            <a:pPr lvl="1">
              <a:lnSpc>
                <a:spcPct val="90000"/>
              </a:lnSpc>
            </a:pPr>
            <a:r>
              <a:rPr lang="en-US" dirty="0"/>
              <a:t>Most programming languages do not allow concurrency</a:t>
            </a:r>
          </a:p>
          <a:p>
            <a:pPr lvl="1">
              <a:lnSpc>
                <a:spcPct val="90000"/>
              </a:lnSpc>
            </a:pPr>
            <a:r>
              <a:rPr lang="en-US" dirty="0"/>
              <a:t>Usually limited to operating system "primitives" available to systems programmers</a:t>
            </a:r>
          </a:p>
          <a:p>
            <a:pPr lvl="1">
              <a:lnSpc>
                <a:spcPct val="90000"/>
              </a:lnSpc>
            </a:pPr>
            <a:r>
              <a:rPr lang="en-US" dirty="0"/>
              <a:t>Java supports concurrency as part of language and </a:t>
            </a:r>
            <a:r>
              <a:rPr lang="en-US" dirty="0" smtClean="0"/>
              <a:t>libraries</a:t>
            </a:r>
            <a:endParaRPr lang="en-US" dirty="0"/>
          </a:p>
        </p:txBody>
      </p:sp>
    </p:spTree>
    <p:extLst>
      <p:ext uri="{BB962C8B-B14F-4D97-AF65-F5344CB8AC3E}">
        <p14:creationId xmlns:p14="http://schemas.microsoft.com/office/powerpoint/2010/main" val="3456779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Effect transition="in" filter="fade">
                                      <p:cBhvr>
                                        <p:cTn id="13" dur="500">
                                          <p:stCondLst>
                                            <p:cond delay="0"/>
                                          </p:stCondLst>
                                        </p:cTn>
                                        <p:tgtEl>
                                          <p:spTgt spid="8195">
                                            <p:txEl>
                                              <p:pRg st="0" end="0"/>
                                            </p:txEl>
                                          </p:spTgt>
                                        </p:tgtEl>
                                      </p:cBhvr>
                                    </p:animEffect>
                                  </p:childTnLst>
                                </p:cTn>
                              </p:par>
                            </p:childTnLst>
                          </p:cTn>
                        </p:par>
                        <p:par>
                          <p:cTn id="14" fill="hold" nodeType="afterGroup">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fade">
                                      <p:cBhvr>
                                        <p:cTn id="17" dur="1000">
                                          <p:stCondLst>
                                            <p:cond delay="0"/>
                                          </p:stCondLst>
                                        </p:cTn>
                                        <p:tgtEl>
                                          <p:spTgt spid="8195">
                                            <p:txEl>
                                              <p:pRg st="1" end="1"/>
                                            </p:txEl>
                                          </p:spTgt>
                                        </p:tgtEl>
                                      </p:cBhvr>
                                    </p:animEffect>
                                  </p:childTnLst>
                                </p:cTn>
                              </p:par>
                            </p:childTnLst>
                          </p:cTn>
                        </p:par>
                        <p:par>
                          <p:cTn id="18" fill="hold" nodeType="afterGroup">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8195">
                                            <p:txEl>
                                              <p:pRg st="2" end="2"/>
                                            </p:txEl>
                                          </p:spTgt>
                                        </p:tgtEl>
                                        <p:attrNameLst>
                                          <p:attrName>style.visibility</p:attrName>
                                        </p:attrNameLst>
                                      </p:cBhvr>
                                      <p:to>
                                        <p:strVal val="visible"/>
                                      </p:to>
                                    </p:set>
                                    <p:animEffect transition="in" filter="fade">
                                      <p:cBhvr>
                                        <p:cTn id="21" dur="1000">
                                          <p:stCondLst>
                                            <p:cond delay="0"/>
                                          </p:stCondLst>
                                        </p:cTn>
                                        <p:tgtEl>
                                          <p:spTgt spid="819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195">
                                            <p:txEl>
                                              <p:pRg st="3" end="3"/>
                                            </p:txEl>
                                          </p:spTgt>
                                        </p:tgtEl>
                                        <p:attrNameLst>
                                          <p:attrName>style.visibility</p:attrName>
                                        </p:attrNameLst>
                                      </p:cBhvr>
                                      <p:to>
                                        <p:strVal val="visible"/>
                                      </p:to>
                                    </p:set>
                                    <p:animEffect transition="in" filter="fade">
                                      <p:cBhvr>
                                        <p:cTn id="26" dur="500">
                                          <p:stCondLst>
                                            <p:cond delay="0"/>
                                          </p:stCondLst>
                                        </p:cTn>
                                        <p:tgtEl>
                                          <p:spTgt spid="8195">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Effect transition="in" filter="fade">
                                      <p:cBhvr>
                                        <p:cTn id="31" dur="500">
                                          <p:stCondLst>
                                            <p:cond delay="0"/>
                                          </p:stCondLst>
                                        </p:cTn>
                                        <p:tgtEl>
                                          <p:spTgt spid="8195">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195">
                                            <p:txEl>
                                              <p:pRg st="5" end="5"/>
                                            </p:txEl>
                                          </p:spTgt>
                                        </p:tgtEl>
                                        <p:attrNameLst>
                                          <p:attrName>style.visibility</p:attrName>
                                        </p:attrNameLst>
                                      </p:cBhvr>
                                      <p:to>
                                        <p:strVal val="visible"/>
                                      </p:to>
                                    </p:set>
                                    <p:animEffect transition="in" filter="fade">
                                      <p:cBhvr>
                                        <p:cTn id="36" dur="500">
                                          <p:stCondLst>
                                            <p:cond delay="0"/>
                                          </p:stCondLst>
                                        </p:cTn>
                                        <p:tgtEl>
                                          <p:spTgt spid="8195">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195">
                                            <p:txEl>
                                              <p:pRg st="6" end="6"/>
                                            </p:txEl>
                                          </p:spTgt>
                                        </p:tgtEl>
                                        <p:attrNameLst>
                                          <p:attrName>style.visibility</p:attrName>
                                        </p:attrNameLst>
                                      </p:cBhvr>
                                      <p:to>
                                        <p:strVal val="visible"/>
                                      </p:to>
                                    </p:set>
                                    <p:animEffect transition="in" filter="fade">
                                      <p:cBhvr>
                                        <p:cTn id="41" dur="500">
                                          <p:stCondLst>
                                            <p:cond delay="0"/>
                                          </p:stCondLst>
                                        </p:cTn>
                                        <p:tgtEl>
                                          <p:spTgt spid="8195">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195">
                                            <p:txEl>
                                              <p:pRg st="7" end="7"/>
                                            </p:txEl>
                                          </p:spTgt>
                                        </p:tgtEl>
                                        <p:attrNameLst>
                                          <p:attrName>style.visibility</p:attrName>
                                        </p:attrNameLst>
                                      </p:cBhvr>
                                      <p:to>
                                        <p:strVal val="visible"/>
                                      </p:to>
                                    </p:set>
                                    <p:animEffect transition="in" filter="fade">
                                      <p:cBhvr>
                                        <p:cTn id="46" dur="500">
                                          <p:stCondLst>
                                            <p:cond delay="0"/>
                                          </p:stCondLst>
                                        </p:cTn>
                                        <p:tgtEl>
                                          <p:spTgt spid="8195">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195">
                                            <p:txEl>
                                              <p:pRg st="8" end="8"/>
                                            </p:txEl>
                                          </p:spTgt>
                                        </p:tgtEl>
                                        <p:attrNameLst>
                                          <p:attrName>style.visibility</p:attrName>
                                        </p:attrNameLst>
                                      </p:cBhvr>
                                      <p:to>
                                        <p:strVal val="visible"/>
                                      </p:to>
                                    </p:set>
                                    <p:animEffect transition="in" filter="fade">
                                      <p:cBhvr>
                                        <p:cTn id="51" dur="500">
                                          <p:stCondLst>
                                            <p:cond delay="0"/>
                                          </p:stCondLst>
                                        </p:cTn>
                                        <p:tgtEl>
                                          <p:spTgt spid="8195">
                                            <p:txEl>
                                              <p:pRg st="8" end="8"/>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195">
                                            <p:txEl>
                                              <p:pRg st="9" end="9"/>
                                            </p:txEl>
                                          </p:spTgt>
                                        </p:tgtEl>
                                        <p:attrNameLst>
                                          <p:attrName>style.visibility</p:attrName>
                                        </p:attrNameLst>
                                      </p:cBhvr>
                                      <p:to>
                                        <p:strVal val="visible"/>
                                      </p:to>
                                    </p:set>
                                    <p:animEffect transition="in" filter="fade">
                                      <p:cBhvr>
                                        <p:cTn id="54" dur="500">
                                          <p:stCondLst>
                                            <p:cond delay="0"/>
                                          </p:stCondLst>
                                        </p:cTn>
                                        <p:tgtEl>
                                          <p:spTgt spid="8195">
                                            <p:txEl>
                                              <p:pRg st="9" end="9"/>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195">
                                            <p:txEl>
                                              <p:pRg st="10" end="10"/>
                                            </p:txEl>
                                          </p:spTgt>
                                        </p:tgtEl>
                                        <p:attrNameLst>
                                          <p:attrName>style.visibility</p:attrName>
                                        </p:attrNameLst>
                                      </p:cBhvr>
                                      <p:to>
                                        <p:strVal val="visible"/>
                                      </p:to>
                                    </p:set>
                                    <p:animEffect transition="in" filter="fade">
                                      <p:cBhvr>
                                        <p:cTn id="59" dur="500">
                                          <p:stCondLst>
                                            <p:cond delay="0"/>
                                          </p:stCondLst>
                                        </p:cTn>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0638"/>
            <a:ext cx="8229600" cy="1143000"/>
          </a:xfrm>
        </p:spPr>
        <p:txBody>
          <a:bodyPr/>
          <a:lstStyle/>
          <a:p>
            <a:r>
              <a:rPr lang="en-US" dirty="0" smtClean="0"/>
              <a:t>Constructor</a:t>
            </a:r>
            <a:endParaRPr lang="en-US" dirty="0"/>
          </a:p>
        </p:txBody>
      </p:sp>
      <p:sp>
        <p:nvSpPr>
          <p:cNvPr id="3" name="Content Placeholder 2"/>
          <p:cNvSpPr>
            <a:spLocks noGrp="1"/>
          </p:cNvSpPr>
          <p:nvPr>
            <p:ph idx="1"/>
          </p:nvPr>
        </p:nvSpPr>
        <p:spPr>
          <a:xfrm>
            <a:off x="1981200" y="1003301"/>
            <a:ext cx="8229600" cy="5122863"/>
          </a:xfrm>
        </p:spPr>
        <p:txBody>
          <a:bodyPr>
            <a:normAutofit/>
          </a:bodyPr>
          <a:lstStyle/>
          <a:p>
            <a:r>
              <a:rPr lang="en-US" sz="1600" dirty="0"/>
              <a:t>Constructor is a behavior that gets invoked when an object is created</a:t>
            </a:r>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Constructors can have parameters or no parameters</a:t>
            </a:r>
          </a:p>
          <a:p>
            <a:r>
              <a:rPr lang="en-US" sz="1600" dirty="0"/>
              <a:t>Java provides a default constructor</a:t>
            </a:r>
          </a:p>
          <a:p>
            <a:r>
              <a:rPr lang="en-US" sz="1600" dirty="0"/>
              <a:t>Constructors don’t return any value</a:t>
            </a:r>
          </a:p>
          <a:p>
            <a:r>
              <a:rPr lang="en-US" sz="1600" dirty="0"/>
              <a:t>“this” is a special keyword that can be used to access instance variables in the class – it is helpful to use when the name of the parameter is same as instance variable</a:t>
            </a:r>
          </a:p>
          <a:p>
            <a:r>
              <a:rPr lang="en-US" sz="1600" dirty="0"/>
              <a:t>One constructor can be invoked from another constructor using this()</a:t>
            </a:r>
          </a:p>
          <a:p>
            <a:endParaRPr lang="en-US" dirty="0" smtClean="0"/>
          </a:p>
          <a:p>
            <a:endParaRPr lang="en-US" dirty="0" smtClean="0"/>
          </a:p>
          <a:p>
            <a:endParaRPr lang="en-US" dirty="0" smtClean="0"/>
          </a:p>
          <a:p>
            <a:pPr marL="0" indent="0">
              <a:buNone/>
            </a:pPr>
            <a:endParaRPr lang="en-US" dirty="0" smtClean="0"/>
          </a:p>
          <a:p>
            <a:pPr marL="457200" lvl="1" indent="0">
              <a:buNone/>
            </a:pPr>
            <a:endParaRPr lang="en-US" dirty="0" smtClean="0"/>
          </a:p>
        </p:txBody>
      </p:sp>
      <p:pic>
        <p:nvPicPr>
          <p:cNvPr id="4" name="Picture 3" descr="Screen Shot 2016-02-09 at 3.09.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1485900"/>
            <a:ext cx="8229600" cy="1638300"/>
          </a:xfrm>
          <a:prstGeom prst="rect">
            <a:avLst/>
          </a:prstGeom>
        </p:spPr>
      </p:pic>
      <p:pic>
        <p:nvPicPr>
          <p:cNvPr id="5" name="Picture 4" descr="Screen Shot 2016-02-09 at 3.12.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800" y="4915886"/>
            <a:ext cx="8280400" cy="1764314"/>
          </a:xfrm>
          <a:prstGeom prst="rect">
            <a:avLst/>
          </a:prstGeom>
        </p:spPr>
      </p:pic>
    </p:spTree>
    <p:extLst>
      <p:ext uri="{BB962C8B-B14F-4D97-AF65-F5344CB8AC3E}">
        <p14:creationId xmlns:p14="http://schemas.microsoft.com/office/powerpoint/2010/main" val="51512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D0C76FA-0DB2-C349-8DE2-0D75CB4AFAA9}" type="slidenum">
              <a:rPr lang="en-US"/>
              <a:pPr/>
              <a:t>50</a:t>
            </a:fld>
            <a:endParaRPr lang="en-US"/>
          </a:p>
        </p:txBody>
      </p:sp>
      <p:sp>
        <p:nvSpPr>
          <p:cNvPr id="11266" name="Rectangle 2"/>
          <p:cNvSpPr>
            <a:spLocks noGrp="1" noChangeArrowheads="1"/>
          </p:cNvSpPr>
          <p:nvPr>
            <p:ph type="title"/>
          </p:nvPr>
        </p:nvSpPr>
        <p:spPr/>
        <p:txBody>
          <a:bodyPr/>
          <a:lstStyle/>
          <a:p>
            <a:r>
              <a:rPr lang="en-US" sz="3200" b="1" dirty="0">
                <a:solidFill>
                  <a:srgbClr val="000000"/>
                </a:solidFill>
                <a:cs typeface="Times New Roman" charset="0"/>
              </a:rPr>
              <a:t>An Overview of the </a:t>
            </a:r>
            <a:r>
              <a:rPr lang="en-US" sz="3200" b="1" dirty="0">
                <a:solidFill>
                  <a:srgbClr val="000000"/>
                </a:solidFill>
                <a:latin typeface="Courier New" charset="0"/>
                <a:cs typeface="Courier New" charset="0"/>
              </a:rPr>
              <a:t>Thread</a:t>
            </a:r>
            <a:r>
              <a:rPr lang="en-US" sz="3200" b="1" dirty="0">
                <a:solidFill>
                  <a:srgbClr val="000000"/>
                </a:solidFill>
                <a:cs typeface="Times New Roman" charset="0"/>
              </a:rPr>
              <a:t> Methods</a:t>
            </a:r>
          </a:p>
        </p:txBody>
      </p:sp>
      <p:sp>
        <p:nvSpPr>
          <p:cNvPr id="11267" name="Rectangle 3"/>
          <p:cNvSpPr>
            <a:spLocks noGrp="1" noChangeArrowheads="1"/>
          </p:cNvSpPr>
          <p:nvPr>
            <p:ph type="body" idx="1"/>
          </p:nvPr>
        </p:nvSpPr>
        <p:spPr/>
        <p:txBody>
          <a:bodyPr>
            <a:normAutofit fontScale="92500" lnSpcReduction="10000"/>
          </a:bodyPr>
          <a:lstStyle/>
          <a:p>
            <a:pPr>
              <a:lnSpc>
                <a:spcPct val="90000"/>
              </a:lnSpc>
            </a:pPr>
            <a:r>
              <a:rPr lang="en-US" dirty="0"/>
              <a:t>Thread-related methods</a:t>
            </a:r>
          </a:p>
          <a:p>
            <a:pPr lvl="1">
              <a:lnSpc>
                <a:spcPct val="90000"/>
              </a:lnSpc>
            </a:pPr>
            <a:r>
              <a:rPr lang="en-US" dirty="0"/>
              <a:t>See API for more details (especially exceptions)</a:t>
            </a:r>
          </a:p>
          <a:p>
            <a:pPr lvl="1">
              <a:lnSpc>
                <a:spcPct val="90000"/>
              </a:lnSpc>
            </a:pPr>
            <a:r>
              <a:rPr lang="en-US" dirty="0"/>
              <a:t>Constructors</a:t>
            </a:r>
          </a:p>
          <a:p>
            <a:pPr lvl="2">
              <a:lnSpc>
                <a:spcPct val="90000"/>
              </a:lnSpc>
            </a:pPr>
            <a:r>
              <a:rPr lang="en-US" b="1" dirty="0">
                <a:latin typeface="Courier New" charset="0"/>
              </a:rPr>
              <a:t>Thread() - </a:t>
            </a:r>
            <a:r>
              <a:rPr lang="en-US" dirty="0"/>
              <a:t>Creates a thread with an auto-numbered name of format </a:t>
            </a:r>
            <a:r>
              <a:rPr lang="en-US" b="1" dirty="0">
                <a:latin typeface="Courier New" charset="0"/>
              </a:rPr>
              <a:t>Thread-1</a:t>
            </a:r>
            <a:r>
              <a:rPr lang="en-US" dirty="0"/>
              <a:t>, </a:t>
            </a:r>
            <a:r>
              <a:rPr lang="en-US" b="1" dirty="0">
                <a:latin typeface="Courier New" charset="0"/>
              </a:rPr>
              <a:t>Thread-2</a:t>
            </a:r>
            <a:r>
              <a:rPr lang="en-US" dirty="0"/>
              <a:t>...</a:t>
            </a:r>
          </a:p>
          <a:p>
            <a:pPr lvl="2">
              <a:lnSpc>
                <a:spcPct val="90000"/>
              </a:lnSpc>
            </a:pPr>
            <a:r>
              <a:rPr lang="en-US" b="1" dirty="0">
                <a:latin typeface="Courier New" charset="0"/>
              </a:rPr>
              <a:t>Thread( </a:t>
            </a:r>
            <a:r>
              <a:rPr lang="en-US" b="1" dirty="0" err="1">
                <a:latin typeface="Courier New" charset="0"/>
              </a:rPr>
              <a:t>threadName</a:t>
            </a:r>
            <a:r>
              <a:rPr lang="en-US" b="1" dirty="0">
                <a:latin typeface="Courier New" charset="0"/>
              </a:rPr>
              <a:t> ) - </a:t>
            </a:r>
            <a:r>
              <a:rPr lang="en-US" dirty="0"/>
              <a:t>Creates a thread with name</a:t>
            </a:r>
          </a:p>
          <a:p>
            <a:pPr lvl="1">
              <a:lnSpc>
                <a:spcPct val="90000"/>
              </a:lnSpc>
            </a:pPr>
            <a:r>
              <a:rPr lang="en-US" b="1" dirty="0">
                <a:latin typeface="Courier New" charset="0"/>
              </a:rPr>
              <a:t>run</a:t>
            </a:r>
            <a:r>
              <a:rPr lang="en-US" dirty="0"/>
              <a:t> </a:t>
            </a:r>
          </a:p>
          <a:p>
            <a:pPr lvl="2">
              <a:lnSpc>
                <a:spcPct val="90000"/>
              </a:lnSpc>
            </a:pPr>
            <a:r>
              <a:rPr lang="en-US" dirty="0"/>
              <a:t>Does </a:t>
            </a:r>
            <a:r>
              <a:rPr lang="ja-JP" altLang="en-US" dirty="0"/>
              <a:t>“</a:t>
            </a:r>
            <a:r>
              <a:rPr lang="en-US" dirty="0"/>
              <a:t>work</a:t>
            </a:r>
            <a:r>
              <a:rPr lang="ja-JP" altLang="en-US" dirty="0"/>
              <a:t>”</a:t>
            </a:r>
            <a:r>
              <a:rPr lang="en-US" dirty="0"/>
              <a:t> of a thread – What does this mean?</a:t>
            </a:r>
          </a:p>
          <a:p>
            <a:pPr lvl="2">
              <a:lnSpc>
                <a:spcPct val="90000"/>
              </a:lnSpc>
            </a:pPr>
            <a:r>
              <a:rPr lang="en-US" dirty="0"/>
              <a:t>Can be overridden in subclass of </a:t>
            </a:r>
            <a:r>
              <a:rPr lang="en-US" b="1" dirty="0">
                <a:latin typeface="Courier New" charset="0"/>
              </a:rPr>
              <a:t>Thread</a:t>
            </a:r>
            <a:r>
              <a:rPr lang="en-US" dirty="0"/>
              <a:t> or in </a:t>
            </a:r>
            <a:r>
              <a:rPr lang="en-US" b="1" dirty="0">
                <a:latin typeface="Courier New" charset="0"/>
              </a:rPr>
              <a:t>Runnable</a:t>
            </a:r>
            <a:r>
              <a:rPr lang="en-US" dirty="0"/>
              <a:t> object (more on interface </a:t>
            </a:r>
            <a:r>
              <a:rPr lang="en-US" b="1" dirty="0">
                <a:latin typeface="Courier New" charset="0"/>
              </a:rPr>
              <a:t>Runnable</a:t>
            </a:r>
            <a:r>
              <a:rPr lang="en-US" dirty="0"/>
              <a:t> elsewhere)</a:t>
            </a:r>
          </a:p>
          <a:p>
            <a:pPr lvl="1">
              <a:lnSpc>
                <a:spcPct val="90000"/>
              </a:lnSpc>
            </a:pPr>
            <a:r>
              <a:rPr lang="en-US" b="1" dirty="0">
                <a:latin typeface="Courier New" charset="0"/>
              </a:rPr>
              <a:t>start</a:t>
            </a:r>
            <a:endParaRPr lang="en-US" dirty="0"/>
          </a:p>
          <a:p>
            <a:pPr lvl="2">
              <a:lnSpc>
                <a:spcPct val="90000"/>
              </a:lnSpc>
            </a:pPr>
            <a:r>
              <a:rPr lang="en-US" dirty="0"/>
              <a:t>Launches thread, then returns to caller</a:t>
            </a:r>
          </a:p>
          <a:p>
            <a:pPr lvl="2">
              <a:lnSpc>
                <a:spcPct val="90000"/>
              </a:lnSpc>
            </a:pPr>
            <a:r>
              <a:rPr lang="en-US" dirty="0"/>
              <a:t>Calls </a:t>
            </a:r>
            <a:r>
              <a:rPr lang="en-US" b="1" dirty="0">
                <a:latin typeface="Courier New" charset="0"/>
              </a:rPr>
              <a:t>run</a:t>
            </a:r>
          </a:p>
          <a:p>
            <a:pPr lvl="2">
              <a:lnSpc>
                <a:spcPct val="90000"/>
              </a:lnSpc>
            </a:pPr>
            <a:r>
              <a:rPr lang="en-US" dirty="0"/>
              <a:t>Error to call </a:t>
            </a:r>
            <a:r>
              <a:rPr lang="en-US" b="1" dirty="0">
                <a:latin typeface="Courier New" charset="0"/>
              </a:rPr>
              <a:t>start</a:t>
            </a:r>
            <a:r>
              <a:rPr lang="en-US" dirty="0"/>
              <a:t> twice for same thread</a:t>
            </a:r>
          </a:p>
        </p:txBody>
      </p:sp>
    </p:spTree>
    <p:extLst>
      <p:ext uri="{BB962C8B-B14F-4D97-AF65-F5344CB8AC3E}">
        <p14:creationId xmlns:p14="http://schemas.microsoft.com/office/powerpoint/2010/main" val="3728545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Effect transition="in" filter="fade">
                                      <p:cBhvr>
                                        <p:cTn id="13" dur="1000">
                                          <p:stCondLst>
                                            <p:cond delay="0"/>
                                          </p:stCondLst>
                                        </p:cTn>
                                        <p:tgtEl>
                                          <p:spTgt spid="11267">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67">
                                            <p:txEl>
                                              <p:pRg st="1" end="1"/>
                                            </p:txEl>
                                          </p:spTgt>
                                        </p:tgtEl>
                                        <p:attrNameLst>
                                          <p:attrName>style.visibility</p:attrName>
                                        </p:attrNameLst>
                                      </p:cBhvr>
                                      <p:to>
                                        <p:strVal val="visible"/>
                                      </p:to>
                                    </p:set>
                                    <p:animEffect transition="in" filter="fade">
                                      <p:cBhvr>
                                        <p:cTn id="16" dur="1000">
                                          <p:stCondLst>
                                            <p:cond delay="0"/>
                                          </p:stCondLst>
                                        </p:cTn>
                                        <p:tgtEl>
                                          <p:spTgt spid="1126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fade">
                                      <p:cBhvr>
                                        <p:cTn id="21" dur="1000">
                                          <p:stCondLst>
                                            <p:cond delay="0"/>
                                          </p:stCondLst>
                                        </p:cTn>
                                        <p:tgtEl>
                                          <p:spTgt spid="11267">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267">
                                            <p:txEl>
                                              <p:pRg st="3" end="3"/>
                                            </p:txEl>
                                          </p:spTgt>
                                        </p:tgtEl>
                                        <p:attrNameLst>
                                          <p:attrName>style.visibility</p:attrName>
                                        </p:attrNameLst>
                                      </p:cBhvr>
                                      <p:to>
                                        <p:strVal val="visible"/>
                                      </p:to>
                                    </p:set>
                                    <p:animEffect transition="in" filter="fade">
                                      <p:cBhvr>
                                        <p:cTn id="24" dur="1000">
                                          <p:stCondLst>
                                            <p:cond delay="0"/>
                                          </p:stCondLst>
                                        </p:cTn>
                                        <p:tgtEl>
                                          <p:spTgt spid="1126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1000">
                                          <p:stCondLst>
                                            <p:cond delay="0"/>
                                          </p:stCondLst>
                                        </p:cTn>
                                        <p:tgtEl>
                                          <p:spTgt spid="11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stCondLst>
                                            <p:cond delay="0"/>
                                          </p:stCondLst>
                                        </p:cTn>
                                        <p:tgtEl>
                                          <p:spTgt spid="11267">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267">
                                            <p:txEl>
                                              <p:pRg st="6" end="6"/>
                                            </p:txEl>
                                          </p:spTgt>
                                        </p:tgtEl>
                                        <p:attrNameLst>
                                          <p:attrName>style.visibility</p:attrName>
                                        </p:attrNameLst>
                                      </p:cBhvr>
                                      <p:to>
                                        <p:strVal val="visible"/>
                                      </p:to>
                                    </p:set>
                                    <p:animEffect transition="in" filter="fade">
                                      <p:cBhvr>
                                        <p:cTn id="35" dur="1000">
                                          <p:stCondLst>
                                            <p:cond delay="0"/>
                                          </p:stCondLst>
                                        </p:cTn>
                                        <p:tgtEl>
                                          <p:spTgt spid="11267">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67">
                                            <p:txEl>
                                              <p:pRg st="7" end="7"/>
                                            </p:txEl>
                                          </p:spTgt>
                                        </p:tgtEl>
                                        <p:attrNameLst>
                                          <p:attrName>style.visibility</p:attrName>
                                        </p:attrNameLst>
                                      </p:cBhvr>
                                      <p:to>
                                        <p:strVal val="visible"/>
                                      </p:to>
                                    </p:set>
                                    <p:animEffect transition="in" filter="fade">
                                      <p:cBhvr>
                                        <p:cTn id="38" dur="1000">
                                          <p:stCondLst>
                                            <p:cond delay="0"/>
                                          </p:stCondLst>
                                        </p:cTn>
                                        <p:tgtEl>
                                          <p:spTgt spid="11267">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267">
                                            <p:txEl>
                                              <p:pRg st="8" end="8"/>
                                            </p:txEl>
                                          </p:spTgt>
                                        </p:tgtEl>
                                        <p:attrNameLst>
                                          <p:attrName>style.visibility</p:attrName>
                                        </p:attrNameLst>
                                      </p:cBhvr>
                                      <p:to>
                                        <p:strVal val="visible"/>
                                      </p:to>
                                    </p:set>
                                    <p:animEffect transition="in" filter="fade">
                                      <p:cBhvr>
                                        <p:cTn id="43" dur="500">
                                          <p:stCondLst>
                                            <p:cond delay="0"/>
                                          </p:stCondLst>
                                        </p:cTn>
                                        <p:tgtEl>
                                          <p:spTgt spid="11267">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267">
                                            <p:txEl>
                                              <p:pRg st="9" end="9"/>
                                            </p:txEl>
                                          </p:spTgt>
                                        </p:tgtEl>
                                        <p:attrNameLst>
                                          <p:attrName>style.visibility</p:attrName>
                                        </p:attrNameLst>
                                      </p:cBhvr>
                                      <p:to>
                                        <p:strVal val="visible"/>
                                      </p:to>
                                    </p:set>
                                    <p:animEffect transition="in" filter="fade">
                                      <p:cBhvr>
                                        <p:cTn id="46" dur="1000">
                                          <p:stCondLst>
                                            <p:cond delay="0"/>
                                          </p:stCondLst>
                                        </p:cTn>
                                        <p:tgtEl>
                                          <p:spTgt spid="1126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267">
                                            <p:txEl>
                                              <p:pRg st="10" end="10"/>
                                            </p:txEl>
                                          </p:spTgt>
                                        </p:tgtEl>
                                        <p:attrNameLst>
                                          <p:attrName>style.visibility</p:attrName>
                                        </p:attrNameLst>
                                      </p:cBhvr>
                                      <p:to>
                                        <p:strVal val="visible"/>
                                      </p:to>
                                    </p:set>
                                    <p:animEffect transition="in" filter="fade">
                                      <p:cBhvr>
                                        <p:cTn id="49" dur="1000">
                                          <p:stCondLst>
                                            <p:cond delay="0"/>
                                          </p:stCondLst>
                                        </p:cTn>
                                        <p:tgtEl>
                                          <p:spTgt spid="1126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267">
                                            <p:txEl>
                                              <p:pRg st="11" end="11"/>
                                            </p:txEl>
                                          </p:spTgt>
                                        </p:tgtEl>
                                        <p:attrNameLst>
                                          <p:attrName>style.visibility</p:attrName>
                                        </p:attrNameLst>
                                      </p:cBhvr>
                                      <p:to>
                                        <p:strVal val="visible"/>
                                      </p:to>
                                    </p:set>
                                    <p:animEffect transition="in" filter="fade">
                                      <p:cBhvr>
                                        <p:cTn id="52" dur="1000">
                                          <p:stCondLst>
                                            <p:cond delay="0"/>
                                          </p:stCondLst>
                                        </p:cTn>
                                        <p:tgtEl>
                                          <p:spTgt spid="112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DA37FB1-CF5B-E14F-87DC-B3A02427B8C8}" type="slidenum">
              <a:rPr lang="en-US"/>
              <a:pPr/>
              <a:t>51</a:t>
            </a:fld>
            <a:endParaRPr lang="en-US"/>
          </a:p>
        </p:txBody>
      </p:sp>
      <p:sp>
        <p:nvSpPr>
          <p:cNvPr id="15362" name="Rectangle 2"/>
          <p:cNvSpPr>
            <a:spLocks noGrp="1" noChangeArrowheads="1"/>
          </p:cNvSpPr>
          <p:nvPr>
            <p:ph type="title"/>
          </p:nvPr>
        </p:nvSpPr>
        <p:spPr/>
        <p:txBody>
          <a:bodyPr/>
          <a:lstStyle/>
          <a:p>
            <a:r>
              <a:rPr lang="en-US" sz="3200" b="1" dirty="0">
                <a:solidFill>
                  <a:srgbClr val="000000"/>
                </a:solidFill>
                <a:cs typeface="Times New Roman" charset="0"/>
              </a:rPr>
              <a:t>Thread States: Life Cycle of a Thread</a:t>
            </a:r>
          </a:p>
        </p:txBody>
      </p:sp>
      <p:sp>
        <p:nvSpPr>
          <p:cNvPr id="15363" name="Rectangle 3"/>
          <p:cNvSpPr>
            <a:spLocks noGrp="1" noChangeArrowheads="1"/>
          </p:cNvSpPr>
          <p:nvPr>
            <p:ph type="body" idx="1"/>
          </p:nvPr>
        </p:nvSpPr>
        <p:spPr/>
        <p:txBody>
          <a:bodyPr>
            <a:normAutofit fontScale="92500" lnSpcReduction="10000"/>
          </a:bodyPr>
          <a:lstStyle/>
          <a:p>
            <a:r>
              <a:rPr lang="en-US"/>
              <a:t>Born state</a:t>
            </a:r>
          </a:p>
          <a:p>
            <a:pPr lvl="1"/>
            <a:r>
              <a:rPr lang="en-US"/>
              <a:t>Thread just created</a:t>
            </a:r>
          </a:p>
          <a:p>
            <a:pPr lvl="1"/>
            <a:r>
              <a:rPr lang="en-US"/>
              <a:t>When </a:t>
            </a:r>
            <a:r>
              <a:rPr lang="en-US" b="1">
                <a:latin typeface="Courier New" charset="0"/>
              </a:rPr>
              <a:t>start</a:t>
            </a:r>
            <a:r>
              <a:rPr lang="en-US"/>
              <a:t> called, enters ready state</a:t>
            </a:r>
          </a:p>
          <a:p>
            <a:r>
              <a:rPr lang="en-US"/>
              <a:t>Ready state (runnable state)</a:t>
            </a:r>
          </a:p>
          <a:p>
            <a:pPr lvl="1"/>
            <a:r>
              <a:rPr lang="en-US"/>
              <a:t>Highest-priority ready thread enters running state</a:t>
            </a:r>
          </a:p>
          <a:p>
            <a:r>
              <a:rPr lang="en-US"/>
              <a:t>Running state</a:t>
            </a:r>
          </a:p>
          <a:p>
            <a:pPr lvl="1"/>
            <a:r>
              <a:rPr lang="en-US"/>
              <a:t>System assigns processor to thread (thread begins executing)</a:t>
            </a:r>
          </a:p>
          <a:p>
            <a:pPr lvl="1"/>
            <a:r>
              <a:rPr lang="en-US"/>
              <a:t>When </a:t>
            </a:r>
            <a:r>
              <a:rPr lang="en-US" b="1">
                <a:latin typeface="Courier New" charset="0"/>
              </a:rPr>
              <a:t>run</a:t>
            </a:r>
            <a:r>
              <a:rPr lang="en-US"/>
              <a:t> completes or terminates, enters dead state</a:t>
            </a:r>
          </a:p>
          <a:p>
            <a:r>
              <a:rPr lang="en-US"/>
              <a:t>Dead state</a:t>
            </a:r>
          </a:p>
          <a:p>
            <a:pPr lvl="1"/>
            <a:r>
              <a:rPr lang="en-US"/>
              <a:t>Thread marked to be removed by system</a:t>
            </a:r>
          </a:p>
          <a:p>
            <a:pPr lvl="1"/>
            <a:r>
              <a:rPr lang="en-US"/>
              <a:t>Entered when </a:t>
            </a:r>
            <a:r>
              <a:rPr lang="en-US" b="1">
                <a:latin typeface="Courier New" charset="0"/>
              </a:rPr>
              <a:t>run</a:t>
            </a:r>
            <a:r>
              <a:rPr lang="en-US"/>
              <a:t> terminates or throws uncaught exception</a:t>
            </a:r>
          </a:p>
        </p:txBody>
      </p:sp>
    </p:spTree>
    <p:extLst>
      <p:ext uri="{BB962C8B-B14F-4D97-AF65-F5344CB8AC3E}">
        <p14:creationId xmlns:p14="http://schemas.microsoft.com/office/powerpoint/2010/main" val="741179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transition="in" filter="fade">
                                      <p:cBhvr>
                                        <p:cTn id="9" dur="500"/>
                                        <p:tgtEl>
                                          <p:spTgt spid="153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Effect transition="in" filter="fade">
                                      <p:cBhvr>
                                        <p:cTn id="14" dur="1000">
                                          <p:stCondLst>
                                            <p:cond delay="0"/>
                                          </p:stCondLst>
                                        </p:cTn>
                                        <p:tgtEl>
                                          <p:spTgt spid="1536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fade">
                                      <p:cBhvr>
                                        <p:cTn id="17" dur="1000">
                                          <p:stCondLst>
                                            <p:cond delay="0"/>
                                          </p:stCondLst>
                                        </p:cTn>
                                        <p:tgtEl>
                                          <p:spTgt spid="1536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363">
                                            <p:txEl>
                                              <p:pRg st="2" end="2"/>
                                            </p:txEl>
                                          </p:spTgt>
                                        </p:tgtEl>
                                        <p:attrNameLst>
                                          <p:attrName>style.visibility</p:attrName>
                                        </p:attrNameLst>
                                      </p:cBhvr>
                                      <p:to>
                                        <p:strVal val="visible"/>
                                      </p:to>
                                    </p:set>
                                    <p:animEffect transition="in" filter="fade">
                                      <p:cBhvr>
                                        <p:cTn id="20" dur="1000">
                                          <p:stCondLst>
                                            <p:cond delay="0"/>
                                          </p:stCondLst>
                                        </p:cTn>
                                        <p:tgtEl>
                                          <p:spTgt spid="1536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Effect transition="in" filter="fade">
                                      <p:cBhvr>
                                        <p:cTn id="25" dur="1000">
                                          <p:stCondLst>
                                            <p:cond delay="0"/>
                                          </p:stCondLst>
                                        </p:cTn>
                                        <p:tgtEl>
                                          <p:spTgt spid="1536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3">
                                            <p:txEl>
                                              <p:pRg st="4" end="4"/>
                                            </p:txEl>
                                          </p:spTgt>
                                        </p:tgtEl>
                                        <p:attrNameLst>
                                          <p:attrName>style.visibility</p:attrName>
                                        </p:attrNameLst>
                                      </p:cBhvr>
                                      <p:to>
                                        <p:strVal val="visible"/>
                                      </p:to>
                                    </p:set>
                                    <p:animEffect transition="in" filter="fade">
                                      <p:cBhvr>
                                        <p:cTn id="28" dur="1000">
                                          <p:stCondLst>
                                            <p:cond delay="0"/>
                                          </p:stCondLst>
                                        </p:cTn>
                                        <p:tgtEl>
                                          <p:spTgt spid="15363">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363">
                                            <p:txEl>
                                              <p:pRg st="5" end="5"/>
                                            </p:txEl>
                                          </p:spTgt>
                                        </p:tgtEl>
                                        <p:attrNameLst>
                                          <p:attrName>style.visibility</p:attrName>
                                        </p:attrNameLst>
                                      </p:cBhvr>
                                      <p:to>
                                        <p:strVal val="visible"/>
                                      </p:to>
                                    </p:set>
                                    <p:animEffect transition="in" filter="fade">
                                      <p:cBhvr>
                                        <p:cTn id="33" dur="1000">
                                          <p:stCondLst>
                                            <p:cond delay="0"/>
                                          </p:stCondLst>
                                        </p:cTn>
                                        <p:tgtEl>
                                          <p:spTgt spid="1536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363">
                                            <p:txEl>
                                              <p:pRg st="6" end="6"/>
                                            </p:txEl>
                                          </p:spTgt>
                                        </p:tgtEl>
                                        <p:attrNameLst>
                                          <p:attrName>style.visibility</p:attrName>
                                        </p:attrNameLst>
                                      </p:cBhvr>
                                      <p:to>
                                        <p:strVal val="visible"/>
                                      </p:to>
                                    </p:set>
                                    <p:animEffect transition="in" filter="fade">
                                      <p:cBhvr>
                                        <p:cTn id="36" dur="1000">
                                          <p:stCondLst>
                                            <p:cond delay="0"/>
                                          </p:stCondLst>
                                        </p:cTn>
                                        <p:tgtEl>
                                          <p:spTgt spid="1536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363">
                                            <p:txEl>
                                              <p:pRg st="7" end="7"/>
                                            </p:txEl>
                                          </p:spTgt>
                                        </p:tgtEl>
                                        <p:attrNameLst>
                                          <p:attrName>style.visibility</p:attrName>
                                        </p:attrNameLst>
                                      </p:cBhvr>
                                      <p:to>
                                        <p:strVal val="visible"/>
                                      </p:to>
                                    </p:set>
                                    <p:animEffect transition="in" filter="fade">
                                      <p:cBhvr>
                                        <p:cTn id="39" dur="1000">
                                          <p:stCondLst>
                                            <p:cond delay="0"/>
                                          </p:stCondLst>
                                        </p:cTn>
                                        <p:tgtEl>
                                          <p:spTgt spid="15363">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363">
                                            <p:txEl>
                                              <p:pRg st="8" end="8"/>
                                            </p:txEl>
                                          </p:spTgt>
                                        </p:tgtEl>
                                        <p:attrNameLst>
                                          <p:attrName>style.visibility</p:attrName>
                                        </p:attrNameLst>
                                      </p:cBhvr>
                                      <p:to>
                                        <p:strVal val="visible"/>
                                      </p:to>
                                    </p:set>
                                    <p:animEffect transition="in" filter="fade">
                                      <p:cBhvr>
                                        <p:cTn id="44" dur="1000">
                                          <p:stCondLst>
                                            <p:cond delay="0"/>
                                          </p:stCondLst>
                                        </p:cTn>
                                        <p:tgtEl>
                                          <p:spTgt spid="15363">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363">
                                            <p:txEl>
                                              <p:pRg st="9" end="9"/>
                                            </p:txEl>
                                          </p:spTgt>
                                        </p:tgtEl>
                                        <p:attrNameLst>
                                          <p:attrName>style.visibility</p:attrName>
                                        </p:attrNameLst>
                                      </p:cBhvr>
                                      <p:to>
                                        <p:strVal val="visible"/>
                                      </p:to>
                                    </p:set>
                                    <p:animEffect transition="in" filter="fade">
                                      <p:cBhvr>
                                        <p:cTn id="47" dur="1000">
                                          <p:stCondLst>
                                            <p:cond delay="0"/>
                                          </p:stCondLst>
                                        </p:cTn>
                                        <p:tgtEl>
                                          <p:spTgt spid="15363">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363">
                                            <p:txEl>
                                              <p:pRg st="10" end="10"/>
                                            </p:txEl>
                                          </p:spTgt>
                                        </p:tgtEl>
                                        <p:attrNameLst>
                                          <p:attrName>style.visibility</p:attrName>
                                        </p:attrNameLst>
                                      </p:cBhvr>
                                      <p:to>
                                        <p:strVal val="visible"/>
                                      </p:to>
                                    </p:set>
                                    <p:animEffect transition="in" filter="fade">
                                      <p:cBhvr>
                                        <p:cTn id="50" dur="1000">
                                          <p:stCondLst>
                                            <p:cond delay="0"/>
                                          </p:stCondLst>
                                        </p:cTn>
                                        <p:tgtEl>
                                          <p:spTgt spid="15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473" y="0"/>
            <a:ext cx="7480300" cy="850900"/>
          </a:xfrm>
        </p:spPr>
        <p:txBody>
          <a:bodyPr/>
          <a:lstStyle/>
          <a:p>
            <a:r>
              <a:rPr lang="en-US" dirty="0" smtClean="0"/>
              <a:t>Java Program – without Thread</a:t>
            </a:r>
            <a:endParaRPr lang="en-US" dirty="0"/>
          </a:p>
        </p:txBody>
      </p:sp>
      <p:pic>
        <p:nvPicPr>
          <p:cNvPr id="6" name="Picture 5" descr="Screen Shot 2016-03-17 at 2.49.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73" y="850900"/>
            <a:ext cx="5511800" cy="5911710"/>
          </a:xfrm>
          <a:prstGeom prst="rect">
            <a:avLst/>
          </a:prstGeom>
        </p:spPr>
      </p:pic>
    </p:spTree>
    <p:extLst>
      <p:ext uri="{BB962C8B-B14F-4D97-AF65-F5344CB8AC3E}">
        <p14:creationId xmlns:p14="http://schemas.microsoft.com/office/powerpoint/2010/main" val="1812182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6862"/>
            <a:ext cx="8229600" cy="1143000"/>
          </a:xfrm>
        </p:spPr>
        <p:txBody>
          <a:bodyPr/>
          <a:lstStyle/>
          <a:p>
            <a:r>
              <a:rPr lang="en-US" dirty="0" smtClean="0"/>
              <a:t>Java Program – with Threads</a:t>
            </a:r>
            <a:endParaRPr lang="en-US" dirty="0"/>
          </a:p>
        </p:txBody>
      </p:sp>
      <p:pic>
        <p:nvPicPr>
          <p:cNvPr id="4" name="Picture 3" descr="Screen Shot 2016-03-17 at 2.53.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200" y="657070"/>
            <a:ext cx="5829300" cy="6200931"/>
          </a:xfrm>
          <a:prstGeom prst="rect">
            <a:avLst/>
          </a:prstGeom>
        </p:spPr>
      </p:pic>
    </p:spTree>
    <p:extLst>
      <p:ext uri="{BB962C8B-B14F-4D97-AF65-F5344CB8AC3E}">
        <p14:creationId xmlns:p14="http://schemas.microsoft.com/office/powerpoint/2010/main" val="20000964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FA20138-1360-AD4D-9C4B-FC0BE4235E98}" type="slidenum">
              <a:rPr lang="en-US"/>
              <a:pPr/>
              <a:t>54</a:t>
            </a:fld>
            <a:endParaRPr lang="en-US"/>
          </a:p>
        </p:txBody>
      </p:sp>
      <p:sp>
        <p:nvSpPr>
          <p:cNvPr id="25602" name="Rectangle 2"/>
          <p:cNvSpPr>
            <a:spLocks noGrp="1" noChangeArrowheads="1"/>
          </p:cNvSpPr>
          <p:nvPr>
            <p:ph type="title"/>
          </p:nvPr>
        </p:nvSpPr>
        <p:spPr/>
        <p:txBody>
          <a:bodyPr>
            <a:normAutofit/>
          </a:bodyPr>
          <a:lstStyle/>
          <a:p>
            <a:r>
              <a:rPr lang="en-US" b="1" dirty="0">
                <a:solidFill>
                  <a:srgbClr val="000000"/>
                </a:solidFill>
                <a:cs typeface="Times New Roman" charset="0"/>
              </a:rPr>
              <a:t>Thread Synchronization</a:t>
            </a:r>
            <a:endParaRPr lang="en-US" dirty="0">
              <a:solidFill>
                <a:srgbClr val="000000"/>
              </a:solidFill>
              <a:latin typeface="Times New Roman" charset="0"/>
              <a:cs typeface="Times New Roman" charset="0"/>
            </a:endParaRPr>
          </a:p>
        </p:txBody>
      </p:sp>
      <p:sp>
        <p:nvSpPr>
          <p:cNvPr id="25603" name="Rectangle 3"/>
          <p:cNvSpPr>
            <a:spLocks noGrp="1" noChangeArrowheads="1"/>
          </p:cNvSpPr>
          <p:nvPr>
            <p:ph type="body" idx="1"/>
          </p:nvPr>
        </p:nvSpPr>
        <p:spPr>
          <a:xfrm>
            <a:off x="1981200" y="1270001"/>
            <a:ext cx="8229600" cy="4856163"/>
          </a:xfrm>
        </p:spPr>
        <p:txBody>
          <a:bodyPr>
            <a:normAutofit/>
          </a:bodyPr>
          <a:lstStyle/>
          <a:p>
            <a:r>
              <a:rPr lang="en-US" dirty="0" smtClean="0"/>
              <a:t>Synchronization is a mechanism to control the flow of code when different threads are executing</a:t>
            </a:r>
          </a:p>
          <a:p>
            <a:r>
              <a:rPr lang="en-US" dirty="0" smtClean="0"/>
              <a:t>Monitors</a:t>
            </a:r>
            <a:endParaRPr lang="en-US" dirty="0"/>
          </a:p>
          <a:p>
            <a:pPr lvl="1"/>
            <a:r>
              <a:rPr lang="en-US" dirty="0"/>
              <a:t>Object with </a:t>
            </a:r>
            <a:r>
              <a:rPr lang="en-US" dirty="0">
                <a:latin typeface="Courier New" charset="0"/>
              </a:rPr>
              <a:t>synchronized</a:t>
            </a:r>
            <a:r>
              <a:rPr lang="en-US" dirty="0"/>
              <a:t> methods</a:t>
            </a:r>
          </a:p>
          <a:p>
            <a:pPr lvl="2"/>
            <a:r>
              <a:rPr lang="en-US" dirty="0"/>
              <a:t>Any object can be a monitor</a:t>
            </a:r>
          </a:p>
          <a:p>
            <a:pPr lvl="1"/>
            <a:r>
              <a:rPr lang="en-US" dirty="0"/>
              <a:t>Methods declared </a:t>
            </a:r>
            <a:r>
              <a:rPr lang="en-US" dirty="0">
                <a:latin typeface="Courier New" charset="0"/>
              </a:rPr>
              <a:t>synchronized</a:t>
            </a:r>
          </a:p>
          <a:p>
            <a:pPr lvl="2"/>
            <a:r>
              <a:rPr lang="en-US" dirty="0">
                <a:latin typeface="Courier New" charset="0"/>
              </a:rPr>
              <a:t>public synchronized </a:t>
            </a:r>
            <a:r>
              <a:rPr lang="en-US" dirty="0" err="1">
                <a:latin typeface="Courier New" charset="0"/>
              </a:rPr>
              <a:t>int</a:t>
            </a:r>
            <a:r>
              <a:rPr lang="en-US" dirty="0">
                <a:latin typeface="Courier New" charset="0"/>
              </a:rPr>
              <a:t> </a:t>
            </a:r>
            <a:r>
              <a:rPr lang="en-US" dirty="0" err="1">
                <a:latin typeface="Courier New" charset="0"/>
              </a:rPr>
              <a:t>myMethod</a:t>
            </a:r>
            <a:r>
              <a:rPr lang="en-US" dirty="0">
                <a:latin typeface="Courier New" charset="0"/>
              </a:rPr>
              <a:t>( </a:t>
            </a:r>
            <a:r>
              <a:rPr lang="en-US" dirty="0" err="1">
                <a:latin typeface="Courier New" charset="0"/>
              </a:rPr>
              <a:t>int</a:t>
            </a:r>
            <a:r>
              <a:rPr lang="en-US" dirty="0">
                <a:latin typeface="Courier New" charset="0"/>
              </a:rPr>
              <a:t> x )</a:t>
            </a:r>
          </a:p>
          <a:p>
            <a:pPr lvl="2"/>
            <a:r>
              <a:rPr lang="en-US" dirty="0"/>
              <a:t>Only one thread can execute a </a:t>
            </a:r>
            <a:r>
              <a:rPr lang="en-US" dirty="0">
                <a:latin typeface="Courier New" charset="0"/>
              </a:rPr>
              <a:t>synchronized method</a:t>
            </a:r>
            <a:r>
              <a:rPr lang="en-US" dirty="0"/>
              <a:t> at a time</a:t>
            </a:r>
          </a:p>
          <a:p>
            <a:pPr lvl="3"/>
            <a:r>
              <a:rPr lang="en-US" i="1" dirty="0"/>
              <a:t>Obtaining the lock</a:t>
            </a:r>
            <a:r>
              <a:rPr lang="en-US" dirty="0"/>
              <a:t> and </a:t>
            </a:r>
            <a:r>
              <a:rPr lang="en-US" i="1" dirty="0"/>
              <a:t>locking</a:t>
            </a:r>
            <a:r>
              <a:rPr lang="en-US" dirty="0"/>
              <a:t> an object</a:t>
            </a:r>
          </a:p>
          <a:p>
            <a:pPr lvl="2"/>
            <a:r>
              <a:rPr lang="en-US" dirty="0"/>
              <a:t>If multiple </a:t>
            </a:r>
            <a:r>
              <a:rPr lang="en-US" dirty="0">
                <a:latin typeface="Courier New" charset="0"/>
              </a:rPr>
              <a:t>synchronized</a:t>
            </a:r>
            <a:r>
              <a:rPr lang="en-US" dirty="0"/>
              <a:t> methods, only one may be active</a:t>
            </a:r>
          </a:p>
          <a:p>
            <a:pPr lvl="1"/>
            <a:r>
              <a:rPr lang="en-US" dirty="0"/>
              <a:t>Java also has </a:t>
            </a:r>
            <a:r>
              <a:rPr lang="en-US" dirty="0">
                <a:latin typeface="Courier New" charset="0"/>
              </a:rPr>
              <a:t>synchronized</a:t>
            </a:r>
            <a:r>
              <a:rPr lang="en-US" dirty="0"/>
              <a:t> blocks of code</a:t>
            </a:r>
          </a:p>
          <a:p>
            <a:pPr lvl="1"/>
            <a:endParaRPr lang="en-US" dirty="0"/>
          </a:p>
        </p:txBody>
      </p:sp>
    </p:spTree>
    <p:extLst>
      <p:ext uri="{BB962C8B-B14F-4D97-AF65-F5344CB8AC3E}">
        <p14:creationId xmlns:p14="http://schemas.microsoft.com/office/powerpoint/2010/main" val="1495165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500" fill="hold"/>
                                        <p:tgtEl>
                                          <p:spTgt spid="25602"/>
                                        </p:tgtEl>
                                        <p:attrNameLst>
                                          <p:attrName>ppt_w</p:attrName>
                                        </p:attrNameLst>
                                      </p:cBhvr>
                                      <p:tavLst>
                                        <p:tav tm="0">
                                          <p:val>
                                            <p:fltVal val="0"/>
                                          </p:val>
                                        </p:tav>
                                        <p:tav tm="100000">
                                          <p:val>
                                            <p:strVal val="#ppt_w"/>
                                          </p:val>
                                        </p:tav>
                                      </p:tavLst>
                                    </p:anim>
                                    <p:anim calcmode="lin" valueType="num">
                                      <p:cBhvr>
                                        <p:cTn id="8" dur="500" fill="hold"/>
                                        <p:tgtEl>
                                          <p:spTgt spid="25602"/>
                                        </p:tgtEl>
                                        <p:attrNameLst>
                                          <p:attrName>ppt_h</p:attrName>
                                        </p:attrNameLst>
                                      </p:cBhvr>
                                      <p:tavLst>
                                        <p:tav tm="0">
                                          <p:val>
                                            <p:fltVal val="0"/>
                                          </p:val>
                                        </p:tav>
                                        <p:tav tm="100000">
                                          <p:val>
                                            <p:strVal val="#ppt_h"/>
                                          </p:val>
                                        </p:tav>
                                      </p:tavLst>
                                    </p:anim>
                                    <p:animEffect transition="in" filter="fade">
                                      <p:cBhvr>
                                        <p:cTn id="9" dur="500"/>
                                        <p:tgtEl>
                                          <p:spTgt spid="2560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Effect transition="in" filter="fade">
                                      <p:cBhvr>
                                        <p:cTn id="13" dur="1000">
                                          <p:stCondLst>
                                            <p:cond delay="0"/>
                                          </p:stCondLst>
                                        </p:cTn>
                                        <p:tgtEl>
                                          <p:spTgt spid="2560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1" end="1"/>
                                            </p:txEl>
                                          </p:spTgt>
                                        </p:tgtEl>
                                        <p:attrNameLst>
                                          <p:attrName>style.visibility</p:attrName>
                                        </p:attrNameLst>
                                      </p:cBhvr>
                                      <p:to>
                                        <p:strVal val="visible"/>
                                      </p:to>
                                    </p:set>
                                    <p:animEffect transition="in" filter="fade">
                                      <p:cBhvr>
                                        <p:cTn id="18" dur="1000">
                                          <p:stCondLst>
                                            <p:cond delay="0"/>
                                          </p:stCondLst>
                                        </p:cTn>
                                        <p:tgtEl>
                                          <p:spTgt spid="25603">
                                            <p:txEl>
                                              <p:pRg st="1" end="1"/>
                                            </p:txEl>
                                          </p:spTgt>
                                        </p:tgtEl>
                                      </p:cBhvr>
                                    </p:animEffect>
                                  </p:childTnLst>
                                </p:cTn>
                              </p:par>
                            </p:childTnLst>
                          </p:cTn>
                        </p:par>
                        <p:par>
                          <p:cTn id="19" fill="hold" nodeType="afterGroup">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5603">
                                            <p:txEl>
                                              <p:pRg st="2" end="2"/>
                                            </p:txEl>
                                          </p:spTgt>
                                        </p:tgtEl>
                                        <p:attrNameLst>
                                          <p:attrName>style.visibility</p:attrName>
                                        </p:attrNameLst>
                                      </p:cBhvr>
                                      <p:to>
                                        <p:strVal val="visible"/>
                                      </p:to>
                                    </p:set>
                                    <p:animEffect transition="in" filter="fade">
                                      <p:cBhvr>
                                        <p:cTn id="22" dur="1000">
                                          <p:stCondLst>
                                            <p:cond delay="0"/>
                                          </p:stCondLst>
                                        </p:cTn>
                                        <p:tgtEl>
                                          <p:spTgt spid="25603">
                                            <p:txEl>
                                              <p:pRg st="2" end="2"/>
                                            </p:txEl>
                                          </p:spTgt>
                                        </p:tgtEl>
                                      </p:cBhvr>
                                    </p:animEffect>
                                  </p:childTnLst>
                                </p:cTn>
                              </p:par>
                            </p:childTnLst>
                          </p:cTn>
                        </p:par>
                        <p:par>
                          <p:cTn id="23" fill="hold" nodeType="afterGroup">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5603">
                                            <p:txEl>
                                              <p:pRg st="3" end="3"/>
                                            </p:txEl>
                                          </p:spTgt>
                                        </p:tgtEl>
                                        <p:attrNameLst>
                                          <p:attrName>style.visibility</p:attrName>
                                        </p:attrNameLst>
                                      </p:cBhvr>
                                      <p:to>
                                        <p:strVal val="visible"/>
                                      </p:to>
                                    </p:set>
                                    <p:animEffect transition="in" filter="fade">
                                      <p:cBhvr>
                                        <p:cTn id="26" dur="1000">
                                          <p:stCondLst>
                                            <p:cond delay="0"/>
                                          </p:stCondLst>
                                        </p:cTn>
                                        <p:tgtEl>
                                          <p:spTgt spid="2560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603">
                                            <p:txEl>
                                              <p:pRg st="4" end="4"/>
                                            </p:txEl>
                                          </p:spTgt>
                                        </p:tgtEl>
                                        <p:attrNameLst>
                                          <p:attrName>style.visibility</p:attrName>
                                        </p:attrNameLst>
                                      </p:cBhvr>
                                      <p:to>
                                        <p:strVal val="visible"/>
                                      </p:to>
                                    </p:set>
                                    <p:animEffect transition="in" filter="fade">
                                      <p:cBhvr>
                                        <p:cTn id="31" dur="1000">
                                          <p:stCondLst>
                                            <p:cond delay="0"/>
                                          </p:stCondLst>
                                        </p:cTn>
                                        <p:tgtEl>
                                          <p:spTgt spid="25603">
                                            <p:txEl>
                                              <p:pRg st="4" end="4"/>
                                            </p:txEl>
                                          </p:spTgt>
                                        </p:tgtEl>
                                      </p:cBhvr>
                                    </p:animEffect>
                                  </p:childTnLst>
                                </p:cTn>
                              </p:par>
                            </p:childTnLst>
                          </p:cTn>
                        </p:par>
                        <p:par>
                          <p:cTn id="32" fill="hold" nodeType="afterGroup">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25603">
                                            <p:txEl>
                                              <p:pRg st="5" end="5"/>
                                            </p:txEl>
                                          </p:spTgt>
                                        </p:tgtEl>
                                        <p:attrNameLst>
                                          <p:attrName>style.visibility</p:attrName>
                                        </p:attrNameLst>
                                      </p:cBhvr>
                                      <p:to>
                                        <p:strVal val="visible"/>
                                      </p:to>
                                    </p:set>
                                    <p:animEffect transition="in" filter="fade">
                                      <p:cBhvr>
                                        <p:cTn id="35" dur="1000">
                                          <p:stCondLst>
                                            <p:cond delay="0"/>
                                          </p:stCondLst>
                                        </p:cTn>
                                        <p:tgtEl>
                                          <p:spTgt spid="25603">
                                            <p:txEl>
                                              <p:pRg st="5" end="5"/>
                                            </p:txEl>
                                          </p:spTgt>
                                        </p:tgtEl>
                                      </p:cBhvr>
                                    </p:animEffect>
                                  </p:childTnLst>
                                </p:cTn>
                              </p:par>
                            </p:childTnLst>
                          </p:cTn>
                        </p:par>
                        <p:par>
                          <p:cTn id="36" fill="hold" nodeType="afterGroup">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5603">
                                            <p:txEl>
                                              <p:pRg st="6" end="6"/>
                                            </p:txEl>
                                          </p:spTgt>
                                        </p:tgtEl>
                                        <p:attrNameLst>
                                          <p:attrName>style.visibility</p:attrName>
                                        </p:attrNameLst>
                                      </p:cBhvr>
                                      <p:to>
                                        <p:strVal val="visible"/>
                                      </p:to>
                                    </p:set>
                                    <p:animEffect transition="in" filter="fade">
                                      <p:cBhvr>
                                        <p:cTn id="39" dur="1000">
                                          <p:stCondLst>
                                            <p:cond delay="0"/>
                                          </p:stCondLst>
                                        </p:cTn>
                                        <p:tgtEl>
                                          <p:spTgt spid="25603">
                                            <p:txEl>
                                              <p:pRg st="6" end="6"/>
                                            </p:txEl>
                                          </p:spTgt>
                                        </p:tgtEl>
                                      </p:cBhvr>
                                    </p:animEffect>
                                  </p:childTnLst>
                                </p:cTn>
                              </p:par>
                            </p:childTnLst>
                          </p:cTn>
                        </p:par>
                        <p:par>
                          <p:cTn id="40" fill="hold" nodeType="afterGroup">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25603">
                                            <p:txEl>
                                              <p:pRg st="7" end="7"/>
                                            </p:txEl>
                                          </p:spTgt>
                                        </p:tgtEl>
                                        <p:attrNameLst>
                                          <p:attrName>style.visibility</p:attrName>
                                        </p:attrNameLst>
                                      </p:cBhvr>
                                      <p:to>
                                        <p:strVal val="visible"/>
                                      </p:to>
                                    </p:set>
                                    <p:animEffect transition="in" filter="fade">
                                      <p:cBhvr>
                                        <p:cTn id="43" dur="1000">
                                          <p:stCondLst>
                                            <p:cond delay="0"/>
                                          </p:stCondLst>
                                        </p:cTn>
                                        <p:tgtEl>
                                          <p:spTgt spid="25603">
                                            <p:txEl>
                                              <p:pRg st="7" end="7"/>
                                            </p:txEl>
                                          </p:spTgt>
                                        </p:tgtEl>
                                      </p:cBhvr>
                                    </p:animEffect>
                                  </p:childTnLst>
                                </p:cTn>
                              </p:par>
                            </p:childTnLst>
                          </p:cTn>
                        </p:par>
                        <p:par>
                          <p:cTn id="44" fill="hold" nodeType="afterGroup">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25603">
                                            <p:txEl>
                                              <p:pRg st="8" end="8"/>
                                            </p:txEl>
                                          </p:spTgt>
                                        </p:tgtEl>
                                        <p:attrNameLst>
                                          <p:attrName>style.visibility</p:attrName>
                                        </p:attrNameLst>
                                      </p:cBhvr>
                                      <p:to>
                                        <p:strVal val="visible"/>
                                      </p:to>
                                    </p:set>
                                    <p:animEffect transition="in" filter="fade">
                                      <p:cBhvr>
                                        <p:cTn id="47" dur="1000">
                                          <p:stCondLst>
                                            <p:cond delay="0"/>
                                          </p:stCondLst>
                                        </p:cTn>
                                        <p:tgtEl>
                                          <p:spTgt spid="25603">
                                            <p:txEl>
                                              <p:pRg st="8" end="8"/>
                                            </p:txEl>
                                          </p:spTgt>
                                        </p:tgtEl>
                                      </p:cBhvr>
                                    </p:animEffect>
                                  </p:childTnLst>
                                </p:cTn>
                              </p:par>
                            </p:childTnLst>
                          </p:cTn>
                        </p:par>
                        <p:par>
                          <p:cTn id="48" fill="hold" nodeType="afterGroup">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25603">
                                            <p:txEl>
                                              <p:pRg st="9" end="9"/>
                                            </p:txEl>
                                          </p:spTgt>
                                        </p:tgtEl>
                                        <p:attrNameLst>
                                          <p:attrName>style.visibility</p:attrName>
                                        </p:attrNameLst>
                                      </p:cBhvr>
                                      <p:to>
                                        <p:strVal val="visible"/>
                                      </p:to>
                                    </p:set>
                                    <p:animEffect transition="in" filter="fade">
                                      <p:cBhvr>
                                        <p:cTn id="51" dur="1000">
                                          <p:stCondLst>
                                            <p:cond delay="0"/>
                                          </p:stCondLst>
                                        </p:cTn>
                                        <p:tgtEl>
                                          <p:spTgt spid="25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55</a:t>
            </a:fld>
            <a:endParaRPr lang="en-US"/>
          </a:p>
        </p:txBody>
      </p:sp>
      <p:sp>
        <p:nvSpPr>
          <p:cNvPr id="54274" name="Rectangle 2"/>
          <p:cNvSpPr>
            <a:spLocks noGrp="1" noChangeArrowheads="1"/>
          </p:cNvSpPr>
          <p:nvPr>
            <p:ph type="title"/>
          </p:nvPr>
        </p:nvSpPr>
        <p:spPr/>
        <p:txBody>
          <a:bodyPr/>
          <a:lstStyle/>
          <a:p>
            <a:r>
              <a:rPr lang="en-US" sz="2800" b="1" dirty="0">
                <a:solidFill>
                  <a:srgbClr val="000000"/>
                </a:solidFill>
                <a:latin typeface="Courier New" charset="0"/>
                <a:cs typeface="Courier New" charset="0"/>
              </a:rPr>
              <a:t>Runnable</a:t>
            </a:r>
            <a:r>
              <a:rPr lang="en-US" sz="2800" b="1" dirty="0">
                <a:solidFill>
                  <a:srgbClr val="000000"/>
                </a:solidFill>
                <a:cs typeface="Times New Roman" charset="0"/>
              </a:rPr>
              <a:t> Interface</a:t>
            </a:r>
            <a:endParaRPr lang="en-US" sz="2800" dirty="0">
              <a:solidFill>
                <a:srgbClr val="000000"/>
              </a:solidFill>
              <a:latin typeface="Times New Roman" charset="0"/>
              <a:cs typeface="Times New Roman" charset="0"/>
            </a:endParaRPr>
          </a:p>
        </p:txBody>
      </p:sp>
      <p:sp>
        <p:nvSpPr>
          <p:cNvPr id="54275" name="Rectangle 3"/>
          <p:cNvSpPr>
            <a:spLocks noGrp="1" noChangeArrowheads="1"/>
          </p:cNvSpPr>
          <p:nvPr>
            <p:ph type="body" idx="1"/>
          </p:nvPr>
        </p:nvSpPr>
        <p:spPr>
          <a:xfrm>
            <a:off x="1981200" y="1417639"/>
            <a:ext cx="8229600" cy="4708525"/>
          </a:xfrm>
        </p:spPr>
        <p:txBody>
          <a:bodyPr>
            <a:normAutofit/>
          </a:bodyPr>
          <a:lstStyle/>
          <a:p>
            <a:r>
              <a:rPr lang="en-US" dirty="0"/>
              <a:t>Java does not support multiple inheritance</a:t>
            </a:r>
          </a:p>
          <a:p>
            <a:pPr lvl="1"/>
            <a:r>
              <a:rPr lang="en-US" dirty="0"/>
              <a:t>Instead, use interfaces</a:t>
            </a:r>
          </a:p>
          <a:p>
            <a:pPr lvl="1"/>
            <a:r>
              <a:rPr lang="en-US" dirty="0"/>
              <a:t>Until now, we inherited from class </a:t>
            </a:r>
            <a:r>
              <a:rPr lang="en-US" b="1" dirty="0">
                <a:latin typeface="Courier New" charset="0"/>
              </a:rPr>
              <a:t>Thread</a:t>
            </a:r>
            <a:r>
              <a:rPr lang="en-US" dirty="0"/>
              <a:t>, overrode </a:t>
            </a:r>
            <a:r>
              <a:rPr lang="en-US" b="1" dirty="0">
                <a:latin typeface="Courier New" charset="0"/>
              </a:rPr>
              <a:t>run</a:t>
            </a:r>
          </a:p>
          <a:p>
            <a:r>
              <a:rPr lang="en-US" dirty="0"/>
              <a:t>Multithreading for an already derived class</a:t>
            </a:r>
          </a:p>
          <a:p>
            <a:pPr lvl="1"/>
            <a:r>
              <a:rPr lang="en-US" dirty="0"/>
              <a:t>Implement interface </a:t>
            </a:r>
            <a:r>
              <a:rPr lang="en-US" b="1" dirty="0">
                <a:latin typeface="Courier New" charset="0"/>
              </a:rPr>
              <a:t>Runnable</a:t>
            </a:r>
            <a:r>
              <a:rPr lang="en-US" dirty="0"/>
              <a:t> (</a:t>
            </a:r>
            <a:r>
              <a:rPr lang="en-US" b="1" dirty="0" err="1">
                <a:latin typeface="Courier New" charset="0"/>
              </a:rPr>
              <a:t>java.lang</a:t>
            </a:r>
            <a:r>
              <a:rPr lang="en-US" dirty="0"/>
              <a:t>)</a:t>
            </a:r>
          </a:p>
          <a:p>
            <a:pPr lvl="2"/>
            <a:r>
              <a:rPr lang="en-US" dirty="0"/>
              <a:t>New class objects "are" </a:t>
            </a:r>
            <a:r>
              <a:rPr lang="en-US" b="1" dirty="0">
                <a:latin typeface="Courier New" charset="0"/>
              </a:rPr>
              <a:t>Runnable</a:t>
            </a:r>
            <a:r>
              <a:rPr lang="en-US" dirty="0"/>
              <a:t> objects</a:t>
            </a:r>
          </a:p>
          <a:p>
            <a:pPr lvl="1"/>
            <a:r>
              <a:rPr lang="en-US" dirty="0"/>
              <a:t>Override </a:t>
            </a:r>
            <a:r>
              <a:rPr lang="en-US" b="1" dirty="0">
                <a:latin typeface="Courier New" charset="0"/>
              </a:rPr>
              <a:t>run</a:t>
            </a:r>
            <a:r>
              <a:rPr lang="en-US" dirty="0"/>
              <a:t> method</a:t>
            </a:r>
          </a:p>
          <a:p>
            <a:pPr lvl="2"/>
            <a:r>
              <a:rPr lang="en-US" dirty="0"/>
              <a:t>Controls thread, just as deriving from </a:t>
            </a:r>
            <a:r>
              <a:rPr lang="en-US" b="1" dirty="0">
                <a:latin typeface="Courier New" charset="0"/>
              </a:rPr>
              <a:t>Thread</a:t>
            </a:r>
            <a:r>
              <a:rPr lang="en-US" dirty="0"/>
              <a:t> class</a:t>
            </a:r>
          </a:p>
          <a:p>
            <a:pPr lvl="2"/>
            <a:r>
              <a:rPr lang="en-US" dirty="0"/>
              <a:t>In fact, class </a:t>
            </a:r>
            <a:r>
              <a:rPr lang="en-US" b="1" dirty="0">
                <a:latin typeface="Courier New" charset="0"/>
              </a:rPr>
              <a:t>Thread</a:t>
            </a:r>
            <a:r>
              <a:rPr lang="en-US" dirty="0"/>
              <a:t> implements interface </a:t>
            </a:r>
            <a:r>
              <a:rPr lang="en-US" b="1" dirty="0">
                <a:latin typeface="Courier New" charset="0"/>
              </a:rPr>
              <a:t>Runnable</a:t>
            </a:r>
          </a:p>
          <a:p>
            <a:pPr lvl="1"/>
            <a:r>
              <a:rPr lang="en-US" dirty="0"/>
              <a:t>Create new threads using </a:t>
            </a:r>
            <a:r>
              <a:rPr lang="en-US" b="1" dirty="0">
                <a:latin typeface="Courier New" charset="0"/>
              </a:rPr>
              <a:t>Thread</a:t>
            </a:r>
            <a:r>
              <a:rPr lang="en-US" dirty="0"/>
              <a:t> constructors</a:t>
            </a:r>
          </a:p>
          <a:p>
            <a:pPr lvl="2"/>
            <a:r>
              <a:rPr lang="en-US" b="1" dirty="0">
                <a:latin typeface="Courier New" charset="0"/>
              </a:rPr>
              <a:t>Thread( </a:t>
            </a:r>
            <a:r>
              <a:rPr lang="en-US" b="1" dirty="0" err="1">
                <a:latin typeface="Courier New" charset="0"/>
              </a:rPr>
              <a:t>runnableObject</a:t>
            </a:r>
            <a:r>
              <a:rPr lang="en-US" b="1" dirty="0">
                <a:latin typeface="Courier New" charset="0"/>
              </a:rPr>
              <a:t> )</a:t>
            </a:r>
          </a:p>
          <a:p>
            <a:pPr lvl="2"/>
            <a:r>
              <a:rPr lang="en-US" b="1" dirty="0">
                <a:latin typeface="Courier New" charset="0"/>
              </a:rPr>
              <a:t>Thread( </a:t>
            </a:r>
            <a:r>
              <a:rPr lang="en-US" b="1" dirty="0" err="1">
                <a:latin typeface="Courier New" charset="0"/>
              </a:rPr>
              <a:t>runnableObject</a:t>
            </a:r>
            <a:r>
              <a:rPr lang="en-US" b="1" dirty="0">
                <a:latin typeface="Courier New" charset="0"/>
              </a:rPr>
              <a:t>, </a:t>
            </a:r>
            <a:r>
              <a:rPr lang="en-US" b="1" dirty="0" err="1">
                <a:latin typeface="Courier New" charset="0"/>
              </a:rPr>
              <a:t>threadName</a:t>
            </a:r>
            <a:r>
              <a:rPr lang="en-US" b="1" dirty="0">
                <a:latin typeface="Courier New" charset="0"/>
              </a:rPr>
              <a:t> )</a:t>
            </a:r>
          </a:p>
        </p:txBody>
      </p:sp>
    </p:spTree>
    <p:extLst>
      <p:ext uri="{BB962C8B-B14F-4D97-AF65-F5344CB8AC3E}">
        <p14:creationId xmlns:p14="http://schemas.microsoft.com/office/powerpoint/2010/main" val="2283697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1000">
                                          <p:stCondLst>
                                            <p:cond delay="0"/>
                                          </p:stCondLst>
                                        </p:cTn>
                                        <p:tgtEl>
                                          <p:spTgt spid="542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fade">
                                      <p:cBhvr>
                                        <p:cTn id="27" dur="1000">
                                          <p:stCondLst>
                                            <p:cond delay="0"/>
                                          </p:stCondLst>
                                        </p:cTn>
                                        <p:tgtEl>
                                          <p:spTgt spid="54275">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275">
                                            <p:txEl>
                                              <p:pRg st="5" end="5"/>
                                            </p:txEl>
                                          </p:spTgt>
                                        </p:tgtEl>
                                        <p:attrNameLst>
                                          <p:attrName>style.visibility</p:attrName>
                                        </p:attrNameLst>
                                      </p:cBhvr>
                                      <p:to>
                                        <p:strVal val="visible"/>
                                      </p:to>
                                    </p:set>
                                    <p:animEffect transition="in" filter="fade">
                                      <p:cBhvr>
                                        <p:cTn id="30" dur="1000">
                                          <p:stCondLst>
                                            <p:cond delay="0"/>
                                          </p:stCondLst>
                                        </p:cTn>
                                        <p:tgtEl>
                                          <p:spTgt spid="54275">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275">
                                            <p:txEl>
                                              <p:pRg st="6" end="6"/>
                                            </p:txEl>
                                          </p:spTgt>
                                        </p:tgtEl>
                                        <p:attrNameLst>
                                          <p:attrName>style.visibility</p:attrName>
                                        </p:attrNameLst>
                                      </p:cBhvr>
                                      <p:to>
                                        <p:strVal val="visible"/>
                                      </p:to>
                                    </p:set>
                                    <p:animEffect transition="in" filter="fade">
                                      <p:cBhvr>
                                        <p:cTn id="33" dur="1000">
                                          <p:stCondLst>
                                            <p:cond delay="0"/>
                                          </p:stCondLst>
                                        </p:cTn>
                                        <p:tgtEl>
                                          <p:spTgt spid="54275">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275">
                                            <p:txEl>
                                              <p:pRg st="7" end="7"/>
                                            </p:txEl>
                                          </p:spTgt>
                                        </p:tgtEl>
                                        <p:attrNameLst>
                                          <p:attrName>style.visibility</p:attrName>
                                        </p:attrNameLst>
                                      </p:cBhvr>
                                      <p:to>
                                        <p:strVal val="visible"/>
                                      </p:to>
                                    </p:set>
                                    <p:animEffect transition="in" filter="fade">
                                      <p:cBhvr>
                                        <p:cTn id="36" dur="1000">
                                          <p:stCondLst>
                                            <p:cond delay="0"/>
                                          </p:stCondLst>
                                        </p:cTn>
                                        <p:tgtEl>
                                          <p:spTgt spid="5427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animEffect transition="in" filter="fade">
                                      <p:cBhvr>
                                        <p:cTn id="39" dur="1000">
                                          <p:stCondLst>
                                            <p:cond delay="0"/>
                                          </p:stCondLst>
                                        </p:cTn>
                                        <p:tgtEl>
                                          <p:spTgt spid="54275">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275">
                                            <p:txEl>
                                              <p:pRg st="9" end="9"/>
                                            </p:txEl>
                                          </p:spTgt>
                                        </p:tgtEl>
                                        <p:attrNameLst>
                                          <p:attrName>style.visibility</p:attrName>
                                        </p:attrNameLst>
                                      </p:cBhvr>
                                      <p:to>
                                        <p:strVal val="visible"/>
                                      </p:to>
                                    </p:set>
                                    <p:animEffect transition="in" filter="fade">
                                      <p:cBhvr>
                                        <p:cTn id="42" dur="1000">
                                          <p:stCondLst>
                                            <p:cond delay="0"/>
                                          </p:stCondLst>
                                        </p:cTn>
                                        <p:tgtEl>
                                          <p:spTgt spid="54275">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275">
                                            <p:txEl>
                                              <p:pRg st="10" end="10"/>
                                            </p:txEl>
                                          </p:spTgt>
                                        </p:tgtEl>
                                        <p:attrNameLst>
                                          <p:attrName>style.visibility</p:attrName>
                                        </p:attrNameLst>
                                      </p:cBhvr>
                                      <p:to>
                                        <p:strVal val="visible"/>
                                      </p:to>
                                    </p:set>
                                    <p:animEffect transition="in" filter="fade">
                                      <p:cBhvr>
                                        <p:cTn id="45" dur="1000">
                                          <p:stCondLst>
                                            <p:cond delay="0"/>
                                          </p:stCondLst>
                                        </p:cTn>
                                        <p:tgtEl>
                                          <p:spTgt spid="54275">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275">
                                            <p:txEl>
                                              <p:pRg st="11" end="11"/>
                                            </p:txEl>
                                          </p:spTgt>
                                        </p:tgtEl>
                                        <p:attrNameLst>
                                          <p:attrName>style.visibility</p:attrName>
                                        </p:attrNameLst>
                                      </p:cBhvr>
                                      <p:to>
                                        <p:strVal val="visible"/>
                                      </p:to>
                                    </p:set>
                                    <p:animEffect transition="in" filter="fade">
                                      <p:cBhvr>
                                        <p:cTn id="48" dur="1000">
                                          <p:stCondLst>
                                            <p:cond delay="0"/>
                                          </p:stCondLst>
                                        </p:cTn>
                                        <p:tgtEl>
                                          <p:spTgt spid="542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56</a:t>
            </a:fld>
            <a:endParaRPr lang="en-US"/>
          </a:p>
        </p:txBody>
      </p:sp>
      <p:sp>
        <p:nvSpPr>
          <p:cNvPr id="54274" name="Rectangle 2"/>
          <p:cNvSpPr>
            <a:spLocks noGrp="1" noChangeArrowheads="1"/>
          </p:cNvSpPr>
          <p:nvPr>
            <p:ph type="title"/>
          </p:nvPr>
        </p:nvSpPr>
        <p:spPr/>
        <p:txBody>
          <a:bodyPr/>
          <a:lstStyle/>
          <a:p>
            <a:r>
              <a:rPr lang="en-US" sz="2800" b="1" dirty="0">
                <a:solidFill>
                  <a:srgbClr val="000000"/>
                </a:solidFill>
                <a:latin typeface="Courier New" charset="0"/>
                <a:cs typeface="Courier New" charset="0"/>
              </a:rPr>
              <a:t>Wait and Notify</a:t>
            </a:r>
            <a:endParaRPr lang="en-US" sz="2800" dirty="0">
              <a:solidFill>
                <a:srgbClr val="000000"/>
              </a:solidFill>
              <a:latin typeface="Times New Roman" charset="0"/>
              <a:cs typeface="Times New Roman" charset="0"/>
            </a:endParaRPr>
          </a:p>
        </p:txBody>
      </p:sp>
      <p:sp>
        <p:nvSpPr>
          <p:cNvPr id="54275" name="Rectangle 3"/>
          <p:cNvSpPr>
            <a:spLocks noGrp="1" noChangeArrowheads="1"/>
          </p:cNvSpPr>
          <p:nvPr>
            <p:ph type="body" idx="1"/>
          </p:nvPr>
        </p:nvSpPr>
        <p:spPr>
          <a:xfrm>
            <a:off x="1981200" y="1417639"/>
            <a:ext cx="8229600" cy="4708525"/>
          </a:xfrm>
        </p:spPr>
        <p:txBody>
          <a:bodyPr>
            <a:normAutofit lnSpcReduction="10000"/>
          </a:bodyPr>
          <a:lstStyle/>
          <a:p>
            <a:r>
              <a:rPr lang="en-US" dirty="0" smtClean="0"/>
              <a:t>Waiting and Notification is a mechanism to pause and resume execution of Threads</a:t>
            </a:r>
          </a:p>
          <a:p>
            <a:r>
              <a:rPr lang="en-US" dirty="0" smtClean="0"/>
              <a:t>This is needed for intra thread communication</a:t>
            </a:r>
          </a:p>
          <a:p>
            <a:r>
              <a:rPr lang="en-US" dirty="0" smtClean="0"/>
              <a:t>For </a:t>
            </a:r>
            <a:r>
              <a:rPr lang="en-US" dirty="0" err="1" smtClean="0"/>
              <a:t>eg</a:t>
            </a:r>
            <a:r>
              <a:rPr lang="en-US" dirty="0" smtClean="0"/>
              <a:t>:- A professor asks a question to the students. He needs to wait till the Student responds and then professor can say whether the answer is right or wrong</a:t>
            </a:r>
          </a:p>
          <a:p>
            <a:pPr lvl="1"/>
            <a:r>
              <a:rPr lang="en-US" dirty="0" smtClean="0"/>
              <a:t>Professor Thread is executing – Student thread has to wait</a:t>
            </a:r>
          </a:p>
          <a:p>
            <a:pPr lvl="1"/>
            <a:r>
              <a:rPr lang="en-US" dirty="0" smtClean="0"/>
              <a:t>Professor Thread has to wait after asking a Question – Student Thread gets notified and answers the question</a:t>
            </a:r>
          </a:p>
          <a:p>
            <a:pPr lvl="1"/>
            <a:r>
              <a:rPr lang="en-US" dirty="0" smtClean="0"/>
              <a:t>Professor gets notified after Student answers the question – Student Thread has to wait to hear the feedback from professor etc.</a:t>
            </a:r>
          </a:p>
        </p:txBody>
      </p:sp>
    </p:spTree>
    <p:extLst>
      <p:ext uri="{BB962C8B-B14F-4D97-AF65-F5344CB8AC3E}">
        <p14:creationId xmlns:p14="http://schemas.microsoft.com/office/powerpoint/2010/main" val="3843912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4275">
                                            <p:txEl>
                                              <p:pRg st="1" end="1"/>
                                            </p:txEl>
                                          </p:spTgt>
                                        </p:tgtEl>
                                        <p:attrNameLst>
                                          <p:attrName>style.visibility</p:attrName>
                                        </p:attrNameLst>
                                      </p:cBhvr>
                                      <p:to>
                                        <p:strVal val="visible"/>
                                      </p:to>
                                    </p:set>
                                    <p:animEffect transition="in" filter="fade">
                                      <p:cBhvr>
                                        <p:cTn id="18" dur="1000">
                                          <p:stCondLst>
                                            <p:cond delay="0"/>
                                          </p:stCondLst>
                                        </p:cTn>
                                        <p:tgtEl>
                                          <p:spTgt spid="5427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4275">
                                            <p:txEl>
                                              <p:pRg st="2" end="2"/>
                                            </p:txEl>
                                          </p:spTgt>
                                        </p:tgtEl>
                                        <p:attrNameLst>
                                          <p:attrName>style.visibility</p:attrName>
                                        </p:attrNameLst>
                                      </p:cBhvr>
                                      <p:to>
                                        <p:strVal val="visible"/>
                                      </p:to>
                                    </p:set>
                                    <p:animEffect transition="in" filter="fade">
                                      <p:cBhvr>
                                        <p:cTn id="23" dur="1000">
                                          <p:stCondLst>
                                            <p:cond delay="0"/>
                                          </p:stCondLst>
                                        </p:cTn>
                                        <p:tgtEl>
                                          <p:spTgt spid="54275">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275">
                                            <p:txEl>
                                              <p:pRg st="3" end="3"/>
                                            </p:txEl>
                                          </p:spTgt>
                                        </p:tgtEl>
                                        <p:attrNameLst>
                                          <p:attrName>style.visibility</p:attrName>
                                        </p:attrNameLst>
                                      </p:cBhvr>
                                      <p:to>
                                        <p:strVal val="visible"/>
                                      </p:to>
                                    </p:set>
                                    <p:animEffect transition="in" filter="fade">
                                      <p:cBhvr>
                                        <p:cTn id="26" dur="1000">
                                          <p:stCondLst>
                                            <p:cond delay="0"/>
                                          </p:stCondLst>
                                        </p:cTn>
                                        <p:tgtEl>
                                          <p:spTgt spid="54275">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4275">
                                            <p:txEl>
                                              <p:pRg st="4" end="4"/>
                                            </p:txEl>
                                          </p:spTgt>
                                        </p:tgtEl>
                                        <p:attrNameLst>
                                          <p:attrName>style.visibility</p:attrName>
                                        </p:attrNameLst>
                                      </p:cBhvr>
                                      <p:to>
                                        <p:strVal val="visible"/>
                                      </p:to>
                                    </p:set>
                                    <p:animEffect transition="in" filter="fade">
                                      <p:cBhvr>
                                        <p:cTn id="29" dur="1000">
                                          <p:stCondLst>
                                            <p:cond delay="0"/>
                                          </p:stCondLst>
                                        </p:cTn>
                                        <p:tgtEl>
                                          <p:spTgt spid="54275">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fade">
                                      <p:cBhvr>
                                        <p:cTn id="32" dur="1000">
                                          <p:stCondLst>
                                            <p:cond delay="0"/>
                                          </p:stCondLst>
                                        </p:cTn>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57</a:t>
            </a:fld>
            <a:endParaRPr lang="en-US"/>
          </a:p>
        </p:txBody>
      </p:sp>
      <p:sp>
        <p:nvSpPr>
          <p:cNvPr id="54274" name="Rectangle 2"/>
          <p:cNvSpPr>
            <a:spLocks noGrp="1" noChangeArrowheads="1"/>
          </p:cNvSpPr>
          <p:nvPr>
            <p:ph type="title"/>
          </p:nvPr>
        </p:nvSpPr>
        <p:spPr/>
        <p:txBody>
          <a:bodyPr>
            <a:normAutofit/>
          </a:bodyPr>
          <a:lstStyle/>
          <a:p>
            <a:r>
              <a:rPr lang="en-US" dirty="0">
                <a:solidFill>
                  <a:srgbClr val="000000"/>
                </a:solidFill>
                <a:latin typeface="+mj-lt"/>
                <a:cs typeface="Courier New" charset="0"/>
              </a:rPr>
              <a:t>Runnable</a:t>
            </a:r>
            <a:r>
              <a:rPr lang="en-US" dirty="0">
                <a:solidFill>
                  <a:srgbClr val="000000"/>
                </a:solidFill>
                <a:latin typeface="+mj-lt"/>
                <a:cs typeface="Times New Roman" charset="0"/>
              </a:rPr>
              <a:t> Interface</a:t>
            </a:r>
          </a:p>
        </p:txBody>
      </p:sp>
      <p:sp>
        <p:nvSpPr>
          <p:cNvPr id="54275" name="Rectangle 3"/>
          <p:cNvSpPr>
            <a:spLocks noGrp="1" noChangeArrowheads="1"/>
          </p:cNvSpPr>
          <p:nvPr>
            <p:ph type="body" idx="1"/>
          </p:nvPr>
        </p:nvSpPr>
        <p:spPr>
          <a:xfrm>
            <a:off x="1981200" y="1417639"/>
            <a:ext cx="8229600" cy="4708525"/>
          </a:xfrm>
        </p:spPr>
        <p:txBody>
          <a:bodyPr>
            <a:normAutofit/>
          </a:bodyPr>
          <a:lstStyle/>
          <a:p>
            <a:r>
              <a:rPr lang="en-US" dirty="0"/>
              <a:t>Java does not support multiple inheritance</a:t>
            </a:r>
          </a:p>
          <a:p>
            <a:pPr lvl="1"/>
            <a:r>
              <a:rPr lang="en-US" dirty="0"/>
              <a:t>Instead, use interfaces</a:t>
            </a:r>
          </a:p>
          <a:p>
            <a:pPr lvl="1"/>
            <a:r>
              <a:rPr lang="en-US" dirty="0"/>
              <a:t>Until now, we inherited from class </a:t>
            </a:r>
            <a:r>
              <a:rPr lang="en-US" b="1" dirty="0">
                <a:latin typeface="Courier New" charset="0"/>
              </a:rPr>
              <a:t>Thread</a:t>
            </a:r>
            <a:r>
              <a:rPr lang="en-US" dirty="0"/>
              <a:t>, overrode </a:t>
            </a:r>
            <a:r>
              <a:rPr lang="en-US" b="1" dirty="0">
                <a:latin typeface="Courier New" charset="0"/>
              </a:rPr>
              <a:t>run</a:t>
            </a:r>
          </a:p>
          <a:p>
            <a:r>
              <a:rPr lang="en-US" dirty="0"/>
              <a:t>Multithreading for an already derived class</a:t>
            </a:r>
          </a:p>
          <a:p>
            <a:pPr lvl="1"/>
            <a:r>
              <a:rPr lang="en-US" dirty="0"/>
              <a:t>Implement interface </a:t>
            </a:r>
            <a:r>
              <a:rPr lang="en-US" b="1" dirty="0">
                <a:latin typeface="Courier New" charset="0"/>
              </a:rPr>
              <a:t>Runnable</a:t>
            </a:r>
            <a:r>
              <a:rPr lang="en-US" dirty="0"/>
              <a:t> (</a:t>
            </a:r>
            <a:r>
              <a:rPr lang="en-US" b="1" dirty="0" err="1">
                <a:latin typeface="Courier New" charset="0"/>
              </a:rPr>
              <a:t>java.lang</a:t>
            </a:r>
            <a:r>
              <a:rPr lang="en-US" dirty="0"/>
              <a:t>)</a:t>
            </a:r>
          </a:p>
          <a:p>
            <a:pPr lvl="2"/>
            <a:r>
              <a:rPr lang="en-US" dirty="0"/>
              <a:t>New class objects "are" </a:t>
            </a:r>
            <a:r>
              <a:rPr lang="en-US" b="1" dirty="0">
                <a:latin typeface="Courier New" charset="0"/>
              </a:rPr>
              <a:t>Runnable</a:t>
            </a:r>
            <a:r>
              <a:rPr lang="en-US" dirty="0"/>
              <a:t> objects</a:t>
            </a:r>
          </a:p>
          <a:p>
            <a:pPr lvl="1"/>
            <a:r>
              <a:rPr lang="en-US" dirty="0"/>
              <a:t>Override </a:t>
            </a:r>
            <a:r>
              <a:rPr lang="en-US" b="1" dirty="0">
                <a:latin typeface="Courier New" charset="0"/>
              </a:rPr>
              <a:t>run</a:t>
            </a:r>
            <a:r>
              <a:rPr lang="en-US" dirty="0"/>
              <a:t> method</a:t>
            </a:r>
          </a:p>
          <a:p>
            <a:pPr lvl="2"/>
            <a:r>
              <a:rPr lang="en-US" dirty="0"/>
              <a:t>Controls thread, just as deriving from </a:t>
            </a:r>
            <a:r>
              <a:rPr lang="en-US" b="1" dirty="0">
                <a:latin typeface="Courier New" charset="0"/>
              </a:rPr>
              <a:t>Thread</a:t>
            </a:r>
            <a:r>
              <a:rPr lang="en-US" dirty="0"/>
              <a:t> class</a:t>
            </a:r>
          </a:p>
          <a:p>
            <a:pPr lvl="2"/>
            <a:r>
              <a:rPr lang="en-US" dirty="0"/>
              <a:t>In fact, class </a:t>
            </a:r>
            <a:r>
              <a:rPr lang="en-US" b="1" dirty="0">
                <a:latin typeface="Courier New" charset="0"/>
              </a:rPr>
              <a:t>Thread</a:t>
            </a:r>
            <a:r>
              <a:rPr lang="en-US" dirty="0"/>
              <a:t> implements interface </a:t>
            </a:r>
            <a:r>
              <a:rPr lang="en-US" b="1" dirty="0">
                <a:latin typeface="Courier New" charset="0"/>
              </a:rPr>
              <a:t>Runnable</a:t>
            </a:r>
          </a:p>
          <a:p>
            <a:pPr lvl="1"/>
            <a:r>
              <a:rPr lang="en-US" dirty="0"/>
              <a:t>Create new threads using </a:t>
            </a:r>
            <a:r>
              <a:rPr lang="en-US" b="1" dirty="0">
                <a:latin typeface="Courier New" charset="0"/>
              </a:rPr>
              <a:t>Thread</a:t>
            </a:r>
            <a:r>
              <a:rPr lang="en-US" dirty="0"/>
              <a:t> constructors</a:t>
            </a:r>
          </a:p>
          <a:p>
            <a:pPr lvl="2"/>
            <a:r>
              <a:rPr lang="en-US" b="1" dirty="0">
                <a:latin typeface="Courier New" charset="0"/>
              </a:rPr>
              <a:t>Thread( </a:t>
            </a:r>
            <a:r>
              <a:rPr lang="en-US" b="1" dirty="0" err="1">
                <a:latin typeface="Courier New" charset="0"/>
              </a:rPr>
              <a:t>runnableObject</a:t>
            </a:r>
            <a:r>
              <a:rPr lang="en-US" b="1" dirty="0">
                <a:latin typeface="Courier New" charset="0"/>
              </a:rPr>
              <a:t> )</a:t>
            </a:r>
          </a:p>
          <a:p>
            <a:pPr lvl="2"/>
            <a:r>
              <a:rPr lang="en-US" b="1" dirty="0">
                <a:latin typeface="Courier New" charset="0"/>
              </a:rPr>
              <a:t>Thread( </a:t>
            </a:r>
            <a:r>
              <a:rPr lang="en-US" b="1" dirty="0" err="1">
                <a:latin typeface="Courier New" charset="0"/>
              </a:rPr>
              <a:t>runnableObject</a:t>
            </a:r>
            <a:r>
              <a:rPr lang="en-US" b="1" dirty="0">
                <a:latin typeface="Courier New" charset="0"/>
              </a:rPr>
              <a:t>, </a:t>
            </a:r>
            <a:r>
              <a:rPr lang="en-US" b="1" dirty="0" err="1">
                <a:latin typeface="Courier New" charset="0"/>
              </a:rPr>
              <a:t>threadName</a:t>
            </a:r>
            <a:r>
              <a:rPr lang="en-US" b="1" dirty="0">
                <a:latin typeface="Courier New" charset="0"/>
              </a:rPr>
              <a:t> )</a:t>
            </a:r>
          </a:p>
        </p:txBody>
      </p:sp>
    </p:spTree>
    <p:extLst>
      <p:ext uri="{BB962C8B-B14F-4D97-AF65-F5344CB8AC3E}">
        <p14:creationId xmlns:p14="http://schemas.microsoft.com/office/powerpoint/2010/main" val="2283697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1000">
                                          <p:stCondLst>
                                            <p:cond delay="0"/>
                                          </p:stCondLst>
                                        </p:cTn>
                                        <p:tgtEl>
                                          <p:spTgt spid="542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fade">
                                      <p:cBhvr>
                                        <p:cTn id="27" dur="1000">
                                          <p:stCondLst>
                                            <p:cond delay="0"/>
                                          </p:stCondLst>
                                        </p:cTn>
                                        <p:tgtEl>
                                          <p:spTgt spid="54275">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275">
                                            <p:txEl>
                                              <p:pRg st="5" end="5"/>
                                            </p:txEl>
                                          </p:spTgt>
                                        </p:tgtEl>
                                        <p:attrNameLst>
                                          <p:attrName>style.visibility</p:attrName>
                                        </p:attrNameLst>
                                      </p:cBhvr>
                                      <p:to>
                                        <p:strVal val="visible"/>
                                      </p:to>
                                    </p:set>
                                    <p:animEffect transition="in" filter="fade">
                                      <p:cBhvr>
                                        <p:cTn id="30" dur="1000">
                                          <p:stCondLst>
                                            <p:cond delay="0"/>
                                          </p:stCondLst>
                                        </p:cTn>
                                        <p:tgtEl>
                                          <p:spTgt spid="54275">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275">
                                            <p:txEl>
                                              <p:pRg st="6" end="6"/>
                                            </p:txEl>
                                          </p:spTgt>
                                        </p:tgtEl>
                                        <p:attrNameLst>
                                          <p:attrName>style.visibility</p:attrName>
                                        </p:attrNameLst>
                                      </p:cBhvr>
                                      <p:to>
                                        <p:strVal val="visible"/>
                                      </p:to>
                                    </p:set>
                                    <p:animEffect transition="in" filter="fade">
                                      <p:cBhvr>
                                        <p:cTn id="33" dur="1000">
                                          <p:stCondLst>
                                            <p:cond delay="0"/>
                                          </p:stCondLst>
                                        </p:cTn>
                                        <p:tgtEl>
                                          <p:spTgt spid="54275">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275">
                                            <p:txEl>
                                              <p:pRg st="7" end="7"/>
                                            </p:txEl>
                                          </p:spTgt>
                                        </p:tgtEl>
                                        <p:attrNameLst>
                                          <p:attrName>style.visibility</p:attrName>
                                        </p:attrNameLst>
                                      </p:cBhvr>
                                      <p:to>
                                        <p:strVal val="visible"/>
                                      </p:to>
                                    </p:set>
                                    <p:animEffect transition="in" filter="fade">
                                      <p:cBhvr>
                                        <p:cTn id="36" dur="1000">
                                          <p:stCondLst>
                                            <p:cond delay="0"/>
                                          </p:stCondLst>
                                        </p:cTn>
                                        <p:tgtEl>
                                          <p:spTgt spid="5427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animEffect transition="in" filter="fade">
                                      <p:cBhvr>
                                        <p:cTn id="39" dur="1000">
                                          <p:stCondLst>
                                            <p:cond delay="0"/>
                                          </p:stCondLst>
                                        </p:cTn>
                                        <p:tgtEl>
                                          <p:spTgt spid="54275">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275">
                                            <p:txEl>
                                              <p:pRg st="9" end="9"/>
                                            </p:txEl>
                                          </p:spTgt>
                                        </p:tgtEl>
                                        <p:attrNameLst>
                                          <p:attrName>style.visibility</p:attrName>
                                        </p:attrNameLst>
                                      </p:cBhvr>
                                      <p:to>
                                        <p:strVal val="visible"/>
                                      </p:to>
                                    </p:set>
                                    <p:animEffect transition="in" filter="fade">
                                      <p:cBhvr>
                                        <p:cTn id="42" dur="1000">
                                          <p:stCondLst>
                                            <p:cond delay="0"/>
                                          </p:stCondLst>
                                        </p:cTn>
                                        <p:tgtEl>
                                          <p:spTgt spid="54275">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275">
                                            <p:txEl>
                                              <p:pRg st="10" end="10"/>
                                            </p:txEl>
                                          </p:spTgt>
                                        </p:tgtEl>
                                        <p:attrNameLst>
                                          <p:attrName>style.visibility</p:attrName>
                                        </p:attrNameLst>
                                      </p:cBhvr>
                                      <p:to>
                                        <p:strVal val="visible"/>
                                      </p:to>
                                    </p:set>
                                    <p:animEffect transition="in" filter="fade">
                                      <p:cBhvr>
                                        <p:cTn id="45" dur="1000">
                                          <p:stCondLst>
                                            <p:cond delay="0"/>
                                          </p:stCondLst>
                                        </p:cTn>
                                        <p:tgtEl>
                                          <p:spTgt spid="54275">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275">
                                            <p:txEl>
                                              <p:pRg st="11" end="11"/>
                                            </p:txEl>
                                          </p:spTgt>
                                        </p:tgtEl>
                                        <p:attrNameLst>
                                          <p:attrName>style.visibility</p:attrName>
                                        </p:attrNameLst>
                                      </p:cBhvr>
                                      <p:to>
                                        <p:strVal val="visible"/>
                                      </p:to>
                                    </p:set>
                                    <p:animEffect transition="in" filter="fade">
                                      <p:cBhvr>
                                        <p:cTn id="48" dur="1000">
                                          <p:stCondLst>
                                            <p:cond delay="0"/>
                                          </p:stCondLst>
                                        </p:cTn>
                                        <p:tgtEl>
                                          <p:spTgt spid="542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58</a:t>
            </a:fld>
            <a:endParaRPr lang="en-US"/>
          </a:p>
        </p:txBody>
      </p:sp>
      <p:sp>
        <p:nvSpPr>
          <p:cNvPr id="54274" name="Rectangle 2"/>
          <p:cNvSpPr>
            <a:spLocks noGrp="1" noChangeArrowheads="1"/>
          </p:cNvSpPr>
          <p:nvPr>
            <p:ph type="title"/>
          </p:nvPr>
        </p:nvSpPr>
        <p:spPr/>
        <p:txBody>
          <a:bodyPr>
            <a:normAutofit/>
          </a:bodyPr>
          <a:lstStyle/>
          <a:p>
            <a:r>
              <a:rPr lang="en-US" dirty="0" smtClean="0">
                <a:solidFill>
                  <a:srgbClr val="000000"/>
                </a:solidFill>
                <a:latin typeface="+mj-lt"/>
                <a:cs typeface="Courier New" charset="0"/>
              </a:rPr>
              <a:t>Wait and Notify</a:t>
            </a:r>
            <a:endParaRPr lang="en-US" dirty="0">
              <a:solidFill>
                <a:srgbClr val="000000"/>
              </a:solidFill>
              <a:latin typeface="+mj-lt"/>
              <a:cs typeface="Times New Roman" charset="0"/>
            </a:endParaRPr>
          </a:p>
        </p:txBody>
      </p:sp>
      <p:sp>
        <p:nvSpPr>
          <p:cNvPr id="54275" name="Rectangle 3"/>
          <p:cNvSpPr>
            <a:spLocks noGrp="1" noChangeArrowheads="1"/>
          </p:cNvSpPr>
          <p:nvPr>
            <p:ph type="body" idx="1"/>
          </p:nvPr>
        </p:nvSpPr>
        <p:spPr>
          <a:xfrm>
            <a:off x="1981200" y="1417639"/>
            <a:ext cx="8229600" cy="4708525"/>
          </a:xfrm>
        </p:spPr>
        <p:txBody>
          <a:bodyPr>
            <a:normAutofit lnSpcReduction="10000"/>
          </a:bodyPr>
          <a:lstStyle/>
          <a:p>
            <a:r>
              <a:rPr lang="en-US" dirty="0" smtClean="0"/>
              <a:t>Waiting and Notification is a mechanism to pause and resume execution of Threads</a:t>
            </a:r>
          </a:p>
          <a:p>
            <a:r>
              <a:rPr lang="en-US" dirty="0" smtClean="0"/>
              <a:t>This is needed for intra thread communication</a:t>
            </a:r>
          </a:p>
          <a:p>
            <a:r>
              <a:rPr lang="en-US" dirty="0" smtClean="0"/>
              <a:t>For </a:t>
            </a:r>
            <a:r>
              <a:rPr lang="en-US" dirty="0" err="1" smtClean="0"/>
              <a:t>eg</a:t>
            </a:r>
            <a:r>
              <a:rPr lang="en-US" dirty="0" smtClean="0"/>
              <a:t>:- A professor asks a question to the students. He needs to wait till the Student responds and then professor can say whether the answer is right or wrong</a:t>
            </a:r>
          </a:p>
          <a:p>
            <a:pPr lvl="1"/>
            <a:r>
              <a:rPr lang="en-US" dirty="0" smtClean="0"/>
              <a:t>Professor Thread is executing – Student thread has to wait</a:t>
            </a:r>
          </a:p>
          <a:p>
            <a:pPr lvl="1"/>
            <a:r>
              <a:rPr lang="en-US" dirty="0" smtClean="0"/>
              <a:t>Professor Thread has to wait after asking a Question – Student Thread gets notified and answers the question</a:t>
            </a:r>
          </a:p>
          <a:p>
            <a:pPr lvl="1"/>
            <a:r>
              <a:rPr lang="en-US" dirty="0" smtClean="0"/>
              <a:t>Professor gets notified after Student answers the question – Student Thread has to wait to hear the feedback from professor etc.</a:t>
            </a:r>
          </a:p>
        </p:txBody>
      </p:sp>
    </p:spTree>
    <p:extLst>
      <p:ext uri="{BB962C8B-B14F-4D97-AF65-F5344CB8AC3E}">
        <p14:creationId xmlns:p14="http://schemas.microsoft.com/office/powerpoint/2010/main" val="3843912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4275">
                                            <p:txEl>
                                              <p:pRg st="1" end="1"/>
                                            </p:txEl>
                                          </p:spTgt>
                                        </p:tgtEl>
                                        <p:attrNameLst>
                                          <p:attrName>style.visibility</p:attrName>
                                        </p:attrNameLst>
                                      </p:cBhvr>
                                      <p:to>
                                        <p:strVal val="visible"/>
                                      </p:to>
                                    </p:set>
                                    <p:animEffect transition="in" filter="fade">
                                      <p:cBhvr>
                                        <p:cTn id="18" dur="1000">
                                          <p:stCondLst>
                                            <p:cond delay="0"/>
                                          </p:stCondLst>
                                        </p:cTn>
                                        <p:tgtEl>
                                          <p:spTgt spid="5427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4275">
                                            <p:txEl>
                                              <p:pRg st="2" end="2"/>
                                            </p:txEl>
                                          </p:spTgt>
                                        </p:tgtEl>
                                        <p:attrNameLst>
                                          <p:attrName>style.visibility</p:attrName>
                                        </p:attrNameLst>
                                      </p:cBhvr>
                                      <p:to>
                                        <p:strVal val="visible"/>
                                      </p:to>
                                    </p:set>
                                    <p:animEffect transition="in" filter="fade">
                                      <p:cBhvr>
                                        <p:cTn id="23" dur="1000">
                                          <p:stCondLst>
                                            <p:cond delay="0"/>
                                          </p:stCondLst>
                                        </p:cTn>
                                        <p:tgtEl>
                                          <p:spTgt spid="54275">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275">
                                            <p:txEl>
                                              <p:pRg st="3" end="3"/>
                                            </p:txEl>
                                          </p:spTgt>
                                        </p:tgtEl>
                                        <p:attrNameLst>
                                          <p:attrName>style.visibility</p:attrName>
                                        </p:attrNameLst>
                                      </p:cBhvr>
                                      <p:to>
                                        <p:strVal val="visible"/>
                                      </p:to>
                                    </p:set>
                                    <p:animEffect transition="in" filter="fade">
                                      <p:cBhvr>
                                        <p:cTn id="26" dur="1000">
                                          <p:stCondLst>
                                            <p:cond delay="0"/>
                                          </p:stCondLst>
                                        </p:cTn>
                                        <p:tgtEl>
                                          <p:spTgt spid="54275">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4275">
                                            <p:txEl>
                                              <p:pRg st="4" end="4"/>
                                            </p:txEl>
                                          </p:spTgt>
                                        </p:tgtEl>
                                        <p:attrNameLst>
                                          <p:attrName>style.visibility</p:attrName>
                                        </p:attrNameLst>
                                      </p:cBhvr>
                                      <p:to>
                                        <p:strVal val="visible"/>
                                      </p:to>
                                    </p:set>
                                    <p:animEffect transition="in" filter="fade">
                                      <p:cBhvr>
                                        <p:cTn id="29" dur="1000">
                                          <p:stCondLst>
                                            <p:cond delay="0"/>
                                          </p:stCondLst>
                                        </p:cTn>
                                        <p:tgtEl>
                                          <p:spTgt spid="54275">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fade">
                                      <p:cBhvr>
                                        <p:cTn id="32" dur="1000">
                                          <p:stCondLst>
                                            <p:cond delay="0"/>
                                          </p:stCondLst>
                                        </p:cTn>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59</a:t>
            </a:fld>
            <a:endParaRPr lang="en-US"/>
          </a:p>
        </p:txBody>
      </p:sp>
      <p:sp>
        <p:nvSpPr>
          <p:cNvPr id="54274" name="Rectangle 2"/>
          <p:cNvSpPr>
            <a:spLocks noGrp="1" noChangeArrowheads="1"/>
          </p:cNvSpPr>
          <p:nvPr>
            <p:ph type="title"/>
          </p:nvPr>
        </p:nvSpPr>
        <p:spPr>
          <a:xfrm>
            <a:off x="1981200" y="7938"/>
            <a:ext cx="8229600" cy="1143000"/>
          </a:xfrm>
        </p:spPr>
        <p:txBody>
          <a:bodyPr>
            <a:normAutofit/>
          </a:bodyPr>
          <a:lstStyle/>
          <a:p>
            <a:r>
              <a:rPr lang="en-US" dirty="0" smtClean="0">
                <a:solidFill>
                  <a:srgbClr val="000000"/>
                </a:solidFill>
                <a:latin typeface="+mj-lt"/>
                <a:cs typeface="Courier New" charset="0"/>
              </a:rPr>
              <a:t>File (</a:t>
            </a:r>
            <a:r>
              <a:rPr lang="en-US" dirty="0" err="1" smtClean="0">
                <a:solidFill>
                  <a:srgbClr val="000000"/>
                </a:solidFill>
                <a:latin typeface="+mj-lt"/>
                <a:cs typeface="Courier New" charset="0"/>
              </a:rPr>
              <a:t>java.io.File</a:t>
            </a:r>
            <a:r>
              <a:rPr lang="en-US" dirty="0" smtClean="0">
                <a:solidFill>
                  <a:srgbClr val="000000"/>
                </a:solidFill>
                <a:latin typeface="+mj-lt"/>
                <a:cs typeface="Courier New" charset="0"/>
              </a:rPr>
              <a:t>)</a:t>
            </a:r>
            <a:endParaRPr lang="en-US" dirty="0">
              <a:solidFill>
                <a:srgbClr val="000000"/>
              </a:solidFill>
              <a:latin typeface="+mj-lt"/>
              <a:cs typeface="Times New Roman" charset="0"/>
            </a:endParaRPr>
          </a:p>
        </p:txBody>
      </p:sp>
      <p:sp>
        <p:nvSpPr>
          <p:cNvPr id="54275" name="Rectangle 3"/>
          <p:cNvSpPr>
            <a:spLocks noGrp="1" noChangeArrowheads="1"/>
          </p:cNvSpPr>
          <p:nvPr>
            <p:ph type="body" idx="1"/>
          </p:nvPr>
        </p:nvSpPr>
        <p:spPr>
          <a:xfrm>
            <a:off x="1981200" y="1417639"/>
            <a:ext cx="8229600" cy="4708525"/>
          </a:xfrm>
        </p:spPr>
        <p:txBody>
          <a:bodyPr>
            <a:normAutofit/>
          </a:bodyPr>
          <a:lstStyle/>
          <a:p>
            <a:r>
              <a:rPr lang="en-US" dirty="0" smtClean="0"/>
              <a:t>File (</a:t>
            </a:r>
            <a:r>
              <a:rPr lang="en-US" dirty="0" err="1" smtClean="0"/>
              <a:t>java.io.File</a:t>
            </a:r>
            <a:r>
              <a:rPr lang="en-US" dirty="0" smtClean="0"/>
              <a:t>) is a class to manage Files on the File system</a:t>
            </a:r>
          </a:p>
          <a:p>
            <a:pPr lvl="1"/>
            <a:r>
              <a:rPr lang="en-US" dirty="0" smtClean="0"/>
              <a:t>File f = new File(“/Users/</a:t>
            </a:r>
            <a:r>
              <a:rPr lang="en-US" dirty="0" err="1" smtClean="0"/>
              <a:t>dosapats</a:t>
            </a:r>
            <a:r>
              <a:rPr lang="en-US" dirty="0" smtClean="0"/>
              <a:t>/</a:t>
            </a:r>
            <a:r>
              <a:rPr lang="en-US" dirty="0" err="1" smtClean="0"/>
              <a:t>a.txt</a:t>
            </a:r>
            <a:r>
              <a:rPr lang="en-US" dirty="0" smtClean="0"/>
              <a:t>”); </a:t>
            </a:r>
          </a:p>
          <a:p>
            <a:pPr lvl="2"/>
            <a:r>
              <a:rPr lang="en-US" dirty="0" smtClean="0"/>
              <a:t>f is a reference to a File named </a:t>
            </a:r>
            <a:r>
              <a:rPr lang="en-US" dirty="0" err="1" smtClean="0"/>
              <a:t>a.txt</a:t>
            </a:r>
            <a:endParaRPr lang="en-US" dirty="0" smtClean="0"/>
          </a:p>
          <a:p>
            <a:pPr lvl="1"/>
            <a:r>
              <a:rPr lang="en-US" dirty="0" smtClean="0"/>
              <a:t>File parent = new File(“a”); </a:t>
            </a:r>
          </a:p>
          <a:p>
            <a:pPr lvl="1"/>
            <a:r>
              <a:rPr lang="en-US" dirty="0" smtClean="0"/>
              <a:t>File child = new File(parent,”</a:t>
            </a:r>
            <a:r>
              <a:rPr lang="en-US" dirty="0" err="1" smtClean="0"/>
              <a:t>b.txt</a:t>
            </a:r>
            <a:r>
              <a:rPr lang="en-US" dirty="0" smtClean="0"/>
              <a:t>”);</a:t>
            </a:r>
          </a:p>
          <a:p>
            <a:pPr lvl="2"/>
            <a:r>
              <a:rPr lang="en-US" dirty="0" smtClean="0"/>
              <a:t>In the above code, child refers to a file named </a:t>
            </a:r>
            <a:r>
              <a:rPr lang="en-US" dirty="0" err="1" smtClean="0"/>
              <a:t>b.txt</a:t>
            </a:r>
            <a:r>
              <a:rPr lang="en-US" dirty="0" smtClean="0"/>
              <a:t> in a directory</a:t>
            </a:r>
          </a:p>
          <a:p>
            <a:pPr lvl="1"/>
            <a:r>
              <a:rPr lang="en-US" dirty="0" smtClean="0"/>
              <a:t>File f = new File(“/Users/</a:t>
            </a:r>
            <a:r>
              <a:rPr lang="en-US" dirty="0" err="1" smtClean="0"/>
              <a:t>dosapats</a:t>
            </a:r>
            <a:r>
              <a:rPr lang="en-US" dirty="0" smtClean="0"/>
              <a:t>”);</a:t>
            </a:r>
            <a:r>
              <a:rPr lang="en-US" dirty="0" err="1" smtClean="0"/>
              <a:t>f.listFiles</a:t>
            </a:r>
            <a:r>
              <a:rPr lang="en-US" dirty="0" smtClean="0"/>
              <a:t>() will list all the files in the directory</a:t>
            </a:r>
          </a:p>
          <a:p>
            <a:pPr lvl="1"/>
            <a:r>
              <a:rPr lang="en-US" dirty="0" smtClean="0"/>
              <a:t>All file related methods can be found in </a:t>
            </a:r>
            <a:r>
              <a:rPr lang="en-US" dirty="0" err="1" smtClean="0"/>
              <a:t>java.io.File</a:t>
            </a:r>
            <a:r>
              <a:rPr lang="en-US" dirty="0" smtClean="0"/>
              <a:t> class</a:t>
            </a:r>
          </a:p>
        </p:txBody>
      </p:sp>
    </p:spTree>
    <p:extLst>
      <p:ext uri="{BB962C8B-B14F-4D97-AF65-F5344CB8AC3E}">
        <p14:creationId xmlns:p14="http://schemas.microsoft.com/office/powerpoint/2010/main" val="309345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fade">
                                      <p:cBhvr>
                                        <p:cTn id="22" dur="1000">
                                          <p:stCondLst>
                                            <p:cond delay="0"/>
                                          </p:stCondLst>
                                        </p:cTn>
                                        <p:tgtEl>
                                          <p:spTgt spid="5427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Effect transition="in" filter="fade">
                                      <p:cBhvr>
                                        <p:cTn id="25" dur="1000">
                                          <p:stCondLst>
                                            <p:cond delay="0"/>
                                          </p:stCondLst>
                                        </p:cTn>
                                        <p:tgtEl>
                                          <p:spTgt spid="5427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275">
                                            <p:txEl>
                                              <p:pRg st="5" end="5"/>
                                            </p:txEl>
                                          </p:spTgt>
                                        </p:tgtEl>
                                        <p:attrNameLst>
                                          <p:attrName>style.visibility</p:attrName>
                                        </p:attrNameLst>
                                      </p:cBhvr>
                                      <p:to>
                                        <p:strVal val="visible"/>
                                      </p:to>
                                    </p:set>
                                    <p:animEffect transition="in" filter="fade">
                                      <p:cBhvr>
                                        <p:cTn id="28" dur="1000">
                                          <p:stCondLst>
                                            <p:cond delay="0"/>
                                          </p:stCondLst>
                                        </p:cTn>
                                        <p:tgtEl>
                                          <p:spTgt spid="5427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Effect transition="in" filter="fade">
                                      <p:cBhvr>
                                        <p:cTn id="31" dur="1000">
                                          <p:stCondLst>
                                            <p:cond delay="0"/>
                                          </p:stCondLst>
                                        </p:cTn>
                                        <p:tgtEl>
                                          <p:spTgt spid="5427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275">
                                            <p:txEl>
                                              <p:pRg st="7" end="7"/>
                                            </p:txEl>
                                          </p:spTgt>
                                        </p:tgtEl>
                                        <p:attrNameLst>
                                          <p:attrName>style.visibility</p:attrName>
                                        </p:attrNameLst>
                                      </p:cBhvr>
                                      <p:to>
                                        <p:strVal val="visible"/>
                                      </p:to>
                                    </p:set>
                                    <p:animEffect transition="in" filter="fade">
                                      <p:cBhvr>
                                        <p:cTn id="34" dur="1000">
                                          <p:stCondLst>
                                            <p:cond delay="0"/>
                                          </p:stCondLst>
                                        </p:cTn>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943411"/>
          </a:xfrm>
        </p:spPr>
        <p:txBody>
          <a:bodyPr/>
          <a:lstStyle/>
          <a:p>
            <a:r>
              <a:rPr lang="en-US" dirty="0" smtClean="0"/>
              <a:t>Destructor</a:t>
            </a:r>
            <a:endParaRPr lang="en-US" dirty="0"/>
          </a:p>
        </p:txBody>
      </p:sp>
      <p:sp>
        <p:nvSpPr>
          <p:cNvPr id="3" name="Content Placeholder 2"/>
          <p:cNvSpPr>
            <a:spLocks noGrp="1"/>
          </p:cNvSpPr>
          <p:nvPr>
            <p:ph idx="1"/>
          </p:nvPr>
        </p:nvSpPr>
        <p:spPr>
          <a:xfrm>
            <a:off x="1981200" y="777479"/>
            <a:ext cx="8229600" cy="4607322"/>
          </a:xfrm>
        </p:spPr>
        <p:txBody>
          <a:bodyPr>
            <a:normAutofit/>
          </a:bodyPr>
          <a:lstStyle/>
          <a:p>
            <a:r>
              <a:rPr lang="en-US" sz="2000" dirty="0"/>
              <a:t>Destructor gets invoked when an object is garbage collected or not referenced by any pointer</a:t>
            </a:r>
          </a:p>
          <a:p>
            <a:r>
              <a:rPr lang="en-US" sz="2000" dirty="0"/>
              <a:t>Any specific logic to be executed when destroying the object needs to be written in finalize() method</a:t>
            </a:r>
          </a:p>
          <a:p>
            <a:r>
              <a:rPr lang="en-US" sz="2000" dirty="0"/>
              <a:t>However, it’s not guaranteed that logic will be executed immediately after an Object is destroyed</a:t>
            </a:r>
          </a:p>
          <a:p>
            <a:r>
              <a:rPr lang="en-US" sz="2000" dirty="0"/>
              <a:t>Garbage collector can be forced to execute using </a:t>
            </a:r>
            <a:r>
              <a:rPr lang="en-US" sz="2000" dirty="0" err="1"/>
              <a:t>System.gc</a:t>
            </a:r>
            <a:r>
              <a:rPr lang="en-US" sz="2000" dirty="0"/>
              <a:t>() and that would result the destructor</a:t>
            </a:r>
          </a:p>
          <a:p>
            <a:r>
              <a:rPr lang="en-US" sz="2000" dirty="0"/>
              <a:t>Good part of Java – No need to free the memory when an object is destroyed. </a:t>
            </a:r>
          </a:p>
          <a:p>
            <a:pPr lvl="1"/>
            <a:r>
              <a:rPr lang="en-US" sz="2000" dirty="0"/>
              <a:t>Java will automatically free the space (Garbage Collector)</a:t>
            </a:r>
          </a:p>
          <a:p>
            <a:pPr lvl="1"/>
            <a:endParaRPr lang="en-US" dirty="0" smtClean="0"/>
          </a:p>
          <a:p>
            <a:pPr marL="457200" lvl="1" indent="0">
              <a:buNone/>
            </a:pPr>
            <a:endParaRPr lang="en-US" dirty="0" smtClean="0"/>
          </a:p>
          <a:p>
            <a:pPr marL="457200" lvl="1" indent="0">
              <a:buNone/>
            </a:pPr>
            <a:endParaRPr lang="en-US" dirty="0"/>
          </a:p>
        </p:txBody>
      </p:sp>
      <p:pic>
        <p:nvPicPr>
          <p:cNvPr id="8" name="Picture 7" descr="Screen Shot 2016-02-09 at 3.19.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584701"/>
            <a:ext cx="9144000" cy="2580968"/>
          </a:xfrm>
          <a:prstGeom prst="rect">
            <a:avLst/>
          </a:prstGeom>
        </p:spPr>
      </p:pic>
    </p:spTree>
    <p:extLst>
      <p:ext uri="{BB962C8B-B14F-4D97-AF65-F5344CB8AC3E}">
        <p14:creationId xmlns:p14="http://schemas.microsoft.com/office/powerpoint/2010/main" val="24758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60</a:t>
            </a:fld>
            <a:endParaRPr lang="en-US"/>
          </a:p>
        </p:txBody>
      </p:sp>
      <p:sp>
        <p:nvSpPr>
          <p:cNvPr id="54274" name="Rectangle 2"/>
          <p:cNvSpPr>
            <a:spLocks noGrp="1" noChangeArrowheads="1"/>
          </p:cNvSpPr>
          <p:nvPr>
            <p:ph type="title"/>
          </p:nvPr>
        </p:nvSpPr>
        <p:spPr>
          <a:xfrm>
            <a:off x="1981200" y="7938"/>
            <a:ext cx="8229600" cy="1143000"/>
          </a:xfrm>
        </p:spPr>
        <p:txBody>
          <a:bodyPr>
            <a:normAutofit/>
          </a:bodyPr>
          <a:lstStyle/>
          <a:p>
            <a:r>
              <a:rPr lang="en-US" dirty="0" smtClean="0">
                <a:solidFill>
                  <a:srgbClr val="000000"/>
                </a:solidFill>
                <a:latin typeface="+mj-lt"/>
                <a:cs typeface="Courier New" charset="0"/>
              </a:rPr>
              <a:t>Streams</a:t>
            </a:r>
            <a:endParaRPr lang="en-US" dirty="0">
              <a:solidFill>
                <a:srgbClr val="000000"/>
              </a:solidFill>
              <a:latin typeface="+mj-lt"/>
              <a:cs typeface="Times New Roman" charset="0"/>
            </a:endParaRPr>
          </a:p>
        </p:txBody>
      </p:sp>
      <p:sp>
        <p:nvSpPr>
          <p:cNvPr id="54275" name="Rectangle 3"/>
          <p:cNvSpPr>
            <a:spLocks noGrp="1" noChangeArrowheads="1"/>
          </p:cNvSpPr>
          <p:nvPr>
            <p:ph type="body" idx="1"/>
          </p:nvPr>
        </p:nvSpPr>
        <p:spPr>
          <a:xfrm>
            <a:off x="1981200" y="947739"/>
            <a:ext cx="8229600" cy="4708525"/>
          </a:xfrm>
        </p:spPr>
        <p:txBody>
          <a:bodyPr>
            <a:normAutofit/>
          </a:bodyPr>
          <a:lstStyle/>
          <a:p>
            <a:r>
              <a:rPr lang="en-US" sz="1800" dirty="0"/>
              <a:t>Stream is a channel through which data can be read or written</a:t>
            </a:r>
          </a:p>
          <a:p>
            <a:pPr lvl="1"/>
            <a:r>
              <a:rPr lang="en-US" sz="1800" dirty="0" err="1"/>
              <a:t>InputStream</a:t>
            </a:r>
            <a:r>
              <a:rPr lang="en-US" sz="1800" dirty="0"/>
              <a:t> is a channel through which data can be read</a:t>
            </a:r>
          </a:p>
          <a:p>
            <a:pPr lvl="1"/>
            <a:r>
              <a:rPr lang="en-US" sz="1800" dirty="0" err="1"/>
              <a:t>OutputStream</a:t>
            </a:r>
            <a:r>
              <a:rPr lang="en-US" sz="1800" dirty="0"/>
              <a:t> is a channel through which data can be written</a:t>
            </a:r>
          </a:p>
          <a:p>
            <a:endParaRPr lang="en-US" dirty="0" smtClean="0"/>
          </a:p>
        </p:txBody>
      </p:sp>
      <p:pic>
        <p:nvPicPr>
          <p:cNvPr id="2" name="Picture 1" descr="Screen Shot 2016-03-31 at 4.15.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2189163"/>
            <a:ext cx="6057900" cy="3479800"/>
          </a:xfrm>
          <a:prstGeom prst="rect">
            <a:avLst/>
          </a:prstGeom>
        </p:spPr>
      </p:pic>
    </p:spTree>
    <p:extLst>
      <p:ext uri="{BB962C8B-B14F-4D97-AF65-F5344CB8AC3E}">
        <p14:creationId xmlns:p14="http://schemas.microsoft.com/office/powerpoint/2010/main" val="1977911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61</a:t>
            </a:fld>
            <a:endParaRPr lang="en-US"/>
          </a:p>
        </p:txBody>
      </p:sp>
      <p:sp>
        <p:nvSpPr>
          <p:cNvPr id="54274" name="Rectangle 2"/>
          <p:cNvSpPr>
            <a:spLocks noGrp="1" noChangeArrowheads="1"/>
          </p:cNvSpPr>
          <p:nvPr>
            <p:ph type="title"/>
          </p:nvPr>
        </p:nvSpPr>
        <p:spPr>
          <a:xfrm>
            <a:off x="1981200" y="7938"/>
            <a:ext cx="8229600" cy="1143000"/>
          </a:xfrm>
        </p:spPr>
        <p:txBody>
          <a:bodyPr>
            <a:normAutofit/>
          </a:bodyPr>
          <a:lstStyle/>
          <a:p>
            <a:r>
              <a:rPr lang="en-US" dirty="0" smtClean="0">
                <a:solidFill>
                  <a:srgbClr val="000000"/>
                </a:solidFill>
                <a:latin typeface="+mj-lt"/>
                <a:cs typeface="Courier New" charset="0"/>
              </a:rPr>
              <a:t>Streams</a:t>
            </a:r>
            <a:endParaRPr lang="en-US" dirty="0">
              <a:solidFill>
                <a:srgbClr val="000000"/>
              </a:solidFill>
              <a:latin typeface="+mj-lt"/>
              <a:cs typeface="Times New Roman" charset="0"/>
            </a:endParaRPr>
          </a:p>
        </p:txBody>
      </p:sp>
      <p:sp>
        <p:nvSpPr>
          <p:cNvPr id="54275" name="Rectangle 3"/>
          <p:cNvSpPr>
            <a:spLocks noGrp="1" noChangeArrowheads="1"/>
          </p:cNvSpPr>
          <p:nvPr>
            <p:ph type="body" idx="1"/>
          </p:nvPr>
        </p:nvSpPr>
        <p:spPr>
          <a:xfrm>
            <a:off x="1981200" y="1150939"/>
            <a:ext cx="8229600" cy="4708525"/>
          </a:xfrm>
        </p:spPr>
        <p:txBody>
          <a:bodyPr>
            <a:normAutofit/>
          </a:bodyPr>
          <a:lstStyle/>
          <a:p>
            <a:r>
              <a:rPr lang="en-US" dirty="0" smtClean="0"/>
              <a:t>File (</a:t>
            </a:r>
            <a:r>
              <a:rPr lang="en-US" dirty="0" err="1" smtClean="0"/>
              <a:t>java.io.File</a:t>
            </a:r>
            <a:r>
              <a:rPr lang="en-US" dirty="0" smtClean="0"/>
              <a:t>) is a class to manage Files on the File system</a:t>
            </a:r>
          </a:p>
          <a:p>
            <a:pPr lvl="1"/>
            <a:r>
              <a:rPr lang="en-US" dirty="0" smtClean="0"/>
              <a:t>File f = new File(“/Users/</a:t>
            </a:r>
            <a:r>
              <a:rPr lang="en-US" dirty="0" err="1" smtClean="0"/>
              <a:t>dosapats</a:t>
            </a:r>
            <a:r>
              <a:rPr lang="en-US" dirty="0" smtClean="0"/>
              <a:t>/</a:t>
            </a:r>
            <a:r>
              <a:rPr lang="en-US" dirty="0" err="1" smtClean="0"/>
              <a:t>a.txt</a:t>
            </a:r>
            <a:r>
              <a:rPr lang="en-US" dirty="0" smtClean="0"/>
              <a:t>”); </a:t>
            </a:r>
          </a:p>
          <a:p>
            <a:pPr lvl="2"/>
            <a:r>
              <a:rPr lang="en-US" dirty="0" smtClean="0"/>
              <a:t>f is a reference to a File named </a:t>
            </a:r>
            <a:r>
              <a:rPr lang="en-US" dirty="0" err="1" smtClean="0"/>
              <a:t>a.txt</a:t>
            </a:r>
            <a:endParaRPr lang="en-US" dirty="0" smtClean="0"/>
          </a:p>
          <a:p>
            <a:pPr lvl="1"/>
            <a:r>
              <a:rPr lang="en-US" dirty="0" smtClean="0"/>
              <a:t>File parent = new File(“a”); </a:t>
            </a:r>
          </a:p>
          <a:p>
            <a:pPr lvl="1"/>
            <a:r>
              <a:rPr lang="en-US" dirty="0" smtClean="0"/>
              <a:t>File child = new File(parent,”</a:t>
            </a:r>
            <a:r>
              <a:rPr lang="en-US" dirty="0" err="1" smtClean="0"/>
              <a:t>b.txt</a:t>
            </a:r>
            <a:r>
              <a:rPr lang="en-US" dirty="0" smtClean="0"/>
              <a:t>”);</a:t>
            </a:r>
          </a:p>
          <a:p>
            <a:pPr lvl="2"/>
            <a:r>
              <a:rPr lang="en-US" dirty="0" smtClean="0"/>
              <a:t>In the above code, child refers to a file named </a:t>
            </a:r>
            <a:r>
              <a:rPr lang="en-US" dirty="0" err="1" smtClean="0"/>
              <a:t>b.txt</a:t>
            </a:r>
            <a:r>
              <a:rPr lang="en-US" dirty="0" smtClean="0"/>
              <a:t> in a directory</a:t>
            </a:r>
          </a:p>
          <a:p>
            <a:pPr lvl="1"/>
            <a:r>
              <a:rPr lang="en-US" dirty="0" smtClean="0"/>
              <a:t>File f = new File(“/Users/</a:t>
            </a:r>
            <a:r>
              <a:rPr lang="en-US" dirty="0" err="1" smtClean="0"/>
              <a:t>dosapats</a:t>
            </a:r>
            <a:r>
              <a:rPr lang="en-US" dirty="0" smtClean="0"/>
              <a:t>”);</a:t>
            </a:r>
            <a:r>
              <a:rPr lang="en-US" dirty="0" err="1" smtClean="0"/>
              <a:t>f.listFiles</a:t>
            </a:r>
            <a:r>
              <a:rPr lang="en-US" dirty="0" smtClean="0"/>
              <a:t>() will list all the files in the directory</a:t>
            </a:r>
          </a:p>
          <a:p>
            <a:pPr lvl="1"/>
            <a:r>
              <a:rPr lang="en-US" dirty="0" smtClean="0"/>
              <a:t>All file related methods can be found in </a:t>
            </a:r>
            <a:r>
              <a:rPr lang="en-US" dirty="0" err="1" smtClean="0"/>
              <a:t>java.io.File</a:t>
            </a:r>
            <a:r>
              <a:rPr lang="en-US" dirty="0" smtClean="0"/>
              <a:t> class</a:t>
            </a:r>
          </a:p>
        </p:txBody>
      </p:sp>
    </p:spTree>
    <p:extLst>
      <p:ext uri="{BB962C8B-B14F-4D97-AF65-F5344CB8AC3E}">
        <p14:creationId xmlns:p14="http://schemas.microsoft.com/office/powerpoint/2010/main" val="1601541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fade">
                                      <p:cBhvr>
                                        <p:cTn id="22" dur="1000">
                                          <p:stCondLst>
                                            <p:cond delay="0"/>
                                          </p:stCondLst>
                                        </p:cTn>
                                        <p:tgtEl>
                                          <p:spTgt spid="5427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Effect transition="in" filter="fade">
                                      <p:cBhvr>
                                        <p:cTn id="25" dur="1000">
                                          <p:stCondLst>
                                            <p:cond delay="0"/>
                                          </p:stCondLst>
                                        </p:cTn>
                                        <p:tgtEl>
                                          <p:spTgt spid="5427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275">
                                            <p:txEl>
                                              <p:pRg st="5" end="5"/>
                                            </p:txEl>
                                          </p:spTgt>
                                        </p:tgtEl>
                                        <p:attrNameLst>
                                          <p:attrName>style.visibility</p:attrName>
                                        </p:attrNameLst>
                                      </p:cBhvr>
                                      <p:to>
                                        <p:strVal val="visible"/>
                                      </p:to>
                                    </p:set>
                                    <p:animEffect transition="in" filter="fade">
                                      <p:cBhvr>
                                        <p:cTn id="28" dur="1000">
                                          <p:stCondLst>
                                            <p:cond delay="0"/>
                                          </p:stCondLst>
                                        </p:cTn>
                                        <p:tgtEl>
                                          <p:spTgt spid="5427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Effect transition="in" filter="fade">
                                      <p:cBhvr>
                                        <p:cTn id="31" dur="1000">
                                          <p:stCondLst>
                                            <p:cond delay="0"/>
                                          </p:stCondLst>
                                        </p:cTn>
                                        <p:tgtEl>
                                          <p:spTgt spid="5427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275">
                                            <p:txEl>
                                              <p:pRg st="7" end="7"/>
                                            </p:txEl>
                                          </p:spTgt>
                                        </p:tgtEl>
                                        <p:attrNameLst>
                                          <p:attrName>style.visibility</p:attrName>
                                        </p:attrNameLst>
                                      </p:cBhvr>
                                      <p:to>
                                        <p:strVal val="visible"/>
                                      </p:to>
                                    </p:set>
                                    <p:animEffect transition="in" filter="fade">
                                      <p:cBhvr>
                                        <p:cTn id="34" dur="1000">
                                          <p:stCondLst>
                                            <p:cond delay="0"/>
                                          </p:stCondLst>
                                        </p:cTn>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815" y="2521"/>
            <a:ext cx="7481455" cy="1143000"/>
          </a:xfrm>
        </p:spPr>
        <p:txBody>
          <a:bodyPr/>
          <a:lstStyle/>
          <a:p>
            <a:r>
              <a:rPr lang="en-US" dirty="0" smtClean="0"/>
              <a:t>Encapsulation</a:t>
            </a:r>
            <a:endParaRPr lang="en-US" dirty="0"/>
          </a:p>
        </p:txBody>
      </p:sp>
      <p:sp>
        <p:nvSpPr>
          <p:cNvPr id="3" name="Content Placeholder 2"/>
          <p:cNvSpPr>
            <a:spLocks noGrp="1"/>
          </p:cNvSpPr>
          <p:nvPr>
            <p:ph idx="1"/>
          </p:nvPr>
        </p:nvSpPr>
        <p:spPr>
          <a:xfrm>
            <a:off x="1261502" y="1145522"/>
            <a:ext cx="7595212" cy="5385291"/>
          </a:xfrm>
        </p:spPr>
        <p:txBody>
          <a:bodyPr>
            <a:normAutofit fontScale="47500" lnSpcReduction="20000"/>
          </a:bodyPr>
          <a:lstStyle/>
          <a:p>
            <a:r>
              <a:rPr lang="en-US" dirty="0" smtClean="0"/>
              <a:t>Encapsulation is a mechanism to protect the access to Object’s state or methods</a:t>
            </a:r>
          </a:p>
          <a:p>
            <a:r>
              <a:rPr lang="en-US" dirty="0" smtClean="0"/>
              <a:t>This is the main principle of OOP that separates from Procedural programming where data is globally accessible</a:t>
            </a:r>
          </a:p>
          <a:p>
            <a:r>
              <a:rPr lang="en-US" dirty="0" smtClean="0"/>
              <a:t>Data is encapsulated through different scopes</a:t>
            </a:r>
          </a:p>
          <a:p>
            <a:pPr lvl="1"/>
            <a:r>
              <a:rPr lang="en-US" dirty="0" smtClean="0"/>
              <a:t>public scope : access to the methods in the class it is defined and other classes</a:t>
            </a:r>
          </a:p>
          <a:p>
            <a:pPr lvl="2"/>
            <a:r>
              <a:rPr lang="en-US" dirty="0" smtClean="0"/>
              <a:t>public </a:t>
            </a:r>
            <a:r>
              <a:rPr lang="en-US" dirty="0" err="1" smtClean="0"/>
              <a:t>int</a:t>
            </a:r>
            <a:r>
              <a:rPr lang="en-US" dirty="0" smtClean="0"/>
              <a:t> age = 25;</a:t>
            </a:r>
          </a:p>
          <a:p>
            <a:pPr lvl="1"/>
            <a:r>
              <a:rPr lang="en-US" dirty="0" smtClean="0"/>
              <a:t>protected scope : access to the methods in the class it is defined and child classes of the class (more after inheritance)</a:t>
            </a:r>
          </a:p>
          <a:p>
            <a:pPr lvl="2"/>
            <a:r>
              <a:rPr lang="en-US" dirty="0" smtClean="0"/>
              <a:t>protected String name = “NEU”;</a:t>
            </a:r>
          </a:p>
          <a:p>
            <a:pPr lvl="1"/>
            <a:r>
              <a:rPr lang="en-US" dirty="0" smtClean="0"/>
              <a:t>default scope : access to the methods in the class it is defined and other classes in the package</a:t>
            </a:r>
          </a:p>
          <a:p>
            <a:pPr lvl="2"/>
            <a:r>
              <a:rPr lang="en-US" dirty="0" smtClean="0"/>
              <a:t>Float price = 76.5f;</a:t>
            </a:r>
          </a:p>
          <a:p>
            <a:pPr lvl="1"/>
            <a:r>
              <a:rPr lang="en-US" dirty="0" smtClean="0"/>
              <a:t>private scope : access to the methods in the classes it is defined in the class. No other class can access this state </a:t>
            </a:r>
          </a:p>
          <a:p>
            <a:pPr lvl="2"/>
            <a:r>
              <a:rPr lang="en-US" dirty="0" smtClean="0"/>
              <a:t>private </a:t>
            </a:r>
            <a:r>
              <a:rPr lang="en-US" dirty="0" err="1" smtClean="0"/>
              <a:t>boolean</a:t>
            </a:r>
            <a:r>
              <a:rPr lang="en-US" dirty="0" smtClean="0"/>
              <a:t> gender = false;</a:t>
            </a:r>
          </a:p>
          <a:p>
            <a:r>
              <a:rPr lang="en-US" dirty="0" smtClean="0"/>
              <a:t>Methods in the class can also be encapsulated depending on the access pattern</a:t>
            </a:r>
          </a:p>
          <a:p>
            <a:pPr lvl="1"/>
            <a:r>
              <a:rPr lang="en-US" dirty="0" smtClean="0"/>
              <a:t>Class Student{</a:t>
            </a:r>
          </a:p>
          <a:p>
            <a:pPr marL="914400" lvl="2" indent="0">
              <a:buNone/>
            </a:pPr>
            <a:r>
              <a:rPr lang="en-US" dirty="0"/>
              <a:t>	</a:t>
            </a:r>
            <a:r>
              <a:rPr lang="en-US" dirty="0" smtClean="0"/>
              <a:t>private String name;</a:t>
            </a:r>
          </a:p>
          <a:p>
            <a:pPr marL="914400" lvl="2" indent="0">
              <a:buNone/>
            </a:pPr>
            <a:r>
              <a:rPr lang="en-US" dirty="0"/>
              <a:t>	</a:t>
            </a:r>
            <a:r>
              <a:rPr lang="en-US" dirty="0" smtClean="0"/>
              <a:t>public float </a:t>
            </a:r>
            <a:r>
              <a:rPr lang="en-US" dirty="0" err="1" smtClean="0"/>
              <a:t>gpa</a:t>
            </a:r>
            <a:r>
              <a:rPr lang="en-US" dirty="0" smtClean="0"/>
              <a:t>;</a:t>
            </a:r>
          </a:p>
          <a:p>
            <a:pPr marL="914400" lvl="2" indent="0">
              <a:buNone/>
            </a:pPr>
            <a:r>
              <a:rPr lang="en-US" dirty="0"/>
              <a:t>	</a:t>
            </a:r>
            <a:r>
              <a:rPr lang="en-US" dirty="0" smtClean="0"/>
              <a:t>protected </a:t>
            </a:r>
            <a:r>
              <a:rPr lang="en-US" dirty="0" err="1" smtClean="0"/>
              <a:t>int</a:t>
            </a:r>
            <a:r>
              <a:rPr lang="en-US" dirty="0" smtClean="0"/>
              <a:t> age;</a:t>
            </a:r>
          </a:p>
          <a:p>
            <a:pPr marL="914400" lvl="2" indent="0">
              <a:buNone/>
            </a:pPr>
            <a:r>
              <a:rPr lang="en-US" dirty="0"/>
              <a:t>	</a:t>
            </a:r>
            <a:r>
              <a:rPr lang="en-US" dirty="0" smtClean="0"/>
              <a:t>public void speak(){}</a:t>
            </a:r>
          </a:p>
          <a:p>
            <a:pPr marL="914400" lvl="2" indent="0">
              <a:buNone/>
            </a:pPr>
            <a:r>
              <a:rPr lang="en-US" dirty="0"/>
              <a:t>	</a:t>
            </a:r>
            <a:r>
              <a:rPr lang="en-US" dirty="0" smtClean="0"/>
              <a:t>private void </a:t>
            </a:r>
            <a:r>
              <a:rPr lang="en-US" dirty="0" err="1" smtClean="0"/>
              <a:t>memorizeLecture</a:t>
            </a:r>
            <a:r>
              <a:rPr lang="en-US" dirty="0" smtClean="0"/>
              <a:t>(){}</a:t>
            </a:r>
          </a:p>
          <a:p>
            <a:pPr marL="914400" lvl="2" indent="0">
              <a:buNone/>
            </a:pPr>
            <a:r>
              <a:rPr lang="en-US" dirty="0"/>
              <a:t>	</a:t>
            </a:r>
            <a:r>
              <a:rPr lang="en-US" dirty="0" smtClean="0"/>
              <a:t>protected void </a:t>
            </a:r>
            <a:r>
              <a:rPr lang="en-US" dirty="0" err="1" smtClean="0"/>
              <a:t>answerQuestion</a:t>
            </a:r>
            <a:r>
              <a:rPr lang="en-US" dirty="0" smtClean="0"/>
              <a:t>(){}</a:t>
            </a:r>
          </a:p>
          <a:p>
            <a:pPr marL="914400" lvl="2" indent="0">
              <a:buNone/>
            </a:pPr>
            <a:r>
              <a:rPr lang="en-US" dirty="0" smtClean="0"/>
              <a:t>}</a:t>
            </a:r>
          </a:p>
          <a:p>
            <a:r>
              <a:rPr lang="en-US" dirty="0" smtClean="0"/>
              <a:t> Data types in a class should be private. </a:t>
            </a:r>
            <a:endParaRPr lang="en-US" dirty="0"/>
          </a:p>
          <a:p>
            <a:pPr lvl="1"/>
            <a:r>
              <a:rPr lang="en-US" dirty="0" smtClean="0"/>
              <a:t>A public getter method (aka accessor) should be defined in a class to access the state</a:t>
            </a:r>
            <a:r>
              <a:rPr lang="en-US" dirty="0"/>
              <a:t>	</a:t>
            </a:r>
            <a:endParaRPr lang="en-US" dirty="0" smtClean="0"/>
          </a:p>
          <a:p>
            <a:pPr lvl="1"/>
            <a:r>
              <a:rPr lang="en-US" dirty="0" smtClean="0"/>
              <a:t>A public setter method (aka </a:t>
            </a:r>
            <a:r>
              <a:rPr lang="en-US" dirty="0" err="1" smtClean="0"/>
              <a:t>mutator</a:t>
            </a:r>
            <a:r>
              <a:rPr lang="en-US" dirty="0" smtClean="0"/>
              <a:t>) should be defined </a:t>
            </a:r>
            <a:r>
              <a:rPr lang="en-US" smtClean="0"/>
              <a:t>in a </a:t>
            </a:r>
            <a:r>
              <a:rPr lang="en-US" dirty="0" smtClean="0"/>
              <a:t>class to mutate the state.</a:t>
            </a:r>
          </a:p>
          <a:p>
            <a:pPr lvl="1"/>
            <a:r>
              <a:rPr lang="en-US" dirty="0" smtClean="0"/>
              <a:t>These 2 methods protect the access to state..</a:t>
            </a:r>
          </a:p>
          <a:p>
            <a:pPr lvl="2"/>
            <a:endParaRPr lang="en-US" dirty="0" smtClean="0"/>
          </a:p>
          <a:p>
            <a:pPr lvl="2"/>
            <a:endParaRPr lang="en-US" dirty="0"/>
          </a:p>
          <a:p>
            <a:pPr marL="914400" lvl="2" indent="0">
              <a:buNone/>
            </a:pPr>
            <a:r>
              <a:rPr lang="en-US" dirty="0" smtClean="0"/>
              <a:t>	</a:t>
            </a:r>
            <a:endParaRPr lang="en-US" dirty="0"/>
          </a:p>
        </p:txBody>
      </p:sp>
    </p:spTree>
    <p:extLst>
      <p:ext uri="{BB962C8B-B14F-4D97-AF65-F5344CB8AC3E}">
        <p14:creationId xmlns:p14="http://schemas.microsoft.com/office/powerpoint/2010/main" val="27540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 calcmode="lin" valueType="num">
                                      <p:cBhvr additive="base">
                                        <p:cTn id="7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 calcmode="lin" valueType="num">
                                      <p:cBhvr additive="base">
                                        <p:cTn id="8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17" end="17"/>
                                            </p:txEl>
                                          </p:spTgt>
                                        </p:tgtEl>
                                        <p:attrNameLst>
                                          <p:attrName>style.visibility</p:attrName>
                                        </p:attrNameLst>
                                      </p:cBhvr>
                                      <p:to>
                                        <p:strVal val="visible"/>
                                      </p:to>
                                    </p:set>
                                    <p:anim calcmode="lin" valueType="num">
                                      <p:cBhvr additive="base">
                                        <p:cTn id="8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 calcmode="lin" valueType="num">
                                      <p:cBhvr additive="base">
                                        <p:cTn id="8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
                                            <p:txEl>
                                              <p:pRg st="19" end="19"/>
                                            </p:txEl>
                                          </p:spTgt>
                                        </p:tgtEl>
                                        <p:attrNameLst>
                                          <p:attrName>style.visibility</p:attrName>
                                        </p:attrNameLst>
                                      </p:cBhvr>
                                      <p:to>
                                        <p:strVal val="visible"/>
                                      </p:to>
                                    </p:set>
                                    <p:anim calcmode="lin" valueType="num">
                                      <p:cBhvr additive="base">
                                        <p:cTn id="9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
                                            <p:txEl>
                                              <p:pRg st="20" end="20"/>
                                            </p:txEl>
                                          </p:spTgt>
                                        </p:tgtEl>
                                        <p:attrNameLst>
                                          <p:attrName>style.visibility</p:attrName>
                                        </p:attrNameLst>
                                      </p:cBhvr>
                                      <p:to>
                                        <p:strVal val="visible"/>
                                      </p:to>
                                    </p:set>
                                    <p:anim calcmode="lin" valueType="num">
                                      <p:cBhvr additive="base">
                                        <p:cTn id="99"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3">
                                            <p:txEl>
                                              <p:pRg st="21" end="21"/>
                                            </p:txEl>
                                          </p:spTgt>
                                        </p:tgtEl>
                                        <p:attrNameLst>
                                          <p:attrName>style.visibility</p:attrName>
                                        </p:attrNameLst>
                                      </p:cBhvr>
                                      <p:to>
                                        <p:strVal val="visible"/>
                                      </p:to>
                                    </p:set>
                                    <p:anim calcmode="lin" valueType="num">
                                      <p:cBhvr additive="base">
                                        <p:cTn id="105"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
                                            <p:txEl>
                                              <p:pRg st="22" end="22"/>
                                            </p:txEl>
                                          </p:spTgt>
                                        </p:tgtEl>
                                        <p:attrNameLst>
                                          <p:attrName>style.visibility</p:attrName>
                                        </p:attrNameLst>
                                      </p:cBhvr>
                                      <p:to>
                                        <p:strVal val="visible"/>
                                      </p:to>
                                    </p:set>
                                    <p:anim calcmode="lin" valueType="num">
                                      <p:cBhvr additive="base">
                                        <p:cTn id="109"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
                                            <p:txEl>
                                              <p:pRg st="23" end="23"/>
                                            </p:txEl>
                                          </p:spTgt>
                                        </p:tgtEl>
                                        <p:attrNameLst>
                                          <p:attrName>style.visibility</p:attrName>
                                        </p:attrNameLst>
                                      </p:cBhvr>
                                      <p:to>
                                        <p:strVal val="visible"/>
                                      </p:to>
                                    </p:set>
                                    <p:anim calcmode="lin" valueType="num">
                                      <p:cBhvr additive="base">
                                        <p:cTn id="113"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23" end="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US" dirty="0" smtClean="0"/>
              <a:t>Abstraction is focusing on the outcome but not on how the outcome is achieved</a:t>
            </a:r>
          </a:p>
          <a:p>
            <a:r>
              <a:rPr lang="en-US" dirty="0" smtClean="0"/>
              <a:t>Abstraction in Classes is achieved through methods</a:t>
            </a:r>
          </a:p>
          <a:p>
            <a:r>
              <a:rPr lang="en-US" dirty="0" smtClean="0"/>
              <a:t>Goal of Abstraction is identify the set of behaviors and invoke them as against coding them</a:t>
            </a:r>
          </a:p>
          <a:p>
            <a:pPr marL="457200" lvl="1" indent="0">
              <a:buNone/>
            </a:pPr>
            <a:r>
              <a:rPr lang="en-US" dirty="0" smtClean="0"/>
              <a:t>class Professor{</a:t>
            </a:r>
          </a:p>
          <a:p>
            <a:pPr marL="914400" lvl="2" indent="0">
              <a:buNone/>
            </a:pPr>
            <a:r>
              <a:rPr lang="en-US" dirty="0" smtClean="0"/>
              <a:t>public void teach(){</a:t>
            </a:r>
          </a:p>
          <a:p>
            <a:pPr marL="1371600" lvl="3" indent="0">
              <a:buNone/>
            </a:pPr>
            <a:r>
              <a:rPr lang="en-US" dirty="0" smtClean="0"/>
              <a:t>Course course = </a:t>
            </a:r>
            <a:r>
              <a:rPr lang="en-US" dirty="0" err="1" smtClean="0"/>
              <a:t>findCourse</a:t>
            </a:r>
            <a:r>
              <a:rPr lang="en-US" dirty="0" smtClean="0"/>
              <a:t>();</a:t>
            </a:r>
          </a:p>
          <a:p>
            <a:pPr marL="1371600" lvl="3" indent="0">
              <a:buNone/>
            </a:pPr>
            <a:r>
              <a:rPr lang="en-US" dirty="0" err="1" smtClean="0"/>
              <a:t>prepareAtHome</a:t>
            </a:r>
            <a:r>
              <a:rPr lang="en-US" dirty="0" smtClean="0"/>
              <a:t>(course);</a:t>
            </a:r>
          </a:p>
          <a:p>
            <a:pPr marL="1371600" lvl="3" indent="0">
              <a:buNone/>
            </a:pPr>
            <a:r>
              <a:rPr lang="en-US" dirty="0" smtClean="0"/>
              <a:t>String content = </a:t>
            </a:r>
            <a:r>
              <a:rPr lang="en-US" dirty="0" err="1" smtClean="0"/>
              <a:t>course.getContent</a:t>
            </a:r>
            <a:r>
              <a:rPr lang="en-US" dirty="0" smtClean="0"/>
              <a:t>();</a:t>
            </a:r>
          </a:p>
          <a:p>
            <a:pPr marL="1371600" lvl="3" indent="0">
              <a:buNone/>
            </a:pPr>
            <a:r>
              <a:rPr lang="en-US" dirty="0" err="1" smtClean="0"/>
              <a:t>teachCourseToStudents</a:t>
            </a:r>
            <a:r>
              <a:rPr lang="en-US" dirty="0" smtClean="0"/>
              <a:t>(course, </a:t>
            </a:r>
            <a:r>
              <a:rPr lang="en-US" dirty="0" err="1" smtClean="0"/>
              <a:t>getStudents</a:t>
            </a:r>
            <a:r>
              <a:rPr lang="en-US" dirty="0" smtClean="0"/>
              <a:t>());</a:t>
            </a:r>
            <a:endParaRPr lang="en-US" dirty="0"/>
          </a:p>
          <a:p>
            <a:pPr marL="914400" lvl="2" indent="0">
              <a:buNone/>
            </a:pPr>
            <a:r>
              <a:rPr lang="en-US" dirty="0" smtClean="0"/>
              <a:t>}</a:t>
            </a:r>
          </a:p>
          <a:p>
            <a:pPr marL="914400" lvl="2" indent="0">
              <a:buNone/>
            </a:pPr>
            <a:r>
              <a:rPr lang="en-US" dirty="0" smtClean="0"/>
              <a:t>private Course </a:t>
            </a:r>
            <a:r>
              <a:rPr lang="en-US" dirty="0" err="1" smtClean="0"/>
              <a:t>findCourse</a:t>
            </a:r>
            <a:r>
              <a:rPr lang="en-US" dirty="0" smtClean="0"/>
              <a:t>(){}</a:t>
            </a:r>
          </a:p>
          <a:p>
            <a:pPr marL="914400" lvl="2" indent="0">
              <a:buNone/>
            </a:pPr>
            <a:r>
              <a:rPr lang="en-US" dirty="0" smtClean="0"/>
              <a:t>Private void </a:t>
            </a:r>
            <a:r>
              <a:rPr lang="en-US" dirty="0" err="1" smtClean="0"/>
              <a:t>prepareAtHome</a:t>
            </a:r>
            <a:r>
              <a:rPr lang="en-US" dirty="0" smtClean="0"/>
              <a:t>(Course course){}</a:t>
            </a:r>
            <a:endParaRPr lang="en-US" dirty="0"/>
          </a:p>
          <a:p>
            <a:pPr marL="457200" lvl="1" indent="0">
              <a:buNone/>
            </a:pPr>
            <a:r>
              <a:rPr lang="en-US" dirty="0" smtClean="0"/>
              <a:t>	private void </a:t>
            </a:r>
            <a:r>
              <a:rPr lang="en-US" dirty="0" err="1" smtClean="0"/>
              <a:t>teachCourseToStudent</a:t>
            </a:r>
            <a:r>
              <a:rPr lang="en-US" dirty="0" smtClean="0"/>
              <a:t>(Course course, Students students){}</a:t>
            </a:r>
          </a:p>
          <a:p>
            <a:pPr marL="457200" lvl="1" indent="0">
              <a:buNone/>
            </a:pPr>
            <a:r>
              <a:rPr lang="en-US" dirty="0" smtClean="0"/>
              <a:t>}</a:t>
            </a:r>
          </a:p>
          <a:p>
            <a:pPr marL="457200" lvl="1" indent="0">
              <a:buNone/>
            </a:pPr>
            <a:endParaRPr lang="en-US" dirty="0"/>
          </a:p>
        </p:txBody>
      </p:sp>
    </p:spTree>
    <p:extLst>
      <p:ext uri="{BB962C8B-B14F-4D97-AF65-F5344CB8AC3E}">
        <p14:creationId xmlns:p14="http://schemas.microsoft.com/office/powerpoint/2010/main" val="17306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21"/>
            <a:ext cx="8229600" cy="1143000"/>
          </a:xfrm>
        </p:spPr>
        <p:txBody>
          <a:bodyPr/>
          <a:lstStyle/>
          <a:p>
            <a:r>
              <a:rPr lang="en-US" dirty="0" smtClean="0"/>
              <a:t>Inheritance</a:t>
            </a:r>
            <a:endParaRPr lang="en-US" dirty="0"/>
          </a:p>
        </p:txBody>
      </p:sp>
      <p:sp>
        <p:nvSpPr>
          <p:cNvPr id="3" name="Content Placeholder 2"/>
          <p:cNvSpPr>
            <a:spLocks noGrp="1"/>
          </p:cNvSpPr>
          <p:nvPr>
            <p:ph idx="1"/>
          </p:nvPr>
        </p:nvSpPr>
        <p:spPr>
          <a:xfrm>
            <a:off x="1981200" y="1145522"/>
            <a:ext cx="8354733" cy="5385291"/>
          </a:xfrm>
        </p:spPr>
        <p:txBody>
          <a:bodyPr>
            <a:normAutofit/>
          </a:bodyPr>
          <a:lstStyle/>
          <a:p>
            <a:r>
              <a:rPr lang="en-US" dirty="0" smtClean="0"/>
              <a:t>Inheritance is a mechanism to reuse the code written in one class by another class</a:t>
            </a:r>
          </a:p>
          <a:p>
            <a:r>
              <a:rPr lang="en-US" dirty="0" smtClean="0"/>
              <a:t>Inheritance is a relation between two classes. For </a:t>
            </a:r>
            <a:r>
              <a:rPr lang="en-US" dirty="0" err="1" smtClean="0"/>
              <a:t>eg</a:t>
            </a:r>
            <a:r>
              <a:rPr lang="en-US" dirty="0" smtClean="0"/>
              <a:t>:- Car is a Vehicle, Bus is a Vehicle</a:t>
            </a:r>
          </a:p>
          <a:p>
            <a:endParaRPr lang="en-US" dirty="0" smtClean="0"/>
          </a:p>
          <a:p>
            <a:endParaRPr lang="en-US" dirty="0" smtClean="0"/>
          </a:p>
          <a:p>
            <a:pPr lvl="2"/>
            <a:endParaRPr lang="en-US" dirty="0"/>
          </a:p>
          <a:p>
            <a:pPr marL="914400" lvl="2" indent="0">
              <a:buNone/>
            </a:pPr>
            <a:r>
              <a:rPr lang="en-US" dirty="0" smtClean="0"/>
              <a:t>	</a:t>
            </a:r>
            <a:endParaRPr lang="en-US" dirty="0"/>
          </a:p>
        </p:txBody>
      </p:sp>
      <p:pic>
        <p:nvPicPr>
          <p:cNvPr id="4" name="Picture 3" descr="Screen Shot 2016-02-09 at 3.24.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00" y="3328894"/>
            <a:ext cx="5740400" cy="2983006"/>
          </a:xfrm>
          <a:prstGeom prst="rect">
            <a:avLst/>
          </a:prstGeom>
        </p:spPr>
      </p:pic>
    </p:spTree>
    <p:extLst>
      <p:ext uri="{BB962C8B-B14F-4D97-AF65-F5344CB8AC3E}">
        <p14:creationId xmlns:p14="http://schemas.microsoft.com/office/powerpoint/2010/main" val="27540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23</TotalTime>
  <Words>4557</Words>
  <Application>Microsoft Macintosh PowerPoint</Application>
  <PresentationFormat>Widescreen</PresentationFormat>
  <Paragraphs>766</Paragraphs>
  <Slides>61</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Arial</vt:lpstr>
      <vt:lpstr>Calibri</vt:lpstr>
      <vt:lpstr>Calibri Light</vt:lpstr>
      <vt:lpstr>Courier</vt:lpstr>
      <vt:lpstr>Courier New</vt:lpstr>
      <vt:lpstr>Helvetica</vt:lpstr>
      <vt:lpstr>ＭＳ Ｐゴシック</vt:lpstr>
      <vt:lpstr>StarBats</vt:lpstr>
      <vt:lpstr>Times</vt:lpstr>
      <vt:lpstr>Times New Roman</vt:lpstr>
      <vt:lpstr>Wingdings</vt:lpstr>
      <vt:lpstr>Yu Gothic</vt:lpstr>
      <vt:lpstr>Office Theme</vt:lpstr>
      <vt:lpstr>Wrapper Class</vt:lpstr>
      <vt:lpstr>Enumerations (enum)</vt:lpstr>
      <vt:lpstr>String and its usage</vt:lpstr>
      <vt:lpstr>TDD</vt:lpstr>
      <vt:lpstr>Constructor</vt:lpstr>
      <vt:lpstr>Destructor</vt:lpstr>
      <vt:lpstr>Encapsulation</vt:lpstr>
      <vt:lpstr>Abstraction</vt:lpstr>
      <vt:lpstr>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Variables</vt:lpstr>
      <vt:lpstr>Static Methods</vt:lpstr>
      <vt:lpstr>Static Methods (contd..)</vt:lpstr>
      <vt:lpstr>Example: Ticket</vt:lpstr>
      <vt:lpstr>Example: Ticket</vt:lpstr>
      <vt:lpstr>Static context</vt:lpstr>
      <vt:lpstr>When to use static</vt:lpstr>
      <vt:lpstr>Static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 class</vt:lpstr>
      <vt:lpstr>Interfaces</vt:lpstr>
      <vt:lpstr>Interface Vs Abstract class</vt:lpstr>
      <vt:lpstr>Packages</vt:lpstr>
      <vt:lpstr>Pass by value and reference</vt:lpstr>
      <vt:lpstr>Exception Handling</vt:lpstr>
      <vt:lpstr>try, catch, throw, throws</vt:lpstr>
      <vt:lpstr>Maps</vt:lpstr>
      <vt:lpstr>Map contd..</vt:lpstr>
      <vt:lpstr>Threads</vt:lpstr>
      <vt:lpstr>An Overview of the Thread Methods</vt:lpstr>
      <vt:lpstr>Thread States: Life Cycle of a Thread</vt:lpstr>
      <vt:lpstr>Java Program – without Thread</vt:lpstr>
      <vt:lpstr>Java Program – with Threads</vt:lpstr>
      <vt:lpstr>Thread Synchronization</vt:lpstr>
      <vt:lpstr>Runnable Interface</vt:lpstr>
      <vt:lpstr>Wait and Notify</vt:lpstr>
      <vt:lpstr>Runnable Interface</vt:lpstr>
      <vt:lpstr>Wait and Notify</vt:lpstr>
      <vt:lpstr>File (java.io.File)</vt:lpstr>
      <vt:lpstr>Streams</vt:lpstr>
      <vt:lpstr>Streams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Wrapper Class</dc:title>
  <dc:creator>Microsoft Office User</dc:creator>
  <cp:lastModifiedBy>Microsoft Office User</cp:lastModifiedBy>
  <cp:revision>10</cp:revision>
  <dcterms:created xsi:type="dcterms:W3CDTF">2016-09-30T04:50:52Z</dcterms:created>
  <dcterms:modified xsi:type="dcterms:W3CDTF">2016-10-24T06:35:04Z</dcterms:modified>
</cp:coreProperties>
</file>