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23" r:id="rId2"/>
    <p:sldId id="452" r:id="rId3"/>
    <p:sldId id="456" r:id="rId4"/>
    <p:sldId id="458" r:id="rId5"/>
    <p:sldId id="459" r:id="rId6"/>
    <p:sldId id="41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5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44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893" y="-77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9/29 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BATJ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面试专题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0252" y="896293"/>
            <a:ext cx="92070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默认情况下，数据库处于自动提交模式。每条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处于一个单独的事务中，成功则提交，失败则回滚。</a:t>
            </a:r>
            <a:endParaRPr lang="en-US" altLang="zh-CN" sz="1400" dirty="0" smtClean="0"/>
          </a:p>
          <a:p>
            <a:r>
              <a:rPr lang="zh-CN" altLang="en-US" sz="1400" dirty="0" smtClean="0"/>
              <a:t>事</a:t>
            </a:r>
            <a:r>
              <a:rPr lang="zh-CN" altLang="en-US" sz="1400" dirty="0" smtClean="0"/>
              <a:t>务管理，就是将一组相关的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放于一个事务中，因此必须关闭数据库的自动提交模式</a:t>
            </a:r>
            <a:r>
              <a:rPr lang="zh-CN" altLang="en-US" sz="1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@Transaction</a:t>
            </a:r>
            <a:r>
              <a:rPr lang="zh-CN" altLang="en-US" sz="2400" dirty="0" smtClean="0"/>
              <a:t>注解一般写在什么位置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、如何控制其回滚</a:t>
            </a:r>
            <a:r>
              <a:rPr lang="en-US" altLang="zh-CN" sz="2400" dirty="0" smtClean="0"/>
              <a:t>?</a:t>
            </a:r>
            <a:r>
              <a:rPr lang="zh-CN" altLang="en-US" sz="2400" dirty="0" smtClean="0"/>
              <a:t> ？ 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3775897" y="1410693"/>
            <a:ext cx="5954936" cy="14887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785" y="192200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@Transaction</a:t>
            </a:r>
            <a:r>
              <a:rPr lang="zh-CN" altLang="en-US" sz="2400" dirty="0" smtClean="0"/>
              <a:t>注解一般写在什么位置 </a:t>
            </a:r>
            <a:endParaRPr lang="zh-CN" altLang="en-US" sz="2400" b="1" dirty="0"/>
          </a:p>
        </p:txBody>
      </p:sp>
      <p:sp>
        <p:nvSpPr>
          <p:cNvPr id="33" name="矩形 32"/>
          <p:cNvSpPr/>
          <p:nvPr/>
        </p:nvSpPr>
        <p:spPr>
          <a:xfrm>
            <a:off x="641840" y="2831128"/>
            <a:ext cx="1943099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</a:t>
            </a:r>
            <a:r>
              <a:rPr lang="zh-CN" altLang="en-US" dirty="0" smtClean="0">
                <a:solidFill>
                  <a:srgbClr val="FF0000"/>
                </a:solidFill>
              </a:rPr>
              <a:t>标签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39797" y="1809114"/>
            <a:ext cx="1547446" cy="8264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interface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950677" y="3897909"/>
            <a:ext cx="1500554" cy="82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3" idx="3"/>
            <a:endCxn id="34" idx="1"/>
          </p:cNvCxnSpPr>
          <p:nvPr/>
        </p:nvCxnSpPr>
        <p:spPr>
          <a:xfrm flipV="1">
            <a:off x="2584939" y="2222352"/>
            <a:ext cx="1554858" cy="106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3"/>
            <a:endCxn id="35" idx="1"/>
          </p:cNvCxnSpPr>
          <p:nvPr/>
        </p:nvCxnSpPr>
        <p:spPr>
          <a:xfrm>
            <a:off x="2584939" y="3288328"/>
            <a:ext cx="1365738" cy="1022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077808" y="1547453"/>
            <a:ext cx="2092569" cy="562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Aop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335715" y="2227391"/>
            <a:ext cx="2092569" cy="5627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Aop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cglib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4" idx="3"/>
            <a:endCxn id="43" idx="1"/>
          </p:cNvCxnSpPr>
          <p:nvPr/>
        </p:nvCxnSpPr>
        <p:spPr>
          <a:xfrm flipV="1">
            <a:off x="5687243" y="1828807"/>
            <a:ext cx="1390565" cy="39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4" idx="3"/>
            <a:endCxn id="45" idx="1"/>
          </p:cNvCxnSpPr>
          <p:nvPr/>
        </p:nvCxnSpPr>
        <p:spPr>
          <a:xfrm>
            <a:off x="5687243" y="2222352"/>
            <a:ext cx="1648472" cy="286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乘号 58"/>
          <p:cNvSpPr/>
          <p:nvPr/>
        </p:nvSpPr>
        <p:spPr>
          <a:xfrm>
            <a:off x="6268770" y="2149979"/>
            <a:ext cx="677007" cy="51874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755424" y="3555012"/>
            <a:ext cx="2092569" cy="4103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35" idx="3"/>
            <a:endCxn id="65" idx="1"/>
          </p:cNvCxnSpPr>
          <p:nvPr/>
        </p:nvCxnSpPr>
        <p:spPr>
          <a:xfrm flipV="1">
            <a:off x="5451231" y="3760165"/>
            <a:ext cx="1304193" cy="550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321062" y="4103067"/>
            <a:ext cx="2561492" cy="4103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Protected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private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35" idx="3"/>
            <a:endCxn id="70" idx="1"/>
          </p:cNvCxnSpPr>
          <p:nvPr/>
        </p:nvCxnSpPr>
        <p:spPr>
          <a:xfrm flipV="1">
            <a:off x="5451231" y="4308220"/>
            <a:ext cx="1869831" cy="2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乘号 74"/>
          <p:cNvSpPr/>
          <p:nvPr/>
        </p:nvSpPr>
        <p:spPr>
          <a:xfrm>
            <a:off x="6289431" y="4064963"/>
            <a:ext cx="677007" cy="51874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784732" y="4639397"/>
            <a:ext cx="2092569" cy="4103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方法被外部调用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189786" y="5328128"/>
            <a:ext cx="2092569" cy="4103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方法被本地调用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35" idx="3"/>
            <a:endCxn id="76" idx="1"/>
          </p:cNvCxnSpPr>
          <p:nvPr/>
        </p:nvCxnSpPr>
        <p:spPr>
          <a:xfrm>
            <a:off x="5451231" y="4311147"/>
            <a:ext cx="1333501" cy="533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5" idx="3"/>
            <a:endCxn id="77" idx="1"/>
          </p:cNvCxnSpPr>
          <p:nvPr/>
        </p:nvCxnSpPr>
        <p:spPr>
          <a:xfrm>
            <a:off x="5451231" y="4311147"/>
            <a:ext cx="738555" cy="122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乘号 82"/>
          <p:cNvSpPr/>
          <p:nvPr/>
        </p:nvSpPr>
        <p:spPr>
          <a:xfrm>
            <a:off x="5509847" y="4744901"/>
            <a:ext cx="677007" cy="51874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乘号 83"/>
          <p:cNvSpPr/>
          <p:nvPr/>
        </p:nvSpPr>
        <p:spPr>
          <a:xfrm>
            <a:off x="3008230" y="2592816"/>
            <a:ext cx="677007" cy="518746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846383" y="2302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不建议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785" y="192200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@Transaction </a:t>
            </a:r>
            <a:r>
              <a:rPr lang="zh-CN" altLang="en-US" sz="2400" dirty="0" smtClean="0"/>
              <a:t>事务回滚规则</a:t>
            </a:r>
            <a:endParaRPr lang="zh-CN" altLang="en-US" sz="2400" b="1" dirty="0"/>
          </a:p>
        </p:txBody>
      </p:sp>
      <p:sp>
        <p:nvSpPr>
          <p:cNvPr id="33" name="矩形 32"/>
          <p:cNvSpPr/>
          <p:nvPr/>
        </p:nvSpPr>
        <p:spPr>
          <a:xfrm>
            <a:off x="942520" y="1276038"/>
            <a:ext cx="1287527" cy="6334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Transaction</a:t>
            </a:r>
            <a:r>
              <a:rPr lang="zh-CN" altLang="en-US" sz="1400" dirty="0" smtClean="0">
                <a:solidFill>
                  <a:srgbClr val="FF0000"/>
                </a:solidFill>
              </a:rPr>
              <a:t>标注的方法体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19047" y="1332061"/>
            <a:ext cx="2769582" cy="4616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3" idx="3"/>
            <a:endCxn id="34" idx="1"/>
          </p:cNvCxnSpPr>
          <p:nvPr/>
        </p:nvCxnSpPr>
        <p:spPr>
          <a:xfrm flipV="1">
            <a:off x="2230047" y="1562878"/>
            <a:ext cx="689000" cy="29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070090" y="1269086"/>
            <a:ext cx="1157655" cy="562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Commit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4" idx="3"/>
            <a:endCxn id="56" idx="1"/>
          </p:cNvCxnSpPr>
          <p:nvPr/>
        </p:nvCxnSpPr>
        <p:spPr>
          <a:xfrm flipV="1">
            <a:off x="5688629" y="1556303"/>
            <a:ext cx="720978" cy="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菱形 55"/>
          <p:cNvSpPr/>
          <p:nvPr/>
        </p:nvSpPr>
        <p:spPr>
          <a:xfrm>
            <a:off x="6409607" y="1222196"/>
            <a:ext cx="1125416" cy="668213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异常？</a:t>
            </a:r>
            <a:endParaRPr lang="zh-CN" altLang="en-US" sz="1200" dirty="0"/>
          </a:p>
        </p:txBody>
      </p:sp>
      <p:cxnSp>
        <p:nvCxnSpPr>
          <p:cNvPr id="60" name="直接箭头连接符 59"/>
          <p:cNvCxnSpPr>
            <a:stCxn id="56" idx="3"/>
            <a:endCxn id="45" idx="1"/>
          </p:cNvCxnSpPr>
          <p:nvPr/>
        </p:nvCxnSpPr>
        <p:spPr>
          <a:xfrm flipV="1">
            <a:off x="7535023" y="1550440"/>
            <a:ext cx="2535067" cy="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48331" y="1398040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/>
                </a:solidFill>
              </a:rPr>
              <a:t>否</a:t>
            </a:r>
            <a:endParaRPr lang="zh-CN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73" name="菱形 72"/>
          <p:cNvSpPr/>
          <p:nvPr/>
        </p:nvSpPr>
        <p:spPr>
          <a:xfrm>
            <a:off x="5846847" y="2332959"/>
            <a:ext cx="2242039" cy="61253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nor</a:t>
            </a:r>
            <a:r>
              <a:rPr lang="en-US" sz="1000" b="1" dirty="0" smtClean="0">
                <a:solidFill>
                  <a:schemeClr val="bg1"/>
                </a:solidFill>
              </a:rPr>
              <a:t>ollbackFor</a:t>
            </a:r>
            <a:r>
              <a:rPr lang="zh-CN" altLang="en-US" sz="1000" dirty="0" smtClean="0">
                <a:solidFill>
                  <a:schemeClr val="bg1"/>
                </a:solidFill>
              </a:rPr>
              <a:t>？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78" name="直接箭头连接符 77"/>
          <p:cNvCxnSpPr>
            <a:stCxn id="56" idx="2"/>
            <a:endCxn id="73" idx="0"/>
          </p:cNvCxnSpPr>
          <p:nvPr/>
        </p:nvCxnSpPr>
        <p:spPr>
          <a:xfrm rot="5400000">
            <a:off x="6748816" y="2109460"/>
            <a:ext cx="442550" cy="4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16971" y="1928512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是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5603602" y="4595522"/>
            <a:ext cx="2708029" cy="61253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RuntimeException </a:t>
            </a:r>
            <a:r>
              <a:rPr lang="zh-CN" altLang="en-US" sz="1000" dirty="0" smtClean="0">
                <a:solidFill>
                  <a:schemeClr val="bg1"/>
                </a:solidFill>
              </a:rPr>
              <a:t>？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99" name="直接箭头连接符 98"/>
          <p:cNvCxnSpPr>
            <a:stCxn id="119" idx="2"/>
            <a:endCxn id="97" idx="0"/>
          </p:cNvCxnSpPr>
          <p:nvPr/>
        </p:nvCxnSpPr>
        <p:spPr>
          <a:xfrm rot="5400000">
            <a:off x="6685780" y="4319298"/>
            <a:ext cx="548062" cy="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菱形 118"/>
          <p:cNvSpPr/>
          <p:nvPr/>
        </p:nvSpPr>
        <p:spPr>
          <a:xfrm>
            <a:off x="5840984" y="3434930"/>
            <a:ext cx="2242039" cy="61253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</a:rPr>
              <a:t>r</a:t>
            </a:r>
            <a:r>
              <a:rPr lang="en-US" sz="1000" b="1" dirty="0" smtClean="0">
                <a:solidFill>
                  <a:schemeClr val="bg1"/>
                </a:solidFill>
              </a:rPr>
              <a:t>ollbackFor</a:t>
            </a:r>
            <a:r>
              <a:rPr lang="zh-CN" altLang="en-US" sz="1000" dirty="0" smtClean="0">
                <a:solidFill>
                  <a:schemeClr val="bg1"/>
                </a:solidFill>
              </a:rPr>
              <a:t>？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121" name="直接箭头连接符 120"/>
          <p:cNvCxnSpPr>
            <a:stCxn id="73" idx="2"/>
            <a:endCxn id="119" idx="0"/>
          </p:cNvCxnSpPr>
          <p:nvPr/>
        </p:nvCxnSpPr>
        <p:spPr>
          <a:xfrm rot="5400000">
            <a:off x="6720216" y="3187278"/>
            <a:ext cx="489441" cy="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799372" y="3062721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/>
                </a:solidFill>
              </a:rPr>
              <a:t>否</a:t>
            </a:r>
            <a:endParaRPr lang="zh-CN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128" name="直接箭头连接符 127"/>
          <p:cNvCxnSpPr>
            <a:stCxn id="73" idx="3"/>
            <a:endCxn id="152" idx="1"/>
          </p:cNvCxnSpPr>
          <p:nvPr/>
        </p:nvCxnSpPr>
        <p:spPr>
          <a:xfrm flipV="1">
            <a:off x="8088886" y="2634826"/>
            <a:ext cx="2001719" cy="4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020909" y="2505867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是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0081783" y="3496468"/>
            <a:ext cx="1242652" cy="477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rollback</a:t>
            </a:r>
            <a:endParaRPr lang="zh-CN" altLang="en-US" dirty="0"/>
          </a:p>
        </p:txBody>
      </p:sp>
      <p:cxnSp>
        <p:nvCxnSpPr>
          <p:cNvPr id="135" name="直接箭头连接符 134"/>
          <p:cNvCxnSpPr>
            <a:stCxn id="119" idx="3"/>
            <a:endCxn id="133" idx="1"/>
          </p:cNvCxnSpPr>
          <p:nvPr/>
        </p:nvCxnSpPr>
        <p:spPr>
          <a:xfrm flipV="1">
            <a:off x="8083023" y="3735314"/>
            <a:ext cx="1998760" cy="5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417173" y="3555075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是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84695" y="4217441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/>
                </a:solidFill>
              </a:rPr>
              <a:t>否</a:t>
            </a:r>
            <a:endParaRPr lang="zh-CN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139" name="直接箭头连接符 138"/>
          <p:cNvCxnSpPr>
            <a:stCxn id="97" idx="2"/>
            <a:endCxn id="162" idx="0"/>
          </p:cNvCxnSpPr>
          <p:nvPr/>
        </p:nvCxnSpPr>
        <p:spPr>
          <a:xfrm rot="5400000">
            <a:off x="6652816" y="5480597"/>
            <a:ext cx="577347" cy="3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775940" y="5404394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是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3" name="直接箭头连接符 142"/>
          <p:cNvCxnSpPr>
            <a:stCxn id="97" idx="3"/>
            <a:endCxn id="157" idx="1"/>
          </p:cNvCxnSpPr>
          <p:nvPr/>
        </p:nvCxnSpPr>
        <p:spPr>
          <a:xfrm flipV="1">
            <a:off x="8311631" y="4862209"/>
            <a:ext cx="1781904" cy="39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410085" y="2435531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/>
                </a:solidFill>
              </a:rPr>
              <a:t>否</a:t>
            </a:r>
            <a:endParaRPr lang="zh-CN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0090605" y="2353472"/>
            <a:ext cx="1157655" cy="562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10093535" y="4580855"/>
            <a:ext cx="1157655" cy="562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003307" y="4809453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/>
                </a:solidFill>
              </a:rPr>
              <a:t>否</a:t>
            </a:r>
            <a:endParaRPr lang="zh-CN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6304034" y="5785399"/>
            <a:ext cx="1242652" cy="4747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rollback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59423" y="2655277"/>
            <a:ext cx="3547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>
                <a:solidFill>
                  <a:srgbClr val="FF0000"/>
                </a:solidFill>
              </a:rPr>
              <a:t>noRollbackFor</a:t>
            </a:r>
            <a:r>
              <a:rPr lang="zh-CN" altLang="en-US" dirty="0" smtClean="0"/>
              <a:t>指定不回滚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ollbackFor</a:t>
            </a:r>
            <a:r>
              <a:rPr lang="zh-CN" altLang="en-US" dirty="0" smtClean="0"/>
              <a:t>指定回滚</a:t>
            </a:r>
            <a:endParaRPr 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dirty="0" smtClean="0"/>
              <a:t>RuntimeException</a:t>
            </a:r>
            <a:r>
              <a:rPr lang="zh-CN" altLang="en-US" dirty="0" smtClean="0"/>
              <a:t>异</a:t>
            </a:r>
            <a:r>
              <a:rPr lang="zh-CN" altLang="en-US" dirty="0" smtClean="0"/>
              <a:t>常回滚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346" y="1652954"/>
            <a:ext cx="154180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使用位置：</a:t>
            </a:r>
            <a:endParaRPr lang="en-US" altLang="zh-CN" dirty="0" smtClean="0"/>
          </a:p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、用</a:t>
            </a:r>
            <a:r>
              <a:rPr lang="zh-CN" altLang="en-US" i="1" dirty="0" smtClean="0"/>
              <a:t>在接</a:t>
            </a:r>
            <a:r>
              <a:rPr lang="zh-CN" altLang="en-US" i="1" dirty="0" smtClean="0"/>
              <a:t>口或接</a:t>
            </a:r>
            <a:r>
              <a:rPr lang="zh-CN" altLang="en-US" i="1" dirty="0" smtClean="0"/>
              <a:t>口方法上</a:t>
            </a:r>
            <a:r>
              <a:rPr lang="zh-CN" altLang="en-US" i="1" dirty="0" smtClean="0"/>
              <a:t>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必须是接口代理方式</a:t>
            </a:r>
            <a:r>
              <a:rPr lang="zh-CN" altLang="en-US" i="1" dirty="0" smtClean="0"/>
              <a:t>。</a:t>
            </a:r>
            <a:r>
              <a:rPr lang="zh-CN" altLang="en-US" i="1" dirty="0" smtClean="0">
                <a:solidFill>
                  <a:srgbClr val="FF0000"/>
                </a:solidFill>
              </a:rPr>
              <a:t>不推荐</a:t>
            </a:r>
            <a:r>
              <a:rPr lang="en-US" altLang="zh-CN" i="1" dirty="0" smtClean="0"/>
              <a:t>	</a:t>
            </a:r>
            <a:endParaRPr lang="en-US" altLang="zh-CN" i="1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i="1" dirty="0" smtClean="0"/>
              <a:t>可以使用在类以及类方法上</a:t>
            </a:r>
            <a:r>
              <a:rPr lang="zh-CN" altLang="en-US" i="1" dirty="0" smtClean="0"/>
              <a:t>。</a:t>
            </a:r>
            <a:r>
              <a:rPr lang="zh-CN" altLang="en-US" i="1" dirty="0" smtClean="0">
                <a:solidFill>
                  <a:srgbClr val="FF0000"/>
                </a:solidFill>
              </a:rPr>
              <a:t>推荐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r>
              <a:rPr lang="en-US" altLang="zh-CN" i="1" dirty="0" smtClean="0"/>
              <a:t>3</a:t>
            </a:r>
            <a:r>
              <a:rPr lang="zh-CN" altLang="en-US" i="1" dirty="0" smtClean="0"/>
              <a:t>、注解应该只被应用到 </a:t>
            </a:r>
            <a:r>
              <a:rPr lang="en-US" i="1" dirty="0" smtClean="0">
                <a:solidFill>
                  <a:srgbClr val="FF0000"/>
                </a:solidFill>
              </a:rPr>
              <a:t>public </a:t>
            </a:r>
            <a:r>
              <a:rPr lang="zh-CN" altLang="en-US" i="1" dirty="0" smtClean="0">
                <a:solidFill>
                  <a:srgbClr val="FF0000"/>
                </a:solidFill>
              </a:rPr>
              <a:t>方法</a:t>
            </a:r>
            <a:r>
              <a:rPr lang="zh-CN" altLang="en-US" i="1" dirty="0" smtClean="0"/>
              <a:t>上。其它级别（</a:t>
            </a:r>
            <a:r>
              <a:rPr lang="en-US" b="1" dirty="0" smtClean="0"/>
              <a:t> protected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private</a:t>
            </a:r>
            <a:r>
              <a:rPr lang="zh-CN" altLang="en-US" b="1" dirty="0" smtClean="0"/>
              <a:t>无效</a:t>
            </a:r>
            <a:r>
              <a:rPr lang="zh-CN" altLang="en-US" i="1" dirty="0" smtClean="0"/>
              <a:t>）</a:t>
            </a:r>
            <a:endParaRPr lang="en-US" altLang="zh-CN" i="1" dirty="0" smtClean="0"/>
          </a:p>
          <a:p>
            <a:r>
              <a:rPr lang="en-US" altLang="zh-CN" i="1" dirty="0" smtClean="0"/>
              <a:t>4</a:t>
            </a:r>
            <a:r>
              <a:rPr lang="zh-CN" altLang="en-US" i="1" dirty="0" smtClean="0"/>
              <a:t>、只有来自外部的方法调用，事务才生效。（不</a:t>
            </a:r>
            <a:r>
              <a:rPr lang="zh-CN" altLang="en-US" i="1" dirty="0" smtClean="0">
                <a:solidFill>
                  <a:srgbClr val="FF0000"/>
                </a:solidFill>
              </a:rPr>
              <a:t>能由本地方法直接调用</a:t>
            </a:r>
            <a:r>
              <a:rPr lang="zh-CN" altLang="en-US" i="1" dirty="0" smtClean="0"/>
              <a:t>）</a:t>
            </a:r>
            <a:endParaRPr lang="en-US" altLang="zh-CN" i="1" dirty="0" smtClean="0"/>
          </a:p>
          <a:p>
            <a:endParaRPr lang="en-US" altLang="zh-CN" i="1" dirty="0" smtClean="0"/>
          </a:p>
          <a:p>
            <a:r>
              <a:rPr lang="zh-CN" altLang="en-US" i="1" dirty="0" smtClean="0"/>
              <a:t>回滚控制：</a:t>
            </a:r>
            <a:endParaRPr lang="en-US" altLang="zh-CN" i="1" dirty="0" smtClean="0"/>
          </a:p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</a:t>
            </a:r>
            <a:r>
              <a:rPr lang="zh-CN" altLang="en-US" dirty="0" smtClean="0"/>
              <a:t>默认配置下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方</a:t>
            </a:r>
            <a:r>
              <a:rPr lang="zh-CN" altLang="en-US" dirty="0" smtClean="0"/>
              <a:t>法体只</a:t>
            </a:r>
            <a:r>
              <a:rPr lang="zh-CN" altLang="en-US" dirty="0" smtClean="0"/>
              <a:t>有在抛出</a:t>
            </a:r>
            <a:r>
              <a:rPr lang="en-US" dirty="0" smtClean="0"/>
              <a:t>RuntimeException</a:t>
            </a:r>
            <a:r>
              <a:rPr lang="zh-CN" altLang="en-US" dirty="0" smtClean="0"/>
              <a:t>或其子类时，才回滚事务</a:t>
            </a:r>
            <a:r>
              <a:rPr lang="zh-CN" altLang="en-US" i="1" dirty="0" smtClean="0"/>
              <a:t>。</a:t>
            </a:r>
            <a:endParaRPr lang="en-US" altLang="zh-CN" i="1" dirty="0" smtClean="0"/>
          </a:p>
          <a:p>
            <a:r>
              <a:rPr lang="en-US" altLang="zh-CN" i="1" dirty="0" smtClean="0"/>
              <a:t>2</a:t>
            </a:r>
            <a:r>
              <a:rPr lang="zh-CN" altLang="en-US" i="1" dirty="0" smtClean="0"/>
              <a:t>、</a:t>
            </a:r>
            <a:r>
              <a:rPr lang="zh-CN" altLang="en-US" dirty="0" smtClean="0"/>
              <a:t>可以指定哪些异常回滚：</a:t>
            </a:r>
            <a:r>
              <a:rPr lang="en-US" b="1" dirty="0" smtClean="0"/>
              <a:t> </a:t>
            </a:r>
            <a:r>
              <a:rPr lang="en-US" sz="1600" b="1" dirty="0" smtClean="0"/>
              <a:t>@Transactional(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r</a:t>
            </a:r>
            <a:r>
              <a:rPr lang="en-US" sz="1600" b="1" dirty="0" smtClean="0">
                <a:solidFill>
                  <a:srgbClr val="FF0000"/>
                </a:solidFill>
              </a:rPr>
              <a:t>ollbackFor</a:t>
            </a:r>
            <a:r>
              <a:rPr lang="en-US" sz="1600" b="1" dirty="0" smtClean="0"/>
              <a:t>=X</a:t>
            </a:r>
            <a:r>
              <a:rPr lang="en-US" altLang="zh-CN" sz="1600" b="1" dirty="0" smtClean="0"/>
              <a:t>xx</a:t>
            </a:r>
            <a:r>
              <a:rPr lang="en-US" sz="1600" b="1" dirty="0" smtClean="0"/>
              <a:t>Exception.class)</a:t>
            </a:r>
            <a:endParaRPr lang="en-US" altLang="zh-CN" sz="1600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可以指定哪些异常不回滚：</a:t>
            </a:r>
            <a:r>
              <a:rPr lang="en-US" dirty="0" smtClean="0"/>
              <a:t> </a:t>
            </a:r>
            <a:r>
              <a:rPr lang="en-US" sz="1600" b="1" dirty="0" smtClean="0"/>
              <a:t>@Transactional(</a:t>
            </a:r>
            <a:r>
              <a:rPr lang="en-US" sz="1600" b="1" dirty="0" smtClean="0">
                <a:solidFill>
                  <a:srgbClr val="FF0000"/>
                </a:solidFill>
              </a:rPr>
              <a:t>noRollbackFor</a:t>
            </a:r>
            <a:r>
              <a:rPr lang="en-US" sz="1600" b="1" dirty="0" smtClean="0"/>
              <a:t>=X</a:t>
            </a:r>
            <a:r>
              <a:rPr lang="en-US" altLang="zh-CN" sz="1600" b="1" dirty="0" smtClean="0"/>
              <a:t>xx</a:t>
            </a:r>
            <a:r>
              <a:rPr lang="en-US" sz="1600" b="1" dirty="0" smtClean="0"/>
              <a:t>Exception.class)</a:t>
            </a:r>
            <a:endParaRPr lang="en-US" altLang="zh-CN" sz="1600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9908" y="5627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总结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7586" y="2042160"/>
            <a:ext cx="18592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完毕！</a:t>
            </a:r>
          </a:p>
        </p:txBody>
      </p:sp>
      <p:sp>
        <p:nvSpPr>
          <p:cNvPr id="2" name="矩形 1"/>
          <p:cNvSpPr/>
          <p:nvPr/>
        </p:nvSpPr>
        <p:spPr>
          <a:xfrm>
            <a:off x="1734186" y="3181985"/>
            <a:ext cx="7520007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祝大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家在享学课堂更上一层楼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5021</TotalTime>
  <Words>286</Words>
  <Application>WPS 演示</Application>
  <PresentationFormat>自定义</PresentationFormat>
  <Paragraphs>58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China</cp:lastModifiedBy>
  <cp:revision>1150</cp:revision>
  <dcterms:created xsi:type="dcterms:W3CDTF">2016-08-30T15:34:00Z</dcterms:created>
  <dcterms:modified xsi:type="dcterms:W3CDTF">2018-09-29T09:25:04Z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