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jpeg" ContentType="image/jpeg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99" r:id="rId2"/>
    <p:sldId id="300" r:id="rId3"/>
    <p:sldId id="301" r:id="rId4"/>
    <p:sldId id="302" r:id="rId5"/>
    <p:sldId id="304" r:id="rId6"/>
    <p:sldId id="305" r:id="rId7"/>
    <p:sldId id="306" r:id="rId8"/>
    <p:sldId id="30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6729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221" y="-2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2018/9/28/Fri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36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pPr/>
              <a:t>2018/9/28/Fri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473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2018/9/28/Fri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44848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pPr/>
              <a:t>2018/9/28/Fri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847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的内存布局和垃圾回收机制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5363" y="1077912"/>
            <a:ext cx="6878637" cy="5188111"/>
          </a:xfrm>
          <a:prstGeom prst="rect">
            <a:avLst/>
          </a:prstGeom>
          <a:noFill/>
          <a:ln w="28575">
            <a:solidFill>
              <a:srgbClr val="DDDDDD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2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的内存布局和垃圾回收机制</a:t>
            </a:r>
          </a:p>
        </p:txBody>
      </p:sp>
      <p:sp>
        <p:nvSpPr>
          <p:cNvPr id="12" name="矩形 10"/>
          <p:cNvSpPr>
            <a:spLocks noChangeArrowheads="1"/>
          </p:cNvSpPr>
          <p:nvPr/>
        </p:nvSpPr>
        <p:spPr bwMode="auto">
          <a:xfrm>
            <a:off x="874712" y="1263650"/>
            <a:ext cx="10059987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虚拟机栈：每个方法在被调用时就会创建一个栈帧，每一个方法从调用直至执行完成的过程，就对应着一个栈帧在虚拟机栈中入栈到出栈的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过程</a:t>
            </a:r>
            <a:endParaRPr lang="en-US" altLang="zh-CN" sz="200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endParaRPr lang="zh-CN" altLang="en-US" sz="200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堆：是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虚拟机所管理的内存中最大的一块。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堆是被所有线程共享的一块内存区域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，对象实例在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这里分配内存。是垃圾收集器（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GC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）管理的主要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区域</a:t>
            </a:r>
            <a:endParaRPr lang="zh-CN" altLang="en-US" sz="2000" b="1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endParaRPr lang="zh-CN" altLang="en-US" sz="2000" b="1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62650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的内存布局和垃圾回收机制</a:t>
            </a:r>
          </a:p>
        </p:txBody>
      </p:sp>
      <p:grpSp>
        <p:nvGrpSpPr>
          <p:cNvPr id="2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2" name="矩形 10"/>
          <p:cNvSpPr>
            <a:spLocks noChangeArrowheads="1"/>
          </p:cNvSpPr>
          <p:nvPr/>
        </p:nvSpPr>
        <p:spPr bwMode="auto">
          <a:xfrm>
            <a:off x="360363" y="1263650"/>
            <a:ext cx="10621962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方法区：存储已被虚拟机加载的类信息、常量、静态变量、即时编译器编译后的代码等数据，运行时常量池（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Runtime Constant Pool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）是方法区的一部分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endParaRPr lang="zh-CN" altLang="en-US" sz="200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直接内存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：直接内存（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Direct Memory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）并不是虚拟机运行时数据区的一部分，也不是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虚拟机规范中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的内存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区域</a:t>
            </a:r>
            <a:endParaRPr lang="zh-CN" altLang="en-US" sz="2000" b="1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endParaRPr lang="zh-CN" altLang="en-US" sz="2000" b="1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4412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62650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的内存布局和垃圾回收机制</a:t>
            </a:r>
          </a:p>
        </p:txBody>
      </p:sp>
      <p:grpSp>
        <p:nvGrpSpPr>
          <p:cNvPr id="2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3875" y="1616075"/>
            <a:ext cx="4991100" cy="215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椭圆 10"/>
          <p:cNvSpPr/>
          <p:nvPr/>
        </p:nvSpPr>
        <p:spPr bwMode="auto">
          <a:xfrm>
            <a:off x="1719263" y="2366963"/>
            <a:ext cx="285968" cy="2008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cxnSp>
        <p:nvCxnSpPr>
          <p:cNvPr id="13" name="直接箭头连接符 8"/>
          <p:cNvCxnSpPr>
            <a:cxnSpLocks noChangeShapeType="1"/>
            <a:stCxn id="11" idx="0"/>
          </p:cNvCxnSpPr>
          <p:nvPr/>
        </p:nvCxnSpPr>
        <p:spPr bwMode="auto">
          <a:xfrm rot="16200000" flipV="1">
            <a:off x="1333555" y="1838271"/>
            <a:ext cx="938213" cy="11917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14" name="矩形 9"/>
          <p:cNvSpPr>
            <a:spLocks noChangeArrowheads="1"/>
          </p:cNvSpPr>
          <p:nvPr/>
        </p:nvSpPr>
        <p:spPr bwMode="auto">
          <a:xfrm>
            <a:off x="893763" y="1017588"/>
            <a:ext cx="1159918" cy="532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1400" b="1">
                <a:solidFill>
                  <a:srgbClr val="92D050"/>
                </a:solidFill>
              </a:rPr>
              <a:t>运行时常量池</a:t>
            </a:r>
            <a:endParaRPr lang="zh-CN" altLang="en-US" sz="140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34125" y="1587500"/>
            <a:ext cx="4991100" cy="215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椭圆 24"/>
          <p:cNvSpPr/>
          <p:nvPr/>
        </p:nvSpPr>
        <p:spPr bwMode="auto">
          <a:xfrm>
            <a:off x="7539038" y="2995613"/>
            <a:ext cx="285968" cy="2008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cxnSp>
        <p:nvCxnSpPr>
          <p:cNvPr id="26" name="直接箭头连接符 8"/>
          <p:cNvCxnSpPr>
            <a:cxnSpLocks noChangeShapeType="1"/>
            <a:stCxn id="25" idx="0"/>
          </p:cNvCxnSpPr>
          <p:nvPr/>
        </p:nvCxnSpPr>
        <p:spPr bwMode="auto">
          <a:xfrm rot="16200000" flipV="1">
            <a:off x="6824719" y="2138309"/>
            <a:ext cx="1557338" cy="15726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27" name="矩形 9"/>
          <p:cNvSpPr>
            <a:spLocks noChangeArrowheads="1"/>
          </p:cNvSpPr>
          <p:nvPr/>
        </p:nvSpPr>
        <p:spPr bwMode="auto">
          <a:xfrm>
            <a:off x="6684963" y="1122363"/>
            <a:ext cx="16113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1400" b="1">
                <a:solidFill>
                  <a:srgbClr val="92D050"/>
                </a:solidFill>
              </a:rPr>
              <a:t>运行时常量池</a:t>
            </a:r>
            <a:endParaRPr lang="zh-CN" altLang="en-US" sz="1400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29100" y="4083050"/>
            <a:ext cx="4991100" cy="215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椭圆 28"/>
          <p:cNvSpPr/>
          <p:nvPr/>
        </p:nvSpPr>
        <p:spPr bwMode="auto">
          <a:xfrm>
            <a:off x="4652963" y="5434013"/>
            <a:ext cx="285968" cy="2008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cxnSp>
        <p:nvCxnSpPr>
          <p:cNvPr id="30" name="直接箭头连接符 8"/>
          <p:cNvCxnSpPr>
            <a:cxnSpLocks noChangeShapeType="1"/>
            <a:stCxn id="29" idx="1"/>
          </p:cNvCxnSpPr>
          <p:nvPr/>
        </p:nvCxnSpPr>
        <p:spPr bwMode="auto">
          <a:xfrm rot="16200000" flipV="1">
            <a:off x="3659069" y="4427657"/>
            <a:ext cx="843806" cy="122774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31" name="矩形 9"/>
          <p:cNvSpPr>
            <a:spLocks noChangeArrowheads="1"/>
          </p:cNvSpPr>
          <p:nvPr/>
        </p:nvSpPr>
        <p:spPr bwMode="auto">
          <a:xfrm>
            <a:off x="2770188" y="4256088"/>
            <a:ext cx="1159918" cy="532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1400" b="1">
                <a:solidFill>
                  <a:srgbClr val="92D050"/>
                </a:solidFill>
              </a:rPr>
              <a:t>运行时常量池</a:t>
            </a:r>
            <a:endParaRPr lang="zh-CN" altLang="en-US" sz="1400"/>
          </a:p>
        </p:txBody>
      </p:sp>
      <p:sp>
        <p:nvSpPr>
          <p:cNvPr id="33" name="TextBox 4"/>
          <p:cNvSpPr txBox="1">
            <a:spLocks noChangeArrowheads="1"/>
          </p:cNvSpPr>
          <p:nvPr/>
        </p:nvSpPr>
        <p:spPr bwMode="auto">
          <a:xfrm>
            <a:off x="2762250" y="5229225"/>
            <a:ext cx="1109663" cy="5238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1400" b="1">
                <a:solidFill>
                  <a:schemeClr val="bg1"/>
                </a:solidFill>
              </a:rPr>
              <a:t>元空间</a:t>
            </a:r>
            <a:endParaRPr lang="en-US" altLang="zh-CN" sz="1400" b="1">
              <a:solidFill>
                <a:schemeClr val="bg1"/>
              </a:solidFill>
            </a:endParaRPr>
          </a:p>
          <a:p>
            <a:pPr algn="ctr" eaLnBrk="0" hangingPunct="0"/>
            <a:r>
              <a:rPr lang="en-US" altLang="zh-CN" sz="1400" b="1">
                <a:solidFill>
                  <a:schemeClr val="bg1"/>
                </a:solidFill>
              </a:rPr>
              <a:t>metaspace</a:t>
            </a:r>
            <a:endParaRPr lang="zh-CN" altLang="en-US" sz="1400" b="1">
              <a:solidFill>
                <a:schemeClr val="bg1"/>
              </a:solidFill>
            </a:endParaRPr>
          </a:p>
        </p:txBody>
      </p:sp>
      <p:sp>
        <p:nvSpPr>
          <p:cNvPr id="34" name="左右箭头 33"/>
          <p:cNvSpPr/>
          <p:nvPr/>
        </p:nvSpPr>
        <p:spPr bwMode="auto">
          <a:xfrm>
            <a:off x="3898900" y="5370513"/>
            <a:ext cx="320675" cy="242887"/>
          </a:xfrm>
          <a:prstGeom prst="leftRightArrow">
            <a:avLst/>
          </a:prstGeom>
          <a:solidFill>
            <a:schemeClr val="accent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35" name="左大括号 10"/>
          <p:cNvSpPr>
            <a:spLocks/>
          </p:cNvSpPr>
          <p:nvPr/>
        </p:nvSpPr>
        <p:spPr bwMode="auto">
          <a:xfrm rot="16200000">
            <a:off x="3235326" y="5499100"/>
            <a:ext cx="163512" cy="738187"/>
          </a:xfrm>
          <a:prstGeom prst="leftBrace">
            <a:avLst>
              <a:gd name="adj1" fmla="val 8298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TextBox 11"/>
          <p:cNvSpPr txBox="1">
            <a:spLocks noChangeArrowheads="1"/>
          </p:cNvSpPr>
          <p:nvPr/>
        </p:nvSpPr>
        <p:spPr bwMode="auto">
          <a:xfrm>
            <a:off x="2843213" y="5935663"/>
            <a:ext cx="7493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100"/>
              <a:t>本地内存</a:t>
            </a:r>
          </a:p>
        </p:txBody>
      </p:sp>
      <p:sp>
        <p:nvSpPr>
          <p:cNvPr id="41" name="矩形 40"/>
          <p:cNvSpPr/>
          <p:nvPr/>
        </p:nvSpPr>
        <p:spPr>
          <a:xfrm>
            <a:off x="4467225" y="4695825"/>
            <a:ext cx="1381125" cy="5905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181350" y="12573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1.6</a:t>
            </a:r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9105900" y="120015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1.7</a:t>
            </a:r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9210675" y="50387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1.8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24412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94082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标记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清除算法（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Mark-Sweep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1746" name="AutoShape 2" descr="http://img5.imgtn.bdimg.com/it/u=4256283369,3179378958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2" name="Picture 8" descr="http://www.2cto.com/uploadfile/Collfiles/20161101/20161101092340107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3812" y="1092200"/>
            <a:ext cx="7735887" cy="5115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94082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复制算法（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Copying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1746" name="AutoShape 2" descr="http://img5.imgtn.bdimg.com/it/u=4256283369,3179378958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85888" y="1033463"/>
            <a:ext cx="7720012" cy="523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94082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标记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整理算法（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Mark-Compact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1746" name="AutoShape 2" descr="http://img5.imgtn.bdimg.com/it/u=4256283369,3179378958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Picture 12" descr="https://timgsa.baidu.com/timg?image&amp;quality=80&amp;size=b9999_10000&amp;sec=1522238717355&amp;di=393d5524a9320815c7aeaab8ef9b38e0&amp;imgtype=0&amp;src=http%3A%2F%2Fimages2015.cnblogs.com%2Fblog%2F331425%2F201606%2F331425-20160624174238516-89028278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74724" y="1128713"/>
            <a:ext cx="7302501" cy="5059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94082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把算法们都用上</a:t>
            </a:r>
          </a:p>
        </p:txBody>
      </p:sp>
      <p:sp>
        <p:nvSpPr>
          <p:cNvPr id="31746" name="AutoShape 2" descr="http://img5.imgtn.bdimg.com/it/u=4256283369,3179378958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598488" y="1092200"/>
            <a:ext cx="8943975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分代收集</a:t>
            </a:r>
          </a:p>
        </p:txBody>
      </p:sp>
      <p:pic>
        <p:nvPicPr>
          <p:cNvPr id="12" name="图片 13" descr="u=745728236,1333762189&amp;fm=26&amp;gp=0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08200" y="1885950"/>
            <a:ext cx="6199188" cy="435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3446</TotalTime>
  <Words>249</Words>
  <Application>Microsoft Office PowerPoint</Application>
  <PresentationFormat>自定义</PresentationFormat>
  <Paragraphs>24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1_Office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pfx</cp:lastModifiedBy>
  <cp:revision>1149</cp:revision>
  <dcterms:created xsi:type="dcterms:W3CDTF">2016-08-30T15:34:45Z</dcterms:created>
  <dcterms:modified xsi:type="dcterms:W3CDTF">2018-09-28T09:15:10Z</dcterms:modified>
  <cp:category>锐旗设计;https://9ppt.taobao.com</cp:category>
</cp:coreProperties>
</file>