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4" r:id="rId7"/>
    <p:sldId id="265" r:id="rId8"/>
    <p:sldId id="263" r:id="rId9"/>
    <p:sldId id="259" r:id="rId10"/>
    <p:sldId id="260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16E7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54C4-C72C-44C4-AA05-A5B22082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B800-440C-474C-B735-C127FD42B6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97583"/>
            <a:ext cx="9144000" cy="575977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目的、作用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分类</a:t>
            </a:r>
            <a:endParaRPr lang="zh-CN" altLang="en-US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格式</a:t>
            </a:r>
            <a:endParaRPr lang="zh-CN" altLang="en-US" dirty="0"/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支持的功能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glossary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管理</a:t>
            </a:r>
            <a:endParaRPr lang="zh-CN" altLang="en-US" dirty="0">
              <a:sym typeface="+mn-ea"/>
            </a:endParaRPr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调试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三步走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3385"/>
            <a:ext cx="10515600" cy="5763895"/>
          </a:xfrm>
        </p:spPr>
        <p:txBody>
          <a:bodyPr/>
          <a:p>
            <a:pPr marL="0" indent="0">
              <a:buNone/>
            </a:pPr>
            <a:r>
              <a:rPr lang="en-US" altLang="zh-CN"/>
              <a:t>Log</a:t>
            </a:r>
            <a:r>
              <a:rPr lang="zh-CN" altLang="en-US"/>
              <a:t>管理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统一，命名、格式、内容、字段顺序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按需，客户需求，自身需求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一般而言，涉及丢包，资源分配，或对报文有特定检查都需要发送</a:t>
            </a:r>
            <a:r>
              <a:rPr lang="en-US" altLang="zh-CN"/>
              <a:t>log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简单易扩展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8315"/>
            <a:ext cx="10515600" cy="5688965"/>
          </a:xfrm>
        </p:spPr>
        <p:txBody>
          <a:bodyPr/>
          <a:p>
            <a:pPr marL="0" indent="0">
              <a:buNone/>
            </a:pPr>
            <a:r>
              <a:rPr lang="en-US" altLang="zh-CN"/>
              <a:t>Log</a:t>
            </a:r>
            <a:r>
              <a:rPr lang="zh-CN" altLang="en-US"/>
              <a:t>调试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Log</a:t>
            </a:r>
            <a:r>
              <a:rPr lang="zh-CN" altLang="en-US"/>
              <a:t>是非功能模块，需要其他模块触发，可以添加命令触发机制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Log</a:t>
            </a:r>
            <a:r>
              <a:rPr lang="zh-CN" altLang="en-US"/>
              <a:t>问题大多是性能，配置或网络相关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4170"/>
            <a:ext cx="10515600" cy="52070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三步走</a:t>
            </a:r>
            <a:r>
              <a:rPr lang="en-US" altLang="zh-CN" dirty="0">
                <a:sym typeface="+mn-ea"/>
              </a:rPr>
              <a:t>(1)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/>
              <a:t>短期：</a:t>
            </a:r>
            <a:r>
              <a:rPr lang="en-US" altLang="zh-CN"/>
              <a:t>Log</a:t>
            </a:r>
            <a:r>
              <a:rPr lang="zh-CN"/>
              <a:t>定义框架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Log</a:t>
            </a:r>
            <a:r>
              <a:rPr lang="zh-CN" altLang="en-US"/>
              <a:t>生成</a:t>
            </a:r>
            <a:r>
              <a:rPr lang="en-US" altLang="zh-CN"/>
              <a:t>API, better to make a common lib for both event and stream mode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traditional log (RFC3164), sd-log (RFC5424)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event mode (save to file)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>
                <a:sym typeface="+mn-ea"/>
              </a:rPr>
              <a:t>Log file </a:t>
            </a:r>
            <a:r>
              <a:rPr lang="zh-CN" altLang="en-US">
                <a:sym typeface="+mn-ea"/>
              </a:rPr>
              <a:t>rotate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udp based stream mode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multiple stream support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rate limit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自生成</a:t>
            </a:r>
            <a:r>
              <a:rPr lang="en-US" altLang="zh-CN"/>
              <a:t>log (debug)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配置处理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4690110"/>
          </a:xfrm>
        </p:spPr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三步走</a:t>
            </a:r>
            <a:r>
              <a:rPr lang="en-US" altLang="zh-CN" dirty="0">
                <a:sym typeface="+mn-ea"/>
              </a:rPr>
              <a:t>(2)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/>
              <a:t>中期：</a:t>
            </a:r>
            <a:r>
              <a:rPr lang="en-US" altLang="zh-CN"/>
              <a:t>binary/protobuf log (to save disk space and bandwidth)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Log filter (by facility/category/severity/regex)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tcp/tls based stream mode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performance and log acceleration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event mode (save to DB)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超长</a:t>
            </a:r>
            <a:r>
              <a:rPr lang="en-US" altLang="zh-CN"/>
              <a:t>log</a:t>
            </a:r>
            <a:r>
              <a:rPr lang="zh-CN" altLang="en-US"/>
              <a:t>截断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515600" cy="5748020"/>
          </a:xfrm>
        </p:spPr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三步走</a:t>
            </a:r>
            <a:r>
              <a:rPr lang="en-US" altLang="zh-CN" dirty="0">
                <a:sym typeface="+mn-ea"/>
              </a:rPr>
              <a:t>(3)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/>
              <a:t>长期：</a:t>
            </a:r>
            <a:r>
              <a:rPr lang="en-US" altLang="zh-CN"/>
              <a:t>on-box reporting (low/mid-end), save log to db, and generate reports, like top count 10, top volume 10, top risk 10, show statistics in specific interval, etc..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客户定制</a:t>
            </a:r>
            <a:r>
              <a:rPr lang="en-US" altLang="zh-CN"/>
              <a:t>log</a:t>
            </a:r>
            <a:r>
              <a:rPr lang="zh-CN" altLang="en-US"/>
              <a:t>，可以根据需要使用命令配置希望得到的</a:t>
            </a:r>
            <a:r>
              <a:rPr lang="en-US" altLang="zh-CN"/>
              <a:t>log</a:t>
            </a:r>
            <a:r>
              <a:rPr lang="zh-CN" altLang="en-US"/>
              <a:t>形式，比如改变某些字段顺序，去除某些字段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 </a:t>
            </a:r>
            <a:r>
              <a:rPr lang="zh-CN" altLang="en-US"/>
              <a:t>自动生成</a:t>
            </a:r>
            <a:r>
              <a:rPr lang="en-US" altLang="zh-CN"/>
              <a:t>log</a:t>
            </a:r>
            <a:r>
              <a:rPr lang="zh-CN" altLang="en-US"/>
              <a:t>帮助文档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59876"/>
            <a:ext cx="9144000" cy="5505254"/>
          </a:xfrm>
        </p:spPr>
        <p:txBody>
          <a:bodyPr/>
          <a:lstStyle/>
          <a:p>
            <a:pPr algn="l"/>
            <a:r>
              <a:rPr lang="en-US" altLang="zh-CN" dirty="0"/>
              <a:t>Log</a:t>
            </a:r>
            <a:r>
              <a:rPr lang="zh-CN" altLang="en-US" dirty="0"/>
              <a:t>目的、作用</a:t>
            </a:r>
            <a:endParaRPr lang="en-US" altLang="zh-CN" dirty="0"/>
          </a:p>
          <a:p>
            <a:pPr algn="l"/>
            <a:r>
              <a:rPr lang="en-US" altLang="zh-CN" dirty="0"/>
              <a:t>Log</a:t>
            </a:r>
            <a:r>
              <a:rPr lang="zh-CN" altLang="en-US" dirty="0"/>
              <a:t>不是功能模块，而是对已发生事件的显示、记录，同时可以对其分析以得出某些有规律的结论。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以汽车为例：</a:t>
            </a:r>
            <a:endParaRPr lang="en-US" altLang="zh-CN" dirty="0"/>
          </a:p>
          <a:p>
            <a:pPr algn="l"/>
            <a:r>
              <a:rPr lang="en-US" altLang="zh-CN" dirty="0"/>
              <a:t>Flow</a:t>
            </a:r>
            <a:r>
              <a:rPr lang="zh-CN" altLang="en-US" dirty="0"/>
              <a:t>，</a:t>
            </a:r>
            <a:r>
              <a:rPr lang="en-US" altLang="zh-CN" dirty="0"/>
              <a:t>policy</a:t>
            </a:r>
            <a:r>
              <a:rPr lang="zh-CN" altLang="en-US" dirty="0"/>
              <a:t>，</a:t>
            </a:r>
            <a:r>
              <a:rPr lang="en-US" altLang="zh-CN" dirty="0" err="1"/>
              <a:t>nat</a:t>
            </a:r>
            <a:r>
              <a:rPr lang="zh-CN" altLang="en-US" dirty="0"/>
              <a:t>以及其他</a:t>
            </a:r>
            <a:r>
              <a:rPr lang="en-US" altLang="zh-CN" dirty="0"/>
              <a:t>service</a:t>
            </a:r>
            <a:r>
              <a:rPr lang="zh-CN" altLang="en-US" dirty="0"/>
              <a:t>相当于发动机，车身，轮胎等；</a:t>
            </a:r>
            <a:endParaRPr lang="en-US" altLang="zh-CN" dirty="0"/>
          </a:p>
          <a:p>
            <a:pPr algn="l"/>
            <a:r>
              <a:rPr lang="en-US" altLang="zh-CN" dirty="0"/>
              <a:t>Log</a:t>
            </a:r>
            <a:r>
              <a:rPr lang="zh-CN" altLang="en-US" dirty="0"/>
              <a:t>相当于仪表或行车记录仪，没有</a:t>
            </a:r>
            <a:r>
              <a:rPr lang="en-US" altLang="zh-CN" dirty="0"/>
              <a:t>log</a:t>
            </a:r>
            <a:r>
              <a:rPr lang="zh-CN" altLang="en-US" dirty="0"/>
              <a:t>汽车的功能不会有影响，但是会缺少直观，准确，细节。</a:t>
            </a:r>
            <a:endParaRPr lang="en-US" altLang="zh-CN" dirty="0"/>
          </a:p>
          <a:p>
            <a:pPr algn="l"/>
            <a:r>
              <a:rPr lang="zh-CN" altLang="en-US" dirty="0"/>
              <a:t>类似的还有</a:t>
            </a:r>
            <a:r>
              <a:rPr lang="en-US" altLang="zh-CN" dirty="0" err="1"/>
              <a:t>snmp</a:t>
            </a:r>
            <a:r>
              <a:rPr lang="zh-CN" altLang="en-US" dirty="0"/>
              <a:t>，各种统计信息等。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Log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Event log      vs       traffic log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Event log </a:t>
            </a:r>
            <a:r>
              <a:rPr lang="zh-CN" altLang="en-US" dirty="0"/>
              <a:t>控制平面产生，一般需要进行快速响应，反映的是系统的运行状态，如设备温度过高，</a:t>
            </a:r>
            <a:r>
              <a:rPr lang="en-US" altLang="zh-CN" dirty="0"/>
              <a:t>interface down</a:t>
            </a:r>
            <a:r>
              <a:rPr lang="zh-CN" altLang="en-US" dirty="0"/>
              <a:t>，</a:t>
            </a:r>
            <a:r>
              <a:rPr lang="en-US" altLang="zh-CN" dirty="0"/>
              <a:t>HA failover/failure</a:t>
            </a:r>
            <a:r>
              <a:rPr lang="zh-CN" altLang="en-US" dirty="0"/>
              <a:t>，</a:t>
            </a:r>
            <a:r>
              <a:rPr lang="en-US" altLang="zh-CN" dirty="0" err="1"/>
              <a:t>IPSec</a:t>
            </a:r>
            <a:r>
              <a:rPr lang="en-US" altLang="zh-CN" dirty="0"/>
              <a:t> failure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Traffic log</a:t>
            </a:r>
            <a:r>
              <a:rPr lang="zh-CN" altLang="en-US" dirty="0"/>
              <a:t> 数据平面产生，大部分由报文触发，大多数以提供信息或分析数据为目的，一般不需要进行快速响应。通过对</a:t>
            </a:r>
            <a:r>
              <a:rPr lang="en-US" altLang="zh-CN" dirty="0"/>
              <a:t>log</a:t>
            </a:r>
            <a:r>
              <a:rPr lang="zh-CN" altLang="en-US" dirty="0"/>
              <a:t>分析，可以得出如报文</a:t>
            </a:r>
            <a:r>
              <a:rPr lang="en-US" altLang="zh-CN" dirty="0"/>
              <a:t>pattern</a:t>
            </a:r>
            <a:r>
              <a:rPr lang="zh-CN" altLang="en-US" dirty="0"/>
              <a:t>，系统资源使用等信息。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这里指的是</a:t>
            </a:r>
            <a:r>
              <a:rPr lang="en-US" altLang="zh-CN" dirty="0"/>
              <a:t>traffic log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2440"/>
            <a:ext cx="10515600" cy="5704840"/>
          </a:xfrm>
        </p:spPr>
        <p:txBody>
          <a:bodyPr/>
          <a:p>
            <a:pPr marL="0" indent="0">
              <a:buNone/>
            </a:pPr>
            <a:r>
              <a:rPr lang="en-US" altLang="zh-CN"/>
              <a:t>Log</a:t>
            </a:r>
            <a:r>
              <a:rPr lang="zh-CN" altLang="en-US"/>
              <a:t>格式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RFC3164 (traditional) syslog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RFC5424 structure data log (SD-log)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other related RFCs: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180"/>
            <a:ext cx="10515600" cy="56261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实例</a:t>
            </a:r>
            <a:r>
              <a:rPr lang="en-US" altLang="zh-CN" dirty="0">
                <a:sym typeface="+mn-ea"/>
              </a:rPr>
              <a:t> (1)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traditonal log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&lt;14&gt;</a:t>
            </a:r>
            <a:r>
              <a:rPr lang="zh-CN" altLang="en-US">
                <a:solidFill>
                  <a:srgbClr val="FF0000"/>
                </a:solidFill>
              </a:rPr>
              <a:t>Aug 31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15:21:06</a:t>
            </a:r>
            <a:r>
              <a:rPr lang="zh-CN" altLang="en-US"/>
              <a:t> </a:t>
            </a:r>
            <a:r>
              <a:rPr lang="zh-CN" altLang="en-US">
                <a:solidFill>
                  <a:srgbClr val="00FF00"/>
                </a:solidFill>
              </a:rPr>
              <a:t>flow-vsrx10</a:t>
            </a:r>
            <a:r>
              <a:rPr lang="zh-CN" altLang="en-US"/>
              <a:t> </a:t>
            </a:r>
            <a:r>
              <a:rPr lang="en-US" altLang="zh-CN">
                <a:solidFill>
                  <a:srgbClr val="00B0F0"/>
                </a:solidFill>
              </a:rPr>
              <a:t>RT_FLOW: RT_FLOW_SESSION_CLOSE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/>
              <a:t> session closed Some reason: 124.193.37.100/30007-&gt;124.193.37.200/32768 0x0 Medium 124.193.37.100/30007-&gt;124.193.37.200/32768 0x0 Fake src nat type Fake src nat rule Fake dst nat type Fake dst nat rule 17 session_policy4 source_zone4 Fake dst zone 1 4294967295(1073741824) 4294967294(1073741824) 4294967291 junos:SSL junos:SSL user4(Fake UAC roles) source_interface4 Fake encrypt Infrastructure Encryption 4 application-character4 client-proxy 3735928575 124.193.37.100/30007-&gt;124.193.37.200/32768 Fake host Fake src vrf group Fake dst vrf group Fake tunnel inspection root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实例</a:t>
            </a:r>
            <a:r>
              <a:rPr lang="en-US" altLang="zh-CN" dirty="0">
                <a:sym typeface="+mn-ea"/>
              </a:rPr>
              <a:t> (2)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sd-log: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&lt;14&gt;</a:t>
            </a:r>
            <a:r>
              <a:rPr lang="en-US" altLang="zh-CN">
                <a:solidFill>
                  <a:srgbClr val="7030A0"/>
                </a:solidFill>
              </a:rPr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2020-08-31T15:30:16.840Z</a:t>
            </a:r>
            <a:r>
              <a:rPr lang="en-US" altLang="zh-CN"/>
              <a:t> </a:t>
            </a:r>
            <a:r>
              <a:rPr lang="en-US" altLang="zh-CN">
                <a:solidFill>
                  <a:srgbClr val="00FF00"/>
                </a:solidFill>
              </a:rPr>
              <a:t>flow-vsrx10</a:t>
            </a:r>
            <a:r>
              <a:rPr lang="en-US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RT_FLOW - RT_FLOW_SESSION_CLOSE</a:t>
            </a:r>
            <a:r>
              <a:rPr lang="en-US" altLang="zh-CN"/>
              <a:t> </a:t>
            </a:r>
            <a:r>
              <a:rPr lang="en-US" altLang="zh-CN">
                <a:solidFill>
                  <a:srgbClr val="FA16E7"/>
                </a:solidFill>
              </a:rPr>
              <a:t>[</a:t>
            </a:r>
            <a:r>
              <a:rPr lang="en-US" altLang="zh-CN"/>
              <a:t>junos@2636.1.1.1.2.129 reason="Some reason" source-address="124.193.37.100" source-port="31006" destination-address="124.193.37.200" destination-port="32768" connection-tag="0" service-name="Medium" nat-source-address="124.193.37.100" nat-source-port="31006" nat-destination-address="124.193.37.200" nat-destination-port="32768" nat-connection-tag="0" src-nat-rule-type="Fake src nat type" src-nat-rule-name="Fake src nat rule" dst-nat-rule-type="Fake dst nat type" dst-nat-rule-name="Fake dst nat rule" protocol-id="17" policy-name="session_policy4" source-zone-name="source_zone4" destination-zone-name="Fake dst zone" session-id-32="1" packets-from-client="4294967295" bytes-from-client="1073741824" packets-from-server="4294967294" bytes-from-server="1073741824" elapsed-time="4294967291" application="junos:SSL" nested-application="junos:SSL" username="user4" roles="Fake UAC roles" packet-incoming-interface="source_interface4" encrypted="Fake encrypt" application-category="Infrastructure" application-sub-category="Encryption" application-risk="4" application-characteristics="application-character4" secure-web-proxy-session-type="client-proxy" peer-session-id="3735928575" peer-source-address="124.193.37.100" peer-source-port="31006" peer-destination-address="124.193.37.200" peer-destination-port="32768" hostname="Fake host" src-vrf-grp="Fake src vrf group" dst-vrf-grp="Fake dst vrf group" tunnel-inspection="Fake tunnel inspection" tunnel-inspection-policy-set="root"</a:t>
            </a:r>
            <a:r>
              <a:rPr lang="en-US" altLang="zh-CN">
                <a:solidFill>
                  <a:srgbClr val="FA16E7"/>
                </a:solidFill>
              </a:rPr>
              <a:t>]</a:t>
            </a:r>
            <a:endParaRPr lang="en-US" altLang="zh-CN">
              <a:solidFill>
                <a:srgbClr val="FA16E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680"/>
          </a:xfrm>
        </p:spPr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支持的功能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9860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Glossary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Flow </a:t>
            </a:r>
            <a:r>
              <a:rPr lang="zh-CN" altLang="en-US" dirty="0"/>
              <a:t>防火墙处理报文基本流程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zh-CN" altLang="en-US" dirty="0"/>
              <a:t>防火墙提供的上层服务，以</a:t>
            </a:r>
            <a:r>
              <a:rPr lang="en-US" altLang="zh-CN" dirty="0"/>
              <a:t>flow</a:t>
            </a:r>
            <a:r>
              <a:rPr lang="zh-CN" altLang="en-US" dirty="0"/>
              <a:t>为基础，如</a:t>
            </a:r>
            <a:r>
              <a:rPr lang="en-US" altLang="zh-CN" dirty="0"/>
              <a:t>IDS</a:t>
            </a:r>
            <a:r>
              <a:rPr lang="zh-CN" altLang="en-US" dirty="0"/>
              <a:t>，</a:t>
            </a:r>
            <a:r>
              <a:rPr lang="en-US" altLang="zh-CN" dirty="0"/>
              <a:t>UTM</a:t>
            </a:r>
            <a:r>
              <a:rPr lang="zh-CN" altLang="en-US" dirty="0"/>
              <a:t>，</a:t>
            </a:r>
            <a:r>
              <a:rPr lang="en-US" altLang="zh-CN" dirty="0"/>
              <a:t>IDP</a:t>
            </a:r>
            <a:r>
              <a:rPr lang="zh-CN" altLang="en-US" dirty="0"/>
              <a:t>，</a:t>
            </a:r>
            <a:r>
              <a:rPr lang="en-US" altLang="zh-CN" dirty="0"/>
              <a:t>TCP proxy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Control/data plane </a:t>
            </a:r>
            <a:r>
              <a:rPr lang="zh-CN" altLang="en-US" dirty="0"/>
              <a:t>控制</a:t>
            </a:r>
            <a:r>
              <a:rPr lang="en-US" altLang="zh-CN" dirty="0"/>
              <a:t>/</a:t>
            </a:r>
            <a:r>
              <a:rPr lang="zh-CN" altLang="en-US" dirty="0"/>
              <a:t>数据平面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Ukernel</a:t>
            </a:r>
            <a:r>
              <a:rPr lang="en-US" altLang="zh-CN" dirty="0"/>
              <a:t> </a:t>
            </a:r>
            <a:r>
              <a:rPr lang="zh-CN" altLang="en-US" dirty="0"/>
              <a:t>数据平面通过</a:t>
            </a:r>
            <a:r>
              <a:rPr lang="en-US" altLang="zh-CN" dirty="0" err="1"/>
              <a:t>ukernel</a:t>
            </a:r>
            <a:r>
              <a:rPr lang="zh-CN" altLang="en-US" dirty="0"/>
              <a:t>与控制平面通信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DPQ data plane queue</a:t>
            </a:r>
            <a:r>
              <a:rPr lang="zh-CN" altLang="en-US" dirty="0"/>
              <a:t>，数据平面处理报文、消息队列，</a:t>
            </a:r>
            <a:r>
              <a:rPr lang="en-US" altLang="zh-CN" dirty="0"/>
              <a:t>flow</a:t>
            </a:r>
            <a:r>
              <a:rPr lang="zh-CN" altLang="en-US" dirty="0"/>
              <a:t>获取队列中的报文或消息进行处理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Reinject  flow</a:t>
            </a:r>
            <a:r>
              <a:rPr lang="zh-CN" altLang="en-US" dirty="0"/>
              <a:t>处理过程中将报文或消息重新加入队列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Rtlogd</a:t>
            </a:r>
            <a:r>
              <a:rPr lang="en-US" altLang="zh-CN" dirty="0"/>
              <a:t> run/real time log daemon</a:t>
            </a:r>
            <a:r>
              <a:rPr lang="zh-CN" altLang="en-US" dirty="0"/>
              <a:t>，控制平面处理</a:t>
            </a:r>
            <a:r>
              <a:rPr lang="en-US" altLang="zh-CN" dirty="0"/>
              <a:t>log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Llmd</a:t>
            </a:r>
            <a:r>
              <a:rPr lang="en-US" altLang="zh-CN" dirty="0"/>
              <a:t> local logging management daemon</a:t>
            </a:r>
            <a:r>
              <a:rPr lang="zh-CN" altLang="en-US" dirty="0"/>
              <a:t>，控制平面处理本地</a:t>
            </a:r>
            <a:r>
              <a:rPr lang="en-US" altLang="zh-CN" dirty="0"/>
              <a:t>log</a:t>
            </a:r>
            <a:r>
              <a:rPr lang="zh-CN" altLang="en-US" dirty="0"/>
              <a:t>进程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1665"/>
            <a:ext cx="10515600" cy="58839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 descr="jlo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9125" y="62865"/>
            <a:ext cx="6301740" cy="7223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70,&quot;width&quot;:64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4128</Words>
  <Application>WPS 演示</Application>
  <PresentationFormat>宽屏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 3</dc:creator>
  <cp:lastModifiedBy>齐3</cp:lastModifiedBy>
  <cp:revision>75</cp:revision>
  <dcterms:created xsi:type="dcterms:W3CDTF">2021-05-17T14:30:00Z</dcterms:created>
  <dcterms:modified xsi:type="dcterms:W3CDTF">2021-05-18T12:20:34Z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39540855232F4ED69D5250E7B57EADC8</vt:lpwstr>
  </property>
  <property fmtid="{D5CDD505-2E9C-101B-9397-08002B2CF9AE}" pid="3" name="KSOProductBuildVer">
    <vt:lpwstr>2052-11.1.0.10495</vt:lpwstr>
  </property>
</Properties>
</file>