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71" r:id="rId9"/>
    <p:sldId id="259" r:id="rId10"/>
    <p:sldId id="260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16E7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54C4-C72C-44C4-AA05-A5B2208255A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B800-440C-474C-B735-C127FD42B6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97583"/>
            <a:ext cx="9144000" cy="575977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格式</a:t>
            </a:r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endParaRPr lang="zh-CN" altLang="en-US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支持的功能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glossary</a:t>
            </a:r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管理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调试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Log</a:t>
            </a:r>
            <a:r>
              <a:rPr lang="zh-CN" altLang="en-US" dirty="0"/>
              <a:t>三步走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1665"/>
            <a:ext cx="10515600" cy="58839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(1)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7" name="图片 6" descr="jlo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59125" y="62865"/>
            <a:ext cx="6301740" cy="722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4307A-A81E-4496-B1CF-53502D1E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(2)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的生成在</a:t>
            </a:r>
            <a:r>
              <a:rPr lang="en-US" altLang="zh-CN" dirty="0">
                <a:sym typeface="+mn-ea"/>
              </a:rPr>
              <a:t>flow/service</a:t>
            </a:r>
            <a:r>
              <a:rPr lang="zh-CN" altLang="en-US" dirty="0">
                <a:sym typeface="+mn-ea"/>
              </a:rPr>
              <a:t>处理报文过程中</a:t>
            </a:r>
            <a:endParaRPr lang="en-US" altLang="zh-CN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同一个报文可能生成多个</a:t>
            </a:r>
            <a:r>
              <a:rPr lang="en-US" altLang="zh-CN" dirty="0">
                <a:sym typeface="+mn-ea"/>
              </a:rPr>
              <a:t>Log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+mn-ea"/>
              </a:rPr>
              <a:t>Event mode Log</a:t>
            </a:r>
            <a:r>
              <a:rPr lang="zh-CN" altLang="en-US" dirty="0">
                <a:sym typeface="+mn-ea"/>
              </a:rPr>
              <a:t>流程</a:t>
            </a:r>
            <a:r>
              <a:rPr lang="en-US" altLang="zh-CN" dirty="0">
                <a:sym typeface="+mn-ea"/>
              </a:rPr>
              <a:t>: Log API -&gt; enqueue </a:t>
            </a:r>
            <a:r>
              <a:rPr lang="en-US" altLang="zh-CN" dirty="0" err="1">
                <a:sym typeface="+mn-ea"/>
              </a:rPr>
              <a:t>ebuf</a:t>
            </a:r>
            <a:r>
              <a:rPr lang="en-US" altLang="zh-CN" dirty="0">
                <a:sym typeface="+mn-ea"/>
              </a:rPr>
              <a:t> -&gt; </a:t>
            </a:r>
            <a:r>
              <a:rPr lang="zh-CN" altLang="en-US" dirty="0">
                <a:sym typeface="+mn-ea"/>
              </a:rPr>
              <a:t>继续其他处理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Ukernel</a:t>
            </a:r>
            <a:r>
              <a:rPr lang="en-US" altLang="zh-CN" dirty="0">
                <a:sym typeface="+mn-ea"/>
              </a:rPr>
              <a:t> 50ms timer -&gt; 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 err="1">
                <a:sym typeface="+mn-ea"/>
              </a:rPr>
              <a:t>ebuf</a:t>
            </a:r>
            <a:r>
              <a:rPr lang="en-US" altLang="zh-CN" dirty="0">
                <a:sym typeface="+mn-ea"/>
              </a:rPr>
              <a:t> -&gt; 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>
                <a:sym typeface="+mn-ea"/>
              </a:rPr>
              <a:t>socket</a:t>
            </a:r>
            <a:r>
              <a:rPr lang="zh-CN" altLang="en-US" dirty="0">
                <a:sym typeface="+mn-ea"/>
              </a:rPr>
              <a:t>发送给控制平面</a:t>
            </a:r>
            <a:r>
              <a:rPr lang="en-US" altLang="zh-CN" dirty="0" err="1">
                <a:sym typeface="+mn-ea"/>
              </a:rPr>
              <a:t>rtlogd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rtlogd</a:t>
            </a:r>
            <a:r>
              <a:rPr lang="zh-CN" altLang="en-US" dirty="0">
                <a:sym typeface="+mn-ea"/>
              </a:rPr>
              <a:t>根据配置可能写文件或发送至</a:t>
            </a:r>
            <a:r>
              <a:rPr lang="en-US" altLang="zh-CN" dirty="0" err="1">
                <a:sym typeface="+mn-ea"/>
              </a:rPr>
              <a:t>eventd</a:t>
            </a:r>
            <a:endParaRPr lang="en-US" altLang="zh-CN" dirty="0">
              <a:sym typeface="+mn-ea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altLang="zh-CN" dirty="0">
                <a:sym typeface="+mn-ea"/>
              </a:rPr>
              <a:t>Stream mode </a:t>
            </a:r>
            <a:r>
              <a:rPr lang="en-US" altLang="zh-CN" dirty="0" err="1">
                <a:sym typeface="+mn-ea"/>
              </a:rPr>
              <a:t>udp</a:t>
            </a:r>
            <a:r>
              <a:rPr lang="en-US" altLang="zh-CN" dirty="0">
                <a:sym typeface="+mn-ea"/>
              </a:rPr>
              <a:t> based log </a:t>
            </a:r>
            <a:r>
              <a:rPr lang="zh-CN" altLang="en-US" dirty="0">
                <a:sym typeface="+mn-ea"/>
              </a:rPr>
              <a:t>流程</a:t>
            </a:r>
            <a:r>
              <a:rPr lang="en-US" altLang="zh-CN" dirty="0">
                <a:sym typeface="+mn-ea"/>
              </a:rPr>
              <a:t>: Log API -&gt; reinject to DPQ -&gt; </a:t>
            </a:r>
            <a:r>
              <a:rPr lang="zh-CN" altLang="en-US" dirty="0">
                <a:sym typeface="+mn-ea"/>
              </a:rPr>
              <a:t>继续其他处理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flow poll DPQ -&gt; </a:t>
            </a:r>
            <a:r>
              <a:rPr lang="zh-CN" altLang="en-US" dirty="0">
                <a:sym typeface="+mn-ea"/>
              </a:rPr>
              <a:t>发送</a:t>
            </a:r>
            <a:r>
              <a:rPr lang="en-US" altLang="zh-CN" dirty="0" err="1">
                <a:sym typeface="+mn-ea"/>
              </a:rPr>
              <a:t>udp</a:t>
            </a:r>
            <a:r>
              <a:rPr lang="en-US" altLang="zh-CN" dirty="0">
                <a:sym typeface="+mn-ea"/>
              </a:rPr>
              <a:t> log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CN" dirty="0">
                <a:sym typeface="+mn-ea"/>
              </a:rPr>
              <a:t>Stream mode </a:t>
            </a:r>
            <a:r>
              <a:rPr lang="en-US" altLang="zh-CN" dirty="0" err="1">
                <a:sym typeface="+mn-ea"/>
              </a:rPr>
              <a:t>tcp</a:t>
            </a:r>
            <a:r>
              <a:rPr lang="en-US" altLang="zh-CN" dirty="0">
                <a:sym typeface="+mn-ea"/>
              </a:rPr>
              <a:t> based log </a:t>
            </a:r>
            <a:r>
              <a:rPr lang="zh-CN" altLang="en-US" dirty="0">
                <a:sym typeface="+mn-ea"/>
              </a:rPr>
              <a:t>流程</a:t>
            </a:r>
            <a:r>
              <a:rPr lang="en-US" altLang="zh-CN" dirty="0">
                <a:sym typeface="+mn-ea"/>
              </a:rPr>
              <a:t>: Log API-&gt; enqueue </a:t>
            </a:r>
            <a:r>
              <a:rPr lang="en-US" altLang="zh-CN" dirty="0" err="1">
                <a:sym typeface="+mn-ea"/>
              </a:rPr>
              <a:t>vbuf</a:t>
            </a:r>
            <a:r>
              <a:rPr lang="en-US" altLang="zh-CN" dirty="0">
                <a:sym typeface="+mn-ea"/>
              </a:rPr>
              <a:t> -&gt; </a:t>
            </a:r>
            <a:r>
              <a:rPr lang="zh-CN" altLang="en-US" dirty="0">
                <a:sym typeface="+mn-ea"/>
              </a:rPr>
              <a:t>继续其他处理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flow 50ms timer -&gt; 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 err="1">
                <a:sym typeface="+mn-ea"/>
              </a:rPr>
              <a:t>vbuf</a:t>
            </a:r>
            <a:r>
              <a:rPr lang="en-US" altLang="zh-CN" dirty="0">
                <a:sym typeface="+mn-ea"/>
              </a:rPr>
              <a:t> -&gt; call </a:t>
            </a:r>
            <a:r>
              <a:rPr lang="en-US" altLang="zh-CN" dirty="0" err="1">
                <a:sym typeface="+mn-ea"/>
              </a:rPr>
              <a:t>rtcom</a:t>
            </a:r>
            <a:r>
              <a:rPr lang="en-US" altLang="zh-CN" dirty="0">
                <a:sym typeface="+mn-ea"/>
              </a:rPr>
              <a:t> API -&gt; call </a:t>
            </a:r>
            <a:r>
              <a:rPr lang="en-US" altLang="zh-CN" dirty="0" err="1">
                <a:sym typeface="+mn-ea"/>
              </a:rPr>
              <a:t>tcp</a:t>
            </a:r>
            <a:r>
              <a:rPr lang="en-US" altLang="zh-CN" dirty="0">
                <a:sym typeface="+mn-ea"/>
              </a:rPr>
              <a:t>-proxy -&gt; reinject to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DPQ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-&gt;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create TCP connection and </a:t>
            </a:r>
            <a:r>
              <a:rPr lang="en-US" altLang="zh-CN" dirty="0" err="1">
                <a:sym typeface="+mn-ea"/>
              </a:rPr>
              <a:t>rtcom</a:t>
            </a:r>
            <a:r>
              <a:rPr lang="en-US" altLang="zh-CN" dirty="0">
                <a:sym typeface="+mn-ea"/>
              </a:rPr>
              <a:t> connection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  flow 50ms timer -&gt; 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 err="1">
                <a:sym typeface="+mn-ea"/>
              </a:rPr>
              <a:t>vbuf</a:t>
            </a:r>
            <a:r>
              <a:rPr lang="en-US" altLang="zh-CN" dirty="0">
                <a:sym typeface="+mn-ea"/>
              </a:rPr>
              <a:t> -&gt; call </a:t>
            </a:r>
            <a:r>
              <a:rPr lang="en-US" altLang="zh-CN" dirty="0" err="1">
                <a:sym typeface="+mn-ea"/>
              </a:rPr>
              <a:t>rtcom</a:t>
            </a:r>
            <a:r>
              <a:rPr lang="en-US" altLang="zh-CN" dirty="0">
                <a:sym typeface="+mn-ea"/>
              </a:rPr>
              <a:t> API -&gt; </a:t>
            </a:r>
            <a:r>
              <a:rPr lang="zh-CN" altLang="en-US" dirty="0">
                <a:sym typeface="+mn-ea"/>
              </a:rPr>
              <a:t>发送</a:t>
            </a:r>
            <a:r>
              <a:rPr lang="en-US" altLang="zh-CN" dirty="0" err="1">
                <a:sym typeface="+mn-ea"/>
              </a:rPr>
              <a:t>tcp</a:t>
            </a:r>
            <a:r>
              <a:rPr lang="en-US" altLang="zh-CN" dirty="0">
                <a:sym typeface="+mn-ea"/>
              </a:rPr>
              <a:t> log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38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BF8E2-CB1F-4BA0-BCF4-23BD14CA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994"/>
            <a:ext cx="10515600" cy="625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(3) – </a:t>
            </a:r>
            <a:r>
              <a:rPr lang="en-US" altLang="zh-CN" dirty="0" err="1">
                <a:sym typeface="+mn-ea"/>
              </a:rPr>
              <a:t>onbox</a:t>
            </a:r>
            <a:r>
              <a:rPr lang="en-US" altLang="zh-CN" dirty="0">
                <a:sym typeface="+mn-ea"/>
              </a:rPr>
              <a:t> reporting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2F26C9-1D51-45AF-A385-969A7052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64" y="1661631"/>
            <a:ext cx="798576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3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99BB0-BFC4-47DE-907A-605D399C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0"/>
            <a:ext cx="10515600" cy="57056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(4) – </a:t>
            </a:r>
            <a:r>
              <a:rPr lang="en-US" altLang="zh-CN" dirty="0" err="1">
                <a:sym typeface="+mn-ea"/>
              </a:rPr>
              <a:t>onbox</a:t>
            </a:r>
            <a:r>
              <a:rPr lang="en-US" altLang="zh-CN" dirty="0">
                <a:sym typeface="+mn-ea"/>
              </a:rPr>
              <a:t> reporting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Flow</a:t>
            </a:r>
            <a:r>
              <a:rPr lang="zh-CN" altLang="en-US" dirty="0"/>
              <a:t>向</a:t>
            </a:r>
            <a:r>
              <a:rPr lang="en-US" altLang="zh-CN" dirty="0"/>
              <a:t>share memory</a:t>
            </a:r>
            <a:r>
              <a:rPr lang="zh-CN" altLang="en-US" dirty="0"/>
              <a:t>写入解析</a:t>
            </a:r>
            <a:r>
              <a:rPr lang="en-US" altLang="zh-CN" dirty="0"/>
              <a:t>binary log</a:t>
            </a:r>
          </a:p>
          <a:p>
            <a:pPr marL="514350" indent="-514350">
              <a:buAutoNum type="arabicPeriod"/>
            </a:pPr>
            <a:r>
              <a:rPr lang="en-US" altLang="zh-CN" dirty="0" err="1"/>
              <a:t>Llmd</a:t>
            </a:r>
            <a:r>
              <a:rPr lang="en-US" altLang="zh-CN" dirty="0"/>
              <a:t> polling thread </a:t>
            </a:r>
            <a:r>
              <a:rPr lang="zh-CN" altLang="en-US" dirty="0"/>
              <a:t>读入</a:t>
            </a:r>
            <a:r>
              <a:rPr lang="en-US" altLang="zh-CN" dirty="0"/>
              <a:t>log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Polling thread</a:t>
            </a:r>
            <a:r>
              <a:rPr lang="zh-CN" altLang="en-US" dirty="0"/>
              <a:t>分发</a:t>
            </a:r>
            <a:r>
              <a:rPr lang="en-US" altLang="zh-CN" dirty="0"/>
              <a:t>log</a:t>
            </a:r>
            <a:r>
              <a:rPr lang="zh-CN" altLang="en-US" dirty="0"/>
              <a:t>给不同</a:t>
            </a:r>
            <a:r>
              <a:rPr lang="en-US" altLang="zh-CN" dirty="0"/>
              <a:t>queue</a:t>
            </a:r>
          </a:p>
          <a:p>
            <a:pPr marL="514350" indent="-514350">
              <a:buAutoNum type="arabicPeriod"/>
            </a:pPr>
            <a:r>
              <a:rPr lang="en-US" altLang="zh-CN" dirty="0"/>
              <a:t>Writing thread</a:t>
            </a:r>
            <a:r>
              <a:rPr lang="zh-CN" altLang="en-US" dirty="0"/>
              <a:t>将</a:t>
            </a:r>
            <a:r>
              <a:rPr lang="en-US" altLang="zh-CN" dirty="0"/>
              <a:t>log</a:t>
            </a:r>
            <a:r>
              <a:rPr lang="zh-CN" altLang="en-US" dirty="0"/>
              <a:t>写入</a:t>
            </a:r>
            <a:r>
              <a:rPr lang="en-US" altLang="zh-CN" dirty="0"/>
              <a:t>DB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用户</a:t>
            </a:r>
            <a:r>
              <a:rPr lang="en-US" altLang="zh-CN" dirty="0"/>
              <a:t>show</a:t>
            </a:r>
            <a:r>
              <a:rPr lang="zh-CN" altLang="en-US" dirty="0"/>
              <a:t>命令通过</a:t>
            </a:r>
            <a:r>
              <a:rPr lang="en-US" altLang="zh-CN" dirty="0" err="1"/>
              <a:t>ip</a:t>
            </a:r>
            <a:r>
              <a:rPr lang="en-US" altLang="zh-CN" dirty="0"/>
              <a:t> socket</a:t>
            </a:r>
            <a:r>
              <a:rPr lang="zh-CN" altLang="en-US" dirty="0"/>
              <a:t>传递给</a:t>
            </a:r>
            <a:r>
              <a:rPr lang="en-US" altLang="zh-CN" dirty="0" err="1"/>
              <a:t>llmd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UI thread</a:t>
            </a:r>
            <a:r>
              <a:rPr lang="zh-CN" altLang="en-US" dirty="0"/>
              <a:t>根据</a:t>
            </a:r>
            <a:r>
              <a:rPr lang="en-US" altLang="zh-CN" dirty="0"/>
              <a:t>show</a:t>
            </a:r>
            <a:r>
              <a:rPr lang="zh-CN" altLang="en-US" dirty="0"/>
              <a:t>命令查询</a:t>
            </a:r>
            <a:r>
              <a:rPr lang="en-US" altLang="zh-CN" dirty="0"/>
              <a:t>DB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定时器任务将</a:t>
            </a:r>
            <a:r>
              <a:rPr lang="en-US" altLang="zh-CN" dirty="0"/>
              <a:t>DB rotate (</a:t>
            </a:r>
            <a:r>
              <a:rPr lang="zh-CN" altLang="en-US" dirty="0"/>
              <a:t>清除老数据</a:t>
            </a:r>
            <a:r>
              <a:rPr lang="en-US" altLang="zh-CN" dirty="0"/>
              <a:t>)</a:t>
            </a:r>
          </a:p>
          <a:p>
            <a:pPr marL="514350" indent="-514350">
              <a:buAutoNum type="arabicPeriod"/>
            </a:pPr>
            <a:r>
              <a:rPr lang="en-US" altLang="zh-CN" dirty="0" err="1"/>
              <a:t>Rtlogd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llmd</a:t>
            </a:r>
            <a:r>
              <a:rPr lang="en-US" altLang="zh-CN" dirty="0"/>
              <a:t> sync </a:t>
            </a:r>
            <a:r>
              <a:rPr lang="zh-CN" altLang="en-US" dirty="0"/>
              <a:t>配置、状态信息</a:t>
            </a:r>
          </a:p>
        </p:txBody>
      </p:sp>
    </p:spTree>
    <p:extLst>
      <p:ext uri="{BB962C8B-B14F-4D97-AF65-F5344CB8AC3E}">
        <p14:creationId xmlns:p14="http://schemas.microsoft.com/office/powerpoint/2010/main" val="422368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3385"/>
            <a:ext cx="10515600" cy="576389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Log</a:t>
            </a:r>
            <a:r>
              <a:rPr lang="zh-CN" altLang="en-US"/>
              <a:t>管理</a:t>
            </a:r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统一，命名、格式、内容、字段顺序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按需，客户需求，自身需求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一般而言，涉及丢包，资源分配，或对报文有特定检查都需要发送</a:t>
            </a:r>
            <a:r>
              <a:rPr lang="en-US" altLang="zh-CN"/>
              <a:t>log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简单易扩展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8315"/>
            <a:ext cx="10515600" cy="5688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en-US" dirty="0"/>
              <a:t>调试</a:t>
            </a:r>
          </a:p>
          <a:p>
            <a:pPr marL="0" indent="0">
              <a:buNone/>
            </a:pPr>
            <a:r>
              <a:rPr lang="en-US" altLang="zh-CN" dirty="0"/>
              <a:t>1. Log</a:t>
            </a:r>
            <a:r>
              <a:rPr lang="zh-CN" altLang="en-US" dirty="0"/>
              <a:t>是非功能模块，需要其他模块触发，添加命令触发机制</a:t>
            </a:r>
          </a:p>
          <a:p>
            <a:pPr marL="0" indent="0">
              <a:buNone/>
            </a:pPr>
            <a:r>
              <a:rPr lang="en-US" altLang="zh-CN" dirty="0"/>
              <a:t>2. Log</a:t>
            </a:r>
            <a:r>
              <a:rPr lang="zh-CN" altLang="en-US" dirty="0"/>
              <a:t>问题大多是性能，配置或网络相关</a:t>
            </a:r>
          </a:p>
          <a:p>
            <a:pPr marL="0" indent="0">
              <a:buNone/>
            </a:pPr>
            <a:r>
              <a:rPr lang="en-US" altLang="zh-CN" dirty="0"/>
              <a:t>3. Log</a:t>
            </a:r>
            <a:r>
              <a:rPr lang="zh-CN" altLang="en-US" dirty="0"/>
              <a:t>内容错误不易发现，需要自动化测试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20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(1)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/>
              <a:t>短期：</a:t>
            </a:r>
            <a:r>
              <a:rPr lang="en-US" altLang="zh-CN"/>
              <a:t>Log</a:t>
            </a:r>
            <a:r>
              <a:rPr lang="zh-CN"/>
              <a:t>定义框架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Log</a:t>
            </a:r>
            <a:r>
              <a:rPr lang="zh-CN" altLang="en-US"/>
              <a:t>生成</a:t>
            </a:r>
            <a:r>
              <a:rPr lang="en-US" altLang="zh-CN"/>
              <a:t>API, better to make a common lib for both event and stream mode</a:t>
            </a:r>
          </a:p>
          <a:p>
            <a:pPr marL="0" indent="0">
              <a:buNone/>
            </a:pPr>
            <a:r>
              <a:rPr lang="en-US" altLang="zh-CN"/>
              <a:t>           traditional log (RFC3164), sd-log (RFC5424)</a:t>
            </a:r>
          </a:p>
          <a:p>
            <a:pPr marL="0" indent="0">
              <a:buNone/>
            </a:pPr>
            <a:r>
              <a:rPr lang="en-US" altLang="zh-CN"/>
              <a:t>           event mode (save to file)</a:t>
            </a:r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>
                <a:sym typeface="+mn-ea"/>
              </a:rPr>
              <a:t>Log file </a:t>
            </a:r>
            <a:r>
              <a:rPr lang="zh-CN" altLang="en-US">
                <a:sym typeface="+mn-ea"/>
              </a:rPr>
              <a:t>rotate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udp based stream mode</a:t>
            </a:r>
          </a:p>
          <a:p>
            <a:pPr marL="0" indent="0">
              <a:buNone/>
            </a:pPr>
            <a:r>
              <a:rPr lang="en-US" altLang="zh-CN"/>
              <a:t>           multiple stream support</a:t>
            </a:r>
          </a:p>
          <a:p>
            <a:pPr marL="0" indent="0">
              <a:buNone/>
            </a:pPr>
            <a:r>
              <a:rPr lang="en-US" altLang="zh-CN"/>
              <a:t>           rate limit </a:t>
            </a:r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自生成</a:t>
            </a:r>
            <a:r>
              <a:rPr lang="en-US" altLang="zh-CN"/>
              <a:t>log (debug)</a:t>
            </a:r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zh-CN" altLang="en-US"/>
              <a:t>配置处理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46901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(2)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中期：</a:t>
            </a:r>
            <a:r>
              <a:rPr lang="en-US" altLang="zh-CN" dirty="0"/>
              <a:t>binary/</a:t>
            </a:r>
            <a:r>
              <a:rPr lang="en-US" altLang="zh-CN" dirty="0" err="1"/>
              <a:t>protobuf</a:t>
            </a:r>
            <a:r>
              <a:rPr lang="en-US" altLang="zh-CN" dirty="0"/>
              <a:t> log (to save disk space and bandwidth)</a:t>
            </a:r>
          </a:p>
          <a:p>
            <a:pPr marL="0" indent="0">
              <a:buNone/>
            </a:pPr>
            <a:r>
              <a:rPr lang="en-US" altLang="zh-CN" dirty="0"/>
              <a:t>           Log filter (by facility/category/severity/regex)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tls</a:t>
            </a:r>
            <a:r>
              <a:rPr lang="en-US" altLang="zh-CN" dirty="0"/>
              <a:t> based stream mode</a:t>
            </a:r>
          </a:p>
          <a:p>
            <a:pPr marL="0" indent="0">
              <a:buNone/>
            </a:pPr>
            <a:r>
              <a:rPr lang="en-US" altLang="zh-CN" dirty="0"/>
              <a:t>           performance and log acceleration</a:t>
            </a:r>
          </a:p>
          <a:p>
            <a:pPr marL="0" indent="0">
              <a:buNone/>
            </a:pPr>
            <a:r>
              <a:rPr lang="en-US" altLang="zh-CN" dirty="0"/>
              <a:t>           event mode (save to DB)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515600" cy="57480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三步走</a:t>
            </a:r>
            <a:r>
              <a:rPr lang="en-US" altLang="zh-CN" dirty="0">
                <a:sym typeface="+mn-ea"/>
              </a:rPr>
              <a:t>(3)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长期：</a:t>
            </a:r>
            <a:r>
              <a:rPr lang="en-US" altLang="zh-CN" dirty="0"/>
              <a:t>Log</a:t>
            </a:r>
            <a:r>
              <a:rPr lang="zh-CN" altLang="en-US" dirty="0"/>
              <a:t>限速优先队列，超长</a:t>
            </a:r>
            <a:r>
              <a:rPr lang="en-US" altLang="zh-CN" dirty="0"/>
              <a:t>log</a:t>
            </a:r>
          </a:p>
          <a:p>
            <a:pPr marL="0" indent="0">
              <a:buNone/>
            </a:pPr>
            <a:r>
              <a:rPr lang="en-US" altLang="zh-CN" dirty="0"/>
              <a:t>           on-box reporting (low/mid-end), save log to </a:t>
            </a:r>
            <a:r>
              <a:rPr lang="en-US" altLang="zh-CN" dirty="0" err="1"/>
              <a:t>db</a:t>
            </a:r>
            <a:r>
              <a:rPr lang="en-US" altLang="zh-CN" dirty="0"/>
              <a:t>, and generate reports, like top count 10, top volume 10, top risk 10, show statistics in specific interval, etc..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根据</a:t>
            </a:r>
            <a:r>
              <a:rPr lang="en-US" altLang="zh-CN" dirty="0"/>
              <a:t>Log</a:t>
            </a:r>
            <a:r>
              <a:rPr lang="zh-CN" altLang="en-US"/>
              <a:t>分析，动态调节系统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客户定制</a:t>
            </a:r>
            <a:r>
              <a:rPr lang="en-US" altLang="zh-CN" dirty="0"/>
              <a:t>log</a:t>
            </a:r>
            <a:r>
              <a:rPr lang="zh-CN" altLang="en-US" dirty="0"/>
              <a:t>，可以根据需要使用命令配置希望得到的</a:t>
            </a:r>
            <a:r>
              <a:rPr lang="en-US" altLang="zh-CN" dirty="0"/>
              <a:t>log</a:t>
            </a:r>
            <a:r>
              <a:rPr lang="zh-CN" altLang="en-US" dirty="0"/>
              <a:t>形式，比如改变某些字段顺序，去除某些字段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          </a:t>
            </a:r>
            <a:r>
              <a:rPr lang="zh-CN" altLang="en-US" dirty="0"/>
              <a:t>自动生成</a:t>
            </a:r>
            <a:r>
              <a:rPr lang="en-US" altLang="zh-CN" dirty="0"/>
              <a:t>log</a:t>
            </a:r>
            <a:r>
              <a:rPr lang="zh-CN" altLang="en-US" dirty="0"/>
              <a:t>帮助文档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59876"/>
            <a:ext cx="9144000" cy="5505254"/>
          </a:xfrm>
        </p:spPr>
        <p:txBody>
          <a:bodyPr/>
          <a:lstStyle/>
          <a:p>
            <a:pPr algn="l"/>
            <a:r>
              <a:rPr lang="en-US" altLang="zh-CN" dirty="0"/>
              <a:t>Log</a:t>
            </a:r>
            <a:r>
              <a:rPr lang="zh-CN" altLang="en-US" dirty="0"/>
              <a:t>目的、作用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不是功能模块，而是对已发生事件的显示、记录，同时可以对其分析以得出某些有规律的结论。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以汽车为例：</a:t>
            </a:r>
            <a:endParaRPr lang="en-US" altLang="zh-CN" dirty="0"/>
          </a:p>
          <a:p>
            <a:pPr algn="l"/>
            <a:r>
              <a:rPr lang="en-US" altLang="zh-CN" dirty="0"/>
              <a:t>Flow</a:t>
            </a:r>
            <a:r>
              <a:rPr lang="zh-CN" altLang="en-US" dirty="0"/>
              <a:t>，</a:t>
            </a:r>
            <a:r>
              <a:rPr lang="en-US" altLang="zh-CN" dirty="0"/>
              <a:t>policy</a:t>
            </a:r>
            <a:r>
              <a:rPr lang="zh-CN" altLang="en-US" dirty="0"/>
              <a:t>，</a:t>
            </a:r>
            <a:r>
              <a:rPr lang="en-US" altLang="zh-CN" dirty="0" err="1"/>
              <a:t>nat</a:t>
            </a:r>
            <a:r>
              <a:rPr lang="zh-CN" altLang="en-US" dirty="0"/>
              <a:t>以及其他</a:t>
            </a:r>
            <a:r>
              <a:rPr lang="en-US" altLang="zh-CN" dirty="0"/>
              <a:t>service</a:t>
            </a:r>
            <a:r>
              <a:rPr lang="zh-CN" altLang="en-US" dirty="0"/>
              <a:t>相当于发动机，车身，轮胎等；</a:t>
            </a:r>
            <a:endParaRPr lang="en-US" altLang="zh-CN" dirty="0"/>
          </a:p>
          <a:p>
            <a:pPr algn="l"/>
            <a:r>
              <a:rPr lang="en-US" altLang="zh-CN" dirty="0"/>
              <a:t>Log</a:t>
            </a:r>
            <a:r>
              <a:rPr lang="zh-CN" altLang="en-US" dirty="0"/>
              <a:t>相当于仪表或行车记录仪，没有</a:t>
            </a:r>
            <a:r>
              <a:rPr lang="en-US" altLang="zh-CN" dirty="0"/>
              <a:t>log</a:t>
            </a:r>
            <a:r>
              <a:rPr lang="zh-CN" altLang="en-US" dirty="0"/>
              <a:t>汽车的功能不会有影响，但是会缺少直观，准确，细节。</a:t>
            </a:r>
            <a:endParaRPr lang="en-US" altLang="zh-CN" dirty="0"/>
          </a:p>
          <a:p>
            <a:pPr algn="l"/>
            <a:r>
              <a:rPr lang="zh-CN" altLang="en-US" dirty="0"/>
              <a:t>类似的还有</a:t>
            </a:r>
            <a:r>
              <a:rPr lang="en-US" altLang="zh-CN" dirty="0" err="1"/>
              <a:t>snmp</a:t>
            </a:r>
            <a:r>
              <a:rPr lang="zh-CN" altLang="en-US" dirty="0"/>
              <a:t>，各种统计信息等。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6302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Event log      vs       traffic log</a:t>
            </a:r>
          </a:p>
          <a:p>
            <a:pPr marL="0" indent="0">
              <a:buNone/>
            </a:pPr>
            <a:r>
              <a:rPr lang="en-US" altLang="zh-CN" dirty="0"/>
              <a:t>Event log </a:t>
            </a:r>
            <a:r>
              <a:rPr lang="zh-CN" altLang="en-US" dirty="0"/>
              <a:t>控制平面产生，一般需要进行快速响应，反映的是系统的运行状态，如设备温度过高，</a:t>
            </a:r>
            <a:r>
              <a:rPr lang="en-US" altLang="zh-CN" dirty="0"/>
              <a:t>interface down</a:t>
            </a:r>
            <a:r>
              <a:rPr lang="zh-CN" altLang="en-US" dirty="0"/>
              <a:t>，</a:t>
            </a:r>
            <a:r>
              <a:rPr lang="en-US" altLang="zh-CN" dirty="0"/>
              <a:t>HA failover/failure</a:t>
            </a:r>
            <a:r>
              <a:rPr lang="zh-CN" altLang="en-US" dirty="0"/>
              <a:t>，</a:t>
            </a:r>
            <a:r>
              <a:rPr lang="en-US" altLang="zh-CN" dirty="0" err="1"/>
              <a:t>IPSec</a:t>
            </a:r>
            <a:r>
              <a:rPr lang="en-US" altLang="zh-CN" dirty="0"/>
              <a:t> failure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Traffic log</a:t>
            </a:r>
            <a:r>
              <a:rPr lang="zh-CN" altLang="en-US" dirty="0"/>
              <a:t> 数据平面产生，大部分由报文触发，大多数以提供信息或分析数据为目的，一般不需要进行快速响应。通过对</a:t>
            </a:r>
            <a:r>
              <a:rPr lang="en-US" altLang="zh-CN" dirty="0"/>
              <a:t>log</a:t>
            </a:r>
            <a:r>
              <a:rPr lang="zh-CN" altLang="en-US" dirty="0"/>
              <a:t>分析，可以得出如报文</a:t>
            </a:r>
            <a:r>
              <a:rPr lang="en-US" altLang="zh-CN" dirty="0"/>
              <a:t>pattern</a:t>
            </a:r>
            <a:r>
              <a:rPr lang="zh-CN" altLang="en-US" dirty="0"/>
              <a:t>，系统资源使用等信息。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这里我们讲的是</a:t>
            </a:r>
            <a:r>
              <a:rPr lang="en-US" altLang="zh-CN" dirty="0"/>
              <a:t>traffic log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2440"/>
            <a:ext cx="10515600" cy="57048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Log</a:t>
            </a:r>
            <a:r>
              <a:rPr lang="zh-CN" altLang="en-US" dirty="0"/>
              <a:t>格式</a:t>
            </a:r>
          </a:p>
          <a:p>
            <a:pPr marL="0" indent="0">
              <a:buNone/>
            </a:pPr>
            <a:r>
              <a:rPr lang="en-US" altLang="zh-CN" dirty="0"/>
              <a:t>RFC3164 (traditional) syslog</a:t>
            </a:r>
          </a:p>
          <a:p>
            <a:pPr marL="0" indent="0">
              <a:buNone/>
            </a:pPr>
            <a:r>
              <a:rPr lang="en-US" altLang="zh-CN" dirty="0"/>
              <a:t>RFC5424 structure data log (SD-log)</a:t>
            </a:r>
          </a:p>
          <a:p>
            <a:pPr marL="0" indent="0">
              <a:buNone/>
            </a:pPr>
            <a:r>
              <a:rPr lang="zh-CN" altLang="en-US" dirty="0"/>
              <a:t>还可自定义其他</a:t>
            </a:r>
            <a:r>
              <a:rPr lang="en-US" altLang="zh-CN" dirty="0"/>
              <a:t>log</a:t>
            </a:r>
            <a:r>
              <a:rPr lang="zh-CN" altLang="en-US" dirty="0"/>
              <a:t>格式，优点灵活</a:t>
            </a:r>
            <a:r>
              <a:rPr lang="en-US" altLang="zh-CN" dirty="0"/>
              <a:t>+</a:t>
            </a:r>
            <a:r>
              <a:rPr lang="zh-CN" altLang="en-US" dirty="0"/>
              <a:t>节省空间，缺点是需要额外解析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other related RFCs:</a:t>
            </a:r>
          </a:p>
          <a:p>
            <a:pPr marL="0" indent="0">
              <a:buNone/>
            </a:pPr>
            <a:r>
              <a:rPr lang="en-US" altLang="zh-CN" dirty="0"/>
              <a:t>5425</a:t>
            </a:r>
            <a:r>
              <a:rPr lang="zh-CN" altLang="en-US" dirty="0"/>
              <a:t>， </a:t>
            </a:r>
            <a:r>
              <a:rPr lang="en-US" altLang="zh-CN" dirty="0"/>
              <a:t>5426</a:t>
            </a:r>
            <a:r>
              <a:rPr lang="zh-CN" altLang="en-US" dirty="0"/>
              <a:t>， </a:t>
            </a:r>
            <a:r>
              <a:rPr lang="en-US" altLang="zh-CN" dirty="0"/>
              <a:t>5676</a:t>
            </a:r>
            <a:r>
              <a:rPr lang="zh-CN" altLang="en-US" dirty="0"/>
              <a:t>， </a:t>
            </a:r>
            <a:r>
              <a:rPr lang="en-US" altLang="zh-CN" dirty="0"/>
              <a:t>5848</a:t>
            </a:r>
            <a:r>
              <a:rPr lang="zh-CN" altLang="en-US" dirty="0"/>
              <a:t>， </a:t>
            </a:r>
            <a:r>
              <a:rPr lang="en-US" altLang="zh-CN" dirty="0"/>
              <a:t>6012</a:t>
            </a:r>
            <a:r>
              <a:rPr lang="zh-CN" altLang="en-US" dirty="0"/>
              <a:t>， </a:t>
            </a:r>
            <a:r>
              <a:rPr lang="en-US" altLang="zh-CN" dirty="0"/>
              <a:t>6587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1180"/>
            <a:ext cx="10515600" cy="5626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r>
              <a:rPr lang="en-US" altLang="zh-CN" dirty="0">
                <a:sym typeface="+mn-ea"/>
              </a:rPr>
              <a:t> (1)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traditonal log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&lt;14&gt;</a:t>
            </a:r>
            <a:r>
              <a:rPr lang="zh-CN" altLang="en-US" dirty="0">
                <a:solidFill>
                  <a:srgbClr val="FF0000"/>
                </a:solidFill>
              </a:rPr>
              <a:t>Aug 31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15:21:06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FF00"/>
                </a:solidFill>
              </a:rPr>
              <a:t>flow-vsrx10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RT_FLOW: RT_FLOW_SESSION_CLOSE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/>
              <a:t> session closed Some</a:t>
            </a:r>
            <a:r>
              <a:rPr lang="en-US" altLang="zh-CN" dirty="0"/>
              <a:t>-</a:t>
            </a:r>
            <a:r>
              <a:rPr lang="zh-CN" altLang="en-US" dirty="0"/>
              <a:t>reason: 124.193.37.100/30007-&gt;124.193.37.200/32768 0x0 Medium 124.193.37.100/30007-&gt;124.193.37.200/32768 0x0 Fake</a:t>
            </a:r>
            <a:r>
              <a:rPr lang="en-US" altLang="zh-CN" dirty="0"/>
              <a:t>-</a:t>
            </a:r>
            <a:r>
              <a:rPr lang="zh-CN" altLang="en-US" dirty="0"/>
              <a:t>src</a:t>
            </a:r>
            <a:r>
              <a:rPr lang="en-US" altLang="zh-CN" dirty="0"/>
              <a:t>-</a:t>
            </a:r>
            <a:r>
              <a:rPr lang="zh-CN" altLang="en-US" dirty="0"/>
              <a:t>nat</a:t>
            </a:r>
            <a:r>
              <a:rPr lang="en-US" altLang="zh-CN" dirty="0"/>
              <a:t>-</a:t>
            </a:r>
            <a:r>
              <a:rPr lang="zh-CN" altLang="en-US" dirty="0"/>
              <a:t>type Fake</a:t>
            </a:r>
            <a:r>
              <a:rPr lang="en-US" altLang="zh-CN" dirty="0"/>
              <a:t>-</a:t>
            </a:r>
            <a:r>
              <a:rPr lang="zh-CN" altLang="en-US" dirty="0"/>
              <a:t>src</a:t>
            </a:r>
            <a:r>
              <a:rPr lang="en-US" altLang="zh-CN" dirty="0"/>
              <a:t>-</a:t>
            </a:r>
            <a:r>
              <a:rPr lang="zh-CN" altLang="en-US" dirty="0"/>
              <a:t>nat</a:t>
            </a:r>
            <a:r>
              <a:rPr lang="en-US" altLang="zh-CN" dirty="0"/>
              <a:t>-</a:t>
            </a:r>
            <a:r>
              <a:rPr lang="zh-CN" altLang="en-US" dirty="0"/>
              <a:t>rule Fake</a:t>
            </a:r>
            <a:r>
              <a:rPr lang="en-US" altLang="zh-CN" dirty="0"/>
              <a:t>-</a:t>
            </a:r>
            <a:r>
              <a:rPr lang="zh-CN" altLang="en-US" dirty="0"/>
              <a:t>dst</a:t>
            </a:r>
            <a:r>
              <a:rPr lang="en-US" altLang="zh-CN" dirty="0"/>
              <a:t>-</a:t>
            </a:r>
            <a:r>
              <a:rPr lang="zh-CN" altLang="en-US" dirty="0"/>
              <a:t>nat</a:t>
            </a:r>
            <a:r>
              <a:rPr lang="en-US" altLang="zh-CN" dirty="0"/>
              <a:t>-</a:t>
            </a:r>
            <a:r>
              <a:rPr lang="zh-CN" altLang="en-US" dirty="0"/>
              <a:t>type Fake</a:t>
            </a:r>
            <a:r>
              <a:rPr lang="en-US" altLang="zh-CN" dirty="0"/>
              <a:t>-</a:t>
            </a:r>
            <a:r>
              <a:rPr lang="zh-CN" altLang="en-US" dirty="0"/>
              <a:t>dst</a:t>
            </a:r>
            <a:r>
              <a:rPr lang="en-US" altLang="zh-CN" dirty="0"/>
              <a:t>-</a:t>
            </a:r>
            <a:r>
              <a:rPr lang="zh-CN" altLang="en-US" dirty="0"/>
              <a:t>nat</a:t>
            </a:r>
            <a:r>
              <a:rPr lang="en-US" altLang="zh-CN" dirty="0"/>
              <a:t>-</a:t>
            </a:r>
            <a:r>
              <a:rPr lang="zh-CN" altLang="en-US" dirty="0"/>
              <a:t>rule 17 session_policy4 source_zone4 Fake</a:t>
            </a:r>
            <a:r>
              <a:rPr lang="en-US" altLang="zh-CN" dirty="0"/>
              <a:t>-</a:t>
            </a:r>
            <a:r>
              <a:rPr lang="zh-CN" altLang="en-US" dirty="0"/>
              <a:t>dst</a:t>
            </a:r>
            <a:r>
              <a:rPr lang="en-US" altLang="zh-CN" dirty="0"/>
              <a:t>-</a:t>
            </a:r>
            <a:r>
              <a:rPr lang="zh-CN" altLang="en-US" dirty="0"/>
              <a:t>zone</a:t>
            </a:r>
            <a:r>
              <a:rPr lang="en-US" altLang="zh-CN" dirty="0"/>
              <a:t> </a:t>
            </a:r>
            <a:r>
              <a:rPr lang="zh-CN" altLang="en-US" dirty="0"/>
              <a:t>1 4294967295(1073741824) 4294967294(1073741824) 4294967291 junos:SSL junos:SSL user4(Fake</a:t>
            </a:r>
            <a:r>
              <a:rPr lang="en-US" altLang="zh-CN" dirty="0"/>
              <a:t>-</a:t>
            </a:r>
            <a:r>
              <a:rPr lang="zh-CN" altLang="en-US" dirty="0"/>
              <a:t>UAC</a:t>
            </a:r>
            <a:r>
              <a:rPr lang="en-US" altLang="zh-CN" dirty="0"/>
              <a:t>-</a:t>
            </a:r>
            <a:r>
              <a:rPr lang="zh-CN" altLang="en-US" dirty="0"/>
              <a:t>roles) source_interface4 Fake</a:t>
            </a:r>
            <a:r>
              <a:rPr lang="en-US" altLang="zh-CN" dirty="0"/>
              <a:t>-</a:t>
            </a:r>
            <a:r>
              <a:rPr lang="zh-CN" altLang="en-US" dirty="0"/>
              <a:t>encrypt Infrastructure Encryption 4 application-character4 client-proxy 3735928575 124.193.37.100/30007-&gt;124.193.37.200/32768 Fake</a:t>
            </a:r>
            <a:r>
              <a:rPr lang="en-US" altLang="zh-CN" dirty="0"/>
              <a:t>-</a:t>
            </a:r>
            <a:r>
              <a:rPr lang="zh-CN" altLang="en-US" dirty="0"/>
              <a:t>host Fake</a:t>
            </a:r>
            <a:r>
              <a:rPr lang="en-US" altLang="zh-CN" dirty="0"/>
              <a:t>-</a:t>
            </a:r>
            <a:r>
              <a:rPr lang="zh-CN" altLang="en-US" dirty="0"/>
              <a:t>src</a:t>
            </a:r>
            <a:r>
              <a:rPr lang="en-US" altLang="zh-CN" dirty="0"/>
              <a:t>-</a:t>
            </a:r>
            <a:r>
              <a:rPr lang="zh-CN" altLang="en-US" dirty="0"/>
              <a:t>vrf</a:t>
            </a:r>
            <a:r>
              <a:rPr lang="en-US" altLang="zh-CN" dirty="0"/>
              <a:t>-</a:t>
            </a:r>
            <a:r>
              <a:rPr lang="zh-CN" altLang="en-US" dirty="0"/>
              <a:t>group Fake</a:t>
            </a:r>
            <a:r>
              <a:rPr lang="en-US" altLang="zh-CN" dirty="0"/>
              <a:t>-</a:t>
            </a:r>
            <a:r>
              <a:rPr lang="zh-CN" altLang="en-US" dirty="0"/>
              <a:t>dst</a:t>
            </a:r>
            <a:r>
              <a:rPr lang="en-US" altLang="zh-CN" dirty="0"/>
              <a:t>-</a:t>
            </a:r>
            <a:r>
              <a:rPr lang="zh-CN" altLang="en-US" dirty="0"/>
              <a:t>vrf</a:t>
            </a:r>
            <a:r>
              <a:rPr lang="en-US" altLang="zh-CN" dirty="0"/>
              <a:t>-</a:t>
            </a:r>
            <a:r>
              <a:rPr lang="zh-CN" altLang="en-US" dirty="0"/>
              <a:t>group Fake</a:t>
            </a:r>
            <a:r>
              <a:rPr lang="en-US" altLang="zh-CN" dirty="0"/>
              <a:t>-</a:t>
            </a:r>
            <a:r>
              <a:rPr lang="zh-CN" altLang="en-US" dirty="0"/>
              <a:t>tunnel</a:t>
            </a:r>
            <a:r>
              <a:rPr lang="en-US" altLang="zh-CN" dirty="0"/>
              <a:t>-</a:t>
            </a:r>
            <a:r>
              <a:rPr lang="zh-CN" altLang="en-US" dirty="0"/>
              <a:t>inspection root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实例</a:t>
            </a:r>
            <a:r>
              <a:rPr lang="en-US" altLang="zh-CN" dirty="0">
                <a:sym typeface="+mn-ea"/>
              </a:rPr>
              <a:t> (2)</a:t>
            </a:r>
          </a:p>
          <a:p>
            <a:pPr marL="0" indent="0">
              <a:buNone/>
            </a:pPr>
            <a:r>
              <a:rPr lang="en-US" altLang="zh-CN"/>
              <a:t>sd-log: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&lt;14&gt;</a:t>
            </a:r>
            <a:r>
              <a:rPr lang="en-US" altLang="zh-CN">
                <a:solidFill>
                  <a:srgbClr val="7030A0"/>
                </a:solidFill>
              </a:rPr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2020-08-31T15:30:16.840Z</a:t>
            </a:r>
            <a:r>
              <a:rPr lang="en-US" altLang="zh-CN"/>
              <a:t> </a:t>
            </a:r>
            <a:r>
              <a:rPr lang="en-US" altLang="zh-CN">
                <a:solidFill>
                  <a:srgbClr val="00FF00"/>
                </a:solidFill>
              </a:rPr>
              <a:t>flow-vsrx10</a:t>
            </a:r>
            <a:r>
              <a:rPr lang="en-US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RT_FLOW - RT_FLOW_SESSION_CLOSE</a:t>
            </a:r>
            <a:r>
              <a:rPr lang="en-US" altLang="zh-CN"/>
              <a:t> </a:t>
            </a:r>
            <a:r>
              <a:rPr lang="en-US" altLang="zh-CN">
                <a:solidFill>
                  <a:srgbClr val="FA16E7"/>
                </a:solidFill>
              </a:rPr>
              <a:t>[</a:t>
            </a:r>
            <a:r>
              <a:rPr lang="en-US" altLang="zh-CN"/>
              <a:t>junos@2636.1.1.1.2.129 reason="Some reason" source-address="124.193.37.100" source-port="31006" destination-address="124.193.37.200" destination-port="32768" connection-tag="0" service-name="Medium" nat-source-address="124.193.37.100" nat-source-port="31006" nat-destination-address="124.193.37.200" nat-destination-port="32768" nat-connection-tag="0" src-nat-rule-type="Fake src nat type" src-nat-rule-name="Fake src nat rule" dst-nat-rule-type="Fake dst nat type" dst-nat-rule-name="Fake dst nat rule" protocol-id="17" policy-name="session_policy4" source-zone-name="source_zone4" destination-zone-name="Fake dst zone" session-id-32="1" packets-from-client="4294967295" bytes-from-client="1073741824" packets-from-server="4294967294" bytes-from-server="1073741824" elapsed-time="4294967291" application="junos:SSL" nested-application="junos:SSL" username="user4" roles="Fake UAC roles" packet-incoming-interface="source_interface4" encrypted="Fake encrypt" application-category="Infrastructure" application-sub-category="Encryption" application-risk="4" application-characteristics="application-character4" secure-web-proxy-session-type="client-proxy" peer-session-id="3735928575" peer-source-address="124.193.37.100" peer-source-port="31006" peer-destination-address="124.193.37.200" peer-destination-port="32768" hostname="Fake host" src-vrf-grp="Fake src vrf group" dst-vrf-grp="Fake dst vrf group" tunnel-inspection="Fake tunnel inspection" tunnel-inspection-policy-set="root"</a:t>
            </a:r>
            <a:r>
              <a:rPr lang="en-US" altLang="zh-CN">
                <a:solidFill>
                  <a:srgbClr val="FA16E7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4911"/>
            <a:ext cx="4931004" cy="5215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log {</a:t>
            </a:r>
          </a:p>
          <a:p>
            <a:pPr marL="0" indent="0">
              <a:buNone/>
            </a:pPr>
            <a:r>
              <a:rPr lang="en-US" altLang="zh-CN" sz="1600" dirty="0"/>
              <a:t>    (source-address </a:t>
            </a:r>
            <a:r>
              <a:rPr lang="en-US" altLang="zh-CN" sz="1600" i="1" dirty="0" err="1"/>
              <a:t>source-address</a:t>
            </a:r>
            <a:r>
              <a:rPr lang="en-US" altLang="zh-CN" sz="1600" dirty="0"/>
              <a:t> | source-interface </a:t>
            </a:r>
            <a:r>
              <a:rPr lang="en-US" altLang="zh-CN" sz="1600" i="1" dirty="0"/>
              <a:t>source-interface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escape;</a:t>
            </a:r>
          </a:p>
          <a:p>
            <a:pPr marL="0" indent="0">
              <a:buNone/>
            </a:pPr>
            <a:r>
              <a:rPr lang="en-US" altLang="zh-CN" sz="1600" dirty="0"/>
              <a:t>    time-format (year | millisecond);</a:t>
            </a:r>
          </a:p>
          <a:p>
            <a:pPr marL="0" indent="0">
              <a:buNone/>
            </a:pPr>
            <a:r>
              <a:rPr lang="en-US" altLang="zh-CN" sz="1600" dirty="0"/>
              <a:t>    event-rate </a:t>
            </a:r>
            <a:r>
              <a:rPr lang="en-US" altLang="zh-CN" sz="1600" i="1" dirty="0"/>
              <a:t>logs per second</a:t>
            </a:r>
            <a:r>
              <a:rPr lang="en-US" altLang="zh-CN" sz="1600" dirty="0"/>
              <a:t>;  (for stream mode)</a:t>
            </a:r>
          </a:p>
          <a:p>
            <a:pPr marL="0" indent="0">
              <a:buNone/>
            </a:pPr>
            <a:r>
              <a:rPr lang="en-US" altLang="zh-CN" sz="1600" dirty="0"/>
              <a:t>    file {</a:t>
            </a:r>
          </a:p>
          <a:p>
            <a:pPr marL="0" indent="0">
              <a:buNone/>
            </a:pPr>
            <a:r>
              <a:rPr lang="en-US" altLang="zh-CN" sz="1600" dirty="0"/>
              <a:t>        files </a:t>
            </a:r>
            <a:r>
              <a:rPr lang="en-US" altLang="zh-CN" sz="1600" i="1" dirty="0" err="1"/>
              <a:t>files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name </a:t>
            </a:r>
            <a:r>
              <a:rPr lang="en-US" altLang="zh-CN" sz="1600" i="1" dirty="0" err="1"/>
              <a:t>name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path </a:t>
            </a:r>
            <a:r>
              <a:rPr lang="en-US" altLang="zh-CN" sz="1600" i="1" dirty="0" err="1"/>
              <a:t>path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size </a:t>
            </a:r>
            <a:r>
              <a:rPr lang="en-US" altLang="zh-CN" sz="1600" i="1" dirty="0" err="1"/>
              <a:t>size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dirty="0"/>
              <a:t>    format (binary | </a:t>
            </a:r>
            <a:r>
              <a:rPr lang="en-US" altLang="zh-CN" sz="1600" dirty="0" err="1"/>
              <a:t>sd</a:t>
            </a:r>
            <a:r>
              <a:rPr lang="en-US" altLang="zh-CN" sz="1600" dirty="0"/>
              <a:t>-syslog | syslog | </a:t>
            </a:r>
            <a:r>
              <a:rPr lang="en-US" altLang="zh-CN" sz="1600" dirty="0" err="1"/>
              <a:t>protobuf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max-database-record </a:t>
            </a:r>
            <a:r>
              <a:rPr lang="en-US" altLang="zh-CN" sz="1600" i="1" dirty="0" err="1"/>
              <a:t>max-database-record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mode (event | stream | stream-event);</a:t>
            </a:r>
            <a:endParaRPr lang="zh-CN" altLang="en-US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3202F2F-CDBF-4945-B823-C3AF99691C64}"/>
              </a:ext>
            </a:extLst>
          </p:cNvPr>
          <p:cNvSpPr txBox="1">
            <a:spLocks/>
          </p:cNvSpPr>
          <p:nvPr/>
        </p:nvSpPr>
        <p:spPr>
          <a:xfrm>
            <a:off x="838200" y="538323"/>
            <a:ext cx="4931004" cy="48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支持的功能</a:t>
            </a:r>
            <a:r>
              <a:rPr lang="en-US" altLang="zh-CN" dirty="0">
                <a:sym typeface="+mn-ea"/>
              </a:rPr>
              <a:t>(1)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C2BBA03-0672-4934-9913-8A65AE385649}"/>
              </a:ext>
            </a:extLst>
          </p:cNvPr>
          <p:cNvSpPr txBox="1">
            <a:spLocks/>
          </p:cNvSpPr>
          <p:nvPr/>
        </p:nvSpPr>
        <p:spPr>
          <a:xfrm>
            <a:off x="5769204" y="1234911"/>
            <a:ext cx="4931004" cy="521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rate-cap </a:t>
            </a:r>
            <a:r>
              <a:rPr lang="en-US" altLang="zh-CN" sz="1600" i="1" dirty="0"/>
              <a:t>logs per second</a:t>
            </a:r>
            <a:r>
              <a:rPr lang="en-US" altLang="zh-CN" sz="1600" dirty="0"/>
              <a:t>; </a:t>
            </a:r>
            <a:r>
              <a:rPr lang="zh-CN" altLang="en-US" sz="1600" dirty="0"/>
              <a:t> </a:t>
            </a:r>
            <a:r>
              <a:rPr lang="en-US" altLang="zh-CN" sz="1600" dirty="0"/>
              <a:t>(for</a:t>
            </a:r>
            <a:r>
              <a:rPr lang="zh-CN" altLang="en-US" sz="1600" dirty="0"/>
              <a:t> </a:t>
            </a:r>
            <a:r>
              <a:rPr lang="en-US" altLang="zh-CN" sz="1600" dirty="0"/>
              <a:t>event</a:t>
            </a:r>
            <a:r>
              <a:rPr lang="zh-CN" altLang="en-US" sz="1600" dirty="0"/>
              <a:t> </a:t>
            </a:r>
            <a:r>
              <a:rPr lang="en-US" altLang="zh-CN" sz="1600" dirty="0"/>
              <a:t>mode)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report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logs-per-table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idp</a:t>
            </a:r>
            <a:r>
              <a:rPr lang="en-US" altLang="zh-CN" sz="1600" dirty="0"/>
              <a:t> </a:t>
            </a:r>
            <a:r>
              <a:rPr lang="en-US" altLang="zh-CN" sz="1600" i="1" dirty="0" err="1"/>
              <a:t>idp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ipsec-vpn</a:t>
            </a:r>
            <a:r>
              <a:rPr lang="en-US" altLang="zh-CN" sz="1600" dirty="0"/>
              <a:t> </a:t>
            </a:r>
            <a:r>
              <a:rPr lang="en-US" altLang="zh-CN" sz="1600" i="1" dirty="0" err="1"/>
              <a:t>ipsec-vpn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screen </a:t>
            </a:r>
            <a:r>
              <a:rPr lang="en-US" altLang="zh-CN" sz="1600" i="1" dirty="0" err="1"/>
              <a:t>screen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session-all </a:t>
            </a:r>
            <a:r>
              <a:rPr lang="en-US" altLang="zh-CN" sz="1600" i="1" dirty="0" err="1"/>
              <a:t>session-all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sky </a:t>
            </a:r>
            <a:r>
              <a:rPr lang="en-US" altLang="zh-CN" sz="1600" i="1" dirty="0" err="1"/>
              <a:t>sky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utm</a:t>
            </a:r>
            <a:r>
              <a:rPr lang="en-US" altLang="zh-CN" sz="1600" dirty="0"/>
              <a:t> </a:t>
            </a:r>
            <a:r>
              <a:rPr lang="en-US" altLang="zh-CN" sz="1600" i="1" dirty="0" err="1"/>
              <a:t>utm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table-lifetime </a:t>
            </a:r>
            <a:r>
              <a:rPr lang="en-US" altLang="zh-CN" sz="1600" i="1" dirty="0" err="1"/>
              <a:t>table-lifetime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table-mode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dense;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E86C-5BE7-4811-8D0A-29326A5C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4544505" cy="51494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600" dirty="0"/>
              <a:t>    root-streaming;</a:t>
            </a:r>
          </a:p>
          <a:p>
            <a:pPr marL="0" indent="0">
              <a:buNone/>
            </a:pPr>
            <a:r>
              <a:rPr lang="en-US" altLang="zh-CN" sz="1600" dirty="0"/>
              <a:t>    stream </a:t>
            </a:r>
            <a:r>
              <a:rPr lang="en-US" altLang="zh-CN" sz="1600" i="1" dirty="0"/>
              <a:t>stream-name</a:t>
            </a: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     category (all | content-security | </a:t>
            </a:r>
            <a:r>
              <a:rPr lang="en-US" altLang="zh-CN" sz="1600" dirty="0" err="1"/>
              <a:t>fw</a:t>
            </a:r>
            <a:r>
              <a:rPr lang="en-US" altLang="zh-CN" sz="1600" dirty="0"/>
              <a:t>-auth | screen | </a:t>
            </a:r>
            <a:r>
              <a:rPr lang="en-US" altLang="zh-CN" sz="1600" dirty="0" err="1"/>
              <a:t>alg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nat</a:t>
            </a:r>
            <a:r>
              <a:rPr lang="en-US" altLang="zh-CN" sz="1600" dirty="0"/>
              <a:t> | flow | </a:t>
            </a:r>
            <a:r>
              <a:rPr lang="en-US" altLang="zh-CN" sz="1600" dirty="0" err="1"/>
              <a:t>sctp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gtp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ipsec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idp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rtlog</a:t>
            </a:r>
            <a:r>
              <a:rPr lang="en-US" altLang="zh-CN" sz="1600" dirty="0"/>
              <a:t> |</a:t>
            </a:r>
            <a:r>
              <a:rPr lang="en-US" altLang="zh-CN" sz="1600" dirty="0" err="1"/>
              <a:t>pst</a:t>
            </a:r>
            <a:r>
              <a:rPr lang="en-US" altLang="zh-CN" sz="1600" dirty="0"/>
              <a:t>-ds-lite | </a:t>
            </a:r>
            <a:r>
              <a:rPr lang="en-US" altLang="zh-CN" sz="1600" dirty="0" err="1"/>
              <a:t>appqos</a:t>
            </a:r>
            <a:r>
              <a:rPr lang="en-US" altLang="zh-CN" sz="1600" dirty="0"/>
              <a:t> |</a:t>
            </a:r>
            <a:r>
              <a:rPr lang="en-US" altLang="zh-CN" sz="1600" dirty="0" err="1"/>
              <a:t>secintel</a:t>
            </a:r>
            <a:r>
              <a:rPr lang="en-US" altLang="zh-CN" sz="1600" dirty="0"/>
              <a:t> |</a:t>
            </a:r>
            <a:r>
              <a:rPr lang="en-US" altLang="zh-CN" sz="1600" dirty="0" err="1"/>
              <a:t>aamw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    filter {</a:t>
            </a:r>
          </a:p>
          <a:p>
            <a:pPr marL="0" indent="0">
              <a:buNone/>
            </a:pPr>
            <a:r>
              <a:rPr lang="en-US" altLang="zh-CN" sz="1600" dirty="0"/>
              <a:t>            threat-attack;</a:t>
            </a:r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</a:p>
          <a:p>
            <a:pPr marL="0" indent="0">
              <a:buNone/>
            </a:pPr>
            <a:r>
              <a:rPr lang="en-US" altLang="zh-CN" sz="1600" dirty="0"/>
              <a:t>        format (binary | </a:t>
            </a:r>
            <a:r>
              <a:rPr lang="en-US" altLang="zh-CN" sz="1600" dirty="0" err="1"/>
              <a:t>sd</a:t>
            </a:r>
            <a:r>
              <a:rPr lang="en-US" altLang="zh-CN" sz="1600" dirty="0"/>
              <a:t>-syslog | syslog | </a:t>
            </a:r>
            <a:r>
              <a:rPr lang="en-US" altLang="zh-CN" sz="1600" dirty="0" err="1"/>
              <a:t>welf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        host {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i="1" dirty="0" err="1"/>
              <a:t>ip</a:t>
            </a:r>
            <a:r>
              <a:rPr lang="en-US" altLang="zh-CN" sz="1600" i="1" dirty="0"/>
              <a:t>-address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    port </a:t>
            </a:r>
            <a:r>
              <a:rPr lang="en-US" altLang="zh-CN" sz="1600" i="1" dirty="0"/>
              <a:t>port-number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    routing-instance </a:t>
            </a:r>
            <a:r>
              <a:rPr lang="en-US" altLang="zh-CN" sz="1600" i="1" dirty="0"/>
              <a:t>instance-name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None/>
            </a:pPr>
            <a:r>
              <a:rPr lang="en-US" altLang="zh-CN" sz="1600" dirty="0"/>
              <a:t>        rate-limit {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i="1" dirty="0"/>
              <a:t>log-rate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None/>
            </a:pPr>
            <a:r>
              <a:rPr lang="en-US" altLang="zh-CN" sz="1600" dirty="0"/>
              <a:t>        severity (alert | critical | debug | emergency | error | info | notice | warning);</a:t>
            </a:r>
            <a:endParaRPr lang="zh-CN" altLang="en-US" sz="1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1272F9-D36A-4498-9F72-789E98231E04}"/>
              </a:ext>
            </a:extLst>
          </p:cNvPr>
          <p:cNvSpPr txBox="1">
            <a:spLocks/>
          </p:cNvSpPr>
          <p:nvPr/>
        </p:nvSpPr>
        <p:spPr>
          <a:xfrm>
            <a:off x="838200" y="538323"/>
            <a:ext cx="4931004" cy="48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Log</a:t>
            </a:r>
            <a:r>
              <a:rPr lang="zh-CN" altLang="en-US" dirty="0">
                <a:sym typeface="+mn-ea"/>
              </a:rPr>
              <a:t>支持的功能</a:t>
            </a:r>
            <a:r>
              <a:rPr lang="en-US" altLang="zh-CN" dirty="0">
                <a:sym typeface="+mn-ea"/>
              </a:rPr>
              <a:t>(2)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B134B4D-BC53-4EEA-BC4A-D58EA461EB45}"/>
              </a:ext>
            </a:extLst>
          </p:cNvPr>
          <p:cNvSpPr txBox="1">
            <a:spLocks/>
          </p:cNvSpPr>
          <p:nvPr/>
        </p:nvSpPr>
        <p:spPr>
          <a:xfrm>
            <a:off x="5656868" y="1027522"/>
            <a:ext cx="4544505" cy="514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source-address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-address;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time-format (year | millisecond);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transport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protocol (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tls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udp</a:t>
            </a:r>
            <a:r>
              <a:rPr lang="en-US" altLang="zh-CN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-connections </a:t>
            </a:r>
            <a:r>
              <a:rPr lang="en-US" altLang="zh-CN" sz="1600" i="1" dirty="0" err="1"/>
              <a:t>tcp</a:t>
            </a:r>
            <a:r>
              <a:rPr lang="en-US" altLang="zh-CN" sz="1600" i="1" dirty="0"/>
              <a:t>-connections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tls</a:t>
            </a:r>
            <a:r>
              <a:rPr lang="en-US" altLang="zh-CN" sz="1600" dirty="0"/>
              <a:t>-profile </a:t>
            </a:r>
            <a:r>
              <a:rPr lang="en-US" altLang="zh-CN" sz="1600" i="1" dirty="0" err="1"/>
              <a:t>tls</a:t>
            </a:r>
            <a:r>
              <a:rPr lang="en-US" altLang="zh-CN" sz="1600" i="1" dirty="0"/>
              <a:t>-profile</a:t>
            </a:r>
            <a:r>
              <a:rPr lang="en-US" altLang="zh-CN" sz="16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utc</a:t>
            </a:r>
            <a:r>
              <a:rPr lang="en-US" altLang="zh-CN" sz="1600" dirty="0"/>
              <a:t>-timestamp;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326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9860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Glossary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Flow </a:t>
            </a:r>
            <a:r>
              <a:rPr lang="zh-CN" altLang="en-US" dirty="0"/>
              <a:t>防火墙处理报文基本流程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Service </a:t>
            </a:r>
            <a:r>
              <a:rPr lang="zh-CN" altLang="en-US" dirty="0"/>
              <a:t>防火墙提供的上层服务，以</a:t>
            </a:r>
            <a:r>
              <a:rPr lang="en-US" altLang="zh-CN" dirty="0"/>
              <a:t>flow</a:t>
            </a:r>
            <a:r>
              <a:rPr lang="zh-CN" altLang="en-US" dirty="0"/>
              <a:t>为基础，如</a:t>
            </a:r>
            <a:r>
              <a:rPr lang="en-US" altLang="zh-CN" dirty="0"/>
              <a:t>IDS</a:t>
            </a:r>
            <a:r>
              <a:rPr lang="zh-CN" altLang="en-US" dirty="0"/>
              <a:t>，</a:t>
            </a:r>
            <a:r>
              <a:rPr lang="en-US" altLang="zh-CN" dirty="0"/>
              <a:t>UTM</a:t>
            </a:r>
            <a:r>
              <a:rPr lang="zh-CN" altLang="en-US" dirty="0"/>
              <a:t>，</a:t>
            </a:r>
            <a:r>
              <a:rPr lang="en-US" altLang="zh-CN" dirty="0"/>
              <a:t>IDP</a:t>
            </a:r>
            <a:r>
              <a:rPr lang="zh-CN" altLang="en-US" dirty="0"/>
              <a:t>，</a:t>
            </a:r>
            <a:r>
              <a:rPr lang="en-US" altLang="zh-CN" dirty="0"/>
              <a:t>TCP proxy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Control/data plane </a:t>
            </a:r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数据平面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Ukernel</a:t>
            </a:r>
            <a:r>
              <a:rPr lang="en-US" altLang="zh-CN" dirty="0"/>
              <a:t> </a:t>
            </a:r>
            <a:r>
              <a:rPr lang="zh-CN" altLang="en-US" dirty="0"/>
              <a:t>数据平面通过</a:t>
            </a:r>
            <a:r>
              <a:rPr lang="en-US" altLang="zh-CN" dirty="0" err="1"/>
              <a:t>ukernel</a:t>
            </a:r>
            <a:r>
              <a:rPr lang="zh-CN" altLang="en-US" dirty="0"/>
              <a:t>与控制平面通信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DPQ data plane queue</a:t>
            </a:r>
            <a:r>
              <a:rPr lang="zh-CN" altLang="en-US" dirty="0"/>
              <a:t>，数据平面处理报文、消息队列，</a:t>
            </a:r>
            <a:r>
              <a:rPr lang="en-US" altLang="zh-CN" dirty="0"/>
              <a:t>flow</a:t>
            </a:r>
            <a:r>
              <a:rPr lang="zh-CN" altLang="en-US" dirty="0"/>
              <a:t>获取队列中的报文或消息进行处理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Reinject  flow</a:t>
            </a:r>
            <a:r>
              <a:rPr lang="zh-CN" altLang="en-US" dirty="0"/>
              <a:t>处理过程中将报文或消息重新加入队列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Rtlogd</a:t>
            </a:r>
            <a:r>
              <a:rPr lang="en-US" altLang="zh-CN" dirty="0"/>
              <a:t> run/real time log daemon</a:t>
            </a:r>
            <a:r>
              <a:rPr lang="zh-CN" altLang="en-US" dirty="0"/>
              <a:t>，控制平面处理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Llmd</a:t>
            </a:r>
            <a:r>
              <a:rPr lang="en-US" altLang="zh-CN" dirty="0"/>
              <a:t> local logging management daemon</a:t>
            </a:r>
            <a:r>
              <a:rPr lang="zh-CN" altLang="en-US" dirty="0"/>
              <a:t>，控制平面处理本地</a:t>
            </a:r>
            <a:r>
              <a:rPr lang="en-US" altLang="zh-CN" dirty="0"/>
              <a:t>log</a:t>
            </a:r>
            <a:r>
              <a:rPr lang="zh-CN" altLang="en-US" dirty="0"/>
              <a:t>进程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70,&quot;width&quot;:64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1648</Words>
  <Application>Microsoft Office PowerPoint</Application>
  <PresentationFormat>宽屏</PresentationFormat>
  <Paragraphs>164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 3</dc:creator>
  <cp:lastModifiedBy>齐 3</cp:lastModifiedBy>
  <cp:revision>122</cp:revision>
  <dcterms:created xsi:type="dcterms:W3CDTF">2021-05-17T14:30:00Z</dcterms:created>
  <dcterms:modified xsi:type="dcterms:W3CDTF">2021-05-19T15:29:47Z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39540855232F4ED69D5250E7B57EADC8</vt:lpwstr>
  </property>
  <property fmtid="{D5CDD505-2E9C-101B-9397-08002B2CF9AE}" pid="3" name="KSOProductBuildVer">
    <vt:lpwstr>2052-11.1.0.10495</vt:lpwstr>
  </property>
</Properties>
</file>