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5715000" cy="9144000" type="screen16x10"/>
  <p:notesSz cx="6858000" cy="9144000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4.xml"/><Relationship Id="rId1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3.xml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0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9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8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7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6.xml"/><Relationship Id="rId1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76.xml"/><Relationship Id="rId20" Type="http://schemas.openxmlformats.org/officeDocument/2006/relationships/image" Target="../media/image1.png"/><Relationship Id="rId2" Type="http://schemas.openxmlformats.org/officeDocument/2006/relationships/tags" Target="../tags/tag58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5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sz="2800" b="1" dirty="0"/>
              <a:t>第五章 </a:t>
            </a:r>
            <a:br>
              <a:rPr lang="en-US" altLang="zh-CN" sz="2800" b="1" dirty="0" smtClean="0"/>
            </a:br>
            <a:r>
              <a:rPr lang="zh-CN" altLang="zh-CN" sz="2800" b="1" dirty="0" smtClean="0"/>
              <a:t>大数</a:t>
            </a:r>
            <a:r>
              <a:rPr lang="zh-CN" altLang="zh-CN" sz="2800" b="1" dirty="0"/>
              <a:t>定律与中心极限定理作业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总分: 100</a:t>
            </a:r>
            <a:endParaRPr lang="zh-CN" altLang="en-US" sz="2000" smtClean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颗骰子连续掷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出现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点数记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估计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{10&lt;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&lt;18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10.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有一批建筑房屋用的木柱，其中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的长度不小于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3m.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现从这批木柱中随机地取出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根，问其中至少有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根短于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3m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2062" y="635000"/>
            <a:ext cx="5505938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</a:t>
            </a:r>
            <a:r>
              <a:rPr lang="en-US" altLang="zh-CN" sz="2800" b="1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D(X)=9,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利用切比雪夫不等式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估计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{|X-</a:t>
            </a:r>
            <a:r>
              <a:rPr lang="en-US" altLang="zh-CN" sz="2800" b="1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4}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{|X-</a:t>
            </a:r>
            <a:r>
              <a:rPr lang="en-US" altLang="zh-CN" sz="2800" b="1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|&lt;5} ≥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90500" y="635000"/>
            <a:ext cx="55245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的方差为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用切比雪夫不等式估计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P{|X-E(X)|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2} ≤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508" y="635000"/>
            <a:ext cx="5482492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的数学期望分别是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方差分别是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而相关系数为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0.5.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则根据切比雪夫不等式估计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P{|2X+Y|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5}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90500" y="635000"/>
            <a:ext cx="55245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zh-CN" sz="2800" b="1" dirty="0"/>
              <a:t>设随机变量</a:t>
            </a:r>
            <a:r>
              <a:rPr lang="en-US" altLang="zh-CN" sz="2800" b="1" i="1" dirty="0"/>
              <a:t>X</a:t>
            </a:r>
            <a:r>
              <a:rPr lang="zh-CN" altLang="zh-CN" sz="2800" b="1" dirty="0"/>
              <a:t>的数学期望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E(X)=</a:t>
            </a:r>
            <a:r>
              <a:rPr lang="en-US" altLang="zh-CN" sz="2800" b="1" dirty="0">
                <a:latin typeface="Symbol" panose="05050102010706020507" pitchFamily="18" charset="2"/>
              </a:rPr>
              <a:t>m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方差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D(X) = </a:t>
            </a:r>
            <a:r>
              <a:rPr lang="en-US" altLang="zh-CN" sz="2800" b="1" dirty="0"/>
              <a:t>σ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由切比雪夫不等式估计</a:t>
            </a:r>
            <a:r>
              <a:rPr lang="en-US" altLang="zh-CN" sz="2800" b="1" dirty="0"/>
              <a:t>P{|X-μ|</a:t>
            </a:r>
            <a:r>
              <a:rPr lang="zh-CN" altLang="zh-CN" sz="2800" b="1" dirty="0"/>
              <a:t>≥</a:t>
            </a:r>
            <a:r>
              <a:rPr lang="en-US" altLang="zh-CN" sz="2800" b="1" dirty="0"/>
              <a:t>3σ</a:t>
            </a:r>
            <a:r>
              <a:rPr lang="en-US" altLang="zh-CN" sz="2800" b="1" dirty="0" smtClean="0"/>
              <a:t>}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877" y="873125"/>
            <a:ext cx="5498123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重复地做一项试验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假设每次试验成功的概率为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0.75.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试验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成功的频率保持在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0.77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不低于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至少要进行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次试验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635000"/>
            <a:ext cx="5588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本书有十万个印刷符号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排版时每个符号被排错的概率为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0.0001,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中心极限定理排版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后错误不多于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个的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635000"/>
            <a:ext cx="5588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公司电话总机有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台分机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每台分机有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6%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的时间用于外线通话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假定每台分机用不用外线是相互独立的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总机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至少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装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外线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才能有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的把握确保各分机需用外线时不必等候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1815882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zh-CN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表示用于外线的分机，则</a:t>
            </a:r>
            <a:r>
              <a:rPr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X~B(200,0.06),</a:t>
            </a:r>
            <a:endParaRPr lang="en-US" altLang="zh-CN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P{X&lt;</a:t>
            </a:r>
            <a:r>
              <a:rPr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}=0.95</a:t>
            </a:r>
            <a:endParaRPr lang="en-US" altLang="zh-CN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=?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2" name="RemarkBa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3785" y="635000"/>
            <a:ext cx="5494215" cy="441764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en-US" altLang="zh-CN" sz="2800" b="1" dirty="0" smtClean="0">
                <a:solidFill>
                  <a:srgbClr val="000000"/>
                </a:solidFill>
              </a:rPr>
              <a:t>8.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某保险公司多年的统计资料表明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在索赔户中因财产被盗而要求赔偿的占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20%,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以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表示在随机抽查的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100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个索赔户中因被盗而向保险公司索赔的户数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0"/>
            <a:r>
              <a:rPr lang="en-US" altLang="zh-CN" sz="2800" b="1" dirty="0" smtClean="0">
                <a:solidFill>
                  <a:srgbClr val="000000"/>
                </a:solidFill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服从 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1]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 ；被盗索赔户不少于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14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户且不多于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30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户的概率的近似值为 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</a:rPr>
              <a:t>2]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.</a:t>
            </a:r>
            <a:endParaRPr lang="zh-CN" altLang="zh-CN" sz="2800" b="1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" val="ProblemSetting"/>
  <p:tag name="RAINPROBLEMTYPE" val="FillBlank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" val="ProblemSetting"/>
  <p:tag name="RAINPROBLEMTYPE" val="FillBlank"/>
</p:tagLst>
</file>

<file path=ppt/tags/tag103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10.0,&quot;Answers&quot;:[&quot;0.0062&quot;],&quot;CaseSensitive&quot;:false,&quot;FuzzyMatch&quot;:false}]"/>
</p:tagLst>
</file>

<file path=ppt/tags/tag11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5.0,&quot;Answers&quot;:[&quot;9/16&quot;,&quot;0.5625&quot;],&quot;CaseSensitive&quot;:false,&quot;FuzzyMatch&quot;:false},{&quot;Num&quot;:2,&quot;Score&quot;:5.0,&quot;Answers&quot;:[&quot;16/25&quot;,&quot;0.64&quot;],&quot;CaseSensitive&quot;:false,&quot;FuzzyMatch&quot;:false}]"/>
</p:tagLst>
</file>

<file path=ppt/tags/tag12.xml><?xml version="1.0" encoding="utf-8"?>
<p:tagLst xmlns:p="http://schemas.openxmlformats.org/presentationml/2006/main">
  <p:tag name="RAINPROBLEM" val="ProblemBody"/>
</p:tagLst>
</file>

<file path=ppt/tags/tag13.xml><?xml version="1.0" encoding="utf-8"?>
<p:tagLst xmlns:p="http://schemas.openxmlformats.org/presentationml/2006/main">
  <p:tag name="PRODUCTVERSIONTIP3" val="PRODUCTVERSIONTIP3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Setting"/>
  <p:tag name="RAINPROBLEMTYPE" val="FillBlank"/>
</p:tagLst>
</file>

<file path=ppt/tags/tag2.xml><?xml version="1.0" encoding="utf-8"?>
<p:tagLst xmlns:p="http://schemas.openxmlformats.org/presentationml/2006/main">
  <p:tag name="RAINPAPER" val="PaperTitle"/>
</p:tagLst>
</file>

<file path=ppt/tags/tag20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10.0,&quot;Answers&quot;:[&quot;1/2&quot;,&quot;0.5&quot;],&quot;CaseSensitive&quot;:false,&quot;FuzzyMatch&quot;:false}]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PRODUCTVERSIONTIP3" val="PRODUCTVERSIONTIP3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" val="ProblemSetting"/>
  <p:tag name="RAINPROBLEMTYPE" val="FillBlank"/>
</p:tagLst>
</file>

<file path=ppt/tags/tag29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10.0,&quot;Answers&quot;:[&quot;2/5&quot;,&quot;0.4&quot;],&quot;CaseSensitive&quot;:false,&quot;FuzzyMatch&quot;:false}]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" val="ProblemBody"/>
</p:tagLst>
</file>

<file path=ppt/tags/tag31.xml><?xml version="1.0" encoding="utf-8"?>
<p:tagLst xmlns:p="http://schemas.openxmlformats.org/presentationml/2006/main">
  <p:tag name="PRODUCTVERSIONTIP3" val="PRODUCTVERSIONTIP3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" val="ProblemSetting"/>
  <p:tag name="RAINPROBLEMTYPE" val="FillBlank"/>
</p:tagLst>
</file>

<file path=ppt/tags/tag38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10.0,&quot;Answers&quot;:[&quot;1/9&quot;,&quot;0.1111&quot;],&quot;CaseSensitive&quot;:false,&quot;FuzzyMatch&quot;:false}]"/>
</p:tagLst>
</file>

<file path=ppt/tags/tag39.xml><?xml version="1.0" encoding="utf-8"?>
<p:tagLst xmlns:p="http://schemas.openxmlformats.org/presentationml/2006/main">
  <p:tag name="RAINPROBLEM" val="ProblemBody"/>
</p:tagLst>
</file>

<file path=ppt/tags/tag4.xml><?xml version="1.0" encoding="utf-8"?>
<p:tagLst xmlns:p="http://schemas.openxmlformats.org/presentationml/2006/main">
  <p:tag name="PRODUCTVERSIONTIP3" val="PRODUCTVERSIONTIP3"/>
</p:tagLst>
</file>

<file path=ppt/tags/tag40.xml><?xml version="1.0" encoding="utf-8"?>
<p:tagLst xmlns:p="http://schemas.openxmlformats.org/presentationml/2006/main">
  <p:tag name="PRODUCTVERSIONTIP3" val="PRODUCTVERSIONTIP3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" val="ProblemSetting"/>
  <p:tag name="RAINPROBLEMTYPE" val="FillBlank"/>
</p:tagLst>
</file>

<file path=ppt/tags/tag47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10.0,&quot;Answers&quot;:[&quot;9375&quot;],&quot;CaseSensitive&quot;:false,&quot;FuzzyMatch&quot;:false}]"/>
</p:tagLst>
</file>

<file path=ppt/tags/tag48.xml><?xml version="1.0" encoding="utf-8"?>
<p:tagLst xmlns:p="http://schemas.openxmlformats.org/presentationml/2006/main">
  <p:tag name="RAINPROBLEM" val="ProblemBody"/>
</p:tagLst>
</file>

<file path=ppt/tags/tag49.xml><?xml version="1.0" encoding="utf-8"?>
<p:tagLst xmlns:p="http://schemas.openxmlformats.org/presentationml/2006/main">
  <p:tag name="PRODUCTVERSIONTIP3" val="PRODUCTVERSIONTIP3"/>
</p:tagLst>
</file>

<file path=ppt/tags/tag5.xml><?xml version="1.0" encoding="utf-8"?>
<p:tagLst xmlns:p="http://schemas.openxmlformats.org/presentationml/2006/main">
  <p:tag name="RAINPROBLEMTYPE" val="ProblemTypeMarker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" val="ProblemSetting"/>
  <p:tag name="RAINPROBLEMTYPE" val="FillBlank"/>
</p:tagLst>
</file>

<file path=ppt/tags/tag56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10.0,&quot;Answers&quot;:[&quot;0.943&quot;],&quot;CaseSensitive&quot;:false,&quot;FuzzyMatch&quot;:false}]"/>
</p:tagLst>
</file>

<file path=ppt/tags/tag57.xml><?xml version="1.0" encoding="utf-8"?>
<p:tagLst xmlns:p="http://schemas.openxmlformats.org/presentationml/2006/main">
  <p:tag name="RAINPROBLEM" val="ProblemBody"/>
</p:tagLst>
</file>

<file path=ppt/tags/tag58.xml><?xml version="1.0" encoding="utf-8"?>
<p:tagLst xmlns:p="http://schemas.openxmlformats.org/presentationml/2006/main">
  <p:tag name="PRODUCTVERSIONTIP3" val="PRODUCTVERSIONTIP3"/>
</p:tagLst>
</file>

<file path=ppt/tags/tag59.xml><?xml version="1.0" encoding="utf-8"?>
<p:tagLst xmlns:p="http://schemas.openxmlformats.org/presentationml/2006/main">
  <p:tag name="RAINPROBLEM" val="ProblemRemarkBoard"/>
</p:tagLst>
</file>

<file path=ppt/tags/tag6.xml><?xml version="1.0" encoding="utf-8"?>
<p:tagLst xmlns:p="http://schemas.openxmlformats.org/presentationml/2006/main">
  <p:tag name="RAINPROBLEMTYPE" val="ProblemTypeMarker"/>
</p:tagLst>
</file>

<file path=ppt/tags/tag60.xml><?xml version="1.0" encoding="utf-8"?>
<p:tagLst xmlns:p="http://schemas.openxmlformats.org/presentationml/2006/main">
  <p:tag name="PROBLEMREMARKTITLE" val="ProblemRemarkBoardTip"/>
</p:tagLst>
</file>

<file path=ppt/tags/tag61.xml><?xml version="1.0" encoding="utf-8"?>
<p:tagLst xmlns:p="http://schemas.openxmlformats.org/presentationml/2006/main">
  <p:tag name="RAINPROBLEM" val="ProblemRemark"/>
</p:tagLst>
</file>

<file path=ppt/tags/tag62.xml><?xml version="1.0" encoding="utf-8"?>
<p:tagLst xmlns:p="http://schemas.openxmlformats.org/presentationml/2006/main">
  <p:tag name="PROBLEMREMARKTITLE" val="ProblemRemarkBoardTitle"/>
</p:tagLst>
</file>

<file path=ppt/tags/tag63.xml><?xml version="1.0" encoding="utf-8"?>
<p:tagLst xmlns:p="http://schemas.openxmlformats.org/presentationml/2006/main">
  <p:tag name="PROBLEMREMARKTITLE" val="ProblemRemarkBoardTitle"/>
</p:tagLst>
</file>

<file path=ppt/tags/tag64.xml><?xml version="1.0" encoding="utf-8"?>
<p:tagLst xmlns:p="http://schemas.openxmlformats.org/presentationml/2006/main">
  <p:tag name="PROBLEMREMARKTITLE" val="ProblemRemarkBoardTitle"/>
</p:tagLst>
</file>

<file path=ppt/tags/tag65.xml><?xml version="1.0" encoding="utf-8"?>
<p:tagLst xmlns:p="http://schemas.openxmlformats.org/presentationml/2006/main">
  <p:tag name="PROBLEMREMARKTITLE" val="ProblemRemarkBoardTitle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RAINPROBLEM" val="ProblemSetting"/>
  <p:tag name="RAINPROBLEMTYPE" val="FillBlank"/>
</p:tagLst>
</file>

<file path=ppt/tags/tag76.xml><?xml version="1.0" encoding="utf-8"?>
<p:tagLst xmlns:p="http://schemas.openxmlformats.org/presentationml/2006/main">
  <p:tag name="RAINPROBLEM" val="FillBlank"/>
  <p:tag name="PROBLEMBLANKKEYWORD" val="填空"/>
  <p:tag name="PROBLEMHASREMARK" val="True"/>
  <p:tag name="PROBLEMREMARK" val="用X表示用于外线的分机，则X~B(200,0.06),&#13;P{X&lt;n}=0.95&#13;n=?"/>
  <p:tag name="PROBLEMSCORE" val="10.0"/>
  <p:tag name="PROBLEMBLANK" val="[{&quot;Num&quot;:1,&quot;Score&quot;:10.0,&quot;Answers&quot;:[&quot;18&quot;],&quot;CaseSensitive&quot;:false,&quot;FuzzyMatch&quot;:false}]"/>
</p:tagLst>
</file>

<file path=ppt/tags/tag77.xml><?xml version="1.0" encoding="utf-8"?>
<p:tagLst xmlns:p="http://schemas.openxmlformats.org/presentationml/2006/main">
  <p:tag name="RAINPROBLEM" val="ProblemBody"/>
</p:tagLst>
</file>

<file path=ppt/tags/tag78.xml><?xml version="1.0" encoding="utf-8"?>
<p:tagLst xmlns:p="http://schemas.openxmlformats.org/presentationml/2006/main">
  <p:tag name="PRODUCTVERSIONTIP3" val="PRODUCTVERSIONTIP3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TYPE" val="ProblemTypeMarker"/>
</p:tagLst>
</file>

<file path=ppt/tags/tag84.xml><?xml version="1.0" encoding="utf-8"?>
<p:tagLst xmlns:p="http://schemas.openxmlformats.org/presentationml/2006/main">
  <p:tag name="RAINPROBLEM" val="ProblemSetting"/>
  <p:tag name="RAINPROBLEMTYPE" val="FillBlank"/>
</p:tagLst>
</file>

<file path=ppt/tags/tag85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5.0,&quot;Answers&quot;:[&quot;二项分布&quot;,&quot;~B(200,0.02)&quot;],&quot;CaseSensitive&quot;:false,&quot;FuzzyMatch&quot;:false},{&quot;Num&quot;:2,&quot;Score&quot;:5.0,&quot;Answers&quot;:[&quot;0.987&quot;],&quot;CaseSensitive&quot;:false,&quot;FuzzyMatch&quot;:false}]"/>
</p:tagLst>
</file>

<file path=ppt/tags/tag86.xml><?xml version="1.0" encoding="utf-8"?>
<p:tagLst xmlns:p="http://schemas.openxmlformats.org/presentationml/2006/main">
  <p:tag name="RAINPROBLEM" val="ProblemBody"/>
</p:tagLst>
</file>

<file path=ppt/tags/tag87.xml><?xml version="1.0" encoding="utf-8"?>
<p:tagLst xmlns:p="http://schemas.openxmlformats.org/presentationml/2006/main">
  <p:tag name="PRODUCTVERSIONTIP3" val="PRODUCTVERSIONTIP3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ags/tag90.xml><?xml version="1.0" encoding="utf-8"?>
<p:tagLst xmlns:p="http://schemas.openxmlformats.org/presentationml/2006/main">
  <p:tag name="RAINPROBLEMTYPE" val="ProblemTypeMarker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" val="ProblemSetting"/>
  <p:tag name="RAINPROBLEMTYPE" val="FillBlank"/>
</p:tagLst>
</file>

<file path=ppt/tags/tag94.xml><?xml version="1.0" encoding="utf-8"?>
<p:tagLst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10.0,&quot;Answers&quot;:[&quot;0.271&quot;,&quot;13/48&quot;],&quot;CaseSensitive&quot;:false,&quot;FuzzyMatch&quot;:false}]"/>
</p:tagLst>
</file>

<file path=ppt/tags/tag95.xml><?xml version="1.0" encoding="utf-8"?>
<p:tagLst xmlns:p="http://schemas.openxmlformats.org/presentationml/2006/main">
  <p:tag name="RAINPROBLEM" val="ProblemBody"/>
</p:tagLst>
</file>

<file path=ppt/tags/tag96.xml><?xml version="1.0" encoding="utf-8"?>
<p:tagLst xmlns:p="http://schemas.openxmlformats.org/presentationml/2006/main">
  <p:tag name="PRODUCTVERSIONTIP3" val="PRODUCTVERSIONTIP3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TYPE" val="ProblemTypeMarker"/>
</p:tagLst>
</file>

<file path=ppt/tags/tag9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WPS 演示</Application>
  <PresentationFormat>全屏显示(16:10)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Symbol</vt:lpstr>
      <vt:lpstr>微软雅黑</vt:lpstr>
      <vt:lpstr>等线 Light</vt:lpstr>
      <vt:lpstr>等线</vt:lpstr>
      <vt:lpstr>Arial Unicode MS</vt:lpstr>
      <vt:lpstr>Calibri</vt:lpstr>
      <vt:lpstr>Office 主题​​</vt:lpstr>
      <vt:lpstr>第五章  大数定律与中心极限定理作业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大数定律与中心极限定理作业 </dc:title>
  <dc:creator>Microsoft</dc:creator>
  <cp:lastModifiedBy>Administrator</cp:lastModifiedBy>
  <cp:revision>14</cp:revision>
  <dcterms:created xsi:type="dcterms:W3CDTF">2020-04-20T09:19:00Z</dcterms:created>
  <dcterms:modified xsi:type="dcterms:W3CDTF">2020-04-30T03:32:27Z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