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18.png"/><Relationship Id="rId2" Type="http://schemas.openxmlformats.org/officeDocument/2006/relationships/tags" Target="../tags/tag9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6.xml"/><Relationship Id="rId10" Type="http://schemas.openxmlformats.org/officeDocument/2006/relationships/image" Target="../media/image1.png"/><Relationship Id="rId1" Type="http://schemas.openxmlformats.org/officeDocument/2006/relationships/tags" Target="../../../tags/tag10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1.png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19.png"/><Relationship Id="rId2" Type="http://schemas.openxmlformats.org/officeDocument/2006/relationships/tags" Target="../tags/tag11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image" Target="../media/image1.png"/><Relationship Id="rId1" Type="http://schemas.openxmlformats.org/officeDocument/2006/relationships/tags" Target="../../../tags/tag1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20.png"/><Relationship Id="rId2" Type="http://schemas.openxmlformats.org/officeDocument/2006/relationships/tags" Target="../tags/tag12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0.xml"/><Relationship Id="rId10" Type="http://schemas.openxmlformats.org/officeDocument/2006/relationships/image" Target="../media/image1.png"/><Relationship Id="rId1" Type="http://schemas.openxmlformats.org/officeDocument/2006/relationships/tags" Target="../../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6.xml"/><Relationship Id="rId16" Type="http://schemas.openxmlformats.org/officeDocument/2006/relationships/image" Target="../media/image1.png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../../tags/tag31.xml"/><Relationship Id="rId7" Type="http://schemas.openxmlformats.org/officeDocument/2006/relationships/image" Target="../media/image3.png"/><Relationship Id="rId6" Type="http://schemas.openxmlformats.org/officeDocument/2006/relationships/tags" Target="../tags/tag29.xml"/><Relationship Id="rId5" Type="http://schemas.openxmlformats.org/officeDocument/2006/relationships/tags" Target="../../../tags/tag30.xml"/><Relationship Id="rId4" Type="http://schemas.openxmlformats.org/officeDocument/2006/relationships/image" Target="../media/image2.png"/><Relationship Id="rId3" Type="http://schemas.openxmlformats.org/officeDocument/2006/relationships/tags" Target="../tags/tag28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42.xml"/><Relationship Id="rId24" Type="http://schemas.openxmlformats.org/officeDocument/2006/relationships/image" Target="../media/image1.png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../../tags/tag29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image" Target="../media/image5.png"/><Relationship Id="rId12" Type="http://schemas.openxmlformats.org/officeDocument/2006/relationships/tags" Target="../tags/tag31.xml"/><Relationship Id="rId11" Type="http://schemas.openxmlformats.org/officeDocument/2006/relationships/tags" Target="../../../tags/tag32.xml"/><Relationship Id="rId10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5.xml"/><Relationship Id="rId7" Type="http://schemas.openxmlformats.org/officeDocument/2006/relationships/tags" Target="../../../tags/tag46.xml"/><Relationship Id="rId6" Type="http://schemas.openxmlformats.org/officeDocument/2006/relationships/image" Target="../media/image7.png"/><Relationship Id="rId5" Type="http://schemas.openxmlformats.org/officeDocument/2006/relationships/tags" Target="../tags/tag44.xml"/><Relationship Id="rId4" Type="http://schemas.openxmlformats.org/officeDocument/2006/relationships/tags" Target="../../../tags/tag45.xml"/><Relationship Id="rId3" Type="http://schemas.openxmlformats.org/officeDocument/2006/relationships/image" Target="../media/image6.png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58.xml"/><Relationship Id="rId26" Type="http://schemas.openxmlformats.org/officeDocument/2006/relationships/image" Target="../media/image1.png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43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image" Target="../media/image10.png"/><Relationship Id="rId14" Type="http://schemas.openxmlformats.org/officeDocument/2006/relationships/tags" Target="../tags/tag47.xml"/><Relationship Id="rId13" Type="http://schemas.openxmlformats.org/officeDocument/2006/relationships/tags" Target="../../../tags/tag48.xml"/><Relationship Id="rId12" Type="http://schemas.openxmlformats.org/officeDocument/2006/relationships/image" Target="../media/image9.png"/><Relationship Id="rId11" Type="http://schemas.openxmlformats.org/officeDocument/2006/relationships/tags" Target="../tags/tag46.xml"/><Relationship Id="rId10" Type="http://schemas.openxmlformats.org/officeDocument/2006/relationships/tags" Target="../../../tags/tag47.xml"/><Relationship Id="rId1" Type="http://schemas.openxmlformats.org/officeDocument/2006/relationships/tags" Target="../../../tags/tag4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../../tags/tag63.xml"/><Relationship Id="rId7" Type="http://schemas.openxmlformats.org/officeDocument/2006/relationships/image" Target="../media/image12.png"/><Relationship Id="rId6" Type="http://schemas.openxmlformats.org/officeDocument/2006/relationships/tags" Target="../tags/tag61.xml"/><Relationship Id="rId5" Type="http://schemas.openxmlformats.org/officeDocument/2006/relationships/tags" Target="../../../tags/tag62.xml"/><Relationship Id="rId4" Type="http://schemas.openxmlformats.org/officeDocument/2006/relationships/image" Target="../media/image11.png"/><Relationship Id="rId3" Type="http://schemas.openxmlformats.org/officeDocument/2006/relationships/tags" Target="../tags/tag6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74.xml"/><Relationship Id="rId24" Type="http://schemas.openxmlformats.org/officeDocument/2006/relationships/image" Target="../media/image1.png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../../tags/tag61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image" Target="../media/image14.png"/><Relationship Id="rId12" Type="http://schemas.openxmlformats.org/officeDocument/2006/relationships/tags" Target="../tags/tag63.xml"/><Relationship Id="rId11" Type="http://schemas.openxmlformats.org/officeDocument/2006/relationships/tags" Target="../../../tags/tag64.xml"/><Relationship Id="rId10" Type="http://schemas.openxmlformats.org/officeDocument/2006/relationships/image" Target="../media/image13.png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5.png"/><Relationship Id="rId2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2.xml"/><Relationship Id="rId10" Type="http://schemas.openxmlformats.org/officeDocument/2006/relationships/image" Target="../media/image1.png"/><Relationship Id="rId1" Type="http://schemas.openxmlformats.org/officeDocument/2006/relationships/tags" Target="../../../tags/tag7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6.png"/><Relationship Id="rId2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0.xml"/><Relationship Id="rId10" Type="http://schemas.openxmlformats.org/officeDocument/2006/relationships/image" Target="../media/image1.png"/><Relationship Id="rId1" Type="http://schemas.openxmlformats.org/officeDocument/2006/relationships/tags" Target="../../../tags/tag8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17.png"/><Relationship Id="rId2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8.xml"/><Relationship Id="rId10" Type="http://schemas.openxmlformats.org/officeDocument/2006/relationships/image" Target="../media/image1.png"/><Relationship Id="rId1" Type="http://schemas.openxmlformats.org/officeDocument/2006/relationships/tags" Target="../../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数理统计的基础概念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9.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在总体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N(52,6.3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中随机抽取一个容量为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落在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50.8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53.8 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概率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715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10.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, 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, …,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是来自正态总体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X~N(0,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P{X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&lt;2.82S}=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35000"/>
                <a:ext cx="5588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是来自正态总体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n-US" altLang="zh-CN" sz="28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的简单样本，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是样本均值，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是样本方差，则统计量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9S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8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 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35000"/>
                <a:ext cx="5588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81" r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抽样得到的样本观测值为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:8,9,8,7,6,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则样本均值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b="1" u="sng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u="sng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u="sng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u="sng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32" r="-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063" y="635000"/>
            <a:ext cx="5392614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若总体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X~N(2,9),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从总体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中抽出样本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588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关于统计量的说法不正确的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统计量与总体同分布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统计量是随机变量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统计量是样本的函数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统计量不含未知参数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800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单选题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92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5</a:t>
              </a:r>
              <a:r>
                <a:rPr lang="zh-CN" altLang="en-US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分</a:t>
              </a:r>
              <a:endParaRPr lang="zh-CN" altLang="en-US" sz="20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2062" y="635000"/>
            <a:ext cx="563293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是来自总体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X~N(μ,σ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则下列关系中正确的是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𝒏</m:t>
                    </m:r>
                    <m:r>
                      <a:rPr lang="zh-CN" altLang="en-US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𝝁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4"/>
                <a:stretch>
                  <a:fillRect l="-3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D(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𝒏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7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143000" y="6120325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E(S</a:t>
                </a:r>
                <a:r>
                  <a:rPr lang="en-US" altLang="zh-CN" sz="2400" b="1" baseline="30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143000" y="6120325"/>
                <a:ext cx="4000500" cy="857250"/>
              </a:xfrm>
              <a:prstGeom prst="rect">
                <a:avLst/>
              </a:prstGeom>
              <a:blipFill rotWithShape="1">
                <a:blip r:embed="rId10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D(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  <a:sym typeface="Microsoft Yahei" panose="020B0503020204020204" pitchFamily="34" charset="-122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400" b="1" baseline="30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  <a:sym typeface="Microsoft Yahei" panose="020B0503020204020204" pitchFamily="34" charset="-122"/>
                      </a:rPr>
                      <m:t>2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1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93785" y="635000"/>
                <a:ext cx="5621215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0" dirty="0" smtClean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0" dirty="0" smtClean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是标准正态分布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N(0,1)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、χ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分布、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分布的上</a:t>
                </a:r>
                <a:r>
                  <a:rPr lang="en-US" altLang="zh-CN" sz="28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分位点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在下列结论中错误的是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3785" y="635000"/>
                <a:ext cx="5621215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67" r="-4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altLang="zh-CN" sz="2800" b="1" dirty="0" smtClean="0">
                  <a:latin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=1−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(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715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是来自总体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其中总体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的均值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样本函数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zh-CN" alt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−</m:t>
                    </m:r>
                    <m:r>
                      <a:rPr lang="zh-CN" alt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</a:t>
                </a:r>
                <a:endPara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−</m:t>
                    </m:r>
                    <m:r>
                      <a:rPr lang="zh-CN" alt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</a:t>
                </a:r>
                <a:endPara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endPara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6.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X~N(2, 25), X1, X2, …, </a:t>
                </a:r>
                <a:r>
                  <a:rPr lang="en-US" altLang="zh-CN" sz="28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Xn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是从该总体中抽取的容量为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100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的样本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则𝑬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,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𝑫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)=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~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3]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。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32" r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总体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服从正态分布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σ</a:t>
                </a:r>
                <a:r>
                  <a:rPr lang="en-US" altLang="zh-CN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是来自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的简单随机样本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统计量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num>
                      <m:den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~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,</a:t>
                </a:r>
                <a:r>
                  <a:rPr lang="en-US" altLang="zh-CN" sz="28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~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  <a:sym typeface="Microsoft Yahei" panose="020B0503020204020204" pitchFamily="34" charset="-12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~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3]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.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35000"/>
                <a:ext cx="5715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32" r="-2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652779"/>
                <a:ext cx="5715000" cy="397783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8.</a:t>
                </a:r>
                <a:r>
                  <a:rPr lang="zh-CN" alt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设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1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X</a:t>
                </a:r>
                <a:r>
                  <a:rPr lang="en-US" altLang="zh-CN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…, 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</a:t>
                </a:r>
                <a:r>
                  <a:rPr lang="en-US" altLang="zh-CN" sz="2400" b="1" i="1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2400" b="1" i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+1</a:t>
                </a:r>
                <a:r>
                  <a:rPr lang="en-US" altLang="zh-CN" sz="24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..., 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X</a:t>
                </a:r>
                <a:r>
                  <a:rPr lang="en-US" altLang="zh-CN" sz="2400" b="1" i="1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n+m</a:t>
                </a:r>
                <a:r>
                  <a:rPr lang="zh-CN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来自正态</a:t>
                </a:r>
                <a:r>
                  <a:rPr lang="zh-CN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总体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N(0,1)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的容量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m+n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</a:t>
                </a:r>
                <a:r>
                  <a:rPr lang="zh-C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的分布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服从的分布是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服从的分布是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52779"/>
                <a:ext cx="5715000" cy="3977835"/>
              </a:xfrm>
              <a:prstGeom prst="rect">
                <a:avLst/>
              </a:prstGeom>
              <a:blipFill rotWithShape="1">
                <a:blip r:embed="rId3"/>
                <a:stretch>
                  <a:fillRect l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5.0,&quot;Answers&quot;:[&quot;N(2,97)&quot;],&quot;CaseSensitive&quot;:false,&quot;FuzzyMatch&quot;:false}]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" val="ProblemSetting"/>
  <p:tag name="RAINPROBLEMTYPE" val="FillBlank"/>
</p:tagLst>
</file>

<file path=ppt/tags/tag106.xml><?xml version="1.0" encoding="utf-8"?>
<p:tagLst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5.0,&quot;Answers&quot;:[&quot;0.1895&quot;,&quot;0.1857&quot;],&quot;CaseSensitive&quot;:false,&quot;FuzzyMatch&quot;:false}]"/>
</p:tagLst>
</file>

<file path=ppt/tags/tag107.xml><?xml version="1.0" encoding="utf-8"?>
<p:tagLst xmlns:p="http://schemas.openxmlformats.org/presentationml/2006/main">
  <p:tag name="RAINPROBLEM" val="ProblemBody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Body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" val="ProblemSetting"/>
  <p:tag name="RAINPROBLEMTYPE" val="FillBlank"/>
</p:tagLst>
</file>

<file path=ppt/tags/tag114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0.99&quot;],&quot;CaseSensitive&quot;:false,&quot;FuzzyMatch&quot;:false}]"/>
</p:tagLst>
</file>

<file path=ppt/tags/tag115.xml><?xml version="1.0" encoding="utf-8"?>
<p:tagLst xmlns:p="http://schemas.openxmlformats.org/presentationml/2006/main">
  <p:tag name="RAINPROBLEM" val="ProblemBody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Item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" val="ProblemSetting"/>
  <p:tag name="RAINPROBLEMTYPE" val="FillBlank"/>
</p:tagLst>
</file>

<file path=ppt/tags/tag122.xml><?xml version="1.0" encoding="utf-8"?>
<p:tagLst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5.0,&quot;Answers&quot;:[&quot;χ2(9)&quot;,&quot;自由度为9的卡方分布&quot;],&quot;CaseSensitive&quot;:false,&quot;FuzzyMatch&quot;:false}]"/>
</p:tagLst>
</file>

<file path=ppt/tags/tag123.xml><?xml version="1.0" encoding="utf-8"?>
<p:tagLst xmlns:p="http://schemas.openxmlformats.org/presentationml/2006/main">
  <p:tag name="RAINPROBLEM" val="ProblemBody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" val="ProblemSetting"/>
  <p:tag name="RAINPROBLEMTYPE" val="FillBlank"/>
</p:tagLst>
</file>

<file path=ppt/tags/tag13.xml><?xml version="1.0" encoding="utf-8"?>
<p:tagLst xmlns:p="http://schemas.openxmlformats.org/presentationml/2006/main">
  <p:tag name="RAINPROBLEM" val="ProblemItem"/>
</p:tagLst>
</file>

<file path=ppt/tags/tag130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7.6&quot;],&quot;CaseSensitive&quot;:false,&quot;FuzzyMatch&quot;:false},{&quot;Num&quot;:2,&quot;Score&quot;:5.0,&quot;Answers&quot;:[&quot;1.3&quot;],&quot;CaseSensitive&quot;:false,&quot;FuzzyMatch&quot;:false}]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p="http://schemas.openxmlformats.org/presentationml/2006/main">
  <p:tag name="RAINPROBLEM" val="MultipleChoice"/>
  <p:tag name="PROBLEMSCORE" val="5.0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p="http://schemas.openxmlformats.org/presentationml/2006/main">
  <p:tag name="RAINPROBLEM" val="MultipleChoice"/>
  <p:tag name="PROBLEMSCORE" val="5.0"/>
</p:tagLst>
</file>

<file path=ppt/tags/tag43.xml><?xml version="1.0" encoding="utf-8"?>
<p:tagLst xmlns:p="http://schemas.openxmlformats.org/presentationml/2006/main">
  <p:tag name="RAINPROBLEM" val="ProblemBody"/>
</p:tagLst>
</file>

<file path=ppt/tags/tag44.xml><?xml version="1.0" encoding="utf-8"?>
<p:tagLst xmlns:p="http://schemas.openxmlformats.org/presentationml/2006/main">
  <p:tag name="RAINPROBLEM" val="ProblemItem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p="http://schemas.openxmlformats.org/presentationml/2006/main">
  <p:tag name="RAINPROBLEM" val="MultipleChoice"/>
  <p:tag name="PROBLEMSCORE" val="5.0"/>
</p:tagLst>
</file>

<file path=ppt/tags/tag59.xml><?xml version="1.0" encoding="utf-8"?>
<p:tagLst xmlns:p="http://schemas.openxmlformats.org/presentationml/2006/main">
  <p:tag name="RAINPROBLEM" val="ProblemBody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p="http://schemas.openxmlformats.org/presentationml/2006/main">
  <p:tag name="RAINPROBLEM" val="MultipleChoice"/>
  <p:tag name="PROBLEMSCORE" val="5.0"/>
</p:tagLst>
</file>

<file path=ppt/tags/tag75.xml><?xml version="1.0" encoding="utf-8"?>
<p:tagLst xmlns:p="http://schemas.openxmlformats.org/presentationml/2006/main">
  <p:tag name="RAINPROBLEM" val="ProblemBody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FillBlank"/>
</p:tagLst>
</file>

<file path=ppt/tags/tag82.xml><?xml version="1.0" encoding="utf-8"?>
<p:tagLst xmlns:p="http://schemas.openxmlformats.org/presentationml/2006/main">
  <p:tag name="RAINPROBLEM" val="FillBlank"/>
  <p:tag name="PROBLEMBLANKKEYWORD" val="填空"/>
  <p:tag name="PROBLEMSCORE" val="15.0"/>
  <p:tag name="PROBLEMBLANK" val="[{&quot;Num&quot;:1,&quot;Score&quot;:5.0,&quot;Answers&quot;:[&quot;2&quot;],&quot;CaseSensitive&quot;:false,&quot;FuzzyMatch&quot;:false},{&quot;Num&quot;:2,&quot;Score&quot;:5.0,&quot;Answers&quot;:[&quot;1/4&quot;,&quot;0.25&quot;],&quot;CaseSensitive&quot;:false,&quot;FuzzyMatch&quot;:false},{&quot;Num&quot;:3,&quot;Score&quot;:5.0,&quot;Answers&quot;:[&quot;N(2,1/4)&quot;,&quot;N(2,0.25)&quot;],&quot;CaseSensitive&quot;:false,&quot;FuzzyMatch&quot;:false}]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ProblemSetting"/>
  <p:tag name="RAINPROBLEMTYPE" val="FillBlank"/>
</p:tagLst>
</file>

<file path=ppt/tags/tag90.xml><?xml version="1.0" encoding="utf-8"?>
<p:tagLst xmlns:p="http://schemas.openxmlformats.org/presentationml/2006/main">
  <p:tag name="RAINPROBLEM" val="FillBlank"/>
  <p:tag name="PROBLEMBLANKKEYWORD" val="填空"/>
  <p:tag name="PROBLEMSCORE" val="15.0"/>
  <p:tag name="PROBLEMBLANK" val="[{&quot;Num&quot;:1,&quot;Score&quot;:5.0,&quot;Answers&quot;:[&quot;N(0,1)&quot;],&quot;CaseSensitive&quot;:false,&quot;FuzzyMatch&quot;:false},{&quot;Num&quot;:2,&quot;Score&quot;:5.0,&quot;Answers&quot;:[&quot;t(n-1)&quot;,&quot;自由度为n-1的t分布&quot;],&quot;CaseSensitive&quot;:false,&quot;FuzzyMatch&quot;:false},{&quot;Num&quot;:3,&quot;Score&quot;:5.0,&quot;Answers&quot;:[&quot;χ2(n-1)&quot;,&quot;自由度为n-1的卡方分布&quot;],&quot;CaseSensitive&quot;:false,&quot;FuzzyMatch&quot;:false}]"/>
</p:tagLst>
</file>

<file path=ppt/tags/tag91.xml><?xml version="1.0" encoding="utf-8"?>
<p:tagLst xmlns:p="http://schemas.openxmlformats.org/presentationml/2006/main">
  <p:tag name="RAINPROBLEM" val="ProblemBody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FillBlank"/>
</p:tagLst>
</file>

<file path=ppt/tags/tag98.xml><?xml version="1.0" encoding="utf-8"?>
<p:tagLst xmlns:p="http://schemas.openxmlformats.org/presentationml/2006/main">
  <p:tag name="RAINPROBLEM" val="FillBlank"/>
  <p:tag name="PROBLEMBLANKKEYWORD" val="填空"/>
  <p:tag name="PROBLEMSCORE" val="15.0"/>
  <p:tag name="PROBLEMBLANK" val="[{&quot;Num&quot;:1,&quot;Score&quot;:5.0,&quot;Answers&quot;:[&quot;χ2(n)&quot;,&quot;自由度为n的卡方分布&quot;],&quot;CaseSensitive&quot;:false,&quot;FuzzyMatch&quot;:true},{&quot;Num&quot;:2,&quot;Score&quot;:5.0,&quot;Answers&quot;:[&quot;t(n)&quot;,&quot;自由度为n的t分布&quot;],&quot;CaseSensitive&quot;:false,&quot;FuzzyMatch&quot;:true},{&quot;Num&quot;:3,&quot;Score&quot;:5.0,&quot;Answers&quot;:[&quot;F(n,m)&quot;,&quot;第一自由度为n，第二自由度为m的F分布&quot;],&quot;CaseSensitive&quot;:false,&quot;FuzzyMatch&quot;:true}]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全屏显示(16:10)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等线 Light</vt:lpstr>
      <vt:lpstr>Calibri</vt:lpstr>
      <vt:lpstr>Office 主题​​</vt:lpstr>
      <vt:lpstr>第六章 数理统计的基础概念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数理统计的基础概念</dc:title>
  <dc:creator>Microsoft</dc:creator>
  <cp:lastModifiedBy>Administrator</cp:lastModifiedBy>
  <cp:revision>22</cp:revision>
  <dcterms:created xsi:type="dcterms:W3CDTF">2020-04-28T02:26:00Z</dcterms:created>
  <dcterms:modified xsi:type="dcterms:W3CDTF">2020-04-30T03:35:08Z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