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E89B-B814-4519-86F4-AD95D2E9D9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1143000"/>
            <a:ext cx="193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A83D-39F9-458D-9AA4-7E791BF554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A83D-39F9-458D-9AA4-7E791BF55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46.xml"/><Relationship Id="rId16" Type="http://schemas.openxmlformats.org/officeDocument/2006/relationships/image" Target="../media/image1.png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9" Type="http://schemas.openxmlformats.org/officeDocument/2006/relationships/tags" Target="../tags/tag162.xml"/><Relationship Id="rId18" Type="http://schemas.openxmlformats.org/officeDocument/2006/relationships/image" Target="../media/image1.png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../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8.xml"/><Relationship Id="rId16" Type="http://schemas.openxmlformats.org/officeDocument/2006/relationships/image" Target="../media/image1.png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4.xml"/><Relationship Id="rId16" Type="http://schemas.openxmlformats.org/officeDocument/2006/relationships/image" Target="../media/image1.png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0.xml"/><Relationship Id="rId16" Type="http://schemas.openxmlformats.org/officeDocument/2006/relationships/image" Target="../media/image1.png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6.xml"/><Relationship Id="rId16" Type="http://schemas.openxmlformats.org/officeDocument/2006/relationships/image" Target="../media/image1.png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35.xml"/><Relationship Id="rId1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44.xml"/><Relationship Id="rId1" Type="http://schemas.openxmlformats.org/officeDocument/2006/relationships/tags" Target="../tags/tag23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image" Target="../media/image3.png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65.xml"/><Relationship Id="rId23" Type="http://schemas.openxmlformats.org/officeDocument/2006/relationships/image" Target="../media/image1.png"/><Relationship Id="rId22" Type="http://schemas.openxmlformats.org/officeDocument/2006/relationships/tags" Target="../tags/tag264.xml"/><Relationship Id="rId21" Type="http://schemas.openxmlformats.org/officeDocument/2006/relationships/tags" Target="../tags/tag263.xml"/><Relationship Id="rId20" Type="http://schemas.openxmlformats.org/officeDocument/2006/relationships/tags" Target="../tags/tag262.xml"/><Relationship Id="rId2" Type="http://schemas.openxmlformats.org/officeDocument/2006/relationships/tags" Target="../tags/tag245.xml"/><Relationship Id="rId19" Type="http://schemas.openxmlformats.org/officeDocument/2006/relationships/tags" Target="../tags/tag261.xml"/><Relationship Id="rId18" Type="http://schemas.openxmlformats.org/officeDocument/2006/relationships/tags" Target="../tags/tag260.xml"/><Relationship Id="rId17" Type="http://schemas.openxmlformats.org/officeDocument/2006/relationships/tags" Target="../tags/tag259.xml"/><Relationship Id="rId16" Type="http://schemas.openxmlformats.org/officeDocument/2006/relationships/tags" Target="../tags/tag258.xml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../../tags/tag24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74.xml"/><Relationship Id="rId1" Type="http://schemas.openxmlformats.org/officeDocument/2006/relationships/tags" Target="../tags/tag2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8.xml"/><Relationship Id="rId16" Type="http://schemas.openxmlformats.org/officeDocument/2006/relationships/image" Target="../media/image1.png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4.xml"/><Relationship Id="rId16" Type="http://schemas.openxmlformats.org/officeDocument/2006/relationships/image" Target="../media/image1.png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0.xml"/><Relationship Id="rId16" Type="http://schemas.openxmlformats.org/officeDocument/2006/relationships/image" Target="../media/image1.png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6.xml"/><Relationship Id="rId16" Type="http://schemas.openxmlformats.org/officeDocument/2006/relationships/image" Target="../media/image1.png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2.xml"/><Relationship Id="rId16" Type="http://schemas.openxmlformats.org/officeDocument/2006/relationships/image" Target="../media/image1.png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8.xml"/><Relationship Id="rId16" Type="http://schemas.openxmlformats.org/officeDocument/2006/relationships/image" Target="../media/image1.png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4.xml"/><Relationship Id="rId16" Type="http://schemas.openxmlformats.org/officeDocument/2006/relationships/image" Target="../media/image1.png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0.xml"/><Relationship Id="rId16" Type="http://schemas.openxmlformats.org/officeDocument/2006/relationships/image" Target="../media/image1.png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" y="3810000"/>
            <a:ext cx="5302250" cy="1524000"/>
          </a:xfrm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第四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 随机变量数字特征作业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总分: 84</a:t>
            </a:r>
            <a:endParaRPr lang="zh-CN" altLang="en-US" sz="2000" smtClean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54000" y="841249"/>
            <a:ext cx="5024438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9.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已知随机变量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服从参数为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的指数分布，且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Y=X+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-2X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，则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E(X)=(     ).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57250" y="2038367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3/4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57250" y="2440203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4/3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57250" y="2842039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1/4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57250" y="3243875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1/3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50949" y="2068504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0949" y="2470340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50949" y="2872176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50949" y="3274012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505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505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505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505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502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33945" y="3232547"/>
                <a:ext cx="5595938" cy="123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1430" tIns="21430" rIns="21430" bIns="21430" numCol="1" spcCol="38100" rtlCol="0" anchor="ctr" anchorCtr="0">
                <a:noAutofit/>
              </a:bodyPr>
              <a:lstStyle/>
              <a:p>
                <a:r>
                  <a:rPr lang="en-US" altLang="zh-CN" sz="2400" b="1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10.</a:t>
                </a:r>
                <a:r>
                  <a:rPr lang="zh-CN" altLang="en-US" sz="2400" b="1" dirty="0"/>
                  <a:t> 已知</a:t>
                </a:r>
                <a:r>
                  <a:rPr lang="en-US" altLang="zh-CN" sz="2400" b="1" dirty="0"/>
                  <a:t>(X,Y)</a:t>
                </a:r>
                <a:r>
                  <a:rPr lang="zh-CN" altLang="en-US" sz="2400" b="1" dirty="0"/>
                  <a:t>的概率密度函数为</a:t>
                </a: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="1" dirty="0"/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</a:t>
                </a:r>
                <a:r>
                  <a:rPr lang="en-US" altLang="zh-CN" sz="2400" b="1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/>
              </a:p>
              <a:p>
                <a:r>
                  <a:rPr lang="zh-CN" altLang="en-US" sz="2400" b="1" dirty="0"/>
                  <a:t>则</a:t>
                </a:r>
                <a:r>
                  <a:rPr lang="en-US" altLang="zh-CN" sz="2400" b="1" dirty="0"/>
                  <a:t>A=(  )</a:t>
                </a:r>
                <a:r>
                  <a:rPr lang="zh-CN" altLang="en-US" sz="2400" b="1" dirty="0"/>
                  <a:t>，</a:t>
                </a:r>
                <a:r>
                  <a:rPr lang="en-US" altLang="zh-CN" sz="2400" b="1" dirty="0"/>
                  <a:t>E(X+Y)=(  ).</a:t>
                </a:r>
                <a:endParaRPr lang="zh-CN" altLang="en-US" sz="2400" b="1" dirty="0"/>
              </a:p>
              <a:p>
                <a:endParaRPr lang="zh-CN" altLang="en-US" sz="2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33945" y="3232547"/>
                <a:ext cx="5595938" cy="1236844"/>
              </a:xfrm>
              <a:prstGeom prst="rect">
                <a:avLst/>
              </a:prstGeom>
              <a:blipFill rotWithShape="1">
                <a:blip r:embed="rId3"/>
                <a:stretch>
                  <a:fillRect l="-2941" t="-35468" b="-128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147512" y="4521771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1/2,  5/4 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147512" y="4923607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1/3, 15/4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147512" y="5325443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1/2, 16/9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147512" y="5727279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1/3, 16/9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41211" y="4551908"/>
            <a:ext cx="241102" cy="24110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41211" y="4953744"/>
            <a:ext cx="241102" cy="24110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41211" y="5355580"/>
            <a:ext cx="241102" cy="24110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741211" y="5757416"/>
            <a:ext cx="241102" cy="241102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5715000" cy="412610"/>
            <a:chOff x="0" y="-6324603"/>
            <a:chExt cx="12192000" cy="880236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-6324603"/>
              <a:ext cx="12192000" cy="880236"/>
            </a:xfrm>
            <a:prstGeom prst="rect">
              <a:avLst/>
            </a:prstGeom>
            <a:solidFill>
              <a:srgbClr val="F6F7F8"/>
            </a:solidFill>
            <a:ln w="25400" cap="flat">
              <a:noFill/>
              <a:prstDash val="solid"/>
              <a:round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/>
                  </a:solidFill>
                  <a:prstDash val="solid"/>
                  <a:rou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1430" tIns="21430" rIns="21430" bIns="21430" numCol="1" spcCol="38100" rtlCol="0" anchor="ctr">
              <a:spAutoFit/>
            </a:bodyPr>
            <a:lstStyle/>
            <a:p>
              <a:pPr defTabSz="428625" hangingPunct="0"/>
              <a:endParaRPr lang="zh-CN" altLang="en-US" sz="2400" b="1">
                <a:solidFill>
                  <a:srgbClr val="000000"/>
                </a:solidFill>
                <a:sym typeface="PingFang SC Regular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-6324603"/>
              <a:ext cx="190500" cy="880234"/>
            </a:xfrm>
            <a:prstGeom prst="rect">
              <a:avLst/>
            </a:prstGeom>
            <a:solidFill>
              <a:srgbClr val="639EF4"/>
            </a:solidFill>
            <a:ln w="25400" cap="flat">
              <a:noFill/>
              <a:prstDash val="solid"/>
              <a:round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/>
                  </a:solidFill>
                  <a:prstDash val="solid"/>
                  <a:rou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1430" tIns="21430" rIns="21430" bIns="21430" numCol="1" spcCol="38100" rtlCol="0" anchor="ctr">
              <a:spAutoFit/>
            </a:bodyPr>
            <a:lstStyle/>
            <a:p>
              <a:pPr defTabSz="428625" hangingPunct="0"/>
              <a:endParaRPr lang="zh-CN" altLang="en-US" sz="2400" b="1">
                <a:solidFill>
                  <a:srgbClr val="000000"/>
                </a:solidFill>
                <a:sym typeface="PingFang SC Regular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541867" y="-6324603"/>
              <a:ext cx="19050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1430" tIns="21430" rIns="21430" bIns="21430" numCol="1" spcCol="38100" rtlCol="0" anchor="ctr" anchorCtr="0">
              <a:no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581995" y="-6091600"/>
              <a:ext cx="2286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1430" tIns="21430" rIns="21430" bIns="21430" numCol="1" spcCol="38100" rtlCol="0" anchor="ctr" anchorCtr="0">
              <a:noAutofit/>
            </a:bodyPr>
            <a:lstStyle/>
            <a:p>
              <a:r>
                <a:rPr lang="en-US" altLang="zh-CN" sz="2000" b="1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 b="1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9062" y="3262313"/>
            <a:ext cx="5595938" cy="1004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pPr fontAlgn="t"/>
            <a:r>
              <a:rPr lang="zh-CN" altLang="en-US" sz="2400" b="1" dirty="0"/>
              <a:t> </a:t>
            </a:r>
            <a:r>
              <a:rPr lang="en-US" altLang="zh-CN" sz="2400" b="1" dirty="0" smtClean="0"/>
              <a:t>11.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独立，且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X~N(1,1),Y~N(1,3),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E(2X-Y)=(  ),D(2X-Y)=(   ).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43000" y="4270623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，  </a:t>
            </a:r>
            <a:r>
              <a:rPr lang="en-US" altLang="zh-CN" sz="2400" b="1" dirty="0"/>
              <a:t>7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4672459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，  </a:t>
            </a:r>
            <a:r>
              <a:rPr lang="en-US" altLang="zh-CN" sz="2400" b="1" dirty="0"/>
              <a:t>4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5074295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，  </a:t>
            </a:r>
            <a:r>
              <a:rPr lang="en-US" altLang="zh-CN" sz="2400" b="1" dirty="0"/>
              <a:t>7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5476131"/>
            <a:ext cx="4000500" cy="3013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0">
            <a:no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，  </a:t>
            </a:r>
            <a:r>
              <a:rPr lang="en-US" altLang="zh-CN" sz="2400" b="1" dirty="0"/>
              <a:t>4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36699" y="4300760"/>
            <a:ext cx="241102" cy="24110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36699" y="4702596"/>
            <a:ext cx="241102" cy="24110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36699" y="5104432"/>
            <a:ext cx="241102" cy="241102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36699" y="5506268"/>
            <a:ext cx="241102" cy="241102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430" tIns="21430" rIns="21430" bIns="21430" numCol="1" spcCol="38100" rtlCol="0" anchor="ctr" anchorCtr="1">
            <a:noAutofit/>
          </a:bodyPr>
          <a:lstStyle/>
          <a:p>
            <a:pPr defTabSz="428625" hangingPunct="0"/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412610"/>
            <a:chOff x="0" y="-6324597"/>
            <a:chExt cx="12192000" cy="880235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597"/>
              <a:ext cx="12192000" cy="880235"/>
            </a:xfrm>
            <a:prstGeom prst="rect">
              <a:avLst/>
            </a:prstGeom>
            <a:solidFill>
              <a:srgbClr val="F6F7F8"/>
            </a:solidFill>
            <a:ln w="25400" cap="flat">
              <a:noFill/>
              <a:prstDash val="solid"/>
              <a:round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/>
                  </a:solidFill>
                  <a:prstDash val="solid"/>
                  <a:rou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1430" tIns="21430" rIns="21430" bIns="21430" numCol="1" spcCol="38100" rtlCol="0" anchor="ctr">
              <a:spAutoFit/>
            </a:bodyPr>
            <a:lstStyle/>
            <a:p>
              <a:pPr defTabSz="428625" hangingPunct="0"/>
              <a:endParaRPr lang="zh-CN" altLang="en-US" sz="2400" b="1">
                <a:solidFill>
                  <a:srgbClr val="000000"/>
                </a:solidFill>
                <a:sym typeface="PingFang SC Regular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597"/>
              <a:ext cx="190500" cy="880235"/>
            </a:xfrm>
            <a:prstGeom prst="rect">
              <a:avLst/>
            </a:prstGeom>
            <a:solidFill>
              <a:srgbClr val="639EF4"/>
            </a:solidFill>
            <a:ln w="25400" cap="flat">
              <a:noFill/>
              <a:prstDash val="solid"/>
              <a:round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/>
                  </a:solidFill>
                  <a:prstDash val="solid"/>
                  <a:round/>
                </a14:hiddenLine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1430" tIns="21430" rIns="21430" bIns="21430" numCol="1" spcCol="38100" rtlCol="0" anchor="ctr">
              <a:spAutoFit/>
            </a:bodyPr>
            <a:lstStyle/>
            <a:p>
              <a:pPr defTabSz="428625" hangingPunct="0"/>
              <a:endParaRPr lang="zh-CN" altLang="en-US" sz="2400" b="1">
                <a:solidFill>
                  <a:srgbClr val="000000"/>
                </a:solidFill>
                <a:sym typeface="PingFang SC Regular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597"/>
              <a:ext cx="19050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1430" tIns="21430" rIns="21430" bIns="21430" numCol="1" spcCol="38100" rtlCol="0" anchor="ctr" anchorCtr="0">
              <a:no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581995" y="-6091594"/>
              <a:ext cx="22860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1430" tIns="21430" rIns="21430" bIns="21430" numCol="1" spcCol="38100" rtlCol="0" anchor="ctr" anchorCtr="0">
              <a:noAutofit/>
            </a:bodyPr>
            <a:lstStyle/>
            <a:p>
              <a:r>
                <a:rPr lang="en-US" altLang="zh-CN" sz="2000" b="1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 b="1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12.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X~N(0,4),Y=-2X+3000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E(Y)+D(Y)=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3016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2984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3000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16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9250" y="1136278"/>
            <a:ext cx="5016500" cy="193899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13.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随机变量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的分布律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P{X=0}=0.5,P({X=1}=0.25, P{X=2}=0.125,P{X=3}=0.125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已知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E(X)=( 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1]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),D(X)=( 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2]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639EF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 hidden="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 hidden="1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填数字，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 hidden="1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6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的所有可能值为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P(X=1)=0.4, E(X)=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zh-CN" altLang="en-US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 hidden="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 hidden="1"/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填分数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 hidden="1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5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5588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P{X=0}=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P{X=1}=0.1, P{X=2}=0.2, P{X=3}=0.4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E(X)=1.7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400" b="1" i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D(X)=</a:t>
            </a:r>
            <a:r>
              <a:rPr lang="zh-CN" altLang="en-US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2062" y="635000"/>
            <a:ext cx="5505938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 smtClean="0"/>
              <a:t>16.</a:t>
            </a:r>
            <a:r>
              <a:rPr lang="zh-CN" altLang="zh-CN" sz="2400" b="1" dirty="0" smtClean="0"/>
              <a:t>设</a:t>
            </a:r>
            <a:r>
              <a:rPr lang="zh-CN" altLang="zh-CN" sz="2400" b="1" dirty="0"/>
              <a:t>随机变量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服从指数分布</a:t>
            </a:r>
            <a:r>
              <a:rPr lang="en-US" altLang="zh-CN" sz="2400" b="1" dirty="0" smtClean="0"/>
              <a:t>E(2),</a:t>
            </a:r>
            <a:r>
              <a:rPr lang="zh-CN" altLang="zh-CN" sz="2400" b="1" dirty="0" smtClean="0"/>
              <a:t>则</a:t>
            </a:r>
            <a:r>
              <a:rPr lang="en-US" altLang="zh-CN" sz="2400" b="1" dirty="0" smtClean="0"/>
              <a:t>E(X)=</a:t>
            </a:r>
            <a:r>
              <a:rPr lang="zh-CN" altLang="en-US" sz="24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4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</a:rPr>
              <a:t>1]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,D(X)=</a:t>
            </a:r>
            <a:r>
              <a:rPr lang="zh-CN" altLang="en-US" sz="24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4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</a:rPr>
              <a:t>2]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0" y="1595437"/>
                <a:ext cx="5715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fontAlgn="t"/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17.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(X,Y)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的概率密度函数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E(X)=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D(Y)=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(X,Y)=(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2800" b="1" dirty="0" smtClean="0">
                    <a:solidFill>
                      <a:srgbClr val="639E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4]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1595437"/>
                <a:ext cx="5715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l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6350000" y="1270000"/>
            <a:ext cx="461264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如果答案：三分之一要写：“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此题未设置答案，请点击右侧设置按钮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0分</a:t>
              </a:r>
              <a:endParaRPr lang="en-US" altLang="zh-CN" sz="200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2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18.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X~P(5),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则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E(X)=</a:t>
            </a:r>
            <a:r>
              <a:rPr lang="zh-CN" altLang="en-US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[</a:t>
            </a:r>
            <a:r>
              <a:rPr lang="zh-CN" altLang="en-US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填空</a:t>
            </a:r>
            <a:r>
              <a:rPr lang="en-US" altLang="zh-CN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1]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, D(X)=</a:t>
            </a:r>
            <a:r>
              <a:rPr lang="zh-CN" altLang="en-US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[</a:t>
            </a:r>
            <a:r>
              <a:rPr lang="zh-CN" altLang="en-US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填空</a:t>
            </a:r>
            <a:r>
              <a:rPr lang="en-US" altLang="zh-CN" sz="2400" dirty="0" smtClean="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2]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297" y="1480467"/>
            <a:ext cx="5625703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服从二元正态分布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则下列说法中错误的是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    ).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18390" y="2815994"/>
            <a:ext cx="4847491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zh-CN" sz="2400" b="1" dirty="0">
                <a:latin typeface="宋体" panose="02010600030101010101" pitchFamily="2" charset="-122"/>
              </a:rPr>
              <a:t>的边缘分布仍然是正态分布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18390" y="3454672"/>
            <a:ext cx="4958861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b="1" dirty="0">
                <a:latin typeface="宋体" panose="02010600030101010101" pitchFamily="2" charset="-122"/>
              </a:rPr>
              <a:t>相互独立等价于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b="1" dirty="0">
                <a:latin typeface="宋体" panose="02010600030101010101" pitchFamily="2" charset="-122"/>
              </a:rPr>
              <a:t>不相关</a:t>
            </a:r>
            <a:r>
              <a:rPr lang="en-US" altLang="zh-CN" sz="2400" b="1" dirty="0">
                <a:latin typeface="宋体" panose="02010600030101010101" pitchFamily="2" charset="-122"/>
              </a:rPr>
              <a:t>.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74431" y="3983809"/>
            <a:ext cx="4405853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Y)</a:t>
            </a:r>
            <a:r>
              <a:rPr lang="zh-CN" altLang="zh-CN" sz="2400" b="1" dirty="0">
                <a:latin typeface="宋体" panose="02010600030101010101" pitchFamily="2" charset="-122"/>
              </a:rPr>
              <a:t>是二维连续型随机变量</a:t>
            </a:r>
            <a:r>
              <a:rPr lang="en-US" altLang="zh-CN" sz="2400" b="1" dirty="0">
                <a:latin typeface="宋体" panose="02010600030101010101" pitchFamily="2" charset="-122"/>
              </a:rPr>
              <a:t>.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80645" y="4590795"/>
            <a:ext cx="5234353" cy="73501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/>
              <a:t>由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zh-CN" sz="2400" b="1" dirty="0"/>
              <a:t>的边缘分布可完全确定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zh-CN" sz="2400" b="1" dirty="0"/>
              <a:t>的联合分布</a:t>
            </a:r>
            <a:r>
              <a:rPr lang="en-US" altLang="zh-CN" sz="2400" b="1" dirty="0"/>
              <a:t>.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4334" y="2819176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4334" y="3454672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4334" y="4024311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4334" y="4767714"/>
            <a:ext cx="270074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409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40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409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409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557611" y="-6091406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54000" y="1292836"/>
            <a:ext cx="4572000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zh-CN" sz="2400" b="1" dirty="0"/>
              <a:t>在下列结论中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错误的是</a:t>
            </a:r>
            <a:r>
              <a:rPr lang="en-US" altLang="zh-CN" sz="2400" b="1" dirty="0"/>
              <a:t>(     ).</a:t>
            </a:r>
            <a:endParaRPr lang="zh-CN" altLang="zh-CN" sz="2400" b="1" dirty="0"/>
          </a:p>
          <a:p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25500" y="2144763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X~B(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则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np</a:t>
            </a:r>
            <a:endParaRPr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2718394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X~U(-1,1),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则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D(X)=0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25500" y="3364689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X~P(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则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E(X)=D(X)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25500" y="4069362"/>
            <a:ext cx="4762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X~N(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</a:t>
            </a:r>
            <a:r>
              <a:rPr lang="en-US" altLang="zh-CN" sz="2400" b="1" baseline="30000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则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X-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m)/</a:t>
            </a:r>
            <a:r>
              <a:rPr lang="en-US" altLang="zh-CN" sz="2400" b="1" dirty="0" err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~N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0,1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</a:t>
            </a:r>
            <a:endParaRPr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19199" y="2174900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19199" y="2748531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19199" y="3394826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19199" y="4099499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089515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089515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089515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089515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5856512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1363174"/>
            <a:ext cx="4572000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3.</a:t>
            </a:r>
            <a:r>
              <a:rPr lang="zh-CN" altLang="zh-CN" sz="2400" b="1" dirty="0"/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/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b="1" dirty="0"/>
              <a:t>相互独立，且都服从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X~N(</a:t>
            </a:r>
            <a:r>
              <a:rPr lang="en-US" altLang="zh-CN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则有</a:t>
            </a:r>
            <a:r>
              <a:rPr lang="en-US" altLang="zh-CN" sz="2400" b="1" dirty="0"/>
              <a:t>(     ).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43000" y="2371484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E(X-Y)=E(X)+E(Y)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2773320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E(X-Y)=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2m</a:t>
            </a:r>
            <a:endParaRPr lang="zh-CN" altLang="en-US" sz="2400" b="1" dirty="0">
              <a:solidFill>
                <a:srgbClr val="000000"/>
              </a:solidFill>
              <a:latin typeface="Symbol" panose="05050102010706020507" pitchFamily="18" charset="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3175156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D(X-Y)=D(X)-D(Y)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3576992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D(X-Y)=2</a:t>
            </a:r>
            <a:r>
              <a:rPr lang="en-US" altLang="zh-CN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36699" y="2401621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36699" y="2803457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36699" y="3205293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36699" y="3607129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503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503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503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503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500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9092" y="802098"/>
            <a:ext cx="5625703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已知随机变量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的数学期望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和方差均存在，则下列式子不成立的是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  ).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63551" y="1998904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E[E(X)]=E(X)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63551" y="2400740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E[X+E(X)]=2E(X)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63551" y="2802576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E[X-E(X)]=0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263551" y="3400307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D[E(X)]=E(X)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57250" y="2029041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7250" y="2430877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57250" y="2832713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57250" y="3279756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499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49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499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499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496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32913" y="964590"/>
            <a:ext cx="5430018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已知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为两个任意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随机变量，如果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E(XY)=E(X)E(Y)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，则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  ).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56850" y="1972900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D(X+Y)=D(X)+D(Y)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56850" y="2374736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D(XY)=D(X)D(Y)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56850" y="2776572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Y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相关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256850" y="3178408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相互独立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50549" y="2003037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0549" y="2404873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50549" y="2806709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50549" y="3208545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509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50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509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509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506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25315" y="976313"/>
            <a:ext cx="4572000" cy="100459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都服从正态分布，且它们不相关，则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     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96815" y="1984623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一定独立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96815" y="2386459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服从二维正态分布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96815" y="2788295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未必独立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96815" y="3190131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服从一维正态分布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90514" y="2014760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90514" y="2416596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90514" y="2818432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90514" y="3220268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507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5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5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507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504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1475" y="884543"/>
            <a:ext cx="5533525" cy="70246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设随机变量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的方差有在且不等于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D(X+Y)=D(X)+D(Y)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Y(    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13080" y="1949499"/>
            <a:ext cx="5201919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不相关的充分条件，但不是必要条件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02203" y="2613364"/>
            <a:ext cx="4831797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独立的充分条件，但不是必要条件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90412" y="3153422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不相关的充分必要条什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02204" y="3705947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独立的充分必要条件  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不相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9297" y="1932798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5903" y="2643501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5903" y="3169421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5903" y="3736084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477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47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47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477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474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-1" y="914176"/>
            <a:ext cx="5826369" cy="1477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8.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是离散型随机变量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 P{X=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}=2/3, P{X=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}=1/3,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且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又已知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E(X)=4/3, D(X)=2/9,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=(   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68573" y="2394932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5/3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68573" y="2796768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7/3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8573" y="3198604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11/3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68573" y="3600440"/>
            <a:ext cx="4000500" cy="30137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62272" y="2425069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62272" y="2826905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62272" y="3228741"/>
            <a:ext cx="241102" cy="24110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62272" y="3630577"/>
            <a:ext cx="241102" cy="24110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347345"/>
            <a:chOff x="0" y="-6324505"/>
            <a:chExt cx="12192000" cy="741003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6324505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6324505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41867" y="-6324505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882731" y="-6091502"/>
              <a:ext cx="2286001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4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Item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p="http://schemas.openxmlformats.org/presentationml/2006/main">
  <p:tag name="RAINPROBLEM" val="MultipleChoice"/>
  <p:tag name="PROBLEMSCORE" val="4.0"/>
</p:tagLst>
</file>

<file path=ppt/tags/tag115.xml><?xml version="1.0" encoding="utf-8"?>
<p:tagLst xmlns:p="http://schemas.openxmlformats.org/presentationml/2006/main">
  <p:tag name="RAINPROBLEM" val="ProblemBody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MultipleChoice"/>
  <p:tag name="PROBLEMSCORE" val="4.0"/>
</p:tagLst>
</file>

<file path=ppt/tags/tag131.xml><?xml version="1.0" encoding="utf-8"?>
<p:tagLst xmlns:p="http://schemas.openxmlformats.org/presentationml/2006/main">
  <p:tag name="RAINPROBLEM" val="ProblemBody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p="http://schemas.openxmlformats.org/presentationml/2006/main">
  <p:tag name="RAINPROBLEM" val="MultipleChoice"/>
  <p:tag name="PROBLEMSCORE" val="4.0"/>
</p:tagLst>
</file>

<file path=ppt/tags/tag147.xml><?xml version="1.0" encoding="utf-8"?>
<p:tagLst xmlns:p="http://schemas.openxmlformats.org/presentationml/2006/main">
  <p:tag name="RAINPROBLEM" val="ProblemBody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Item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p="http://schemas.openxmlformats.org/presentationml/2006/main">
  <p:tag name="RAINPROBLEM" val="MultipleChoice"/>
  <p:tag name="PROBLEMSCORE" val="4.0"/>
</p:tagLst>
</file>

<file path=ppt/tags/tag163.xml><?xml version="1.0" encoding="utf-8"?>
<p:tagLst xmlns:p="http://schemas.openxmlformats.org/presentationml/2006/main">
  <p:tag name="RAINPROBLEM" val="ProblemBody"/>
</p:tagLst>
</file>

<file path=ppt/tags/tag164.xml><?xml version="1.0" encoding="utf-8"?>
<p:tagLst xmlns:p="http://schemas.openxmlformats.org/presentationml/2006/main">
  <p:tag name="RAINPROBLEM" val="ProblemItem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Item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Setting"/>
  <p:tag name="RAINPROBLEMTYPE" val="MultipleChoice"/>
</p:tagLst>
</file>

<file path=ppt/tags/tag17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TYPE" val="ProblemTypeMarker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" val="ProblemSetting"/>
  <p:tag name="RAINPROBLEMTYPE" val="MultipleChoice"/>
</p:tagLst>
</file>

<file path=ppt/tags/tag178.xml><?xml version="1.0" encoding="utf-8"?>
<p:tagLst xmlns:p="http://schemas.openxmlformats.org/presentationml/2006/main">
  <p:tag name="RAINPROBLEM" val="MultipleChoice"/>
  <p:tag name="PROBLEMSCORE" val="4.0"/>
</p:tagLst>
</file>

<file path=ppt/tags/tag179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MultipleChoice"/>
  <p:tag name="PROBLEMSCORE" val="4.0"/>
</p:tagLst>
</file>

<file path=ppt/tags/tag180.xml><?xml version="1.0" encoding="utf-8"?>
<p:tagLst xmlns:p="http://schemas.openxmlformats.org/presentationml/2006/main">
  <p:tag name="RAINPROBLEM" val="ProblemItem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Item"/>
</p:tagLst>
</file>

<file path=ppt/tags/tag183.xml><?xml version="1.0" encoding="utf-8"?>
<p:tagLst xmlns:p="http://schemas.openxmlformats.org/presentationml/2006/main">
  <p:tag name="RAINPROBLEM" val="ProblemItem"/>
</p:tagLst>
</file>

<file path=ppt/tags/tag18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Body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" val="ProblemSetting"/>
  <p:tag name="RAINPROBLEMTYPE" val="MultipleChoice"/>
</p:tagLst>
</file>

<file path=ppt/tags/tag194.xml><?xml version="1.0" encoding="utf-8"?>
<p:tagLst xmlns:p="http://schemas.openxmlformats.org/presentationml/2006/main">
  <p:tag name="RAINPROBLEM" val="MultipleChoice"/>
  <p:tag name="PROBLEMSCORE" val="4.0"/>
</p:tagLst>
</file>

<file path=ppt/tags/tag195.xml><?xml version="1.0" encoding="utf-8"?>
<p:tagLst xmlns:p="http://schemas.openxmlformats.org/presentationml/2006/main">
  <p:tag name="RAINPROBLEM" val="ProblemBody"/>
</p:tagLst>
</file>

<file path=ppt/tags/tag196.xml><?xml version="1.0" encoding="utf-8"?>
<p:tagLst xmlns:p="http://schemas.openxmlformats.org/presentationml/2006/main">
  <p:tag name="PRODUCTVERSIONTIP3" val="PRODUCTVERSIONTIP3"/>
</p:tagLst>
</file>

<file path=ppt/tags/tag197.xml><?xml version="1.0" encoding="utf-8"?>
<p:tagLst xmlns:p="http://schemas.openxmlformats.org/presentationml/2006/main">
  <p:tag name="RAINPROBLEM" val="ProblemRemarkBoard"/>
</p:tagLst>
</file>

<file path=ppt/tags/tag198.xml><?xml version="1.0" encoding="utf-8"?>
<p:tagLst xmlns:p="http://schemas.openxmlformats.org/presentationml/2006/main">
  <p:tag name="PROBLEMREMARKTITLE" val="ProblemRemarkBoardTip"/>
</p:tagLst>
</file>

<file path=ppt/tags/tag199.xml><?xml version="1.0" encoding="utf-8"?>
<p:tagLst xmlns:p="http://schemas.openxmlformats.org/presentationml/2006/main">
  <p:tag name="RAINPROBLEM" val="ProblemRemark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" val="ProblemItem"/>
</p:tagLst>
</file>

<file path=ppt/tags/tag200.xml><?xml version="1.0" encoding="utf-8"?>
<p:tagLst xmlns:p="http://schemas.openxmlformats.org/presentationml/2006/main">
  <p:tag name="PROBLEMREMARKTITLE" val="ProblemRemarkBoardTitle"/>
</p:tagLst>
</file>

<file path=ppt/tags/tag201.xml><?xml version="1.0" encoding="utf-8"?>
<p:tagLst xmlns:p="http://schemas.openxmlformats.org/presentationml/2006/main">
  <p:tag name="PROBLEMREMARKTITLE" val="ProblemRemarkBoardTitle"/>
</p:tagLst>
</file>

<file path=ppt/tags/tag202.xml><?xml version="1.0" encoding="utf-8"?>
<p:tagLst xmlns:p="http://schemas.openxmlformats.org/presentationml/2006/main">
  <p:tag name="PROBLEMREMARKTITLE" val="ProblemRemarkBoardTitle"/>
</p:tagLst>
</file>

<file path=ppt/tags/tag203.xml><?xml version="1.0" encoding="utf-8"?>
<p:tagLst xmlns:p="http://schemas.openxmlformats.org/presentationml/2006/main">
  <p:tag name="PROBLEMREMARKTITLE" val="ProblemRemarkBoardTitle"/>
</p:tagLst>
</file>

<file path=ppt/tags/tag204.xml><?xml version="1.0" encoding="utf-8"?>
<p:tagLst xmlns:p="http://schemas.openxmlformats.org/presentationml/2006/main">
  <p:tag name="RAINPROBLEMTYPE" val="ProblemTypeMarker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" val="ProblemSetting"/>
  <p:tag name="RAINPROBLEMTYPE" val="FillBlank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FillBlank"/>
  <p:tag name="PROBLEMBLANKKEYWORD" val="填空"/>
  <p:tag name="PROBLEMREMARK" val="填数字，"/>
  <p:tag name="PROBLEMHASREMARK" val="False"/>
  <p:tag name="PROBLEMSCORE" val="8.0"/>
  <p:tag name="PROBLEMBLANK" val="[{&quot;Num&quot;:1,&quot;Score&quot;:4.0,&quot;Answers&quot;:[&quot;0.875&quot;],&quot;CaseSensitive&quot;:false,&quot;FuzzyMatch&quot;:false},{&quot;Num&quot;:2,&quot;Score&quot;:4.0,&quot;Answers&quot;:[&quot;1.1074&quot;],&quot;CaseSensitive&quot;:false,&quot;FuzzyMatch&quot;:false}]"/>
</p:tagLst>
</file>

<file path=ppt/tags/tag211.xml><?xml version="1.0" encoding="utf-8"?>
<p:tagLst xmlns:p="http://schemas.openxmlformats.org/presentationml/2006/main">
  <p:tag name="RAINPROBLEM" val="ProblemBody"/>
</p:tagLst>
</file>

<file path=ppt/tags/tag212.xml><?xml version="1.0" encoding="utf-8"?>
<p:tagLst xmlns:p="http://schemas.openxmlformats.org/presentationml/2006/main">
  <p:tag name="PRODUCTVERSIONTIP3" val="PRODUCTVERSIONTIP3"/>
</p:tagLst>
</file>

<file path=ppt/tags/tag213.xml><?xml version="1.0" encoding="utf-8"?>
<p:tagLst xmlns:p="http://schemas.openxmlformats.org/presentationml/2006/main">
  <p:tag name="RAINPROBLEM" val="ProblemRemarkBoard"/>
</p:tagLst>
</file>

<file path=ppt/tags/tag214.xml><?xml version="1.0" encoding="utf-8"?>
<p:tagLst xmlns:p="http://schemas.openxmlformats.org/presentationml/2006/main">
  <p:tag name="PROBLEMREMARKTITLE" val="ProblemRemarkBoardTip"/>
</p:tagLst>
</file>

<file path=ppt/tags/tag215.xml><?xml version="1.0" encoding="utf-8"?>
<p:tagLst xmlns:p="http://schemas.openxmlformats.org/presentationml/2006/main">
  <p:tag name="RAINPROBLEM" val="ProblemRemark"/>
</p:tagLst>
</file>

<file path=ppt/tags/tag216.xml><?xml version="1.0" encoding="utf-8"?>
<p:tagLst xmlns:p="http://schemas.openxmlformats.org/presentationml/2006/main">
  <p:tag name="PROBLEMREMARKTITLE" val="ProblemRemarkBoardTitle"/>
</p:tagLst>
</file>

<file path=ppt/tags/tag217.xml><?xml version="1.0" encoding="utf-8"?>
<p:tagLst xmlns:p="http://schemas.openxmlformats.org/presentationml/2006/main">
  <p:tag name="PROBLEMREMARKTITLE" val="ProblemRemarkBoardTitle"/>
</p:tagLst>
</file>

<file path=ppt/tags/tag218.xml><?xml version="1.0" encoding="utf-8"?>
<p:tagLst xmlns:p="http://schemas.openxmlformats.org/presentationml/2006/main">
  <p:tag name="PROBLEMREMARKTITLE" val="ProblemRemarkBoardTitle"/>
</p:tagLst>
</file>

<file path=ppt/tags/tag219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RAINPROBLEM" val="ProblemItem"/>
</p:tagLst>
</file>

<file path=ppt/tags/tag220.xml><?xml version="1.0" encoding="utf-8"?>
<p:tagLst xmlns:p="http://schemas.openxmlformats.org/presentationml/2006/main">
  <p:tag name="RAINPROBLEMTYPE" val="ProblemTypeMarker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" val="ProblemSetting"/>
  <p:tag name="RAINPROBLEMTYPE" val="FillBlank"/>
</p:tagLst>
</file>

<file path=ppt/tags/tag226.xml><?xml version="1.0" encoding="utf-8"?>
<p:tagLst xmlns:p="http://schemas.openxmlformats.org/presentationml/2006/main">
  <p:tag name="RAINPROBLEM" val="FillBlank"/>
  <p:tag name="PROBLEMBLANKKEYWORD" val="填空"/>
  <p:tag name="PROBLEMREMARK" val="填分数"/>
  <p:tag name="PROBLEMHASREMARK" val="False"/>
  <p:tag name="PROBLEMSCORE" val="4.0"/>
  <p:tag name="PROBLEMBLANK" val="[{&quot;Num&quot;:1,&quot;Score&quot;:4.0,&quot;Answers&quot;:[&quot;-0.5&quot;,&quot;-1/2&quot;],&quot;CaseSensitive&quot;:false,&quot;FuzzyMatch&quot;:true}]"/>
</p:tagLst>
</file>

<file path=ppt/tags/tag227.xml><?xml version="1.0" encoding="utf-8"?>
<p:tagLst xmlns:p="http://schemas.openxmlformats.org/presentationml/2006/main">
  <p:tag name="RAINPROBLEM" val="ProblemBody"/>
</p:tagLst>
</file>

<file path=ppt/tags/tag228.xml><?xml version="1.0" encoding="utf-8"?>
<p:tagLst xmlns:p="http://schemas.openxmlformats.org/presentationml/2006/main">
  <p:tag name="PRODUCTVERSIONTIP3" val="PRODUCTVERSIONTIP3"/>
</p:tagLst>
</file>

<file path=ppt/tags/tag229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TYPE" val="ProblemTypeMarker"/>
</p:tagLst>
</file>

<file path=ppt/tags/tag231.xml><?xml version="1.0" encoding="utf-8"?>
<p:tagLst xmlns:p="http://schemas.openxmlformats.org/presentationml/2006/main">
  <p:tag name="RAINPROBLEMTYPE" val="ProblemTypeMarker"/>
</p:tagLst>
</file>

<file path=ppt/tags/tag232.xml><?xml version="1.0" encoding="utf-8"?>
<p:tagLst xmlns:p="http://schemas.openxmlformats.org/presentationml/2006/main">
  <p:tag name="RAINPROBLEMTYPE" val="ProblemTypeMarker"/>
</p:tagLst>
</file>

<file path=ppt/tags/tag233.xml><?xml version="1.0" encoding="utf-8"?>
<p:tagLst xmlns:p="http://schemas.openxmlformats.org/presentationml/2006/main">
  <p:tag name="RAINPROBLEMTYPE" val="ProblemTypeMarker"/>
</p:tagLst>
</file>

<file path=ppt/tags/tag234.xml><?xml version="1.0" encoding="utf-8"?>
<p:tagLst xmlns:p="http://schemas.openxmlformats.org/presentationml/2006/main">
  <p:tag name="RAINPROBLEM" val="ProblemSetting"/>
  <p:tag name="RAINPROBLEMTYPE" val="FillBlank"/>
</p:tagLst>
</file>

<file path=ppt/tags/tag235.xml><?xml version="1.0" encoding="utf-8"?>
<p:tagLst xmlns:p="http://schemas.openxmlformats.org/presentationml/2006/main">
  <p:tag name="RAINPROBLEM" val="FillBlank"/>
  <p:tag name="PROBLEMBLANKKEYWORD" val="填空"/>
  <p:tag name="PROBLEMSCORE" val="12.0"/>
  <p:tag name="PROBLEMBLANK" val="[{&quot;Num&quot;:1,&quot;Score&quot;:4.0,&quot;Answers&quot;:[&quot;0.3&quot;,&quot;1/3&quot;],&quot;CaseSensitive&quot;:false,&quot;FuzzyMatch&quot;:false},{&quot;Num&quot;:2,&quot;Score&quot;:4.0,&quot;Answers&quot;:[&quot;0.1&quot;,&quot;1/10&quot;],&quot;CaseSensitive&quot;:false,&quot;FuzzyMatch&quot;:false},{&quot;Num&quot;:3,&quot;Score&quot;:4.0,&quot;Answers&quot;:[&quot;1.61&quot;,&quot;&quot;],&quot;CaseSensitive&quot;:false,&quot;FuzzyMatch&quot;:false}]"/>
</p:tagLst>
</file>

<file path=ppt/tags/tag236.xml><?xml version="1.0" encoding="utf-8"?>
<p:tagLst xmlns:p="http://schemas.openxmlformats.org/presentationml/2006/main">
  <p:tag name="RAINPROBLEM" val="ProblemBody"/>
</p:tagLst>
</file>

<file path=ppt/tags/tag237.xml><?xml version="1.0" encoding="utf-8"?>
<p:tagLst xmlns:p="http://schemas.openxmlformats.org/presentationml/2006/main">
  <p:tag name="PRODUCTVERSIONTIP3" val="PRODUCTVERSIONTIP3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TYPE" val="ProblemTypeMarker"/>
</p:tagLst>
</file>

<file path=ppt/tags/tag243.xml><?xml version="1.0" encoding="utf-8"?>
<p:tagLst xmlns:p="http://schemas.openxmlformats.org/presentationml/2006/main">
  <p:tag name="RAINPROBLEM" val="ProblemSetting"/>
  <p:tag name="RAINPROBLEMTYPE" val="FillBlank"/>
</p:tagLst>
</file>

<file path=ppt/tags/tag244.xml><?xml version="1.0" encoding="utf-8"?>
<p:tagLst xmlns:p="http://schemas.openxmlformats.org/presentationml/2006/main">
  <p:tag name="RAINPROBLEM" val="FillBlank"/>
  <p:tag name="PROBLEMBLANKKEYWORD" val="填空"/>
  <p:tag name="PROBLEMSCORE" val="8.0"/>
  <p:tag name="PROBLEMBLANK" val="[{&quot;Num&quot;:1,&quot;Score&quot;:4.0,&quot;Answers&quot;:[&quot;0.5&quot;,&quot;1/2&quot;],&quot;CaseSensitive&quot;:false,&quot;FuzzyMatch&quot;:false},{&quot;Num&quot;:2,&quot;Score&quot;:4.0,&quot;Answers&quot;:[&quot;0.25&quot;,&quot;1/4&quot;],&quot;CaseSensitive&quot;:false,&quot;FuzzyMatch&quot;:false}]"/>
</p:tagLst>
</file>

<file path=ppt/tags/tag245.xml><?xml version="1.0" encoding="utf-8"?>
<p:tagLst xmlns:p="http://schemas.openxmlformats.org/presentationml/2006/main">
  <p:tag name="RAINPROBLEM" val="ProblemBody"/>
</p:tagLst>
</file>

<file path=ppt/tags/tag246.xml><?xml version="1.0" encoding="utf-8"?>
<p:tagLst xmlns:p="http://schemas.openxmlformats.org/presentationml/2006/main">
  <p:tag name="PRODUCTVERSIONTIP3" val="PRODUCTVERSIONTIP3"/>
</p:tagLst>
</file>

<file path=ppt/tags/tag247.xml><?xml version="1.0" encoding="utf-8"?>
<p:tagLst xmlns:p="http://schemas.openxmlformats.org/presentationml/2006/main">
  <p:tag name="RAINPROBLEM" val="ProblemRemarkBoard"/>
</p:tagLst>
</file>

<file path=ppt/tags/tag248.xml><?xml version="1.0" encoding="utf-8"?>
<p:tagLst xmlns:p="http://schemas.openxmlformats.org/presentationml/2006/main">
  <p:tag name="PROBLEMREMARKTITLE" val="ProblemRemarkBoardTip"/>
</p:tagLst>
</file>

<file path=ppt/tags/tag249.xml><?xml version="1.0" encoding="utf-8"?>
<p:tagLst xmlns:p="http://schemas.openxmlformats.org/presentationml/2006/main">
  <p:tag name="RAINPROBLEM" val="ProblemRemark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0.xml><?xml version="1.0" encoding="utf-8"?>
<p:tagLst xmlns:p="http://schemas.openxmlformats.org/presentationml/2006/main">
  <p:tag name="PROBLEMREMARKTITLE" val="ProblemRemarkBoardTitle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RAINPROBLEM" val="ProblemWarning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TYPE" val="ProblemTypeMarker"/>
</p:tagLst>
</file>

<file path=ppt/tags/tag259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PROBLEMREMARKTITLE" val="ProblemRemarkBoardTitle"/>
</p:tagLst>
</file>

<file path=ppt/tags/tag261.xml><?xml version="1.0" encoding="utf-8"?>
<p:tagLst xmlns:p="http://schemas.openxmlformats.org/presentationml/2006/main">
  <p:tag name="PROBLEMREMARKTITLE" val="ProblemRemarkBoardTitle"/>
</p:tagLst>
</file>

<file path=ppt/tags/tag262.xml><?xml version="1.0" encoding="utf-8"?>
<p:tagLst xmlns:p="http://schemas.openxmlformats.org/presentationml/2006/main">
  <p:tag name="PROBLEMREMARKTITLE" val="ProblemRemarkBoardTitle"/>
</p:tagLst>
</file>

<file path=ppt/tags/tag263.xml><?xml version="1.0" encoding="utf-8"?>
<p:tagLst xmlns:p="http://schemas.openxmlformats.org/presentationml/2006/main">
  <p:tag name="PROBLEMREMARKTITLE" val="ProblemRemarkBoardTitle"/>
</p:tagLst>
</file>

<file path=ppt/tags/tag264.xml><?xml version="1.0" encoding="utf-8"?>
<p:tagLst xmlns:p="http://schemas.openxmlformats.org/presentationml/2006/main">
  <p:tag name="RAINPROBLEM" val="ProblemSetting"/>
  <p:tag name="RAINPROBLEMTYPE" val="FillBlank"/>
</p:tagLst>
</file>

<file path=ppt/tags/tag265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REMARK" val="如果答案：三分之一要写：“1/3” 的形式"/>
  <p:tag name="PROBLEMSCORE" val="0.0"/>
  <p:tag name="PROBLEMBLANK" val="[]"/>
</p:tagLst>
</file>

<file path=ppt/tags/tag266.xml><?xml version="1.0" encoding="utf-8"?>
<p:tagLst xmlns:p="http://schemas.openxmlformats.org/presentationml/2006/main">
  <p:tag name="RAINPROBLEM" val="ProblemBody"/>
</p:tagLst>
</file>

<file path=ppt/tags/tag267.xml><?xml version="1.0" encoding="utf-8"?>
<p:tagLst xmlns:p="http://schemas.openxmlformats.org/presentationml/2006/main">
  <p:tag name="PRODUCTVERSIONTIP3" val="PRODUCTVERSIONTIP3"/>
</p:tagLst>
</file>

<file path=ppt/tags/tag268.xml><?xml version="1.0" encoding="utf-8"?>
<p:tagLst xmlns:p="http://schemas.openxmlformats.org/presentationml/2006/main">
  <p:tag name="RAINPROBLEMTYPE" val="ProblemTypeMarker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p="http://schemas.openxmlformats.org/presentationml/2006/main">
  <p:tag name="RAINPROBLEMTYPE" val="ProblemTypeMarker"/>
</p:tagLst>
</file>

<file path=ppt/tags/tag271.xml><?xml version="1.0" encoding="utf-8"?>
<p:tagLst xmlns:p="http://schemas.openxmlformats.org/presentationml/2006/main">
  <p:tag name="RAINPROBLEMTYPE" val="ProblemTypeMarker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" val="ProblemSetting"/>
  <p:tag name="RAINPROBLEMTYPE" val="FillBlank"/>
</p:tagLst>
</file>

<file path=ppt/tags/tag274.xml><?xml version="1.0" encoding="utf-8"?>
<p:tagLst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2.0,&quot;Answers&quot;:[&quot;5&quot;],&quot;CaseSensitive&quot;:false,&quot;FuzzyMatch&quot;:false},{&quot;Num&quot;:2,&quot;Score&quot;:2.0,&quot;Answers&quot;:[&quot;5&quot;],&quot;CaseSensitive&quot;:false,&quot;FuzzyMatch&quot;:false}]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4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MultipleChoice"/>
  <p:tag name="PROBLEMSCORE" val="4.0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p="http://schemas.openxmlformats.org/presentationml/2006/main">
  <p:tag name="RAINPROBLEM" val="MultipleChoice"/>
  <p:tag name="PROBLEMSCORE" val="4.0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p="http://schemas.openxmlformats.org/presentationml/2006/main">
  <p:tag name="RAINPROBLEM" val="MultipleChoice"/>
  <p:tag name="PROBLEMSCORE" val="4.0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" val="ProblemSetting"/>
  <p:tag name="RAINPROBLEMTYPE" val="MultipleChoice"/>
</p:tagLst>
</file>

<file path=ppt/tags/tag98.xml><?xml version="1.0" encoding="utf-8"?>
<p:tagLst xmlns:p="http://schemas.openxmlformats.org/presentationml/2006/main">
  <p:tag name="RAINPROBLEM" val="MultipleChoice"/>
  <p:tag name="PROBLEMSCORE" val="4.0"/>
</p:tagLst>
</file>

<file path=ppt/tags/tag9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全屏显示(16:10)</PresentationFormat>
  <Paragraphs>343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Symbol</vt:lpstr>
      <vt:lpstr>PingFang SC Regular</vt:lpstr>
      <vt:lpstr>等线</vt:lpstr>
      <vt:lpstr>Arial Unicode MS</vt:lpstr>
      <vt:lpstr>等线 Light</vt:lpstr>
      <vt:lpstr>Office 主题​​</vt:lpstr>
      <vt:lpstr>第四章  随机变量数字特征作业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随机变量数字特征作业</dc:title>
  <dc:creator>Microsoft</dc:creator>
  <cp:lastModifiedBy>Administrator</cp:lastModifiedBy>
  <cp:revision>16</cp:revision>
  <dcterms:created xsi:type="dcterms:W3CDTF">2020-04-17T02:49:00Z</dcterms:created>
  <dcterms:modified xsi:type="dcterms:W3CDTF">2020-04-30T03:30:13Z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