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5"/>
  </p:notesMasterIdLst>
  <p:handoutMasterIdLst>
    <p:handoutMasterId r:id="rId16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414" r:id="rId15"/>
    <p:sldId id="269" r:id="rId16"/>
    <p:sldId id="416" r:id="rId17"/>
    <p:sldId id="418" r:id="rId18"/>
    <p:sldId id="417"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415" r:id="rId91"/>
    <p:sldId id="395" r:id="rId92"/>
    <p:sldId id="396" r:id="rId93"/>
    <p:sldId id="397" r:id="rId94"/>
    <p:sldId id="398" r:id="rId95"/>
    <p:sldId id="399" r:id="rId96"/>
    <p:sldId id="400" r:id="rId97"/>
    <p:sldId id="401" r:id="rId98"/>
    <p:sldId id="402" r:id="rId99"/>
    <p:sldId id="403" r:id="rId100"/>
    <p:sldId id="404" r:id="rId101"/>
    <p:sldId id="405" r:id="rId102"/>
    <p:sldId id="406" r:id="rId103"/>
    <p:sldId id="407" r:id="rId104"/>
    <p:sldId id="408" r:id="rId105"/>
    <p:sldId id="409" r:id="rId106"/>
    <p:sldId id="410" r:id="rId107"/>
    <p:sldId id="411" r:id="rId108"/>
    <p:sldId id="412" r:id="rId109"/>
    <p:sldId id="413" r:id="rId110"/>
    <p:sldId id="341" r:id="rId111"/>
    <p:sldId id="342" r:id="rId112"/>
    <p:sldId id="343" r:id="rId113"/>
    <p:sldId id="344" r:id="rId114"/>
    <p:sldId id="345" r:id="rId115"/>
    <p:sldId id="346" r:id="rId116"/>
    <p:sldId id="347" r:id="rId117"/>
    <p:sldId id="348" r:id="rId118"/>
    <p:sldId id="349" r:id="rId119"/>
    <p:sldId id="350" r:id="rId120"/>
    <p:sldId id="351" r:id="rId121"/>
    <p:sldId id="352" r:id="rId122"/>
    <p:sldId id="353" r:id="rId123"/>
    <p:sldId id="354" r:id="rId124"/>
    <p:sldId id="355" r:id="rId125"/>
    <p:sldId id="356" r:id="rId126"/>
    <p:sldId id="357" r:id="rId127"/>
    <p:sldId id="358" r:id="rId128"/>
    <p:sldId id="359" r:id="rId129"/>
    <p:sldId id="360" r:id="rId130"/>
    <p:sldId id="361" r:id="rId131"/>
    <p:sldId id="362" r:id="rId132"/>
    <p:sldId id="363" r:id="rId133"/>
    <p:sldId id="364" r:id="rId134"/>
    <p:sldId id="365" r:id="rId135"/>
    <p:sldId id="366" r:id="rId136"/>
    <p:sldId id="367" r:id="rId137"/>
    <p:sldId id="368" r:id="rId138"/>
    <p:sldId id="369" r:id="rId139"/>
    <p:sldId id="370" r:id="rId140"/>
    <p:sldId id="371" r:id="rId141"/>
    <p:sldId id="372" r:id="rId142"/>
    <p:sldId id="373" r:id="rId143"/>
    <p:sldId id="374" r:id="rId144"/>
    <p:sldId id="375" r:id="rId145"/>
    <p:sldId id="376" r:id="rId146"/>
    <p:sldId id="377" r:id="rId147"/>
    <p:sldId id="378" r:id="rId148"/>
    <p:sldId id="379" r:id="rId149"/>
    <p:sldId id="380" r:id="rId150"/>
    <p:sldId id="381" r:id="rId151"/>
    <p:sldId id="382" r:id="rId152"/>
    <p:sldId id="383" r:id="rId153"/>
    <p:sldId id="384" r:id="rId154"/>
    <p:sldId id="385" r:id="rId155"/>
    <p:sldId id="386" r:id="rId156"/>
    <p:sldId id="387" r:id="rId157"/>
    <p:sldId id="388" r:id="rId158"/>
    <p:sldId id="389" r:id="rId159"/>
    <p:sldId id="390" r:id="rId160"/>
    <p:sldId id="391" r:id="rId161"/>
    <p:sldId id="392" r:id="rId162"/>
    <p:sldId id="393" r:id="rId163"/>
    <p:sldId id="394" r:id="rId164"/>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E74"/>
    <a:srgbClr val="E9AE57"/>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129" autoAdjust="0"/>
    <p:restoredTop sz="88929" autoAdjust="0"/>
  </p:normalViewPr>
  <p:slideViewPr>
    <p:cSldViewPr>
      <p:cViewPr varScale="1">
        <p:scale>
          <a:sx n="101" d="100"/>
          <a:sy n="101" d="100"/>
        </p:scale>
        <p:origin x="1146" y="15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4479" y="885"/>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30</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136</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137</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138</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139</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140</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141</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142</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143</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144</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145</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32</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146</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147</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148</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149</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151</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152</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153</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154</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155</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156</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33</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157</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158</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159</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161</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162</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163</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35</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36</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37</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39</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40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43</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44</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45</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46</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47</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48</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49</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50</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51</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a:t>
            </a:fld>
            <a:endParaRPr lang="en-US" altLang="zh-CN"/>
          </a:p>
        </p:txBody>
      </p:sp>
    </p:spTree>
    <p:extLst>
      <p:ext uri="{BB962C8B-B14F-4D97-AF65-F5344CB8AC3E}">
        <p14:creationId xmlns:p14="http://schemas.microsoft.com/office/powerpoint/2010/main" val="3912127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52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53</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54</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55</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57</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58</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59</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60</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61</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62</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63</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64</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65</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66</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67</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68</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69</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70</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71</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72</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73</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74</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75</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76</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83</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85</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26</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87</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88</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89</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93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94</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95</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96</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98</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99</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102</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27</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103</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104</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106</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107</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108</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109</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111</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112</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113</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114</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28</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115</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116</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117</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r>
              <a:rPr lang="zh-CN" altLang="en-US" sz="1200" dirty="0">
                <a:solidFill>
                  <a:srgbClr val="FF0000"/>
                </a:solidFill>
              </a:rPr>
              <a:t>☆</a:t>
            </a:r>
            <a:r>
              <a:rPr lang="zh-CN" altLang="en-US" dirty="0"/>
              <a:t>重点核心内容</a:t>
            </a:r>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119</a:t>
            </a:fld>
            <a:endParaRPr lang="en-US" altLang="zh-CN"/>
          </a:p>
        </p:txBody>
      </p:sp>
    </p:spTree>
    <p:extLst>
      <p:ext uri="{BB962C8B-B14F-4D97-AF65-F5344CB8AC3E}">
        <p14:creationId xmlns:p14="http://schemas.microsoft.com/office/powerpoint/2010/main" val="6993890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120</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121</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122</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123</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124</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r>
              <a:rPr lang="en-US" altLang="zh-CN" dirty="0"/>
              <a:t>1</a:t>
            </a:r>
            <a:r>
              <a:rPr lang="zh-CN" altLang="en-US" dirty="0"/>
              <a:t>、某层只要接口不变，实现可以进行变更，不会影响到调用它的模块。</a:t>
            </a:r>
            <a:endParaRPr lang="en-US" altLang="zh-CN" dirty="0"/>
          </a:p>
          <a:p>
            <a:r>
              <a:rPr lang="en-US" altLang="zh-CN" dirty="0"/>
              <a:t>2</a:t>
            </a:r>
            <a:r>
              <a:rPr lang="zh-CN" altLang="en-US" dirty="0"/>
              <a:t>、各层实现不同功能，设计难度分散，维护难度分散，实现难度降低。</a:t>
            </a:r>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125</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29</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127</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zh-CN" altLang="en-US" dirty="0"/>
              <a:t>重点概念。</a:t>
            </a:r>
            <a:endParaRPr lang="en-US" altLang="zh-CN" dirty="0"/>
          </a:p>
          <a:p>
            <a:r>
              <a:rPr lang="zh-CN" altLang="en-US" dirty="0"/>
              <a:t>可以依据体系结构设计和实现它。例如</a:t>
            </a:r>
            <a:r>
              <a:rPr lang="en-US" altLang="zh-CN" dirty="0" err="1"/>
              <a:t>tcp</a:t>
            </a:r>
            <a:r>
              <a:rPr lang="zh-CN" altLang="en-US" dirty="0"/>
              <a:t>协议</a:t>
            </a:r>
            <a:r>
              <a:rPr lang="en-US" altLang="zh-CN" dirty="0"/>
              <a:t>windows</a:t>
            </a:r>
            <a:r>
              <a:rPr lang="zh-CN" altLang="en-US" dirty="0"/>
              <a:t>，</a:t>
            </a:r>
            <a:r>
              <a:rPr lang="en-US" altLang="zh-CN" dirty="0" err="1"/>
              <a:t>unix</a:t>
            </a:r>
            <a:r>
              <a:rPr lang="zh-CN" altLang="en-US" dirty="0"/>
              <a:t>，</a:t>
            </a:r>
            <a:r>
              <a:rPr lang="en-US" altLang="zh-CN" dirty="0"/>
              <a:t>Linux</a:t>
            </a:r>
            <a:r>
              <a:rPr lang="zh-CN" altLang="en-US" dirty="0"/>
              <a:t>都要分别实现它。</a:t>
            </a:r>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128</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129</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zh-CN" altLang="en-US" sz="1200" dirty="0">
                <a:solidFill>
                  <a:srgbClr val="FF0000"/>
                </a:solidFill>
              </a:rPr>
              <a:t>☆☆☆☆☆</a:t>
            </a:r>
            <a:r>
              <a:rPr lang="en-US" altLang="zh-CN" dirty="0"/>
              <a:t>A,B</a:t>
            </a:r>
            <a:r>
              <a:rPr lang="zh-CN" altLang="en-US" dirty="0"/>
              <a:t>这两个图要背诵的滚瓜烂熟。</a:t>
            </a:r>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130</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131</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132</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133</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134</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135</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dirty="0"/>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smtClean="0"/>
              <a:pPr/>
              <a:t>‹#›</a:t>
            </a:fld>
            <a:endParaRPr lang="en-US" altLang="zh-CN" dirty="0"/>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 name="文本框 1">
            <a:extLst>
              <a:ext uri="{FF2B5EF4-FFF2-40B4-BE49-F238E27FC236}">
                <a16:creationId xmlns:a16="http://schemas.microsoft.com/office/drawing/2014/main" id="{84817119-FDDA-4253-9961-68D195C6301D}"/>
              </a:ext>
            </a:extLst>
          </p:cNvPr>
          <p:cNvSpPr txBox="1"/>
          <p:nvPr userDrawn="1"/>
        </p:nvSpPr>
        <p:spPr>
          <a:xfrm>
            <a:off x="7257256" y="145986"/>
            <a:ext cx="1440160" cy="504056"/>
          </a:xfrm>
          <a:prstGeom prst="rect">
            <a:avLst/>
          </a:prstGeom>
          <a:noFill/>
        </p:spPr>
        <p:txBody>
          <a:bodyPr wrap="square" rtlCol="0">
            <a:spAutoFit/>
          </a:bodyPr>
          <a:lstStyle/>
          <a:p>
            <a:endParaRPr lang="zh-CN" altLang="en-US" dirty="0"/>
          </a:p>
        </p:txBody>
      </p:sp>
      <p:pic>
        <p:nvPicPr>
          <p:cNvPr id="11" name="图片 10">
            <a:extLst>
              <a:ext uri="{FF2B5EF4-FFF2-40B4-BE49-F238E27FC236}">
                <a16:creationId xmlns:a16="http://schemas.microsoft.com/office/drawing/2014/main" id="{8E2C0164-9E30-47B2-ADB4-76A669F08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1392" y="908720"/>
            <a:ext cx="895068" cy="8950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矩形 8">
            <a:extLst>
              <a:ext uri="{FF2B5EF4-FFF2-40B4-BE49-F238E27FC236}">
                <a16:creationId xmlns:a16="http://schemas.microsoft.com/office/drawing/2014/main" id="{5448FAB2-F3D0-4498-8F93-8984D40687A6}"/>
              </a:ext>
            </a:extLst>
          </p:cNvPr>
          <p:cNvSpPr/>
          <p:nvPr userDrawn="1"/>
        </p:nvSpPr>
        <p:spPr>
          <a:xfrm>
            <a:off x="9410700" y="1916832"/>
            <a:ext cx="492443" cy="3312359"/>
          </a:xfrm>
          <a:prstGeom prst="rect">
            <a:avLst/>
          </a:prstGeom>
        </p:spPr>
        <p:style>
          <a:lnRef idx="2">
            <a:schemeClr val="accent3"/>
          </a:lnRef>
          <a:fillRef idx="1">
            <a:schemeClr val="lt1"/>
          </a:fillRef>
          <a:effectRef idx="0">
            <a:schemeClr val="accent3"/>
          </a:effectRef>
          <a:fontRef idx="minor">
            <a:schemeClr val="dk1"/>
          </a:fontRef>
        </p:style>
        <p:txBody>
          <a:bodyPr vert="vert" wrap="square">
            <a:spAutoFit/>
          </a:bodyPr>
          <a:lstStyle/>
          <a:p>
            <a:r>
              <a:rPr lang="en-US" altLang="zh-CN" sz="2000" b="1" dirty="0">
                <a:solidFill>
                  <a:srgbClr val="CC9E74"/>
                </a:solidFill>
                <a:latin typeface="微软雅黑" panose="020B0503020204020204" pitchFamily="34" charset="-122"/>
                <a:ea typeface="微软雅黑" panose="020B0503020204020204" pitchFamily="34" charset="-122"/>
              </a:rPr>
              <a:t>XINJIANG  UNIVERSITY</a:t>
            </a:r>
            <a:endParaRPr lang="zh-CN" altLang="en-US" sz="2000" b="1" dirty="0">
              <a:solidFill>
                <a:srgbClr val="CC9E74"/>
              </a:solidFill>
            </a:endParaRPr>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aike.baidu.com/item/%E5%B0%84%E9%A2%91%E8%AF%86%E5%88%AB%E6%8A%80%E6%9C%AF/95241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aike.baidu.com/item/%E4%BA%92%E8%81%94%E7%BD%91/199186" TargetMode="External"/><Relationship Id="rId5" Type="http://schemas.openxmlformats.org/officeDocument/2006/relationships/hyperlink" Target="https://baike.baidu.com/item/%E7%BA%A2%E5%A4%96%E6%84%9F%E5%BA%94%E5%99%A8/9989923" TargetMode="External"/><Relationship Id="rId4" Type="http://schemas.openxmlformats.org/officeDocument/2006/relationships/hyperlink" Target="https://baike.baidu.com/item/%E5%85%A8%E7%90%83%E5%AE%9A%E4%BD%8D%E7%B3%BB%E7%BB%9F/1240960" TargetMode="Externa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8.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tags" Target="../tags/tag37.xml"/><Relationship Id="rId21" Type="http://schemas.openxmlformats.org/officeDocument/2006/relationships/slideLayout" Target="../slideLayouts/slideLayout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tags" Target="../tags/tag5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4.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0.wmf"/><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3.wmf"/></Relationships>
</file>

<file path=ppt/slides/_rels/slide6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baike.baidu.com/item/%E4%BA%92%E8%81%94%E7%BD%91/199186"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t>第</a:t>
            </a:r>
            <a:r>
              <a:rPr lang="zh-CN" altLang="en-US" sz="4000" dirty="0"/>
              <a:t> </a:t>
            </a:r>
            <a:r>
              <a:rPr lang="en-US" altLang="zh-CN" dirty="0"/>
              <a:t>1</a:t>
            </a:r>
            <a:r>
              <a:rPr lang="en-US" altLang="zh-CN" sz="4000" dirty="0"/>
              <a:t> </a:t>
            </a:r>
            <a:r>
              <a:rPr lang="zh-CN" altLang="en-US" dirty="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互联网应用</a:t>
            </a:r>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绝大多数人</a:t>
            </a:r>
            <a:r>
              <a:rPr lang="zh-CN" altLang="en-US" dirty="0"/>
              <a:t>通过使用互联网而</a:t>
            </a:r>
            <a:r>
              <a:rPr lang="zh-CN" altLang="zh-CN" dirty="0"/>
              <a:t>认识</a:t>
            </a:r>
            <a:r>
              <a:rPr lang="zh-CN" altLang="en-US" dirty="0"/>
              <a:t>了</a:t>
            </a:r>
            <a:r>
              <a:rPr lang="zh-CN" altLang="zh-CN" dirty="0"/>
              <a:t>互联网</a:t>
            </a:r>
            <a:r>
              <a:rPr lang="zh-CN" altLang="en-US" dirty="0"/>
              <a:t>。</a:t>
            </a:r>
            <a:endParaRPr lang="en-US" altLang="zh-CN" dirty="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在互联网上购买机票或火车票</a:t>
            </a:r>
            <a:endParaRPr lang="en-US" altLang="zh-CN" dirty="0"/>
          </a:p>
          <a:p>
            <a:r>
              <a:rPr lang="zh-CN" altLang="zh-CN" dirty="0"/>
              <a:t>在互联网上</a:t>
            </a:r>
            <a:r>
              <a:rPr lang="zh-CN" altLang="en-US" dirty="0"/>
              <a:t>预订酒店</a:t>
            </a:r>
            <a:endParaRPr lang="en-US" altLang="zh-CN" dirty="0"/>
          </a:p>
          <a:p>
            <a:r>
              <a:rPr lang="zh-CN" altLang="zh-CN" dirty="0"/>
              <a:t>利用互联网进行转账或买卖股票等交易</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2767400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a:solidFill>
                  <a:srgbClr val="0000CC"/>
                </a:solidFill>
              </a:rPr>
              <a:t>(3) </a:t>
            </a:r>
            <a:r>
              <a:rPr lang="zh-CN" altLang="en-US" dirty="0">
                <a:solidFill>
                  <a:srgbClr val="0000CC"/>
                </a:solidFill>
              </a:rPr>
              <a:t>处理时延</a:t>
            </a:r>
            <a:endParaRPr lang="en-US" altLang="zh-CN" dirty="0">
              <a:solidFill>
                <a:srgbClr val="0000CC"/>
              </a:solidFill>
            </a:endParaRPr>
          </a:p>
          <a:p>
            <a:pPr lvl="1">
              <a:lnSpc>
                <a:spcPct val="110000"/>
              </a:lnSpc>
              <a:spcBef>
                <a:spcPts val="600"/>
              </a:spcBef>
            </a:pPr>
            <a:r>
              <a:rPr lang="zh-CN" altLang="zh-CN" dirty="0"/>
              <a:t>主机或路由器</a:t>
            </a:r>
            <a:r>
              <a:rPr lang="zh-CN" altLang="en-US" dirty="0"/>
              <a:t>在收到分组时，为处理分组（例如分析</a:t>
            </a:r>
            <a:r>
              <a:rPr lang="zh-CN" altLang="zh-CN" dirty="0"/>
              <a:t>首部、提取数据、差错检验或查找路由</a:t>
            </a:r>
            <a:r>
              <a:rPr lang="zh-CN" altLang="en-US" dirty="0"/>
              <a:t>）所花费的时间。 </a:t>
            </a:r>
          </a:p>
          <a:p>
            <a:pPr>
              <a:lnSpc>
                <a:spcPct val="110000"/>
              </a:lnSpc>
              <a:spcBef>
                <a:spcPts val="600"/>
              </a:spcBef>
            </a:pPr>
            <a:r>
              <a:rPr lang="en-US" altLang="zh-CN" dirty="0">
                <a:solidFill>
                  <a:srgbClr val="0000CC"/>
                </a:solidFill>
              </a:rPr>
              <a:t>(4) </a:t>
            </a:r>
            <a:r>
              <a:rPr lang="zh-CN" altLang="en-US" dirty="0">
                <a:solidFill>
                  <a:srgbClr val="0000CC"/>
                </a:solidFill>
              </a:rPr>
              <a:t>排队时延</a:t>
            </a:r>
            <a:endParaRPr lang="en-US" altLang="zh-CN" dirty="0">
              <a:solidFill>
                <a:srgbClr val="0000CC"/>
              </a:solidFill>
            </a:endParaRPr>
          </a:p>
          <a:p>
            <a:pPr lvl="1">
              <a:lnSpc>
                <a:spcPct val="110000"/>
              </a:lnSpc>
              <a:spcBef>
                <a:spcPts val="600"/>
              </a:spcBef>
            </a:pPr>
            <a:r>
              <a:rPr lang="zh-CN" altLang="en-US" dirty="0"/>
              <a:t>分组在路由器输入输出队列中</a:t>
            </a:r>
            <a:r>
              <a:rPr lang="zh-CN" altLang="en-US" dirty="0">
                <a:solidFill>
                  <a:srgbClr val="FF0000"/>
                </a:solidFill>
              </a:rPr>
              <a:t>排队等待处理</a:t>
            </a:r>
            <a:r>
              <a:rPr lang="zh-CN" altLang="en-US" dirty="0"/>
              <a:t>所经历的时延。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a:t>数据在网络中经历的总时延就是发送时延、传播时延、处理时延和排队时延</a:t>
            </a:r>
            <a:r>
              <a:rPr lang="zh-CN" altLang="en-US" dirty="0">
                <a:solidFill>
                  <a:srgbClr val="FF0000"/>
                </a:solidFill>
              </a:rPr>
              <a:t>之和。</a:t>
            </a: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en-US" altLang="zh-CN" sz="3200" b="1" dirty="0">
                <a:solidFill>
                  <a:srgbClr val="0000CC"/>
                </a:solidFill>
                <a:latin typeface="+mn-lt"/>
                <a:ea typeface="黑体" pitchFamily="2" charset="-122"/>
              </a:rPr>
              <a:t>= 	   </a:t>
            </a:r>
            <a:r>
              <a:rPr lang="zh-CN" altLang="en-US" sz="3200" b="1" dirty="0">
                <a:solidFill>
                  <a:srgbClr val="0000CC"/>
                </a:solidFill>
                <a:latin typeface="+mn-lt"/>
                <a:ea typeface="黑体" pitchFamily="2" charset="-122"/>
              </a:rPr>
              <a:t>发送时延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传播时延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处理时延 </a:t>
            </a:r>
            <a:r>
              <a:rPr lang="en-US" altLang="zh-CN" sz="3200" b="1" dirty="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 </a:t>
            </a:r>
            <a:r>
              <a:rPr lang="zh-CN" altLang="en-US" sz="3200" b="1" dirty="0">
                <a:solidFill>
                  <a:srgbClr val="0000CC"/>
                </a:solidFill>
                <a:latin typeface="+mn-lt"/>
                <a:ea typeface="黑体" pitchFamily="2" charset="-122"/>
              </a:rPr>
              <a:t>排队时延</a:t>
            </a: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必须指出，在总时延中，究竟是哪一种时延占主导地位，必须具体分析</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a:solidFill>
                  <a:srgbClr val="C00000"/>
                </a:solidFill>
                <a:latin typeface="+mn-lt"/>
                <a:ea typeface="黑体" pitchFamily="2" charset="-122"/>
              </a:rPr>
              <a:t>假设从结点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a:latin typeface="+mn-lt"/>
                <a:ea typeface="黑体" pitchFamily="2" charset="-122"/>
              </a:rPr>
              <a:t>几种时延产生的地方不一样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endParaRPr lang="en-US" altLang="zh-CN" sz="3200" b="1" dirty="0">
              <a:latin typeface="+mn-lt"/>
              <a:ea typeface="黑体" pitchFamily="2" charset="-122"/>
            </a:endParaRPr>
          </a:p>
          <a:p>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a:t>时延带宽积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162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endParaRPr lang="en-US" altLang="zh-CN" sz="2800" b="1" dirty="0">
              <a:solidFill>
                <a:srgbClr val="000099"/>
              </a:solidFill>
              <a:latin typeface="+mn-lt"/>
              <a:ea typeface="黑体" pitchFamily="2" charset="-122"/>
            </a:endParaRPr>
          </a:p>
          <a:p>
            <a:pPr algn="ctr"/>
            <a:r>
              <a:rPr lang="zh-CN" altLang="zh-CN" sz="2800" b="1" dirty="0">
                <a:solidFill>
                  <a:srgbClr val="000099"/>
                </a:solidFill>
                <a:latin typeface="+mn-lt"/>
                <a:ea typeface="黑体" pitchFamily="2" charset="-122"/>
              </a:rPr>
              <a:t>链路才得到</a:t>
            </a:r>
            <a:r>
              <a:rPr lang="zh-CN" altLang="en-US" sz="2800" b="1" dirty="0">
                <a:solidFill>
                  <a:srgbClr val="000099"/>
                </a:solidFill>
                <a:latin typeface="+mn-lt"/>
                <a:ea typeface="黑体" pitchFamily="2" charset="-122"/>
              </a:rPr>
              <a:t>了</a:t>
            </a:r>
            <a:r>
              <a:rPr lang="zh-CN" altLang="zh-CN" sz="2800" b="1" dirty="0">
                <a:solidFill>
                  <a:srgbClr val="000099"/>
                </a:solidFill>
                <a:latin typeface="+mn-lt"/>
                <a:ea typeface="黑体" pitchFamily="2" charset="-122"/>
              </a:rPr>
              <a:t>充分利用</a:t>
            </a:r>
            <a:r>
              <a:rPr lang="zh-CN" altLang="en-US" sz="2800" b="1" dirty="0">
                <a:solidFill>
                  <a:srgbClr val="000099"/>
                </a:solidFill>
                <a:latin typeface="+mn-lt"/>
                <a:ea typeface="黑体" pitchFamily="2" charset="-122"/>
              </a:rPr>
              <a:t>。</a:t>
            </a: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a:latin typeface="+mn-lt"/>
                <a:ea typeface="黑体" pitchFamily="2" charset="-122"/>
              </a:rPr>
              <a:t>链路像一条空心管道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zh-CN" dirty="0"/>
              <a:t>往返时间</a:t>
            </a:r>
            <a:r>
              <a:rPr lang="en-US" altLang="zh-CN" dirty="0"/>
              <a:t> RTT</a:t>
            </a:r>
            <a:endParaRPr lang="zh-CN" altLang="en-US" dirty="0"/>
          </a:p>
        </p:txBody>
      </p:sp>
      <p:sp>
        <p:nvSpPr>
          <p:cNvPr id="3" name="内容占位符 2"/>
          <p:cNvSpPr>
            <a:spLocks noGrp="1"/>
          </p:cNvSpPr>
          <p:nvPr>
            <p:ph idx="1"/>
          </p:nvPr>
        </p:nvSpPr>
        <p:spPr/>
        <p:txBody>
          <a:bodyPr/>
          <a:lstStyle/>
          <a:p>
            <a:r>
              <a:rPr lang="zh-CN" altLang="zh-CN" dirty="0"/>
              <a:t>互联网上的信息不仅仅单方向传输</a:t>
            </a:r>
            <a:r>
              <a:rPr lang="zh-CN" altLang="en-US" dirty="0"/>
              <a:t>，</a:t>
            </a:r>
            <a:r>
              <a:rPr lang="zh-CN" altLang="zh-CN" dirty="0"/>
              <a:t>而是双向交互的。因此，有时很需要知道双向交互一次所需的时间</a:t>
            </a:r>
            <a:r>
              <a:rPr lang="zh-CN" altLang="en-US" dirty="0"/>
              <a:t>。</a:t>
            </a:r>
            <a:endParaRPr lang="en-US" altLang="zh-CN" dirty="0"/>
          </a:p>
          <a:p>
            <a:r>
              <a:rPr lang="zh-CN" altLang="zh-CN" dirty="0">
                <a:solidFill>
                  <a:srgbClr val="FF0000"/>
                </a:solidFill>
              </a:rPr>
              <a:t>往返时间</a:t>
            </a:r>
            <a:r>
              <a:rPr lang="zh-CN" altLang="en-US" dirty="0"/>
              <a:t>表示从发送方发送数据开始，到发送方收到来自接收方的确认，总共经历的时间。</a:t>
            </a:r>
            <a:endParaRPr lang="en-US" altLang="zh-CN" dirty="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endParaRPr lang="en-US" altLang="zh-CN" dirty="0"/>
          </a:p>
          <a:p>
            <a:r>
              <a:rPr lang="zh-CN" altLang="zh-CN" dirty="0">
                <a:solidFill>
                  <a:srgbClr val="000099"/>
                </a:solidFill>
              </a:rPr>
              <a:t>当使用卫星通信时，往返时间</a:t>
            </a:r>
            <a:r>
              <a:rPr lang="en-US" altLang="zh-CN" dirty="0">
                <a:solidFill>
                  <a:srgbClr val="000099"/>
                </a:solidFill>
              </a:rPr>
              <a:t> RTT </a:t>
            </a:r>
            <a:r>
              <a:rPr lang="zh-CN" altLang="zh-CN" dirty="0">
                <a:solidFill>
                  <a:srgbClr val="000099"/>
                </a:solidFill>
              </a:rPr>
              <a:t>相对较长，是很重要的一个性能指标。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7. </a:t>
            </a:r>
            <a:r>
              <a:rPr lang="zh-CN" altLang="en-US" dirty="0"/>
              <a:t>利用率</a:t>
            </a:r>
          </a:p>
        </p:txBody>
      </p:sp>
      <p:sp>
        <p:nvSpPr>
          <p:cNvPr id="381955" name="Rectangle 3"/>
          <p:cNvSpPr>
            <a:spLocks noGrp="1" noChangeArrowheads="1"/>
          </p:cNvSpPr>
          <p:nvPr>
            <p:ph idx="1"/>
          </p:nvPr>
        </p:nvSpPr>
        <p:spPr/>
        <p:txBody>
          <a:bodyPr/>
          <a:lstStyle/>
          <a:p>
            <a:r>
              <a:rPr lang="zh-CN" altLang="en-US" dirty="0"/>
              <a:t>分为</a:t>
            </a:r>
            <a:r>
              <a:rPr lang="zh-CN" altLang="en-US" dirty="0">
                <a:solidFill>
                  <a:srgbClr val="FF0000"/>
                </a:solidFill>
              </a:rPr>
              <a:t>信道利用率</a:t>
            </a:r>
            <a:r>
              <a:rPr lang="zh-CN" altLang="en-US" dirty="0"/>
              <a:t>和</a:t>
            </a:r>
            <a:r>
              <a:rPr lang="zh-CN" altLang="en-US" dirty="0">
                <a:solidFill>
                  <a:srgbClr val="FF0000"/>
                </a:solidFill>
              </a:rPr>
              <a:t>网络利用率。</a:t>
            </a:r>
            <a:endParaRPr lang="en-US" altLang="zh-CN" dirty="0">
              <a:solidFill>
                <a:srgbClr val="FF0000"/>
              </a:solidFill>
            </a:endParaRPr>
          </a:p>
          <a:p>
            <a:r>
              <a:rPr lang="zh-CN" altLang="en-US" dirty="0">
                <a:solidFill>
                  <a:srgbClr val="0000CC"/>
                </a:solidFill>
              </a:rPr>
              <a:t>信道利用率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zh-CN" dirty="0">
                <a:solidFill>
                  <a:srgbClr val="FF0000"/>
                </a:solidFill>
              </a:rPr>
              <a:t>当某信道的利用率增大时，该信道引起的时延也就迅速增加</a:t>
            </a:r>
            <a:r>
              <a:rPr lang="zh-CN" altLang="en-US" dirty="0">
                <a:solidFill>
                  <a:srgbClr val="FF0000"/>
                </a:solidFill>
              </a:rPr>
              <a:t>。</a:t>
            </a:r>
          </a:p>
        </p:txBody>
      </p:sp>
    </p:spTree>
    <p:extLst>
      <p:ext uri="{BB962C8B-B14F-4D97-AF65-F5344CB8AC3E}">
        <p14:creationId xmlns:p14="http://schemas.microsoft.com/office/powerpoint/2010/main" val="12332275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312"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a:solidFill>
                  <a:srgbClr val="000099"/>
                </a:solidFill>
                <a:ea typeface="黑体" pitchFamily="2" charset="-122"/>
              </a:rPr>
              <a:t>其中：</a:t>
            </a:r>
            <a:r>
              <a:rPr lang="en-US" altLang="zh-CN" sz="2800" b="1" i="1" dirty="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a:solidFill>
                  <a:srgbClr val="000099"/>
                </a:solidFill>
                <a:latin typeface="+mn-lt"/>
                <a:ea typeface="黑体" pitchFamily="2" charset="-122"/>
              </a:rPr>
              <a:t>当信道的利用率增大时，该信道引起的时延迅速增加。</a:t>
            </a:r>
          </a:p>
        </p:txBody>
      </p:sp>
    </p:spTree>
    <p:extLst>
      <p:ext uri="{BB962C8B-B14F-4D97-AF65-F5344CB8AC3E}">
        <p14:creationId xmlns:p14="http://schemas.microsoft.com/office/powerpoint/2010/main" val="38810192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a:t>一些</a:t>
            </a:r>
            <a:r>
              <a:rPr lang="zh-CN" altLang="zh-CN" dirty="0"/>
              <a:t>非性能特征也很重要。</a:t>
            </a:r>
            <a:r>
              <a:rPr lang="zh-CN" altLang="en-US" dirty="0"/>
              <a:t>它们</a:t>
            </a:r>
            <a:r>
              <a:rPr lang="zh-CN" altLang="zh-CN" dirty="0"/>
              <a:t>与前面介绍的性能指标有很大的关系</a:t>
            </a:r>
            <a:r>
              <a:rPr lang="zh-CN" altLang="en-US" dirty="0"/>
              <a:t>。主要包括：</a:t>
            </a:r>
            <a:endParaRPr lang="en-US" altLang="zh-CN" dirty="0"/>
          </a:p>
          <a:p>
            <a:pPr lvl="1"/>
            <a:r>
              <a:rPr lang="zh-CN" altLang="en-US" dirty="0"/>
              <a:t>费用</a:t>
            </a:r>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互联网的两个重要特点</a:t>
            </a:r>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a:solidFill>
                  <a:srgbClr val="0000CC"/>
                </a:solidFill>
              </a:rPr>
              <a:t>连通性</a:t>
            </a:r>
            <a:r>
              <a:rPr lang="en-US" altLang="zh-CN" dirty="0">
                <a:solidFill>
                  <a:srgbClr val="0000CC"/>
                </a:solidFill>
              </a:rPr>
              <a:t> (connectivity)</a:t>
            </a:r>
          </a:p>
          <a:p>
            <a:pPr lvl="1">
              <a:lnSpc>
                <a:spcPct val="100000"/>
              </a:lnSpc>
            </a:pPr>
            <a:r>
              <a:rPr lang="zh-CN" altLang="en-US" dirty="0"/>
              <a:t>使上网用户之间都可以交换信息</a:t>
            </a:r>
            <a:r>
              <a:rPr lang="zh-CN" altLang="zh-CN" dirty="0"/>
              <a:t>（数据，以及各种音频视频） </a:t>
            </a:r>
            <a:r>
              <a:rPr lang="zh-CN" altLang="en-US" dirty="0"/>
              <a:t>，好像这些用户的计算机都可以彼此直接连通一样。</a:t>
            </a:r>
            <a:endParaRPr lang="en-US" altLang="zh-CN" dirty="0"/>
          </a:p>
          <a:p>
            <a:pPr lvl="1">
              <a:lnSpc>
                <a:spcPct val="100000"/>
              </a:lnSpc>
            </a:pPr>
            <a:r>
              <a:rPr lang="zh-CN" altLang="zh-CN" dirty="0">
                <a:solidFill>
                  <a:srgbClr val="FF0000"/>
                </a:solidFill>
              </a:rPr>
              <a:t>注意，</a:t>
            </a:r>
            <a:r>
              <a:rPr lang="zh-CN" altLang="zh-CN" dirty="0"/>
              <a:t>互联网具有虚拟的特点</a:t>
            </a:r>
            <a:r>
              <a:rPr lang="zh-CN" altLang="en-US" dirty="0"/>
              <a:t>，</a:t>
            </a:r>
            <a:r>
              <a:rPr lang="zh-CN" altLang="zh-CN" dirty="0"/>
              <a:t>无法准确知道对方是谁，也无法知道</a:t>
            </a:r>
            <a:r>
              <a:rPr lang="zh-CN" altLang="en-US" dirty="0"/>
              <a:t>对方</a:t>
            </a:r>
            <a:r>
              <a:rPr lang="zh-CN" altLang="zh-CN" dirty="0"/>
              <a:t>的</a:t>
            </a:r>
            <a:r>
              <a:rPr lang="zh-CN" altLang="en-US" dirty="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a:solidFill>
                  <a:srgbClr val="0000CC"/>
                </a:solidFill>
              </a:rPr>
              <a:t>共享</a:t>
            </a:r>
            <a:r>
              <a:rPr lang="en-US" altLang="zh-CN" dirty="0">
                <a:solidFill>
                  <a:srgbClr val="0000CC"/>
                </a:solidFill>
              </a:rPr>
              <a:t> (Sharing)</a:t>
            </a:r>
          </a:p>
          <a:p>
            <a:pPr lvl="1">
              <a:lnSpc>
                <a:spcPct val="100000"/>
              </a:lnSpc>
            </a:pPr>
            <a:r>
              <a:rPr lang="zh-CN" altLang="zh-CN" dirty="0"/>
              <a:t>指资源共享。</a:t>
            </a:r>
            <a:endParaRPr lang="en-US" altLang="zh-CN" dirty="0"/>
          </a:p>
          <a:p>
            <a:pPr lvl="1">
              <a:lnSpc>
                <a:spcPct val="100000"/>
              </a:lnSpc>
            </a:pPr>
            <a:r>
              <a:rPr lang="zh-CN" altLang="zh-CN" dirty="0"/>
              <a:t>资源共享的含义是多方面的。可以是信息共享、软件共享，也可以是硬件共享</a:t>
            </a:r>
            <a:r>
              <a:rPr lang="zh-CN" altLang="en-US" dirty="0"/>
              <a:t>。</a:t>
            </a:r>
            <a:endParaRPr lang="en-US" altLang="zh-CN" dirty="0"/>
          </a:p>
          <a:p>
            <a:pPr lvl="1">
              <a:lnSpc>
                <a:spcPct val="100000"/>
              </a:lnSpc>
            </a:pPr>
            <a:r>
              <a:rPr lang="zh-CN" altLang="zh-CN" dirty="0"/>
              <a:t>由于网络的存在，这些资源好像就在用户身边一样</a:t>
            </a:r>
            <a:r>
              <a:rPr lang="zh-CN" altLang="en-US" dirty="0"/>
              <a:t>，</a:t>
            </a:r>
            <a:r>
              <a:rPr lang="zh-CN" altLang="zh-CN" dirty="0"/>
              <a:t>方便使用</a:t>
            </a:r>
            <a:r>
              <a:rPr lang="zh-CN" altLang="en-US" dirty="0"/>
              <a:t>。</a:t>
            </a:r>
          </a:p>
        </p:txBody>
      </p:sp>
    </p:spTree>
    <p:extLst>
      <p:ext uri="{BB962C8B-B14F-4D97-AF65-F5344CB8AC3E}">
        <p14:creationId xmlns:p14="http://schemas.microsoft.com/office/powerpoint/2010/main" val="27079430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a:t>1.7.2  </a:t>
            </a:r>
            <a:r>
              <a:rPr lang="zh-CN" altLang="zh-CN" dirty="0"/>
              <a:t>协议与划分层次</a:t>
            </a:r>
          </a:p>
          <a:p>
            <a:r>
              <a:rPr lang="en-US" altLang="zh-CN" dirty="0"/>
              <a:t>1.7.3  </a:t>
            </a:r>
            <a:r>
              <a:rPr lang="zh-CN" altLang="zh-CN" dirty="0"/>
              <a:t>具有五层协议的体系结构</a:t>
            </a:r>
          </a:p>
          <a:p>
            <a:r>
              <a:rPr lang="en-US" altLang="zh-CN" dirty="0"/>
              <a:t>1.7.4  </a:t>
            </a:r>
            <a:r>
              <a:rPr lang="zh-CN" altLang="zh-CN" dirty="0"/>
              <a:t>实体、协议、服务和服务访问点</a:t>
            </a:r>
          </a:p>
          <a:p>
            <a:r>
              <a:rPr lang="en-US" altLang="zh-CN" dirty="0"/>
              <a:t>1.7.5  TCP/IP </a:t>
            </a:r>
            <a:r>
              <a:rPr lang="zh-CN" altLang="zh-CN" dirty="0"/>
              <a:t>的体系结构</a:t>
            </a:r>
          </a:p>
        </p:txBody>
      </p:sp>
    </p:spTree>
    <p:extLst>
      <p:ext uri="{BB962C8B-B14F-4D97-AF65-F5344CB8AC3E}">
        <p14:creationId xmlns:p14="http://schemas.microsoft.com/office/powerpoint/2010/main" val="35252003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计算机网络是个非常复杂的系统</a:t>
            </a:r>
            <a:r>
              <a:rPr lang="zh-CN" altLang="en-US" dirty="0"/>
              <a:t>。</a:t>
            </a:r>
            <a:endParaRPr lang="en-US" altLang="zh-CN" dirty="0"/>
          </a:p>
          <a:p>
            <a:r>
              <a:rPr lang="zh-CN" altLang="en-US" dirty="0"/>
              <a:t>相互通信的两个计算机系统必须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a:t>1974 </a:t>
            </a:r>
            <a:r>
              <a:rPr lang="zh-CN" altLang="zh-CN" dirty="0"/>
              <a:t>年，美国的</a:t>
            </a:r>
            <a:r>
              <a:rPr lang="en-US" altLang="zh-CN" dirty="0"/>
              <a:t> IBM </a:t>
            </a:r>
            <a:r>
              <a:rPr lang="zh-CN" altLang="zh-CN" dirty="0"/>
              <a:t>公司宣布了</a:t>
            </a:r>
            <a:r>
              <a:rPr lang="zh-CN" altLang="zh-CN" dirty="0">
                <a:solidFill>
                  <a:srgbClr val="FF0000"/>
                </a:solidFill>
              </a:rPr>
              <a:t>系统网络体系结构</a:t>
            </a:r>
            <a:r>
              <a:rPr lang="en-US" altLang="zh-CN" dirty="0">
                <a:solidFill>
                  <a:srgbClr val="FF0000"/>
                </a:solidFill>
              </a:rPr>
              <a:t>SNA</a:t>
            </a:r>
            <a:r>
              <a:rPr lang="en-US" altLang="zh-CN" dirty="0">
                <a:solidFill>
                  <a:srgbClr val="0000CC"/>
                </a:solidFill>
              </a:rPr>
              <a:t> </a:t>
            </a:r>
            <a:r>
              <a:rPr lang="en-US" altLang="zh-CN" dirty="0"/>
              <a:t>(System Network Architecture)</a:t>
            </a:r>
            <a:r>
              <a:rPr lang="zh-CN" altLang="zh-CN" dirty="0"/>
              <a:t>。这个著名的网络标准就是按照分层的方法制定的</a:t>
            </a:r>
            <a:r>
              <a:rPr lang="zh-CN" altLang="en-US" dirty="0"/>
              <a:t>。</a:t>
            </a:r>
            <a:endParaRPr lang="en-US" altLang="zh-CN" dirty="0"/>
          </a:p>
          <a:p>
            <a:r>
              <a:rPr lang="zh-CN" altLang="zh-CN" dirty="0"/>
              <a:t>不久后，其他一些公司也相继推出自己公司的具有不同名称的体系结构。</a:t>
            </a:r>
            <a:endParaRPr lang="en-US" altLang="zh-CN" dirty="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为了使不同体系结构的计算机网络都能互连，国际标准化组织</a:t>
            </a:r>
            <a:r>
              <a:rPr lang="en-US" altLang="zh-CN" sz="3000" dirty="0"/>
              <a:t> ISO </a:t>
            </a:r>
            <a:r>
              <a:rPr lang="zh-CN" altLang="zh-CN" sz="3000" dirty="0"/>
              <a:t>于</a:t>
            </a:r>
            <a:r>
              <a:rPr lang="en-US" altLang="zh-CN" sz="3000" dirty="0"/>
              <a:t> 1977 </a:t>
            </a:r>
            <a:r>
              <a:rPr lang="zh-CN" altLang="zh-CN" sz="3000" dirty="0"/>
              <a:t>年成立了专门机构研究该问题。</a:t>
            </a:r>
            <a:endParaRPr lang="en-US" altLang="zh-CN" sz="3000" dirty="0"/>
          </a:p>
          <a:p>
            <a:r>
              <a:rPr lang="zh-CN" altLang="zh-CN" sz="3000" dirty="0"/>
              <a:t>他们提出了一个试图使各种计算机在世界范围内互连成网的标准框架，即著名的</a:t>
            </a:r>
            <a:r>
              <a:rPr lang="zh-CN" altLang="zh-CN" sz="3000" dirty="0">
                <a:solidFill>
                  <a:srgbClr val="FF0000"/>
                </a:solidFill>
              </a:rPr>
              <a:t>开放系统互连基本参考模型</a:t>
            </a:r>
            <a:r>
              <a:rPr lang="en-US" altLang="zh-CN" sz="3000" dirty="0">
                <a:solidFill>
                  <a:srgbClr val="FF0000"/>
                </a:solidFill>
              </a:rPr>
              <a:t> OSI/RM</a:t>
            </a:r>
            <a:r>
              <a:rPr lang="en-US" altLang="zh-CN" sz="3000" dirty="0"/>
              <a:t> (Open Systems Interconnection Reference Model)</a:t>
            </a:r>
            <a:r>
              <a:rPr lang="zh-CN" altLang="zh-CN" sz="3000" dirty="0"/>
              <a:t>，简称为</a:t>
            </a:r>
            <a:r>
              <a:rPr lang="en-US" altLang="zh-CN" sz="3000" dirty="0"/>
              <a:t> OSI</a:t>
            </a:r>
            <a:r>
              <a:rPr lang="zh-CN" altLang="zh-CN" sz="3000" dirty="0"/>
              <a:t>。</a:t>
            </a:r>
            <a:endParaRPr lang="en-US" altLang="zh-CN" sz="3000" dirty="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a:t>开放系统互连参考模型 </a:t>
            </a:r>
            <a:r>
              <a:rPr lang="en-US" altLang="zh-CN" sz="4000" dirty="0"/>
              <a:t>OSI/RM</a:t>
            </a:r>
          </a:p>
        </p:txBody>
      </p:sp>
      <p:sp>
        <p:nvSpPr>
          <p:cNvPr id="171011" name="Rectangle 3"/>
          <p:cNvSpPr>
            <a:spLocks noGrp="1" noChangeArrowheads="1"/>
          </p:cNvSpPr>
          <p:nvPr>
            <p:ph idx="1"/>
          </p:nvPr>
        </p:nvSpPr>
        <p:spPr/>
        <p:txBody>
          <a:bodyPr/>
          <a:lstStyle/>
          <a:p>
            <a:r>
              <a:rPr lang="en-US" altLang="zh-CN" dirty="0"/>
              <a:t>OSI </a:t>
            </a:r>
            <a:r>
              <a:rPr lang="zh-CN" altLang="zh-CN" dirty="0"/>
              <a:t>只获得了一些理论研究的成果</a:t>
            </a:r>
            <a:r>
              <a:rPr lang="zh-CN" altLang="en-US" dirty="0"/>
              <a:t>，在市场化方面却失败了。原因包括：</a:t>
            </a:r>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的层次划分也不太合理，有些功能在多个层次中重复出现。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法律上的 </a:t>
            </a:r>
            <a:r>
              <a:rPr lang="en-US" altLang="zh-CN" dirty="0"/>
              <a:t>(</a:t>
            </a:r>
            <a:r>
              <a:rPr lang="en-US" altLang="zh-CN" i="1" dirty="0"/>
              <a:t>de jure</a:t>
            </a:r>
            <a:r>
              <a:rPr lang="en-US" altLang="zh-CN" dirty="0"/>
              <a:t>) </a:t>
            </a:r>
            <a:r>
              <a:rPr lang="zh-CN" altLang="en-US" dirty="0"/>
              <a:t>国际标准 </a:t>
            </a:r>
            <a:r>
              <a:rPr lang="en-US" altLang="zh-CN" dirty="0"/>
              <a:t>OSI </a:t>
            </a:r>
            <a:r>
              <a:rPr lang="zh-CN" altLang="en-US" dirty="0"/>
              <a:t>并没有得到市场的认可。</a:t>
            </a:r>
          </a:p>
          <a:p>
            <a:r>
              <a:rPr lang="zh-CN" altLang="en-US" dirty="0"/>
              <a:t>非国际标准 </a:t>
            </a:r>
            <a:r>
              <a:rPr lang="en-US" altLang="zh-CN" dirty="0"/>
              <a:t>TCP/IP </a:t>
            </a:r>
            <a:r>
              <a:rPr lang="zh-CN" altLang="en-US" dirty="0"/>
              <a:t>却获得了最广泛的应用。</a:t>
            </a:r>
            <a:r>
              <a:rPr lang="en-US" altLang="zh-CN" dirty="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事实上的 </a:t>
            </a:r>
            <a:r>
              <a:rPr lang="en-US" altLang="zh-CN" dirty="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a:solidFill>
                  <a:srgbClr val="FF0000"/>
                </a:solidFill>
              </a:rPr>
              <a:t>网络协议 </a:t>
            </a:r>
            <a:r>
              <a:rPr lang="en-US" altLang="zh-CN" dirty="0"/>
              <a:t>(network protocol)</a:t>
            </a:r>
            <a:r>
              <a:rPr lang="zh-CN" altLang="en-US" dirty="0"/>
              <a:t>，简称为</a:t>
            </a:r>
            <a:r>
              <a:rPr lang="zh-CN" altLang="en-US" dirty="0">
                <a:solidFill>
                  <a:srgbClr val="FF0000"/>
                </a:solidFill>
              </a:rPr>
              <a:t>协议，</a:t>
            </a:r>
            <a:r>
              <a:rPr lang="zh-CN" altLang="en-US" dirty="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sz="3600" dirty="0">
                <a:solidFill>
                  <a:srgbClr val="FF0000"/>
                </a:solidFill>
              </a:rPr>
              <a:t>☆☆☆☆☆</a:t>
            </a:r>
            <a:r>
              <a:rPr lang="zh-CN" altLang="en-US" dirty="0"/>
              <a:t>网络协议的三个组成要素 </a:t>
            </a:r>
          </a:p>
        </p:txBody>
      </p:sp>
      <p:sp>
        <p:nvSpPr>
          <p:cNvPr id="102403" name="Rectangle 3"/>
          <p:cNvSpPr>
            <a:spLocks noGrp="1" noChangeArrowheads="1"/>
          </p:cNvSpPr>
          <p:nvPr>
            <p:ph idx="1"/>
          </p:nvPr>
        </p:nvSpPr>
        <p:spPr/>
        <p:txBody>
          <a:bodyPr/>
          <a:lstStyle/>
          <a:p>
            <a:r>
              <a:rPr lang="zh-CN" altLang="en-US" dirty="0">
                <a:solidFill>
                  <a:srgbClr val="FF0000"/>
                </a:solidFill>
              </a:rPr>
              <a:t>语法：</a:t>
            </a:r>
            <a:r>
              <a:rPr lang="zh-CN" altLang="en-US" dirty="0"/>
              <a:t>数据与控制信息的结构或格式 。 </a:t>
            </a:r>
          </a:p>
          <a:p>
            <a:r>
              <a:rPr lang="zh-CN" altLang="en-US" dirty="0">
                <a:solidFill>
                  <a:srgbClr val="FF0000"/>
                </a:solidFill>
              </a:rPr>
              <a:t>语义：</a:t>
            </a:r>
            <a:r>
              <a:rPr lang="zh-CN" altLang="en-US" dirty="0"/>
              <a:t>需要发出何种控制信息，完成何种动作以及做出何种响应。 </a:t>
            </a:r>
          </a:p>
          <a:p>
            <a:r>
              <a:rPr lang="zh-CN" altLang="en-US" dirty="0">
                <a:solidFill>
                  <a:srgbClr val="FF0000"/>
                </a:solidFill>
              </a:rPr>
              <a:t>同步：</a:t>
            </a:r>
            <a:r>
              <a:rPr lang="zh-CN" altLang="en-US" dirty="0"/>
              <a:t>事件实现顺序的详细说明。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协议的两种形式</a:t>
            </a:r>
          </a:p>
        </p:txBody>
      </p:sp>
      <p:sp>
        <p:nvSpPr>
          <p:cNvPr id="3" name="内容占位符 2"/>
          <p:cNvSpPr>
            <a:spLocks noGrp="1"/>
          </p:cNvSpPr>
          <p:nvPr>
            <p:ph idx="1"/>
          </p:nvPr>
        </p:nvSpPr>
        <p:spPr/>
        <p:txBody>
          <a:bodyPr/>
          <a:lstStyle/>
          <a:p>
            <a:r>
              <a:rPr lang="zh-CN" altLang="zh-CN" dirty="0"/>
              <a:t>一种是使用便于人来阅读和理解的</a:t>
            </a:r>
            <a:r>
              <a:rPr lang="zh-CN" altLang="zh-CN" dirty="0">
                <a:solidFill>
                  <a:srgbClr val="FF0000"/>
                </a:solidFill>
              </a:rPr>
              <a:t>文字描述。</a:t>
            </a:r>
            <a:endParaRPr lang="en-US" altLang="zh-CN" dirty="0">
              <a:solidFill>
                <a:srgbClr val="FF0000"/>
              </a:solidFill>
            </a:endParaRPr>
          </a:p>
          <a:p>
            <a:r>
              <a:rPr lang="zh-CN" altLang="zh-CN" dirty="0"/>
              <a:t>另一种是使用让计算机能够理解的</a:t>
            </a:r>
            <a:r>
              <a:rPr lang="zh-CN" altLang="zh-CN" dirty="0">
                <a:solidFill>
                  <a:srgbClr val="FF0000"/>
                </a:solidFill>
              </a:rPr>
              <a:t>程序代码。</a:t>
            </a:r>
            <a:endParaRPr lang="en-US" altLang="zh-CN" dirty="0">
              <a:solidFill>
                <a:srgbClr val="FF0000"/>
              </a:solidFill>
            </a:endParaRPr>
          </a:p>
          <a:p>
            <a:r>
              <a:rPr lang="zh-CN" altLang="zh-CN" dirty="0"/>
              <a:t>这两种不同形式的协议都必须能够对网络上信息交换过程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层次式协议结构</a:t>
            </a:r>
          </a:p>
        </p:txBody>
      </p:sp>
      <p:sp>
        <p:nvSpPr>
          <p:cNvPr id="3" name="内容占位符 2"/>
          <p:cNvSpPr>
            <a:spLocks noGrp="1"/>
          </p:cNvSpPr>
          <p:nvPr>
            <p:ph idx="1"/>
          </p:nvPr>
        </p:nvSpPr>
        <p:spPr/>
        <p:txBody>
          <a:bodyPr/>
          <a:lstStyle/>
          <a:p>
            <a:r>
              <a:rPr lang="en-US" altLang="zh-CN" dirty="0"/>
              <a:t>ARPANET </a:t>
            </a:r>
            <a:r>
              <a:rPr lang="zh-CN" altLang="zh-CN" dirty="0"/>
              <a:t>的研制经验表明，对于非常复杂的计算机网络协议，其</a:t>
            </a:r>
            <a:r>
              <a:rPr lang="zh-CN" altLang="zh-CN" dirty="0">
                <a:solidFill>
                  <a:srgbClr val="FF0000"/>
                </a:solidFill>
              </a:rPr>
              <a:t>结构应该是层次式的</a:t>
            </a:r>
            <a:r>
              <a:rPr lang="zh-CN" altLang="en-US" dirty="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互联网在生活中的地位</a:t>
            </a:r>
          </a:p>
        </p:txBody>
      </p:sp>
      <p:sp>
        <p:nvSpPr>
          <p:cNvPr id="3" name="内容占位符 2"/>
          <p:cNvSpPr>
            <a:spLocks noGrp="1"/>
          </p:cNvSpPr>
          <p:nvPr>
            <p:ph idx="1"/>
          </p:nvPr>
        </p:nvSpPr>
        <p:spPr/>
        <p:txBody>
          <a:bodyPr/>
          <a:lstStyle/>
          <a:p>
            <a:r>
              <a:rPr lang="zh-CN" altLang="zh-CN" dirty="0"/>
              <a:t>现在人们的生活、工作、学习和交往都已离不开互联网</a:t>
            </a:r>
            <a:r>
              <a:rPr lang="zh-CN" altLang="en-US" dirty="0"/>
              <a:t>。</a:t>
            </a:r>
            <a:endParaRPr lang="en-US" altLang="zh-CN" dirty="0"/>
          </a:p>
          <a:p>
            <a:r>
              <a:rPr lang="zh-CN" altLang="zh-CN" dirty="0"/>
              <a:t>互联网已经成为</a:t>
            </a:r>
            <a:r>
              <a:rPr lang="zh-CN" altLang="en-US" dirty="0"/>
              <a:t>现代</a:t>
            </a:r>
            <a:r>
              <a:rPr lang="zh-CN" altLang="zh-CN" dirty="0"/>
              <a:t>社会最为重要的基础设施。</a:t>
            </a:r>
            <a:endParaRPr lang="en-US" altLang="zh-CN" dirty="0"/>
          </a:p>
          <a:p>
            <a:r>
              <a:rPr lang="zh-CN" altLang="en-US" dirty="0"/>
              <a:t>同时，互联网也</a:t>
            </a:r>
            <a:r>
              <a:rPr lang="zh-CN" altLang="zh-CN" dirty="0"/>
              <a:t>使人们的</a:t>
            </a:r>
            <a:r>
              <a:rPr lang="zh-CN" altLang="en-US" dirty="0"/>
              <a:t>生活</a:t>
            </a:r>
            <a:r>
              <a:rPr lang="zh-CN" altLang="zh-CN" dirty="0"/>
              <a:t>方式发生了重大的变化</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0460951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可以将要做的工作进行如下的划分：</a:t>
            </a:r>
          </a:p>
          <a:p>
            <a:pPr lvl="1"/>
            <a:r>
              <a:rPr lang="zh-CN" altLang="en-US" dirty="0"/>
              <a:t>第一类工作与传送文件直接有关。</a:t>
            </a:r>
          </a:p>
          <a:p>
            <a:pPr lvl="2"/>
            <a:r>
              <a:rPr lang="zh-CN" altLang="en-US" dirty="0">
                <a:solidFill>
                  <a:srgbClr val="0000CC"/>
                </a:solidFill>
                <a:ea typeface="黑体" pitchFamily="2" charset="-122"/>
              </a:rPr>
              <a:t>确信对方已做好接收和存储文件的准备。</a:t>
            </a:r>
          </a:p>
          <a:p>
            <a:pPr lvl="2"/>
            <a:r>
              <a:rPr lang="zh-CN" altLang="en-US" dirty="0">
                <a:solidFill>
                  <a:srgbClr val="0000CC"/>
                </a:solidFill>
                <a:ea typeface="黑体" pitchFamily="2" charset="-122"/>
              </a:rPr>
              <a:t>双方已协调好一致的文件格式。</a:t>
            </a:r>
          </a:p>
          <a:p>
            <a:pPr lvl="1"/>
            <a:r>
              <a:rPr lang="zh-CN" altLang="en-US" dirty="0"/>
              <a:t>两个主机将</a:t>
            </a:r>
            <a:r>
              <a:rPr lang="zh-CN" altLang="en-US" dirty="0">
                <a:solidFill>
                  <a:srgbClr val="FF0000"/>
                </a:solidFill>
              </a:rPr>
              <a:t>文件传送模块</a:t>
            </a:r>
            <a:r>
              <a:rPr lang="zh-CN" altLang="en-US" dirty="0"/>
              <a:t>作为最高的一层 ，剩下的工作由下面的模块负责。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36"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负责做与网络接口细节有关的工作，例如：规定传输的帧格式，帧的最大长度等。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分层的好处与缺点 </a:t>
            </a:r>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a:solidFill>
                  <a:srgbClr val="FF0000"/>
                </a:solidFill>
              </a:rPr>
              <a:t>好处</a:t>
            </a: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a:solidFill>
                  <a:srgbClr val="0000CC"/>
                </a:solidFill>
              </a:rPr>
              <a:t>缺点</a:t>
            </a: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a:t>降低效率。</a:t>
            </a:r>
            <a:endParaRPr lang="en-US" altLang="zh-CN" dirty="0"/>
          </a:p>
          <a:p>
            <a:r>
              <a:rPr lang="zh-CN" altLang="zh-CN" dirty="0"/>
              <a:t>有些功能会在不同的层次中重复出现，因而产生了额外开销</a:t>
            </a:r>
            <a:r>
              <a:rPr lang="zh-CN" altLang="en-US" dirty="0"/>
              <a:t>。</a:t>
            </a:r>
          </a:p>
        </p:txBody>
      </p:sp>
    </p:spTree>
    <p:extLst>
      <p:ext uri="{BB962C8B-B14F-4D97-AF65-F5344CB8AC3E}">
        <p14:creationId xmlns:p14="http://schemas.microsoft.com/office/powerpoint/2010/main" val="42782998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a:t>层数太少，就会使每一层的协议太复杂。</a:t>
            </a:r>
          </a:p>
          <a:p>
            <a:r>
              <a:rPr lang="zh-CN" altLang="en-US" dirty="0"/>
              <a:t>层数太多，又会在描述和综合各层功能的系统工程任务时遇到较多的困难。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a:t>各层完成的主要功能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差错控制</a:t>
            </a:r>
            <a:r>
              <a:rPr lang="zh-CN" altLang="en-US" sz="2800" dirty="0">
                <a:solidFill>
                  <a:srgbClr val="FF0000"/>
                </a:solidFill>
              </a:rPr>
              <a:t>：</a:t>
            </a:r>
            <a:r>
              <a:rPr lang="zh-CN" altLang="zh-CN" sz="2800" dirty="0"/>
              <a:t>使相应层次对等方的通信更加可靠。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a:t>发送端的发送速率必须使接收端来得及接收，不要太快。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a:t>发送端将要发送的数据块划分为更小的单位，在接收端将其还原。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a:t>发送端几个高层会话复用一条低层的连接，在接收端再进行分用。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a:t>交换数据前先建立一条逻辑连接，数据传送结束后释放连接。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sz="2400" dirty="0">
                <a:solidFill>
                  <a:srgbClr val="FF0000"/>
                </a:solidFill>
              </a:rPr>
              <a:t>☆☆☆☆☆</a:t>
            </a:r>
            <a:r>
              <a:rPr lang="zh-CN" altLang="en-US" dirty="0">
                <a:solidFill>
                  <a:srgbClr val="FF0000"/>
                </a:solidFill>
              </a:rPr>
              <a:t>计算机网络的体系结构 </a:t>
            </a:r>
            <a:r>
              <a:rPr lang="en-US" altLang="zh-CN" dirty="0"/>
              <a:t>(architecture) </a:t>
            </a:r>
            <a:r>
              <a:rPr lang="zh-CN" altLang="en-US" dirty="0"/>
              <a:t>是计算机网络的各层及其协议的集合。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a:solidFill>
                  <a:srgbClr val="FF0000"/>
                </a:solidFill>
              </a:rPr>
              <a:t>实现 </a:t>
            </a:r>
            <a:r>
              <a:rPr lang="en-US" altLang="zh-CN" dirty="0"/>
              <a:t>(implementation) </a:t>
            </a:r>
            <a:r>
              <a:rPr lang="zh-CN" altLang="en-US" dirty="0"/>
              <a:t>是遵循这种体系结构的前提下用何种硬件或软件完成这些功能的问题。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zh-CN" altLang="en-US" dirty="0">
                <a:solidFill>
                  <a:srgbClr val="FF0000"/>
                </a:solidFill>
              </a:rPr>
              <a:t>☆☆☆☆☆</a:t>
            </a:r>
            <a:r>
              <a:rPr lang="en-US" altLang="zh-CN" dirty="0"/>
              <a:t>OSI </a:t>
            </a:r>
            <a:r>
              <a:rPr lang="zh-CN" altLang="zh-CN" dirty="0"/>
              <a:t>的七层协议体系结构的</a:t>
            </a:r>
            <a:r>
              <a:rPr lang="zh-CN" altLang="zh-CN" dirty="0">
                <a:solidFill>
                  <a:srgbClr val="FF0000"/>
                </a:solidFill>
              </a:rPr>
              <a:t>概念清楚</a:t>
            </a:r>
            <a:r>
              <a:rPr lang="zh-CN" altLang="zh-CN" dirty="0"/>
              <a:t>，</a:t>
            </a:r>
            <a:r>
              <a:rPr lang="zh-CN" altLang="zh-CN" dirty="0">
                <a:solidFill>
                  <a:srgbClr val="FF0000"/>
                </a:solidFill>
              </a:rPr>
              <a:t>理论完整</a:t>
            </a:r>
            <a:r>
              <a:rPr lang="zh-CN" altLang="zh-CN" dirty="0"/>
              <a:t>，但它既复杂又不实用</a:t>
            </a:r>
            <a:r>
              <a:rPr lang="zh-CN" altLang="en-US" dirty="0"/>
              <a:t>。</a:t>
            </a:r>
            <a:endParaRPr lang="en-US" altLang="zh-CN" dirty="0"/>
          </a:p>
          <a:p>
            <a:r>
              <a:rPr lang="zh-CN" altLang="en-US" dirty="0">
                <a:solidFill>
                  <a:srgbClr val="FF0000"/>
                </a:solidFill>
              </a:rPr>
              <a:t>☆☆☆☆☆</a:t>
            </a:r>
            <a:r>
              <a:rPr lang="en-US" altLang="zh-CN" dirty="0"/>
              <a:t>TCP/IP </a:t>
            </a:r>
            <a:r>
              <a:rPr lang="zh-CN" altLang="en-US" dirty="0"/>
              <a:t>是四层体系结构：应用层、运输层、网际层和网络接口层。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各种应用层协议，如</a:t>
            </a: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a:latin typeface="+mn-lt"/>
                <a:ea typeface="黑体" pitchFamily="2" charset="-122"/>
              </a:rPr>
              <a:t>计算机网络体系结构：</a:t>
            </a:r>
            <a:endParaRPr lang="en-US" altLang="zh-CN" sz="2400" b="1" dirty="0">
              <a:latin typeface="+mn-lt"/>
              <a:ea typeface="黑体" pitchFamily="2" charset="-122"/>
            </a:endParaRPr>
          </a:p>
          <a:p>
            <a:pPr algn="ctr"/>
            <a:r>
              <a:rPr lang="en-US" altLang="zh-CN" sz="2400" b="1" dirty="0">
                <a:latin typeface="+mn-lt"/>
                <a:ea typeface="黑体" pitchFamily="2" charset="-122"/>
              </a:rPr>
              <a:t>(a) OSI </a:t>
            </a:r>
            <a:r>
              <a:rPr lang="zh-CN" altLang="zh-CN" sz="2400" b="1" dirty="0">
                <a:latin typeface="+mn-lt"/>
                <a:ea typeface="黑体" pitchFamily="2" charset="-122"/>
              </a:rPr>
              <a:t>的七层协议；</a:t>
            </a:r>
            <a:r>
              <a:rPr lang="en-US" altLang="zh-CN" sz="2400" b="1" dirty="0">
                <a:latin typeface="+mn-lt"/>
                <a:ea typeface="黑体" pitchFamily="2" charset="-122"/>
              </a:rPr>
              <a:t>(b) TCP/IP </a:t>
            </a:r>
            <a:r>
              <a:rPr lang="zh-CN" altLang="zh-CN" sz="2400" b="1" dirty="0">
                <a:latin typeface="+mn-lt"/>
                <a:ea typeface="黑体" pitchFamily="2" charset="-122"/>
              </a:rPr>
              <a:t>的四层协议；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指</a:t>
            </a:r>
            <a:r>
              <a:rPr lang="zh-CN" altLang="zh-CN" dirty="0"/>
              <a:t>“互联网</a:t>
            </a:r>
            <a:r>
              <a:rPr lang="en-US" altLang="zh-CN" dirty="0"/>
              <a:t> + </a:t>
            </a:r>
            <a:r>
              <a:rPr lang="zh-CN" altLang="zh-CN" dirty="0"/>
              <a:t>各个传统行业”</a:t>
            </a:r>
            <a:r>
              <a:rPr lang="zh-CN" altLang="en-US" dirty="0"/>
              <a:t>。</a:t>
            </a:r>
            <a:endParaRPr lang="en-US" altLang="zh-CN" dirty="0"/>
          </a:p>
          <a:p>
            <a:r>
              <a:rPr lang="zh-CN" altLang="en-US" dirty="0"/>
              <a:t>利用信息通信技术以及互联网平台，让互联网与传统行业进行深度融合，创造新的发展生态。</a:t>
            </a:r>
            <a:endParaRPr lang="en-US" altLang="zh-CN" dirty="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endParaRPr lang="en-US" altLang="zh-CN" dirty="0"/>
          </a:p>
          <a:p>
            <a:endParaRPr lang="en-US" altLang="zh-CN" dirty="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a:t>应用层 </a:t>
            </a:r>
            <a:r>
              <a:rPr lang="en-US" altLang="zh-CN" sz="2800" dirty="0"/>
              <a:t>(application layer) </a:t>
            </a:r>
          </a:p>
          <a:p>
            <a:pPr>
              <a:lnSpc>
                <a:spcPct val="125000"/>
              </a:lnSpc>
            </a:pPr>
            <a:r>
              <a:rPr lang="zh-CN" altLang="en-US" sz="2800" dirty="0"/>
              <a:t>运输层 </a:t>
            </a:r>
            <a:r>
              <a:rPr lang="en-US" altLang="zh-CN" sz="2800" dirty="0"/>
              <a:t>(transport layer) </a:t>
            </a:r>
          </a:p>
          <a:p>
            <a:pPr>
              <a:lnSpc>
                <a:spcPct val="125000"/>
              </a:lnSpc>
            </a:pPr>
            <a:r>
              <a:rPr lang="zh-CN" altLang="en-US" sz="2800" dirty="0"/>
              <a:t>网络层 </a:t>
            </a:r>
            <a:r>
              <a:rPr lang="en-US" altLang="zh-CN" sz="2800" dirty="0"/>
              <a:t>(network layer) </a:t>
            </a:r>
          </a:p>
          <a:p>
            <a:pPr>
              <a:lnSpc>
                <a:spcPct val="125000"/>
              </a:lnSpc>
            </a:pPr>
            <a:r>
              <a:rPr lang="zh-CN" altLang="en-US" sz="2800" dirty="0"/>
              <a:t>数据链路层 </a:t>
            </a:r>
            <a:r>
              <a:rPr lang="en-US" altLang="zh-CN" sz="2800" dirty="0"/>
              <a:t>(data link layer) </a:t>
            </a:r>
          </a:p>
          <a:p>
            <a:pPr>
              <a:lnSpc>
                <a:spcPct val="125000"/>
              </a:lnSpc>
            </a:pPr>
            <a:r>
              <a:rPr lang="zh-CN" altLang="en-US" sz="2800" dirty="0"/>
              <a:t>物理层 </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162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：协议数据单元。</a:t>
            </a:r>
            <a:endParaRPr kumimoji="1" lang="en-US" altLang="zh-CN" sz="2400" b="1" dirty="0">
              <a:solidFill>
                <a:srgbClr val="000099"/>
              </a:solidFill>
              <a:ea typeface="黑体" pitchFamily="2" charset="-122"/>
            </a:endParaRPr>
          </a:p>
          <a:p>
            <a:pPr>
              <a:lnSpc>
                <a:spcPct val="110000"/>
              </a:lnSpc>
            </a:pPr>
            <a:r>
              <a:rPr kumimoji="1" lang="en-US" altLang="zh-CN" sz="2400" b="1" dirty="0">
                <a:solidFill>
                  <a:srgbClr val="000099"/>
                </a:solidFill>
                <a:ea typeface="黑体" pitchFamily="2" charset="-122"/>
              </a:rPr>
              <a:t>OSI </a:t>
            </a:r>
            <a:r>
              <a:rPr kumimoji="1" lang="zh-CN" altLang="zh-CN" sz="2400" b="1" dirty="0">
                <a:solidFill>
                  <a:srgbClr val="000099"/>
                </a:solidFill>
                <a:ea typeface="黑体" pitchFamily="2" charset="-122"/>
              </a:rPr>
              <a:t>参考模型把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之间传送的数据单位称为该层的协议数据单元</a:t>
            </a:r>
            <a:r>
              <a:rPr kumimoji="1" lang="en-US" altLang="zh-CN" sz="2400" b="1" dirty="0">
                <a:solidFill>
                  <a:srgbClr val="000099"/>
                </a:solidFill>
                <a:ea typeface="黑体" pitchFamily="2" charset="-122"/>
              </a:rPr>
              <a:t> PDU</a:t>
            </a:r>
            <a:r>
              <a:rPr kumimoji="1" lang="zh-CN" altLang="en-US" sz="2400" b="1" dirty="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162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162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162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物联网</a:t>
            </a:r>
          </a:p>
        </p:txBody>
      </p:sp>
      <p:sp>
        <p:nvSpPr>
          <p:cNvPr id="3" name="内容占位符 2"/>
          <p:cNvSpPr>
            <a:spLocks noGrp="1"/>
          </p:cNvSpPr>
          <p:nvPr>
            <p:ph idx="1"/>
          </p:nvPr>
        </p:nvSpPr>
        <p:spPr/>
        <p:txBody>
          <a:bodyPr/>
          <a:lstStyle/>
          <a:p>
            <a:r>
              <a:rPr lang="en-US" altLang="zh-CN" dirty="0"/>
              <a:t>The Internet of Things</a:t>
            </a:r>
            <a:r>
              <a:rPr lang="zh-CN" altLang="zh-CN" dirty="0"/>
              <a:t>，简称</a:t>
            </a:r>
            <a:r>
              <a:rPr lang="en-US" altLang="zh-CN"/>
              <a:t>IoT</a:t>
            </a:r>
            <a:r>
              <a:rPr lang="zh-CN" altLang="zh-CN" dirty="0"/>
              <a:t>）</a:t>
            </a:r>
            <a:endParaRPr lang="en-US" altLang="zh-CN" dirty="0"/>
          </a:p>
          <a:p>
            <a:r>
              <a:rPr lang="zh-CN" altLang="en-US" dirty="0"/>
              <a:t>指</a:t>
            </a:r>
            <a:r>
              <a:rPr lang="zh-CN" altLang="zh-CN" dirty="0"/>
              <a:t>“互联网</a:t>
            </a:r>
            <a:r>
              <a:rPr lang="en-US" altLang="zh-CN" dirty="0"/>
              <a:t> + </a:t>
            </a:r>
            <a:r>
              <a:rPr lang="zh-CN" altLang="en-US" dirty="0"/>
              <a:t>物</a:t>
            </a:r>
            <a:r>
              <a:rPr lang="en-US" altLang="zh-CN" dirty="0"/>
              <a:t>+</a:t>
            </a:r>
            <a:r>
              <a:rPr lang="zh-CN" altLang="en-US" dirty="0"/>
              <a:t>人</a:t>
            </a:r>
            <a:r>
              <a:rPr lang="zh-CN" altLang="zh-CN" dirty="0"/>
              <a:t>”</a:t>
            </a:r>
            <a:r>
              <a:rPr lang="zh-CN" altLang="en-US" dirty="0"/>
              <a:t>。</a:t>
            </a:r>
            <a:endParaRPr lang="en-US" altLang="zh-CN" dirty="0"/>
          </a:p>
          <a:p>
            <a:r>
              <a:rPr lang="zh-CN" altLang="zh-CN" sz="2400" dirty="0"/>
              <a:t>通过各种信息传感器、</a:t>
            </a:r>
            <a:r>
              <a:rPr lang="en-US" altLang="zh-CN" sz="2400" dirty="0" err="1">
                <a:hlinkClick r:id="rId3">
                  <a:extLst>
                    <a:ext uri="{A12FA001-AC4F-418D-AE19-62706E023703}">
                      <ahyp:hlinkClr xmlns:ahyp="http://schemas.microsoft.com/office/drawing/2018/hyperlinkcolor" val="tx"/>
                    </a:ext>
                  </a:extLst>
                </a:hlinkClick>
              </a:rPr>
              <a:t>射频识别技术</a:t>
            </a:r>
            <a:r>
              <a:rPr lang="zh-CN" altLang="zh-CN" sz="2400" dirty="0"/>
              <a:t>、</a:t>
            </a:r>
            <a:r>
              <a:rPr lang="en-US" altLang="zh-CN" sz="2400" dirty="0" err="1">
                <a:hlinkClick r:id="rId4">
                  <a:extLst>
                    <a:ext uri="{A12FA001-AC4F-418D-AE19-62706E023703}">
                      <ahyp:hlinkClr xmlns:ahyp="http://schemas.microsoft.com/office/drawing/2018/hyperlinkcolor" val="tx"/>
                    </a:ext>
                  </a:extLst>
                </a:hlinkClick>
              </a:rPr>
              <a:t>全球定位系统</a:t>
            </a:r>
            <a:r>
              <a:rPr lang="zh-CN" altLang="zh-CN" sz="2400" dirty="0"/>
              <a:t>、</a:t>
            </a:r>
            <a:r>
              <a:rPr lang="en-US" altLang="zh-CN" sz="2400" dirty="0" err="1">
                <a:hlinkClick r:id="rId5">
                  <a:extLst>
                    <a:ext uri="{A12FA001-AC4F-418D-AE19-62706E023703}">
                      <ahyp:hlinkClr xmlns:ahyp="http://schemas.microsoft.com/office/drawing/2018/hyperlinkcolor" val="tx"/>
                    </a:ext>
                  </a:extLst>
                </a:hlinkClick>
              </a:rPr>
              <a:t>红外感应器</a:t>
            </a:r>
            <a:r>
              <a:rPr lang="zh-CN" altLang="zh-CN" sz="2400" dirty="0"/>
              <a:t>、激光扫描器等各种装置与技术，实时采集任何需要监控、 连接、互动的物体或过程，采集其声、光、热、电、力学、化 学、生物、位置等各种需要的信息，通过各类可能的网络接入，实现物与物、物与人的泛在连接，实现对物品和过程的智能化感知、识别和管理。</a:t>
            </a:r>
            <a:endParaRPr lang="en-US" altLang="zh-CN" sz="2400" dirty="0"/>
          </a:p>
          <a:p>
            <a:r>
              <a:rPr lang="zh-CN" altLang="en-US" sz="2400" dirty="0">
                <a:solidFill>
                  <a:srgbClr val="FF0000"/>
                </a:solidFill>
              </a:rPr>
              <a:t>特点：</a:t>
            </a:r>
            <a:r>
              <a:rPr lang="zh-CN" altLang="zh-CN" sz="2400" dirty="0"/>
              <a:t>物联网是一个基于</a:t>
            </a:r>
            <a:r>
              <a:rPr lang="en-US" altLang="zh-CN" sz="2400" dirty="0" err="1">
                <a:hlinkClick r:id="rId6">
                  <a:extLst>
                    <a:ext uri="{A12FA001-AC4F-418D-AE19-62706E023703}">
                      <ahyp:hlinkClr xmlns:ahyp="http://schemas.microsoft.com/office/drawing/2018/hyperlinkcolor" val="tx"/>
                    </a:ext>
                  </a:extLst>
                </a:hlinkClick>
              </a:rPr>
              <a:t>互联网</a:t>
            </a:r>
            <a:r>
              <a:rPr lang="zh-CN" altLang="zh-CN" sz="2400" dirty="0"/>
              <a:t>、传统电信网等的信息承载体，它让所有能够被独立寻址的普通物理对象形成互联互通的网络。</a:t>
            </a:r>
          </a:p>
          <a:p>
            <a:endParaRPr lang="en-US" altLang="zh-CN" sz="2400" dirty="0"/>
          </a:p>
        </p:txBody>
      </p:sp>
    </p:spTree>
    <p:extLst>
      <p:ext uri="{BB962C8B-B14F-4D97-AF65-F5344CB8AC3E}">
        <p14:creationId xmlns:p14="http://schemas.microsoft.com/office/powerpoint/2010/main" val="11619808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162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162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互联网负面影响</a:t>
            </a:r>
          </a:p>
        </p:txBody>
      </p:sp>
      <p:sp>
        <p:nvSpPr>
          <p:cNvPr id="3" name="内容占位符 2"/>
          <p:cNvSpPr>
            <a:spLocks noGrp="1"/>
          </p:cNvSpPr>
          <p:nvPr>
            <p:ph idx="1"/>
          </p:nvPr>
        </p:nvSpPr>
        <p:spPr/>
        <p:txBody>
          <a:bodyPr/>
          <a:lstStyle/>
          <a:p>
            <a:r>
              <a:rPr lang="zh-CN" altLang="zh-CN" dirty="0"/>
              <a:t>互联网也给人们带来了一些负面影响</a:t>
            </a:r>
            <a:r>
              <a:rPr lang="zh-CN" altLang="en-US" dirty="0"/>
              <a:t>，例如：</a:t>
            </a:r>
            <a:endParaRPr lang="en-US" altLang="zh-CN" dirty="0"/>
          </a:p>
          <a:p>
            <a:pPr lvl="1"/>
            <a:r>
              <a:rPr lang="zh-CN" altLang="zh-CN" dirty="0"/>
              <a:t>利用互联网传播计算机病毒</a:t>
            </a:r>
            <a:endParaRPr lang="en-US" altLang="zh-CN" dirty="0"/>
          </a:p>
          <a:p>
            <a:pPr lvl="1"/>
            <a:r>
              <a:rPr lang="zh-CN" altLang="zh-CN" dirty="0"/>
              <a:t>利用互联网窃取国家机密和盗窃银行或储户的钱财</a:t>
            </a:r>
            <a:endParaRPr lang="en-US" altLang="zh-CN" dirty="0"/>
          </a:p>
          <a:p>
            <a:pPr lvl="1"/>
            <a:r>
              <a:rPr lang="zh-CN" altLang="zh-CN" dirty="0"/>
              <a:t>网上欺诈</a:t>
            </a:r>
            <a:endParaRPr lang="en-US" altLang="zh-CN" dirty="0"/>
          </a:p>
          <a:p>
            <a:pPr lvl="1"/>
            <a:r>
              <a:rPr lang="zh-CN" altLang="zh-CN" dirty="0"/>
              <a:t>在网上肆意散布谣言、不良信息和播放不健康的视频节目</a:t>
            </a:r>
            <a:endParaRPr lang="en-US" altLang="zh-CN" dirty="0"/>
          </a:p>
          <a:p>
            <a:pPr lvl="1"/>
            <a:r>
              <a:rPr lang="zh-CN" altLang="zh-CN" dirty="0"/>
              <a:t>青少年弃学而沉溺于网络游戏</a:t>
            </a:r>
            <a:r>
              <a:rPr lang="zh-CN" altLang="en-US" dirty="0"/>
              <a:t>等</a:t>
            </a:r>
            <a:endParaRPr lang="en-US" altLang="zh-CN" dirty="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a:solidFill>
                  <a:srgbClr val="0000FF"/>
                </a:solidFill>
                <a:latin typeface="+mn-lt"/>
                <a:ea typeface="黑体" pitchFamily="2" charset="-122"/>
              </a:rPr>
              <a:t>因此，必须加强</a:t>
            </a:r>
            <a:r>
              <a:rPr lang="zh-CN" altLang="zh-CN" sz="3600" b="1" dirty="0">
                <a:solidFill>
                  <a:srgbClr val="0000FF"/>
                </a:solidFill>
                <a:latin typeface="+mn-lt"/>
                <a:ea typeface="黑体" pitchFamily="2" charset="-122"/>
              </a:rPr>
              <a:t>对互联网的管理</a:t>
            </a:r>
            <a:r>
              <a:rPr lang="zh-CN" altLang="en-US" sz="3600" b="1" dirty="0">
                <a:solidFill>
                  <a:srgbClr val="0000FF"/>
                </a:solidFill>
                <a:latin typeface="+mn-lt"/>
                <a:ea typeface="黑体" pitchFamily="2" charset="-122"/>
              </a:rPr>
              <a:t>。</a:t>
            </a:r>
          </a:p>
        </p:txBody>
      </p:sp>
    </p:spTree>
    <p:extLst>
      <p:ext uri="{BB962C8B-B14F-4D97-AF65-F5344CB8AC3E}">
        <p14:creationId xmlns:p14="http://schemas.microsoft.com/office/powerpoint/2010/main" val="2165220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a:t>OSI </a:t>
            </a:r>
            <a:r>
              <a:rPr lang="zh-CN" altLang="zh-CN" dirty="0"/>
              <a:t>参考模型把对等层次之间传送的数据单位称为该层的</a:t>
            </a:r>
            <a:r>
              <a:rPr lang="zh-CN" altLang="zh-CN" dirty="0">
                <a:solidFill>
                  <a:srgbClr val="FF0000"/>
                </a:solidFill>
              </a:rPr>
              <a:t>协议数据单元</a:t>
            </a:r>
            <a:r>
              <a:rPr lang="en-US" altLang="zh-CN" dirty="0">
                <a:solidFill>
                  <a:srgbClr val="FF0000"/>
                </a:solidFill>
              </a:rPr>
              <a:t> PDU </a:t>
            </a:r>
            <a:r>
              <a:rPr lang="en-US" altLang="zh-CN" dirty="0"/>
              <a:t>(Protocol Data Unit)</a:t>
            </a:r>
            <a:r>
              <a:rPr lang="zh-CN" altLang="zh-CN" dirty="0"/>
              <a:t>。这个名词现已被许多非</a:t>
            </a:r>
            <a:r>
              <a:rPr lang="en-US" altLang="zh-CN" dirty="0"/>
              <a:t> OSI </a:t>
            </a:r>
            <a:r>
              <a:rPr lang="zh-CN" altLang="zh-CN" dirty="0"/>
              <a:t>标准采用。</a:t>
            </a:r>
          </a:p>
          <a:p>
            <a:r>
              <a:rPr lang="zh-CN" altLang="zh-CN" dirty="0"/>
              <a:t>任何两个同样的层次把数据（即数据单元加上控制信息）通过水平虚线直接传递给对方。这就是所谓的“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endParaRPr lang="en-US" altLang="zh-CN" dirty="0"/>
          </a:p>
          <a:p>
            <a:r>
              <a:rPr lang="zh-CN" altLang="zh-CN" dirty="0">
                <a:solidFill>
                  <a:srgbClr val="FF0000"/>
                </a:solidFill>
              </a:rPr>
              <a:t>各层协议</a:t>
            </a:r>
            <a:r>
              <a:rPr lang="zh-CN" altLang="zh-CN" dirty="0"/>
              <a:t>实际上就是在各个对等层之间传递数据时的各项规定。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a:solidFill>
                  <a:srgbClr val="FF0000"/>
                </a:solidFill>
              </a:rPr>
              <a:t>实体 </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a:t>协议</a:t>
            </a:r>
            <a:r>
              <a:rPr lang="zh-CN" altLang="en-US" sz="4000" dirty="0"/>
              <a:t>和</a:t>
            </a:r>
            <a:r>
              <a:rPr lang="zh-CN" altLang="zh-CN" sz="4000" dirty="0"/>
              <a:t>服务在概念上是不一样的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协议的实现保证了能够向上一层提供服务</a:t>
            </a:r>
            <a:r>
              <a:rPr lang="zh-CN" altLang="en-US" dirty="0"/>
              <a:t>。</a:t>
            </a:r>
            <a:endParaRPr lang="en-US" altLang="zh-CN" dirty="0"/>
          </a:p>
          <a:p>
            <a:r>
              <a:rPr lang="zh-CN" altLang="en-US" dirty="0"/>
              <a:t>本层的服务用户</a:t>
            </a:r>
            <a:r>
              <a:rPr lang="zh-CN" altLang="en-US" dirty="0">
                <a:solidFill>
                  <a:srgbClr val="FF0000"/>
                </a:solidFill>
              </a:rPr>
              <a:t>只能看见服务</a:t>
            </a:r>
            <a:r>
              <a:rPr lang="zh-CN" altLang="en-US" dirty="0"/>
              <a:t>而无法看见下面的协议。即下面的协议对上面的服务用户是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endParaRPr lang="en-US" altLang="zh-CN" dirty="0"/>
          </a:p>
          <a:p>
            <a:r>
              <a:rPr lang="zh-CN" altLang="zh-CN" dirty="0"/>
              <a:t>上层使用</a:t>
            </a:r>
            <a:r>
              <a:rPr lang="zh-CN" altLang="en-US" dirty="0">
                <a:solidFill>
                  <a:srgbClr val="FF0000"/>
                </a:solidFill>
              </a:rPr>
              <a:t>服务原语</a:t>
            </a:r>
            <a:r>
              <a:rPr lang="zh-CN" altLang="en-US" dirty="0"/>
              <a:t>获得</a:t>
            </a:r>
            <a:r>
              <a:rPr lang="zh-CN" altLang="zh-CN" dirty="0"/>
              <a:t>下层所提供的服务</a:t>
            </a:r>
            <a:r>
              <a:rPr lang="zh-CN" altLang="en-US" dirty="0"/>
              <a:t>。</a:t>
            </a:r>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a:t>服务</a:t>
            </a:r>
            <a:r>
              <a:rPr lang="zh-CN" altLang="en-US" dirty="0"/>
              <a:t>访问点</a:t>
            </a:r>
          </a:p>
        </p:txBody>
      </p:sp>
      <p:sp>
        <p:nvSpPr>
          <p:cNvPr id="139267" name="Rectangle 3"/>
          <p:cNvSpPr>
            <a:spLocks noGrp="1" noChangeArrowheads="1"/>
          </p:cNvSpPr>
          <p:nvPr>
            <p:ph idx="1"/>
          </p:nvPr>
        </p:nvSpPr>
        <p:spPr/>
        <p:txBody>
          <a:bodyPr/>
          <a:lstStyle/>
          <a:p>
            <a:r>
              <a:rPr lang="zh-CN" altLang="en-US" dirty="0"/>
              <a:t>同一系统相邻两层的实体进行交互的地方，称为</a:t>
            </a:r>
            <a:r>
              <a:rPr lang="zh-CN" altLang="en-US" dirty="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a:p>
          <a:p>
            <a:r>
              <a:rPr lang="zh-CN" altLang="zh-CN" dirty="0"/>
              <a:t>服务访问点</a:t>
            </a:r>
            <a:r>
              <a:rPr lang="en-US" altLang="zh-CN" dirty="0"/>
              <a:t>SAP</a:t>
            </a:r>
            <a:r>
              <a:rPr lang="zh-CN" altLang="zh-CN" dirty="0"/>
              <a:t>是一个抽象的概念，它实际上就是一个逻辑接口</a:t>
            </a:r>
            <a:r>
              <a:rPr lang="zh-CN" altLang="en-US" dirty="0"/>
              <a:t>。</a:t>
            </a:r>
            <a:endParaRPr lang="en-US" altLang="zh-CN" dirty="0"/>
          </a:p>
          <a:p>
            <a:r>
              <a:rPr lang="en-US" altLang="zh-CN" dirty="0"/>
              <a:t>OSI</a:t>
            </a:r>
            <a:r>
              <a:rPr lang="zh-CN" altLang="zh-CN" dirty="0"/>
              <a:t>把层与层之间交换的数据的单位称为</a:t>
            </a:r>
            <a:r>
              <a:rPr lang="zh-CN" altLang="zh-CN" dirty="0">
                <a:solidFill>
                  <a:srgbClr val="FF0000"/>
                </a:solidFill>
              </a:rPr>
              <a:t>服务数据单元</a:t>
            </a:r>
            <a:r>
              <a:rPr lang="en-US" altLang="zh-CN" dirty="0">
                <a:solidFill>
                  <a:srgbClr val="FF0000"/>
                </a:solidFill>
              </a:rPr>
              <a:t> SDU</a:t>
            </a:r>
            <a:r>
              <a:rPr lang="en-US" altLang="zh-CN" dirty="0"/>
              <a:t> (Service Data Unit)</a:t>
            </a:r>
            <a:r>
              <a:rPr lang="zh-CN" altLang="en-US" dirty="0"/>
              <a:t>。</a:t>
            </a:r>
            <a:endParaRPr lang="en-US" altLang="zh-CN" dirty="0"/>
          </a:p>
          <a:p>
            <a:r>
              <a:rPr lang="en-US" altLang="zh-CN" dirty="0"/>
              <a:t>SDU </a:t>
            </a:r>
            <a:r>
              <a:rPr lang="zh-CN" altLang="zh-CN" dirty="0"/>
              <a:t>可以与</a:t>
            </a:r>
            <a:r>
              <a:rPr lang="en-US" altLang="zh-CN" dirty="0"/>
              <a:t> PDU </a:t>
            </a:r>
            <a:r>
              <a:rPr lang="zh-CN" altLang="zh-CN" dirty="0"/>
              <a:t>不一样</a:t>
            </a:r>
            <a:r>
              <a:rPr lang="zh-CN" altLang="en-US" dirty="0"/>
              <a:t>，</a:t>
            </a:r>
            <a:r>
              <a:rPr lang="zh-CN" altLang="zh-CN" dirty="0"/>
              <a:t>例如，可以是多个</a:t>
            </a:r>
            <a:r>
              <a:rPr lang="en-US" altLang="zh-CN" dirty="0"/>
              <a:t> SDU </a:t>
            </a:r>
            <a:r>
              <a:rPr lang="zh-CN" altLang="zh-CN" dirty="0"/>
              <a:t>合成为一个</a:t>
            </a:r>
            <a:r>
              <a:rPr lang="en-US" altLang="zh-CN" dirty="0"/>
              <a:t> PDU</a:t>
            </a:r>
            <a:r>
              <a:rPr lang="zh-CN" altLang="zh-CN" dirty="0"/>
              <a:t>，也可以是一个</a:t>
            </a:r>
            <a:r>
              <a:rPr lang="en-US" altLang="zh-CN" dirty="0"/>
              <a:t> SDU </a:t>
            </a:r>
            <a:r>
              <a:rPr lang="zh-CN" altLang="zh-CN" dirty="0"/>
              <a:t>划分为几个</a:t>
            </a:r>
            <a:r>
              <a:rPr lang="en-US" altLang="zh-CN" dirty="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333399"/>
                  </a:solidFill>
                  <a:latin typeface="+mn-lt"/>
                  <a:ea typeface="黑体" pitchFamily="2" charset="-122"/>
                </a:rPr>
                <a:t>协议 </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latin typeface="+mn-lt"/>
                  <a:ea typeface="黑体" pitchFamily="2" charset="-122"/>
                </a:rPr>
                <a:t>实体 </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a:latin typeface="+mn-lt"/>
                <a:ea typeface="黑体" pitchFamily="2" charset="-122"/>
              </a:rPr>
              <a:t>相邻两层之间的关系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看一个计算机网络协议是否正确，不能光看在正常情况下是否正确，还必须非常仔细地检查这个协议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zh-CN" altLang="en-US" dirty="0"/>
              <a:t>著名的协议举例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占据东、西两个山顶的蓝军 </a:t>
            </a:r>
            <a:r>
              <a:rPr lang="en-US" altLang="zh-CN" sz="2900" dirty="0"/>
              <a:t>1 </a:t>
            </a:r>
            <a:r>
              <a:rPr lang="zh-CN" altLang="en-US" sz="2900" dirty="0"/>
              <a:t>和蓝军 </a:t>
            </a:r>
            <a:r>
              <a:rPr lang="en-US" altLang="zh-CN" sz="2900" dirty="0"/>
              <a:t>2 </a:t>
            </a:r>
            <a:r>
              <a:rPr lang="zh-CN" altLang="en-US" sz="2900" dirty="0"/>
              <a:t>与驻扎在山谷的白军作战。其力量对比是：单独的蓝军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打不过白军，但蓝军 </a:t>
            </a:r>
            <a:r>
              <a:rPr lang="en-US" altLang="zh-CN" sz="2900" dirty="0"/>
              <a:t>1 </a:t>
            </a:r>
            <a:r>
              <a:rPr lang="zh-CN" altLang="en-US" sz="2900" dirty="0"/>
              <a:t>和蓝军 </a:t>
            </a:r>
            <a:r>
              <a:rPr lang="en-US" altLang="zh-CN" sz="2900" dirty="0"/>
              <a:t>2 </a:t>
            </a:r>
            <a:r>
              <a:rPr lang="zh-CN" altLang="en-US" sz="2900" dirty="0"/>
              <a:t>协同作战则可战胜白军。现蓝军 </a:t>
            </a:r>
            <a:r>
              <a:rPr lang="en-US" altLang="zh-CN" sz="2900" dirty="0"/>
              <a:t>1 </a:t>
            </a:r>
            <a:r>
              <a:rPr lang="zh-CN" altLang="en-US" sz="2900" dirty="0"/>
              <a:t>拟于次日正午向白军发起攻击。于是用计算机发送电文给蓝军 </a:t>
            </a:r>
            <a:r>
              <a:rPr lang="en-US" altLang="zh-CN" sz="2900" dirty="0"/>
              <a:t>2</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试问能否设计出一种协议使得蓝军 </a:t>
            </a:r>
            <a:r>
              <a:rPr lang="en-US" altLang="zh-CN" sz="2900" dirty="0">
                <a:solidFill>
                  <a:srgbClr val="FF0000"/>
                </a:solidFill>
              </a:rPr>
              <a:t>1 </a:t>
            </a:r>
            <a:r>
              <a:rPr lang="zh-CN" altLang="en-US" sz="2900" dirty="0">
                <a:solidFill>
                  <a:srgbClr val="FF0000"/>
                </a:solidFill>
              </a:rPr>
              <a:t>和蓝军 </a:t>
            </a:r>
            <a:r>
              <a:rPr lang="en-US" altLang="zh-CN" sz="2900" dirty="0">
                <a:solidFill>
                  <a:srgbClr val="FF0000"/>
                </a:solidFill>
              </a:rPr>
              <a:t>2 </a:t>
            </a:r>
            <a:r>
              <a:rPr lang="zh-CN" altLang="en-US" sz="2900" dirty="0">
                <a:solidFill>
                  <a:srgbClr val="FF0000"/>
                </a:solidFill>
              </a:rPr>
              <a:t>能够实现协同作战，因而一定（即 </a:t>
            </a:r>
            <a:r>
              <a:rPr lang="en-US" altLang="zh-CN" sz="2900" dirty="0">
                <a:solidFill>
                  <a:srgbClr val="FF0000"/>
                </a:solidFill>
              </a:rPr>
              <a:t>100 %</a:t>
            </a:r>
            <a:r>
              <a:rPr lang="zh-CN" altLang="en-US" sz="2900" dirty="0">
                <a:solidFill>
                  <a:srgbClr val="FF0000"/>
                </a:solidFill>
              </a:rPr>
              <a:t>而不是 </a:t>
            </a:r>
            <a:r>
              <a:rPr lang="en-US" altLang="zh-CN" sz="2900" dirty="0">
                <a:solidFill>
                  <a:srgbClr val="FF0000"/>
                </a:solidFill>
              </a:rPr>
              <a:t>99.999…%</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1347062">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1347062">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1347062">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2185680" y="3643339"/>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没有一种协议能够使蓝军 </a:t>
            </a:r>
            <a:r>
              <a:rPr lang="en-US" altLang="zh-CN" dirty="0">
                <a:solidFill>
                  <a:srgbClr val="FF0000"/>
                </a:solidFill>
              </a:rPr>
              <a:t>100% </a:t>
            </a:r>
            <a:r>
              <a:rPr lang="zh-CN" altLang="en-US" dirty="0">
                <a:solidFill>
                  <a:srgbClr val="FF0000"/>
                </a:solidFill>
              </a:rPr>
              <a:t>获胜。</a:t>
            </a:r>
            <a:endParaRPr lang="en-US" altLang="zh-CN" dirty="0">
              <a:solidFill>
                <a:srgbClr val="FF0000"/>
              </a:solidFill>
            </a:endParaRPr>
          </a:p>
          <a:p>
            <a:r>
              <a:rPr lang="zh-CN" altLang="zh-CN" dirty="0"/>
              <a:t>这个例子告诉我们，看似非常简单的协议，设计起来要考虑的问题还是比较多的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TCP/IP </a:t>
            </a:r>
            <a:r>
              <a:rPr lang="zh-CN" altLang="zh-CN" dirty="0"/>
              <a:t>的体系结构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82"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83"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路由器在转发分组时最高只用到网际层</a:t>
            </a: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F112CEE-5CE3-489C-9466-A5A9BA146384}"/>
              </a:ext>
            </a:extLst>
          </p:cNvPr>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“三网互联” 是指哪三种网络？</a:t>
            </a:r>
          </a:p>
        </p:txBody>
      </p:sp>
      <p:sp>
        <p:nvSpPr>
          <p:cNvPr id="7" name="文本框 6">
            <a:extLst>
              <a:ext uri="{FF2B5EF4-FFF2-40B4-BE49-F238E27FC236}">
                <a16:creationId xmlns:a16="http://schemas.microsoft.com/office/drawing/2014/main" id="{3D15033D-77CB-45F4-BA9D-14B4C21475ED}"/>
              </a:ext>
            </a:extLst>
          </p:cNvPr>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电话网</a:t>
            </a:r>
          </a:p>
        </p:txBody>
      </p:sp>
      <p:sp>
        <p:nvSpPr>
          <p:cNvPr id="8" name="文本框 7">
            <a:extLst>
              <a:ext uri="{FF2B5EF4-FFF2-40B4-BE49-F238E27FC236}">
                <a16:creationId xmlns:a16="http://schemas.microsoft.com/office/drawing/2014/main" id="{066D91D2-9808-4D88-A2FC-D87257B75320}"/>
              </a:ext>
            </a:extLst>
          </p:cNvPr>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铁路网</a:t>
            </a:r>
          </a:p>
        </p:txBody>
      </p:sp>
      <p:sp>
        <p:nvSpPr>
          <p:cNvPr id="9" name="文本框 8">
            <a:extLst>
              <a:ext uri="{FF2B5EF4-FFF2-40B4-BE49-F238E27FC236}">
                <a16:creationId xmlns:a16="http://schemas.microsoft.com/office/drawing/2014/main" id="{97E7FBFF-8339-4E7C-8201-D7BB81985DBE}"/>
              </a:ext>
            </a:extLst>
          </p:cNvPr>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有线电视网</a:t>
            </a:r>
          </a:p>
        </p:txBody>
      </p:sp>
      <p:sp>
        <p:nvSpPr>
          <p:cNvPr id="10" name="文本框 9">
            <a:extLst>
              <a:ext uri="{FF2B5EF4-FFF2-40B4-BE49-F238E27FC236}">
                <a16:creationId xmlns:a16="http://schemas.microsoft.com/office/drawing/2014/main" id="{EB620983-54EF-4952-B99E-7254D1BAB475}"/>
              </a:ext>
            </a:extLst>
          </p:cNvPr>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计算机网络</a:t>
            </a:r>
          </a:p>
        </p:txBody>
      </p:sp>
      <p:sp>
        <p:nvSpPr>
          <p:cNvPr id="11" name="矩形 10">
            <a:extLst>
              <a:ext uri="{FF2B5EF4-FFF2-40B4-BE49-F238E27FC236}">
                <a16:creationId xmlns:a16="http://schemas.microsoft.com/office/drawing/2014/main" id="{998EFC14-AF0B-472B-A952-75FE31441631}"/>
              </a:ext>
            </a:extLst>
          </p:cNvPr>
          <p:cNvSpPr>
            <a:spLocks noChangeAspect="1"/>
          </p:cNvSpPr>
          <p:nvPr>
            <p:custDataLst>
              <p:tags r:id="rId7"/>
            </p:custDataLst>
          </p:nvPr>
        </p:nvSpPr>
        <p:spPr bwMode="auto">
          <a:xfrm>
            <a:off x="12287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104FA1D5-B1BF-41B7-965F-329A60AA170B}"/>
              </a:ext>
            </a:extLst>
          </p:cNvPr>
          <p:cNvSpPr>
            <a:spLocks noChangeAspect="1"/>
          </p:cNvSpPr>
          <p:nvPr>
            <p:custDataLst>
              <p:tags r:id="rId8"/>
            </p:custDataLst>
          </p:nvPr>
        </p:nvSpPr>
        <p:spPr bwMode="auto">
          <a:xfrm>
            <a:off x="12287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EF72085-B5E2-4AFD-B0FB-5FEA405CDFE4}"/>
              </a:ext>
            </a:extLst>
          </p:cNvPr>
          <p:cNvSpPr>
            <a:spLocks noChangeAspect="1"/>
          </p:cNvSpPr>
          <p:nvPr>
            <p:custDataLst>
              <p:tags r:id="rId9"/>
            </p:custDataLst>
          </p:nvPr>
        </p:nvSpPr>
        <p:spPr bwMode="auto">
          <a:xfrm>
            <a:off x="12287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2C9294D1-3033-4BFA-A4C7-5A8A70B0B6FD}"/>
              </a:ext>
            </a:extLst>
          </p:cNvPr>
          <p:cNvSpPr>
            <a:spLocks noChangeAspect="1"/>
          </p:cNvSpPr>
          <p:nvPr>
            <p:custDataLst>
              <p:tags r:id="rId10"/>
            </p:custDataLst>
          </p:nvPr>
        </p:nvSpPr>
        <p:spPr bwMode="auto">
          <a:xfrm>
            <a:off x="12287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3325B1AF-0DAE-402F-B594-21F1033B45DD}"/>
              </a:ext>
            </a:extLst>
          </p:cNvPr>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9AA225F4-2684-4182-A07E-6770C6B5A45A}"/>
              </a:ext>
            </a:extLst>
          </p:cNvPr>
          <p:cNvGrpSpPr/>
          <p:nvPr>
            <p:custDataLst>
              <p:tags r:id="rId12"/>
            </p:custDataLst>
          </p:nvPr>
        </p:nvGrpSpPr>
        <p:grpSpPr>
          <a:xfrm>
            <a:off x="0" y="0"/>
            <a:ext cx="9906000" cy="635000"/>
            <a:chOff x="0" y="0"/>
            <a:chExt cx="9906000" cy="635000"/>
          </a:xfrm>
        </p:grpSpPr>
        <p:sp>
          <p:nvSpPr>
            <p:cNvPr id="16" name="TitleBackground">
              <a:extLst>
                <a:ext uri="{FF2B5EF4-FFF2-40B4-BE49-F238E27FC236}">
                  <a16:creationId xmlns:a16="http://schemas.microsoft.com/office/drawing/2014/main" id="{10E40F80-13D9-4930-B847-55FA83CE964E}"/>
                </a:ext>
              </a:extLst>
            </p:cNvPr>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7" name="ColorBlock">
              <a:extLst>
                <a:ext uri="{FF2B5EF4-FFF2-40B4-BE49-F238E27FC236}">
                  <a16:creationId xmlns:a16="http://schemas.microsoft.com/office/drawing/2014/main" id="{B67F6836-ADBA-42D1-AF3B-2AABD8555CA5}"/>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8" name="TypeText">
              <a:extLst>
                <a:ext uri="{FF2B5EF4-FFF2-40B4-BE49-F238E27FC236}">
                  <a16:creationId xmlns:a16="http://schemas.microsoft.com/office/drawing/2014/main" id="{3444CBE4-1A28-4A81-BCED-1AF3657DCA8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a:extLst>
                <a:ext uri="{FF2B5EF4-FFF2-40B4-BE49-F238E27FC236}">
                  <a16:creationId xmlns:a16="http://schemas.microsoft.com/office/drawing/2014/main" id="{259D7252-FF39-44E0-9B32-A91EEE07A49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C52F425-AC5D-4210-973F-6B8FC19F8BF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val="107884819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a:t>TCP/IP </a:t>
            </a:r>
            <a:r>
              <a:rPr lang="zh-CN" altLang="zh-CN" sz="4000" dirty="0"/>
              <a:t>体系结构</a:t>
            </a:r>
            <a:r>
              <a:rPr lang="zh-CN" altLang="en-US" sz="4000" dirty="0"/>
              <a:t>的另一种表示方法</a:t>
            </a:r>
          </a:p>
        </p:txBody>
      </p:sp>
      <p:sp>
        <p:nvSpPr>
          <p:cNvPr id="14" name="内容占位符 13"/>
          <p:cNvSpPr>
            <a:spLocks noGrp="1"/>
          </p:cNvSpPr>
          <p:nvPr>
            <p:ph idx="1"/>
          </p:nvPr>
        </p:nvSpPr>
        <p:spPr/>
        <p:txBody>
          <a:bodyPr/>
          <a:lstStyle/>
          <a:p>
            <a:r>
              <a:rPr lang="zh-CN" altLang="zh-CN" sz="2800" dirty="0"/>
              <a:t>实际上</a:t>
            </a:r>
            <a:r>
              <a:rPr lang="zh-CN" altLang="en-US" sz="2800" dirty="0"/>
              <a:t>，</a:t>
            </a:r>
            <a:r>
              <a:rPr lang="zh-CN" altLang="zh-CN" sz="2800" dirty="0"/>
              <a:t>现在的互联网使用的</a:t>
            </a:r>
            <a:r>
              <a:rPr lang="en-US" altLang="zh-CN" sz="2800" dirty="0"/>
              <a:t> TCP/IP </a:t>
            </a:r>
            <a:r>
              <a:rPr lang="zh-CN" altLang="zh-CN" sz="2800" dirty="0"/>
              <a:t>体系结构有时已经</a:t>
            </a:r>
            <a:r>
              <a:rPr lang="zh-CN" altLang="en-US" sz="2800" dirty="0"/>
              <a:t>发生了</a:t>
            </a:r>
            <a:r>
              <a:rPr lang="zh-CN" altLang="zh-CN" sz="2800" dirty="0"/>
              <a:t>演变，即某些应用程序可以直接使用</a:t>
            </a:r>
            <a:r>
              <a:rPr lang="en-US" altLang="zh-CN" sz="2800" dirty="0"/>
              <a:t> IP </a:t>
            </a:r>
            <a:r>
              <a:rPr lang="zh-CN" altLang="zh-CN" sz="2800" dirty="0"/>
              <a:t>层，或甚至直接使用最下面的网络接口层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UDP</a:t>
              </a: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沙漏计时器形状的</a:t>
            </a:r>
            <a:r>
              <a:rPr lang="en-US" altLang="zh-CN" sz="4000" dirty="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a:latin typeface="+mn-lt"/>
                <a:ea typeface="黑体" pitchFamily="2" charset="-122"/>
              </a:rPr>
              <a:t>沙漏计时器形状的</a:t>
            </a:r>
            <a:r>
              <a:rPr lang="en-US" altLang="zh-CN" sz="2400" b="1" dirty="0">
                <a:latin typeface="+mn-lt"/>
                <a:ea typeface="黑体" pitchFamily="2" charset="-122"/>
              </a:rPr>
              <a:t> TCP/IP </a:t>
            </a:r>
            <a:r>
              <a:rPr lang="zh-CN" altLang="zh-CN" sz="2400" b="1" dirty="0">
                <a:latin typeface="+mn-lt"/>
                <a:ea typeface="黑体" pitchFamily="2" charset="-122"/>
              </a:rPr>
              <a:t>协议族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客户进程和服务器进程</a:t>
            </a:r>
            <a:br>
              <a:rPr lang="en-US" altLang="zh-CN" sz="3200" dirty="0"/>
            </a:br>
            <a:r>
              <a:rPr lang="zh-CN" altLang="en-US" sz="3200" dirty="0"/>
              <a:t>使用 </a:t>
            </a:r>
            <a:r>
              <a:rPr lang="en-US" altLang="zh-CN" sz="3200" dirty="0"/>
              <a:t>TCP/IP </a:t>
            </a:r>
            <a:r>
              <a:rPr lang="zh-CN" altLang="en-US" sz="3200" dirty="0"/>
              <a:t>协议栈进行通信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84"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Bookman Old Style" pitchFamily="18" charset="0"/>
                <a:ea typeface="黑体" pitchFamily="2" charset="-122"/>
              </a:rPr>
              <a:t>互联网</a:t>
            </a: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a:latin typeface="+mn-lt"/>
                <a:ea typeface="黑体" pitchFamily="2" charset="-122"/>
              </a:rPr>
              <a:t>在应用层的客户进程和服务器进程的交互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408"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互联网</a:t>
              </a: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a:latin typeface="+mn-lt"/>
                <a:ea typeface="黑体" pitchFamily="2" charset="-122"/>
              </a:rPr>
              <a:t>计算</a:t>
            </a:r>
            <a:r>
              <a:rPr lang="zh-CN" altLang="zh-CN" sz="2400" b="1" dirty="0">
                <a:latin typeface="+mn-lt"/>
                <a:ea typeface="黑体" pitchFamily="2" charset="-122"/>
              </a:rPr>
              <a:t>机</a:t>
            </a:r>
            <a:r>
              <a:rPr lang="en-US" altLang="zh-CN" sz="2400" b="1" dirty="0">
                <a:latin typeface="+mn-lt"/>
                <a:ea typeface="黑体" pitchFamily="2" charset="-122"/>
              </a:rPr>
              <a:t> 3 </a:t>
            </a:r>
            <a:r>
              <a:rPr lang="zh-CN" altLang="zh-CN" sz="2400" b="1" dirty="0">
                <a:latin typeface="+mn-lt"/>
                <a:ea typeface="黑体" pitchFamily="2" charset="-122"/>
              </a:rPr>
              <a:t>的两个服务器进程分别向</a:t>
            </a:r>
            <a:r>
              <a:rPr lang="en-US" altLang="zh-CN" sz="2400" b="1" dirty="0">
                <a:latin typeface="+mn-lt"/>
                <a:ea typeface="黑体" pitchFamily="2" charset="-122"/>
              </a:rPr>
              <a:t> 1 </a:t>
            </a:r>
            <a:r>
              <a:rPr lang="zh-CN" altLang="zh-CN" sz="2400" b="1" dirty="0">
                <a:latin typeface="+mn-lt"/>
                <a:ea typeface="黑体" pitchFamily="2" charset="-122"/>
              </a:rPr>
              <a:t>和</a:t>
            </a:r>
            <a:r>
              <a:rPr lang="en-US" altLang="zh-CN" sz="2400" b="1" dirty="0">
                <a:latin typeface="+mn-lt"/>
                <a:ea typeface="黑体" pitchFamily="2" charset="-122"/>
              </a:rPr>
              <a:t> 2 </a:t>
            </a:r>
            <a:r>
              <a:rPr lang="zh-CN" altLang="zh-CN" sz="2400" b="1" dirty="0">
                <a:latin typeface="+mn-lt"/>
                <a:ea typeface="黑体" pitchFamily="2" charset="-122"/>
              </a:rPr>
              <a:t>的客户进程提供服务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6C78BD-244B-4C2B-93A5-081092769B88}"/>
              </a:ext>
            </a:extLst>
          </p:cNvPr>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计算机网络最主要的两个特点准确描述是？</a:t>
            </a:r>
          </a:p>
        </p:txBody>
      </p:sp>
      <p:sp>
        <p:nvSpPr>
          <p:cNvPr id="5" name="文本框 4">
            <a:extLst>
              <a:ext uri="{FF2B5EF4-FFF2-40B4-BE49-F238E27FC236}">
                <a16:creationId xmlns:a16="http://schemas.microsoft.com/office/drawing/2014/main" id="{545AF8BD-FC27-4096-BA70-E4F9201E2978}"/>
              </a:ext>
            </a:extLst>
          </p:cNvPr>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数据通信</a:t>
            </a:r>
          </a:p>
        </p:txBody>
      </p:sp>
      <p:sp>
        <p:nvSpPr>
          <p:cNvPr id="6" name="文本框 5">
            <a:extLst>
              <a:ext uri="{FF2B5EF4-FFF2-40B4-BE49-F238E27FC236}">
                <a16:creationId xmlns:a16="http://schemas.microsoft.com/office/drawing/2014/main" id="{B0A22D2A-838A-4D3B-8AA5-0FDBA979278B}"/>
              </a:ext>
            </a:extLst>
          </p:cNvPr>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信息检索</a:t>
            </a:r>
          </a:p>
        </p:txBody>
      </p:sp>
      <p:sp>
        <p:nvSpPr>
          <p:cNvPr id="7" name="文本框 6">
            <a:extLst>
              <a:ext uri="{FF2B5EF4-FFF2-40B4-BE49-F238E27FC236}">
                <a16:creationId xmlns:a16="http://schemas.microsoft.com/office/drawing/2014/main" id="{0CA4627A-F319-43FF-927F-BEBC40A00D13}"/>
              </a:ext>
            </a:extLst>
          </p:cNvPr>
          <p:cNvSpPr txBox="1"/>
          <p:nvPr>
            <p:custDataLst>
              <p:tags r:id="rId5"/>
            </p:custDataLst>
          </p:nvPr>
        </p:nvSpPr>
        <p:spPr>
          <a:xfrm>
            <a:off x="1928664" y="450056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资源共享</a:t>
            </a:r>
          </a:p>
        </p:txBody>
      </p:sp>
      <p:sp>
        <p:nvSpPr>
          <p:cNvPr id="8" name="文本框 7">
            <a:extLst>
              <a:ext uri="{FF2B5EF4-FFF2-40B4-BE49-F238E27FC236}">
                <a16:creationId xmlns:a16="http://schemas.microsoft.com/office/drawing/2014/main" id="{EDEAF13F-D2B6-4D78-9B40-9EC062515706}"/>
              </a:ext>
            </a:extLst>
          </p:cNvPr>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文件传输</a:t>
            </a:r>
          </a:p>
        </p:txBody>
      </p:sp>
      <p:sp>
        <p:nvSpPr>
          <p:cNvPr id="9" name="矩形 8">
            <a:extLst>
              <a:ext uri="{FF2B5EF4-FFF2-40B4-BE49-F238E27FC236}">
                <a16:creationId xmlns:a16="http://schemas.microsoft.com/office/drawing/2014/main" id="{5AE28D17-5B23-4349-8650-EEBFC591DC86}"/>
              </a:ext>
            </a:extLst>
          </p:cNvPr>
          <p:cNvSpPr>
            <a:spLocks noChangeAspect="1"/>
          </p:cNvSpPr>
          <p:nvPr>
            <p:custDataLst>
              <p:tags r:id="rId7"/>
            </p:custDataLst>
          </p:nvPr>
        </p:nvSpPr>
        <p:spPr bwMode="auto">
          <a:xfrm>
            <a:off x="12287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F759D72-AE10-44E1-A18D-CAC8CBC93B50}"/>
              </a:ext>
            </a:extLst>
          </p:cNvPr>
          <p:cNvSpPr>
            <a:spLocks noChangeAspect="1"/>
          </p:cNvSpPr>
          <p:nvPr>
            <p:custDataLst>
              <p:tags r:id="rId8"/>
            </p:custDataLst>
          </p:nvPr>
        </p:nvSpPr>
        <p:spPr bwMode="auto">
          <a:xfrm>
            <a:off x="12287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BAEDEB1-F4BE-44E5-8EB1-DB2CE553DCDF}"/>
              </a:ext>
            </a:extLst>
          </p:cNvPr>
          <p:cNvSpPr>
            <a:spLocks noChangeAspect="1"/>
          </p:cNvSpPr>
          <p:nvPr>
            <p:custDataLst>
              <p:tags r:id="rId9"/>
            </p:custDataLst>
          </p:nvPr>
        </p:nvSpPr>
        <p:spPr bwMode="auto">
          <a:xfrm>
            <a:off x="12287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A5FCFC88-81BE-4859-8502-50FFF5265D02}"/>
              </a:ext>
            </a:extLst>
          </p:cNvPr>
          <p:cNvSpPr>
            <a:spLocks noChangeAspect="1"/>
          </p:cNvSpPr>
          <p:nvPr>
            <p:custDataLst>
              <p:tags r:id="rId10"/>
            </p:custDataLst>
          </p:nvPr>
        </p:nvSpPr>
        <p:spPr bwMode="auto">
          <a:xfrm>
            <a:off x="1228725" y="54221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C819114-FAA6-4806-8FAD-3C026D357CB8}"/>
              </a:ext>
            </a:extLst>
          </p:cNvPr>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DB9DC46-D472-4678-8596-62606C6D6573}"/>
              </a:ext>
            </a:extLst>
          </p:cNvPr>
          <p:cNvGrpSpPr/>
          <p:nvPr>
            <p:custDataLst>
              <p:tags r:id="rId12"/>
            </p:custDataLst>
          </p:nvPr>
        </p:nvGrpSpPr>
        <p:grpSpPr>
          <a:xfrm>
            <a:off x="0" y="0"/>
            <a:ext cx="9906000" cy="635000"/>
            <a:chOff x="0" y="0"/>
            <a:chExt cx="9906000" cy="635000"/>
          </a:xfrm>
        </p:grpSpPr>
        <p:sp>
          <p:nvSpPr>
            <p:cNvPr id="14" name="TitleBackground">
              <a:extLst>
                <a:ext uri="{FF2B5EF4-FFF2-40B4-BE49-F238E27FC236}">
                  <a16:creationId xmlns:a16="http://schemas.microsoft.com/office/drawing/2014/main" id="{D4DC71D0-1F55-489E-A996-D0334BDC00BD}"/>
                </a:ext>
              </a:extLst>
            </p:cNvPr>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5" name="ColorBlock">
              <a:extLst>
                <a:ext uri="{FF2B5EF4-FFF2-40B4-BE49-F238E27FC236}">
                  <a16:creationId xmlns:a16="http://schemas.microsoft.com/office/drawing/2014/main" id="{8E62DFF1-9416-4119-9742-7DD404A93526}"/>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6" name="TypeText">
              <a:extLst>
                <a:ext uri="{FF2B5EF4-FFF2-40B4-BE49-F238E27FC236}">
                  <a16:creationId xmlns:a16="http://schemas.microsoft.com/office/drawing/2014/main" id="{DF83C30E-4D58-45FE-A596-7863BAE1946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6391A15D-AF49-4819-85EC-60765AC6F24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B5DCC9B-621D-4790-B152-5C852D773FC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val="193520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DFFF0AC-7DAE-4125-97B7-DDD57FC56F13}"/>
              </a:ext>
            </a:extLst>
          </p:cNvPr>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简答：</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Internet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internet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区别？</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、解释</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IoT</a:t>
            </a: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84999595-E4B4-44B6-83D7-807CAB3693FC}"/>
              </a:ext>
            </a:extLst>
          </p:cNvPr>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66ED0239-7A6A-496F-BDC1-D6C9BC99F6F3}"/>
              </a:ext>
            </a:extLst>
          </p:cNvPr>
          <p:cNvSpPr/>
          <p:nvPr>
            <p:custDataLst>
              <p:tags r:id="rId4"/>
            </p:custDataLst>
          </p:nvPr>
        </p:nvSpPr>
        <p:spPr bwMode="auto">
          <a:xfrm>
            <a:off x="0" y="5818823"/>
            <a:ext cx="9906000" cy="39624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3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3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a:extLst>
              <a:ext uri="{FF2B5EF4-FFF2-40B4-BE49-F238E27FC236}">
                <a16:creationId xmlns:a16="http://schemas.microsoft.com/office/drawing/2014/main" id="{2F02A98C-0CCE-41F9-9B51-0450F5734A23}"/>
              </a:ext>
            </a:extLst>
          </p:cNvPr>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FFFFFF"/>
              </a:solidFill>
              <a:effectLst/>
              <a:latin typeface="Arial" charset="0"/>
            </a:endParaRPr>
          </a:p>
        </p:txBody>
      </p:sp>
      <p:sp>
        <p:nvSpPr>
          <p:cNvPr id="17" name="文本框 16">
            <a:extLst>
              <a:ext uri="{FF2B5EF4-FFF2-40B4-BE49-F238E27FC236}">
                <a16:creationId xmlns:a16="http://schemas.microsoft.com/office/drawing/2014/main" id="{7A863CB1-441C-41D8-858C-5BD87A6A8DA7}"/>
              </a:ext>
            </a:extLst>
          </p:cNvPr>
          <p:cNvSpPr txBox="1"/>
          <p:nvPr>
            <p:custDataLst>
              <p:tags r:id="rId6"/>
            </p:custDataLst>
          </p:nvPr>
        </p:nvSpPr>
        <p:spPr>
          <a:xfrm>
            <a:off x="10375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a:extLst>
              <a:ext uri="{FF2B5EF4-FFF2-40B4-BE49-F238E27FC236}">
                <a16:creationId xmlns:a16="http://schemas.microsoft.com/office/drawing/2014/main" id="{9BC198FF-F53C-4112-B06D-766F53F9171B}"/>
              </a:ext>
            </a:extLst>
          </p:cNvPr>
          <p:cNvSpPr txBox="1"/>
          <p:nvPr>
            <p:custDataLst>
              <p:tags r:id="rId7"/>
            </p:custDataLst>
          </p:nvPr>
        </p:nvSpPr>
        <p:spPr>
          <a:xfrm>
            <a:off x="10541000" y="1270000"/>
            <a:ext cx="3332480" cy="1938992"/>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、首字母</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大写特制因特网，</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internet</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指的网络互连</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、万物互连网，简称物联网。</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6" name="组合 15">
            <a:extLst>
              <a:ext uri="{FF2B5EF4-FFF2-40B4-BE49-F238E27FC236}">
                <a16:creationId xmlns:a16="http://schemas.microsoft.com/office/drawing/2014/main" id="{E4037223-4B5B-469E-9A01-32175456DB15}"/>
              </a:ext>
            </a:extLst>
          </p:cNvPr>
          <p:cNvGrpSpPr/>
          <p:nvPr>
            <p:custDataLst>
              <p:tags r:id="rId8"/>
            </p:custDataLst>
          </p:nvPr>
        </p:nvGrpSpPr>
        <p:grpSpPr>
          <a:xfrm>
            <a:off x="10299700" y="0"/>
            <a:ext cx="3815080" cy="647700"/>
            <a:chOff x="10299700" y="0"/>
            <a:chExt cx="3815080" cy="647700"/>
          </a:xfrm>
        </p:grpSpPr>
        <p:sp>
          <p:nvSpPr>
            <p:cNvPr id="13" name="RemarkBack">
              <a:extLst>
                <a:ext uri="{FF2B5EF4-FFF2-40B4-BE49-F238E27FC236}">
                  <a16:creationId xmlns:a16="http://schemas.microsoft.com/office/drawing/2014/main" id="{94257AA7-6EE5-4EB3-952C-CC5F019C1AD7}"/>
                </a:ext>
              </a:extLst>
            </p:cNvPr>
            <p:cNvSpPr/>
            <p:nvPr>
              <p:custDataLst>
                <p:tags r:id="rId18"/>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4" name="RemarkBlock">
              <a:extLst>
                <a:ext uri="{FF2B5EF4-FFF2-40B4-BE49-F238E27FC236}">
                  <a16:creationId xmlns:a16="http://schemas.microsoft.com/office/drawing/2014/main" id="{92E0E997-E98E-423D-8258-FF9C7A0EEF70}"/>
                </a:ext>
              </a:extLst>
            </p:cNvPr>
            <p:cNvSpPr/>
            <p:nvPr>
              <p:custDataLst>
                <p:tags r:id="rId19"/>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5" name="RemarkTitleText">
              <a:extLst>
                <a:ext uri="{FF2B5EF4-FFF2-40B4-BE49-F238E27FC236}">
                  <a16:creationId xmlns:a16="http://schemas.microsoft.com/office/drawing/2014/main" id="{52D5D40B-5620-4BB1-AE9F-873113D6C99B}"/>
                </a:ext>
              </a:extLst>
            </p:cNvPr>
            <p:cNvSpPr txBox="1"/>
            <p:nvPr>
              <p:custDataLst>
                <p:tags r:id="rId20"/>
              </p:custDataLst>
            </p:nvPr>
          </p:nvSpPr>
          <p:spPr>
            <a:xfrm>
              <a:off x="10541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44D78D8-3F3A-40C6-84E5-1F791F60F3F1}"/>
              </a:ext>
            </a:extLst>
          </p:cNvPr>
          <p:cNvSpPr/>
          <p:nvPr>
            <p:custDataLst>
              <p:tags r:id="rId9"/>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19" name="RemarkBlock">
            <a:extLst>
              <a:ext uri="{FF2B5EF4-FFF2-40B4-BE49-F238E27FC236}">
                <a16:creationId xmlns:a16="http://schemas.microsoft.com/office/drawing/2014/main" id="{DCA198D9-E178-442F-9947-81016A2B5C53}"/>
              </a:ext>
            </a:extLst>
          </p:cNvPr>
          <p:cNvSpPr/>
          <p:nvPr>
            <p:custDataLst>
              <p:tags r:id="rId10"/>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20" name="RemarkTitleText">
            <a:extLst>
              <a:ext uri="{FF2B5EF4-FFF2-40B4-BE49-F238E27FC236}">
                <a16:creationId xmlns:a16="http://schemas.microsoft.com/office/drawing/2014/main" id="{C6C0F259-B30B-4C94-A615-DA884EC296CB}"/>
              </a:ext>
            </a:extLst>
          </p:cNvPr>
          <p:cNvSpPr txBox="1"/>
          <p:nvPr>
            <p:custDataLst>
              <p:tags r:id="rId11"/>
            </p:custDataLst>
          </p:nvPr>
        </p:nvSpPr>
        <p:spPr>
          <a:xfrm>
            <a:off x="10541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10" name="组合 9">
            <a:extLst>
              <a:ext uri="{FF2B5EF4-FFF2-40B4-BE49-F238E27FC236}">
                <a16:creationId xmlns:a16="http://schemas.microsoft.com/office/drawing/2014/main" id="{37BE40E1-7A44-4FE5-8548-1D0CDA420492}"/>
              </a:ext>
            </a:extLst>
          </p:cNvPr>
          <p:cNvGrpSpPr/>
          <p:nvPr>
            <p:custDataLst>
              <p:tags r:id="rId12"/>
            </p:custDataLst>
          </p:nvPr>
        </p:nvGrpSpPr>
        <p:grpSpPr>
          <a:xfrm>
            <a:off x="0" y="0"/>
            <a:ext cx="9906000" cy="635000"/>
            <a:chOff x="0" y="0"/>
            <a:chExt cx="9906000" cy="635000"/>
          </a:xfrm>
        </p:grpSpPr>
        <p:sp>
          <p:nvSpPr>
            <p:cNvPr id="6" name="TitleBackground">
              <a:extLst>
                <a:ext uri="{FF2B5EF4-FFF2-40B4-BE49-F238E27FC236}">
                  <a16:creationId xmlns:a16="http://schemas.microsoft.com/office/drawing/2014/main" id="{73567C3F-C8ED-40C5-A115-C059352D6D9D}"/>
                </a:ext>
              </a:extLst>
            </p:cNvPr>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7" name="ColorBlock">
              <a:extLst>
                <a:ext uri="{FF2B5EF4-FFF2-40B4-BE49-F238E27FC236}">
                  <a16:creationId xmlns:a16="http://schemas.microsoft.com/office/drawing/2014/main" id="{3E2B0F7F-00AB-4D28-81D3-9318E8F61336}"/>
                </a:ext>
              </a:extLst>
            </p:cNvPr>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8" name="TypeText">
              <a:extLst>
                <a:ext uri="{FF2B5EF4-FFF2-40B4-BE49-F238E27FC236}">
                  <a16:creationId xmlns:a16="http://schemas.microsoft.com/office/drawing/2014/main" id="{3E6BA89B-7713-4FF6-AACD-8F4784F937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13830F06-7EC4-42AC-AE38-5EEBC2A50D4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48FF96B-70DB-4AB9-B646-8BC6D52154D4}"/>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val="210889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  </a:t>
            </a:r>
            <a:r>
              <a:rPr lang="zh-CN" altLang="zh-CN" sz="4000" dirty="0"/>
              <a:t>互联网概述</a:t>
            </a:r>
            <a:endParaRPr lang="zh-CN" altLang="en-US" sz="4000" dirty="0"/>
          </a:p>
        </p:txBody>
      </p:sp>
      <p:sp>
        <p:nvSpPr>
          <p:cNvPr id="3" name="内容占位符 2"/>
          <p:cNvSpPr>
            <a:spLocks noGrp="1"/>
          </p:cNvSpPr>
          <p:nvPr>
            <p:ph idx="1"/>
          </p:nvPr>
        </p:nvSpPr>
        <p:spPr/>
        <p:txBody>
          <a:bodyPr/>
          <a:lstStyle/>
          <a:p>
            <a:r>
              <a:rPr lang="en-US" altLang="zh-CN" dirty="0"/>
              <a:t>1.2.1  </a:t>
            </a:r>
            <a:r>
              <a:rPr lang="zh-CN" altLang="zh-CN" dirty="0"/>
              <a:t>网络的网络</a:t>
            </a:r>
            <a:endParaRPr lang="en-US" altLang="zh-CN" dirty="0"/>
          </a:p>
          <a:p>
            <a:r>
              <a:rPr lang="en-US" altLang="zh-CN" dirty="0"/>
              <a:t>1.2.2  </a:t>
            </a:r>
            <a:r>
              <a:rPr lang="zh-CN" altLang="zh-CN" dirty="0"/>
              <a:t>互联网基础结构发展的三个阶段</a:t>
            </a:r>
          </a:p>
          <a:p>
            <a:r>
              <a:rPr lang="en-US" altLang="zh-CN" dirty="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计算机网络在信息时代中的作用</a:t>
            </a:r>
            <a:endParaRPr lang="en-US" altLang="zh-CN" dirty="0"/>
          </a:p>
          <a:p>
            <a:r>
              <a:rPr lang="en-US" altLang="zh-CN" dirty="0"/>
              <a:t>1.2  </a:t>
            </a:r>
            <a:r>
              <a:rPr lang="zh-CN" altLang="zh-CN" dirty="0"/>
              <a:t>互联网概述</a:t>
            </a:r>
            <a:endParaRPr lang="en-US" altLang="zh-CN" dirty="0"/>
          </a:p>
          <a:p>
            <a:r>
              <a:rPr lang="en-US" altLang="zh-CN" dirty="0"/>
              <a:t>1.3  </a:t>
            </a:r>
            <a:r>
              <a:rPr lang="zh-CN" altLang="zh-CN" dirty="0"/>
              <a:t>互联网的组成</a:t>
            </a:r>
            <a:endParaRPr lang="en-US" altLang="zh-CN" dirty="0"/>
          </a:p>
          <a:p>
            <a:r>
              <a:rPr lang="en-US" altLang="zh-CN" dirty="0"/>
              <a:t>1.4  </a:t>
            </a:r>
            <a:r>
              <a:rPr lang="zh-CN" altLang="zh-CN" dirty="0"/>
              <a:t>计算机网络在我国的发展</a:t>
            </a:r>
          </a:p>
          <a:p>
            <a:r>
              <a:rPr lang="en-US" altLang="zh-CN" dirty="0"/>
              <a:t>1.5  </a:t>
            </a:r>
            <a:r>
              <a:rPr lang="zh-CN" altLang="zh-CN" dirty="0"/>
              <a:t>计算机网络的类别</a:t>
            </a:r>
            <a:endParaRPr lang="en-US" altLang="zh-CN" dirty="0"/>
          </a:p>
          <a:p>
            <a:r>
              <a:rPr lang="en-US" altLang="zh-CN" dirty="0"/>
              <a:t>1.6  </a:t>
            </a:r>
            <a:r>
              <a:rPr lang="zh-CN" altLang="zh-CN" dirty="0"/>
              <a:t>计算机网络的性能</a:t>
            </a:r>
            <a:endParaRPr lang="en-US" altLang="zh-CN" dirty="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sp>
        <p:nvSpPr>
          <p:cNvPr id="3" name="内容占位符 2"/>
          <p:cNvSpPr>
            <a:spLocks noGrp="1"/>
          </p:cNvSpPr>
          <p:nvPr>
            <p:ph idx="1"/>
          </p:nvPr>
        </p:nvSpPr>
        <p:spPr/>
        <p:txBody>
          <a:bodyPr/>
          <a:lstStyle/>
          <a:p>
            <a:r>
              <a:rPr lang="zh-CN" altLang="zh-CN" dirty="0">
                <a:solidFill>
                  <a:srgbClr val="0000CC"/>
                </a:solidFill>
              </a:rPr>
              <a:t>互联网</a:t>
            </a:r>
            <a:r>
              <a:rPr lang="en-US" altLang="zh-CN" dirty="0">
                <a:solidFill>
                  <a:srgbClr val="0000CC"/>
                </a:solidFill>
              </a:rPr>
              <a:t> (</a:t>
            </a:r>
            <a:r>
              <a:rPr lang="en-US" altLang="zh-CN" dirty="0">
                <a:solidFill>
                  <a:srgbClr val="FF0000"/>
                </a:solidFill>
              </a:rPr>
              <a:t>I</a:t>
            </a:r>
            <a:r>
              <a:rPr lang="en-US" altLang="zh-CN" dirty="0">
                <a:solidFill>
                  <a:srgbClr val="0000CC"/>
                </a:solidFill>
              </a:rPr>
              <a:t>nternet</a:t>
            </a:r>
            <a:r>
              <a:rPr lang="zh-CN" altLang="en-US" dirty="0">
                <a:solidFill>
                  <a:srgbClr val="0000CC"/>
                </a:solidFill>
              </a:rPr>
              <a:t>，也称因特网</a:t>
            </a:r>
            <a:r>
              <a:rPr lang="en-US" altLang="zh-CN" dirty="0">
                <a:solidFill>
                  <a:srgbClr val="0000CC"/>
                </a:solidFill>
              </a:rPr>
              <a:t>)</a:t>
            </a:r>
          </a:p>
          <a:p>
            <a:pPr lvl="1"/>
            <a:r>
              <a:rPr lang="zh-CN" altLang="en-US" dirty="0"/>
              <a:t>特指</a:t>
            </a:r>
            <a:r>
              <a:rPr lang="en-US" altLang="zh-CN" dirty="0"/>
              <a:t>Internet</a:t>
            </a:r>
            <a:r>
              <a:rPr lang="zh-CN" altLang="en-US" dirty="0"/>
              <a:t>，</a:t>
            </a:r>
            <a:r>
              <a:rPr lang="zh-CN" altLang="zh-CN" dirty="0"/>
              <a:t>起源于美国</a:t>
            </a:r>
            <a:r>
              <a:rPr lang="zh-CN" altLang="en-US" dirty="0"/>
              <a:t>，</a:t>
            </a:r>
            <a:r>
              <a:rPr lang="zh-CN" altLang="zh-CN" dirty="0"/>
              <a:t>现已发展成为世界上最大的</a:t>
            </a:r>
            <a:r>
              <a:rPr lang="zh-CN" altLang="en-US" dirty="0"/>
              <a:t>、</a:t>
            </a:r>
            <a:r>
              <a:rPr lang="zh-CN" altLang="zh-CN" dirty="0"/>
              <a:t>覆盖全球的计算机网络</a:t>
            </a:r>
            <a:r>
              <a:rPr lang="zh-CN" altLang="en-US" dirty="0"/>
              <a:t>。</a:t>
            </a:r>
            <a:endParaRPr lang="en-US" altLang="zh-CN" dirty="0"/>
          </a:p>
          <a:p>
            <a:r>
              <a:rPr lang="zh-CN" altLang="zh-CN" dirty="0">
                <a:solidFill>
                  <a:srgbClr val="0000CC"/>
                </a:solidFill>
              </a:rPr>
              <a:t>计算机网络</a:t>
            </a:r>
            <a:r>
              <a:rPr lang="en-US" altLang="zh-CN" dirty="0">
                <a:solidFill>
                  <a:srgbClr val="0000CC"/>
                </a:solidFill>
              </a:rPr>
              <a:t> (</a:t>
            </a:r>
            <a:r>
              <a:rPr lang="zh-CN" altLang="zh-CN" dirty="0">
                <a:solidFill>
                  <a:srgbClr val="0000CC"/>
                </a:solidFill>
              </a:rPr>
              <a:t>简称为网络</a:t>
            </a:r>
            <a:r>
              <a:rPr lang="en-US" altLang="zh-CN" dirty="0">
                <a:solidFill>
                  <a:srgbClr val="0000CC"/>
                </a:solidFill>
              </a:rPr>
              <a:t>)</a:t>
            </a:r>
          </a:p>
          <a:p>
            <a:pPr lvl="1"/>
            <a:r>
              <a:rPr lang="zh-CN" altLang="zh-CN" dirty="0"/>
              <a:t>由若干结点</a:t>
            </a:r>
            <a:r>
              <a:rPr lang="en-US" altLang="zh-CN" dirty="0"/>
              <a:t>(node)</a:t>
            </a:r>
            <a:r>
              <a:rPr lang="zh-CN" altLang="zh-CN" dirty="0"/>
              <a:t>和连接这些结点的链路</a:t>
            </a:r>
            <a:r>
              <a:rPr lang="en-US" altLang="zh-CN" dirty="0"/>
              <a:t>(link)</a:t>
            </a:r>
            <a:r>
              <a:rPr lang="zh-CN" altLang="zh-CN" dirty="0"/>
              <a:t>组成</a:t>
            </a:r>
            <a:r>
              <a:rPr lang="zh-CN" altLang="en-US" dirty="0"/>
              <a:t>。</a:t>
            </a:r>
            <a:endParaRPr lang="en-US" altLang="zh-CN" dirty="0"/>
          </a:p>
          <a:p>
            <a:pPr lvl="1"/>
            <a:r>
              <a:rPr lang="en-US" altLang="zh-CN" dirty="0"/>
              <a:t>Node</a:t>
            </a:r>
            <a:r>
              <a:rPr lang="zh-CN" altLang="en-US" dirty="0"/>
              <a:t>通常位于不同地理位置。</a:t>
            </a:r>
            <a:endParaRPr lang="en-US" altLang="zh-CN" dirty="0"/>
          </a:p>
          <a:p>
            <a:pPr lvl="1"/>
            <a:r>
              <a:rPr lang="zh-CN" altLang="en-US" dirty="0"/>
              <a:t>通信和资源共享</a:t>
            </a:r>
            <a:endParaRPr lang="en-US" altLang="zh-CN" dirty="0"/>
          </a:p>
          <a:p>
            <a:r>
              <a:rPr lang="zh-CN" altLang="zh-CN" dirty="0">
                <a:solidFill>
                  <a:srgbClr val="0000CC"/>
                </a:solidFill>
              </a:rPr>
              <a:t>互连网</a:t>
            </a:r>
            <a:r>
              <a:rPr lang="en-US" altLang="zh-CN" dirty="0">
                <a:solidFill>
                  <a:srgbClr val="0000CC"/>
                </a:solidFill>
              </a:rPr>
              <a:t> (</a:t>
            </a:r>
            <a:r>
              <a:rPr lang="en-US" altLang="zh-CN" dirty="0">
                <a:solidFill>
                  <a:srgbClr val="FF0000"/>
                </a:solidFill>
              </a:rPr>
              <a:t>i</a:t>
            </a:r>
            <a:r>
              <a:rPr lang="en-US" altLang="zh-CN" dirty="0">
                <a:solidFill>
                  <a:srgbClr val="0000CC"/>
                </a:solidFill>
              </a:rPr>
              <a:t>nternet)  </a:t>
            </a:r>
            <a:r>
              <a:rPr lang="zh-CN" altLang="en-US" sz="2000" i="1" dirty="0">
                <a:solidFill>
                  <a:srgbClr val="FF0000"/>
                </a:solidFill>
                <a:latin typeface="Arial Black" panose="020B0A04020102020204" pitchFamily="34" charset="0"/>
              </a:rPr>
              <a:t>注意：此处“</a:t>
            </a:r>
            <a:r>
              <a:rPr lang="en-US" altLang="zh-CN" sz="2000" i="1" dirty="0" err="1">
                <a:solidFill>
                  <a:srgbClr val="FF0000"/>
                </a:solidFill>
                <a:latin typeface="Arial Black" panose="020B0A04020102020204" pitchFamily="34" charset="0"/>
              </a:rPr>
              <a:t>i</a:t>
            </a:r>
            <a:r>
              <a:rPr lang="zh-CN" altLang="en-US" sz="2000" i="1" dirty="0">
                <a:solidFill>
                  <a:srgbClr val="FF0000"/>
                </a:solidFill>
                <a:latin typeface="Arial Black" panose="020B0A04020102020204" pitchFamily="34" charset="0"/>
              </a:rPr>
              <a:t>”小写</a:t>
            </a:r>
            <a:endParaRPr lang="en-US" altLang="zh-CN" i="1" dirty="0">
              <a:solidFill>
                <a:srgbClr val="FF0000"/>
              </a:solidFill>
              <a:latin typeface="Arial Black" panose="020B0A04020102020204" pitchFamily="34" charset="0"/>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网络互连起来，这就构成了一个覆盖范围更大的计算机网络</a:t>
            </a:r>
            <a:r>
              <a:rPr lang="zh-CN" altLang="en-US" dirty="0"/>
              <a:t>，称之为</a:t>
            </a:r>
            <a:r>
              <a:rPr lang="zh-CN" altLang="zh-CN" dirty="0"/>
              <a:t>互连网。</a:t>
            </a:r>
            <a:endParaRPr lang="zh-CN" altLang="en-US" dirty="0"/>
          </a:p>
          <a:p>
            <a:pPr lvl="1"/>
            <a:r>
              <a:rPr lang="zh-CN" altLang="zh-CN" dirty="0"/>
              <a:t>“网络的网络”</a:t>
            </a:r>
            <a:r>
              <a:rPr lang="en-US" altLang="zh-CN" dirty="0"/>
              <a:t>(network of networks)</a:t>
            </a:r>
            <a:r>
              <a:rPr lang="zh-CN" altLang="en-US" dirty="0"/>
              <a:t>。</a:t>
            </a:r>
            <a:endParaRPr lang="en-US" altLang="zh-CN" dirty="0"/>
          </a:p>
        </p:txBody>
      </p:sp>
    </p:spTree>
    <p:extLst>
      <p:ext uri="{BB962C8B-B14F-4D97-AF65-F5344CB8AC3E}">
        <p14:creationId xmlns:p14="http://schemas.microsoft.com/office/powerpoint/2010/main" val="221548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1.2.1  </a:t>
            </a:r>
            <a:r>
              <a:rPr lang="zh-CN" altLang="en-US" sz="4000" dirty="0"/>
              <a:t>网络的网络</a:t>
            </a:r>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6">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324"/>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Oval 1328"/>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348"/>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Oval 1352"/>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360"/>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Oval 1364"/>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rot="21599999">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2"/>
                <p:cNvSpPr>
                  <a:spLocks noChangeArrowheads="1"/>
                </p:cNvSpPr>
                <p:nvPr/>
              </p:nvSpPr>
              <p:spPr bwMode="auto">
                <a:xfrm rot="20039999">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Oval 1433"/>
                <p:cNvSpPr>
                  <a:spLocks noChangeArrowheads="1"/>
                </p:cNvSpPr>
                <p:nvPr/>
              </p:nvSpPr>
              <p:spPr bwMode="auto">
                <a:xfrm rot="21599999">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Oval 1435"/>
                <p:cNvSpPr>
                  <a:spLocks noChangeArrowheads="1"/>
                </p:cNvSpPr>
                <p:nvPr/>
              </p:nvSpPr>
              <p:spPr bwMode="auto">
                <a:xfrm rot="21599999">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0" name="Oval 1436"/>
                <p:cNvSpPr>
                  <a:spLocks noChangeArrowheads="1"/>
                </p:cNvSpPr>
                <p:nvPr/>
              </p:nvSpPr>
              <p:spPr bwMode="auto">
                <a:xfrm rot="19739999">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Freeform 1437"/>
                <p:cNvSpPr>
                  <a:spLocks/>
                </p:cNvSpPr>
                <p:nvPr/>
              </p:nvSpPr>
              <p:spPr bwMode="auto">
                <a:xfrm rot="21599999">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Freeform 1438"/>
                <p:cNvSpPr>
                  <a:spLocks/>
                </p:cNvSpPr>
                <p:nvPr/>
              </p:nvSpPr>
              <p:spPr bwMode="auto">
                <a:xfrm rot="21599999">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Freeform 1439"/>
                <p:cNvSpPr>
                  <a:spLocks/>
                </p:cNvSpPr>
                <p:nvPr/>
              </p:nvSpPr>
              <p:spPr bwMode="auto">
                <a:xfrm rot="21599999">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Oval 1408"/>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412"/>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Oval 1420"/>
                <p:cNvSpPr>
                  <a:spLocks noChangeArrowheads="1"/>
                </p:cNvSpPr>
                <p:nvPr/>
              </p:nvSpPr>
              <p:spPr bwMode="auto">
                <a:xfrm rot="20039999">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424"/>
                <p:cNvSpPr>
                  <a:spLocks noChangeArrowheads="1"/>
                </p:cNvSpPr>
                <p:nvPr/>
              </p:nvSpPr>
              <p:spPr bwMode="auto">
                <a:xfrm rot="19739999">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472"/>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7" name="Oval 1476"/>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简单的网络</a:t>
              </a:r>
              <a:r>
                <a:rPr lang="en-US" altLang="zh-CN" sz="2400" b="1" dirty="0">
                  <a:latin typeface="+mn-lt"/>
                  <a:ea typeface="黑体" pitchFamily="2" charset="-122"/>
                </a:rPr>
                <a:t> (a) </a:t>
              </a:r>
              <a:r>
                <a:rPr lang="zh-CN" altLang="zh-CN" sz="2400" b="1" dirty="0">
                  <a:latin typeface="+mn-lt"/>
                  <a:ea typeface="黑体" pitchFamily="2" charset="-122"/>
                </a:rPr>
                <a:t>和</a:t>
              </a:r>
              <a:r>
                <a:rPr lang="en-US" altLang="zh-CN" sz="2400" b="1" dirty="0">
                  <a:latin typeface="+mn-lt"/>
                  <a:ea typeface="黑体" pitchFamily="2" charset="-122"/>
                </a:rPr>
                <a:t> </a:t>
              </a:r>
              <a:r>
                <a:rPr lang="zh-CN" altLang="zh-CN" sz="2400" b="1" dirty="0">
                  <a:latin typeface="+mn-lt"/>
                  <a:ea typeface="黑体" pitchFamily="2" charset="-122"/>
                </a:rPr>
                <a:t>由网络构成的互连网</a:t>
              </a:r>
              <a:r>
                <a:rPr lang="en-US" altLang="zh-CN" sz="2400" b="1" dirty="0">
                  <a:latin typeface="+mn-lt"/>
                  <a:ea typeface="黑体" pitchFamily="2" charset="-122"/>
                </a:rPr>
                <a:t> (b)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6">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rot="21599999">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20039999">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rot="21599999">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rot="21599999">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9739999">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rot="21599999">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rot="21599999">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rot="21599999">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endParaRPr lang="en-US" altLang="zh-CN" dirty="0"/>
          </a:p>
          <a:p>
            <a:r>
              <a:rPr lang="en-US" altLang="zh-CN" dirty="0"/>
              <a:t> </a:t>
            </a:r>
            <a:r>
              <a:rPr lang="zh-CN" altLang="en-US" dirty="0"/>
              <a:t>在讨论计算机网络很多时候并不区分，都表示</a:t>
            </a:r>
            <a:r>
              <a:rPr lang="en-US" altLang="zh-CN" dirty="0"/>
              <a:t>node</a:t>
            </a:r>
            <a:r>
              <a:rPr lang="zh-CN" altLang="en-US" dirty="0"/>
              <a:t>。</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关于“云”</a:t>
            </a:r>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a:t>当使用一朵</a:t>
            </a:r>
            <a:r>
              <a:rPr lang="zh-CN" altLang="en-US" sz="2800" dirty="0"/>
              <a:t>“</a:t>
            </a:r>
            <a:r>
              <a:rPr lang="zh-CN" altLang="zh-CN" sz="2800" dirty="0"/>
              <a:t>云</a:t>
            </a:r>
            <a:r>
              <a:rPr lang="zh-CN" altLang="en-US" sz="2800" dirty="0"/>
              <a:t>”</a:t>
            </a:r>
            <a:r>
              <a:rPr lang="zh-CN" altLang="zh-CN" sz="2800" dirty="0"/>
              <a:t>来表示网络时，可能会有两种不同的情况</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云表示的网络已经包含了和网络相连的计算机</a:t>
            </a:r>
            <a:r>
              <a:rPr lang="zh-CN" altLang="en-US" sz="2800" dirty="0"/>
              <a:t>。</a:t>
            </a:r>
            <a:endParaRPr lang="en-US" altLang="zh-CN" sz="2800" dirty="0"/>
          </a:p>
          <a:p>
            <a:pPr marL="360363" indent="-360363">
              <a:lnSpc>
                <a:spcPct val="100000"/>
              </a:lnSpc>
              <a:buClr>
                <a:srgbClr val="C00000"/>
              </a:buClr>
              <a:buSzPct val="90000"/>
              <a:buFont typeface="+mj-lt"/>
              <a:buAutoNum type="arabicPeriod"/>
            </a:pPr>
            <a:r>
              <a:rPr lang="zh-CN" altLang="zh-CN" sz="2800" dirty="0"/>
              <a:t>云表示的</a:t>
            </a:r>
            <a:r>
              <a:rPr lang="zh-CN" altLang="en-US" sz="2800" dirty="0"/>
              <a:t>网络</a:t>
            </a:r>
            <a:r>
              <a:rPr lang="zh-CN" altLang="zh-CN" sz="2800" dirty="0"/>
              <a:t>里面就只剩下许多路由器和连接这些路由器的链路</a:t>
            </a:r>
            <a:r>
              <a:rPr lang="zh-CN" altLang="en-US" sz="2800" dirty="0"/>
              <a:t>，</a:t>
            </a:r>
            <a:r>
              <a:rPr lang="zh-CN" altLang="zh-CN" sz="2800" dirty="0"/>
              <a:t>把有关的计算机画在云的外面</a:t>
            </a:r>
            <a:r>
              <a:rPr lang="zh-CN" altLang="en-US" sz="2800" dirty="0"/>
              <a:t>。</a:t>
            </a:r>
            <a:r>
              <a:rPr lang="zh-CN" altLang="zh-CN" sz="2800" dirty="0">
                <a:solidFill>
                  <a:srgbClr val="0000CC"/>
                </a:solidFill>
              </a:rPr>
              <a:t>习惯上，与网络相连的计算机常称为</a:t>
            </a:r>
            <a:r>
              <a:rPr lang="zh-CN" altLang="zh-CN" sz="2800" dirty="0">
                <a:solidFill>
                  <a:srgbClr val="FF0000"/>
                </a:solidFill>
              </a:rPr>
              <a:t>主机</a:t>
            </a:r>
            <a:r>
              <a:rPr lang="en-US" altLang="zh-CN" sz="2800" dirty="0">
                <a:solidFill>
                  <a:srgbClr val="FF0000"/>
                </a:solidFill>
              </a:rPr>
              <a:t> </a:t>
            </a:r>
            <a:r>
              <a:rPr lang="en-US" altLang="zh-CN" sz="2800" dirty="0">
                <a:solidFill>
                  <a:srgbClr val="0000CC"/>
                </a:solidFill>
              </a:rPr>
              <a:t>(host)</a:t>
            </a:r>
            <a:r>
              <a:rPr lang="zh-CN" altLang="en-US" sz="2800" dirty="0">
                <a:solidFill>
                  <a:srgbClr val="0000CC"/>
                </a:solidFill>
              </a:rPr>
              <a:t>。</a:t>
            </a: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40"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把许多计算机连接在一起</a:t>
            </a:r>
            <a:r>
              <a:rPr lang="zh-CN" altLang="en-US" dirty="0"/>
              <a:t>。</a:t>
            </a:r>
            <a:endParaRPr lang="en-US" altLang="zh-CN" dirty="0"/>
          </a:p>
          <a:p>
            <a:r>
              <a:rPr lang="zh-CN" altLang="zh-CN" dirty="0">
                <a:solidFill>
                  <a:srgbClr val="FF0000"/>
                </a:solidFill>
              </a:rPr>
              <a:t>互连网</a:t>
            </a:r>
            <a:r>
              <a:rPr lang="zh-CN" altLang="zh-CN" dirty="0"/>
              <a:t>则把许多网络通过路由器连接在一起</a:t>
            </a:r>
            <a:r>
              <a:rPr lang="zh-CN" altLang="en-US" dirty="0"/>
              <a:t>。</a:t>
            </a:r>
            <a:endParaRPr lang="en-US" altLang="zh-CN" dirty="0"/>
          </a:p>
          <a:p>
            <a:r>
              <a:rPr lang="zh-CN" altLang="zh-CN" dirty="0"/>
              <a:t>与网络相连的计算机常称为</a:t>
            </a:r>
            <a:r>
              <a:rPr lang="zh-CN" altLang="zh-CN" dirty="0">
                <a:solidFill>
                  <a:srgbClr val="0000CC"/>
                </a:solidFill>
              </a:rPr>
              <a:t>主机</a:t>
            </a:r>
            <a:r>
              <a:rPr lang="zh-CN" altLang="en-US" dirty="0"/>
              <a:t>。</a:t>
            </a:r>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5" name="Oval 1324"/>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9" name="Oval 1328"/>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4" name="Oval 1348"/>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8" name="Oval 1352"/>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3" name="Oval 1360"/>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7" name="Oval 1364"/>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rot="21599999">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2" name="Oval 1432"/>
                <p:cNvSpPr>
                  <a:spLocks noChangeArrowheads="1"/>
                </p:cNvSpPr>
                <p:nvPr/>
              </p:nvSpPr>
              <p:spPr bwMode="auto">
                <a:xfrm rot="20039999">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3" name="Oval 1433"/>
                <p:cNvSpPr>
                  <a:spLocks noChangeArrowheads="1"/>
                </p:cNvSpPr>
                <p:nvPr/>
              </p:nvSpPr>
              <p:spPr bwMode="auto">
                <a:xfrm rot="21599999">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5" name="Oval 1435"/>
                <p:cNvSpPr>
                  <a:spLocks noChangeArrowheads="1"/>
                </p:cNvSpPr>
                <p:nvPr/>
              </p:nvSpPr>
              <p:spPr bwMode="auto">
                <a:xfrm rot="21599999">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6" name="Oval 1436"/>
                <p:cNvSpPr>
                  <a:spLocks noChangeArrowheads="1"/>
                </p:cNvSpPr>
                <p:nvPr/>
              </p:nvSpPr>
              <p:spPr bwMode="auto">
                <a:xfrm rot="19739999">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7" name="Freeform 1437"/>
                <p:cNvSpPr>
                  <a:spLocks/>
                </p:cNvSpPr>
                <p:nvPr/>
              </p:nvSpPr>
              <p:spPr bwMode="auto">
                <a:xfrm rot="21599999">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8" name="Freeform 1438"/>
                <p:cNvSpPr>
                  <a:spLocks/>
                </p:cNvSpPr>
                <p:nvPr/>
              </p:nvSpPr>
              <p:spPr bwMode="auto">
                <a:xfrm rot="21599999">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89" name="Freeform 1439"/>
                <p:cNvSpPr>
                  <a:spLocks/>
                </p:cNvSpPr>
                <p:nvPr/>
              </p:nvSpPr>
              <p:spPr bwMode="auto">
                <a:xfrm rot="21599999">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1" name="Oval 1408"/>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5" name="Oval 1412"/>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0" name="Oval 1420"/>
                <p:cNvSpPr>
                  <a:spLocks noChangeArrowheads="1"/>
                </p:cNvSpPr>
                <p:nvPr/>
              </p:nvSpPr>
              <p:spPr bwMode="auto">
                <a:xfrm rot="20039999">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4" name="Oval 1424"/>
                <p:cNvSpPr>
                  <a:spLocks noChangeArrowheads="1"/>
                </p:cNvSpPr>
                <p:nvPr/>
              </p:nvSpPr>
              <p:spPr bwMode="auto">
                <a:xfrm rot="19739999">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49" name="Oval 1472"/>
                <p:cNvSpPr>
                  <a:spLocks noChangeArrowheads="1"/>
                </p:cNvSpPr>
                <p:nvPr/>
              </p:nvSpPr>
              <p:spPr bwMode="auto">
                <a:xfrm rot="2004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3" name="Oval 1476"/>
                <p:cNvSpPr>
                  <a:spLocks noChangeArrowheads="1"/>
                </p:cNvSpPr>
                <p:nvPr/>
              </p:nvSpPr>
              <p:spPr bwMode="auto">
                <a:xfrm rot="1974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a:latin typeface="+mn-lt"/>
                  <a:ea typeface="黑体" pitchFamily="2" charset="-122"/>
                </a:rPr>
                <a:t>主机</a:t>
              </a:r>
              <a:r>
                <a:rPr lang="zh-CN" altLang="en-US" sz="2400" b="1" dirty="0">
                  <a:latin typeface="+mn-lt"/>
                  <a:ea typeface="黑体" pitchFamily="2" charset="-122"/>
                </a:rPr>
                <a:t>可以是计算机，也可以是</a:t>
              </a:r>
              <a:r>
                <a:rPr lang="zh-CN" altLang="zh-CN" sz="2400" b="1" dirty="0">
                  <a:latin typeface="+mn-lt"/>
                  <a:ea typeface="黑体" pitchFamily="2" charset="-122"/>
                </a:rPr>
                <a:t>智能手机</a:t>
              </a:r>
              <a:r>
                <a:rPr lang="zh-CN" altLang="en-US" sz="2400" b="1" dirty="0">
                  <a:latin typeface="+mn-lt"/>
                  <a:ea typeface="黑体" pitchFamily="2" charset="-122"/>
                </a:rPr>
                <a:t>等</a:t>
              </a:r>
              <a:r>
                <a:rPr lang="zh-CN" altLang="zh-CN" sz="2400" b="1" dirty="0">
                  <a:latin typeface="+mn-lt"/>
                  <a:ea typeface="黑体" pitchFamily="2" charset="-122"/>
                </a:rPr>
                <a:t>智能机器。</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第一阶段：</a:t>
            </a:r>
            <a:r>
              <a:rPr lang="zh-CN" altLang="en-US" dirty="0"/>
              <a:t>从单个网络 </a:t>
            </a:r>
            <a:r>
              <a:rPr lang="en-US" altLang="zh-CN" dirty="0"/>
              <a:t>ARPANET </a:t>
            </a:r>
            <a:r>
              <a:rPr lang="zh-CN" altLang="en-US" dirty="0"/>
              <a:t>向互联网发展的过程。</a:t>
            </a:r>
            <a:endParaRPr lang="en-US" altLang="zh-CN" dirty="0"/>
          </a:p>
          <a:p>
            <a:r>
              <a:rPr lang="en-US" altLang="zh-CN" dirty="0"/>
              <a:t>1969</a:t>
            </a:r>
            <a:r>
              <a:rPr lang="zh-CN" altLang="en-US" dirty="0"/>
              <a:t>年，冷战时期美国国防部军事网络。 </a:t>
            </a:r>
          </a:p>
          <a:p>
            <a:r>
              <a:rPr lang="en-US" altLang="zh-CN" dirty="0"/>
              <a:t>1983 </a:t>
            </a:r>
            <a:r>
              <a:rPr lang="zh-CN" altLang="en-US" dirty="0"/>
              <a:t>年， </a:t>
            </a:r>
            <a:r>
              <a:rPr lang="en-US" altLang="zh-CN" dirty="0"/>
              <a:t>TCP/IP </a:t>
            </a:r>
            <a:r>
              <a:rPr lang="zh-CN" altLang="en-US" dirty="0"/>
              <a:t>协议成为 </a:t>
            </a:r>
            <a:r>
              <a:rPr lang="en-US" altLang="zh-CN" dirty="0"/>
              <a:t>ARPANET </a:t>
            </a:r>
            <a:r>
              <a:rPr lang="zh-CN" altLang="en-US" dirty="0"/>
              <a:t>上的标准协议，</a:t>
            </a:r>
            <a:r>
              <a:rPr lang="zh-CN" altLang="zh-CN" dirty="0"/>
              <a:t>使得所有使用</a:t>
            </a:r>
            <a:r>
              <a:rPr lang="en-US" altLang="zh-CN" dirty="0"/>
              <a:t> TCP/IP </a:t>
            </a:r>
            <a:r>
              <a:rPr lang="zh-CN" altLang="zh-CN" dirty="0"/>
              <a:t>协议的计算机都能利用互连网相互通信</a:t>
            </a:r>
            <a:r>
              <a:rPr lang="zh-CN" altLang="en-US" dirty="0"/>
              <a:t>。</a:t>
            </a:r>
          </a:p>
          <a:p>
            <a:r>
              <a:rPr lang="zh-CN" altLang="en-US" dirty="0"/>
              <a:t>人们把 </a:t>
            </a:r>
            <a:r>
              <a:rPr lang="en-US" altLang="zh-CN" dirty="0"/>
              <a:t>1983 </a:t>
            </a:r>
            <a:r>
              <a:rPr lang="zh-CN" altLang="en-US" dirty="0"/>
              <a:t>年作为互联网的诞生时间。</a:t>
            </a:r>
            <a:endParaRPr lang="en-US" altLang="zh-CN" dirty="0"/>
          </a:p>
          <a:p>
            <a:r>
              <a:rPr lang="zh-CN" altLang="en-US" dirty="0"/>
              <a:t>后来依次连入大学和科研机构，商业企业。</a:t>
            </a:r>
            <a:endParaRPr lang="en-US" altLang="zh-CN" dirty="0"/>
          </a:p>
          <a:p>
            <a:r>
              <a:rPr lang="en-US" altLang="zh-CN" dirty="0"/>
              <a:t>1990</a:t>
            </a:r>
            <a:r>
              <a:rPr lang="zh-CN" altLang="zh-CN" dirty="0"/>
              <a:t>年</a:t>
            </a:r>
            <a:r>
              <a:rPr lang="zh-CN" altLang="en-US" dirty="0"/>
              <a:t>，</a:t>
            </a:r>
            <a:r>
              <a:rPr lang="en-US" altLang="zh-CN" dirty="0"/>
              <a:t>ARPANET </a:t>
            </a:r>
            <a:r>
              <a:rPr lang="zh-CN" altLang="zh-CN" dirty="0"/>
              <a:t>正式宣布关闭</a:t>
            </a:r>
            <a:r>
              <a:rPr lang="zh-CN" altLang="en-US" dirty="0"/>
              <a:t>。</a:t>
            </a:r>
          </a:p>
          <a:p>
            <a:endParaRPr lang="en-US" altLang="zh-CN" dirty="0"/>
          </a:p>
        </p:txBody>
      </p:sp>
    </p:spTree>
    <p:extLst>
      <p:ext uri="{BB962C8B-B14F-4D97-AF65-F5344CB8AC3E}">
        <p14:creationId xmlns:p14="http://schemas.microsoft.com/office/powerpoint/2010/main" val="337514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a:solidFill>
                  <a:srgbClr val="FF0000"/>
                </a:solidFill>
              </a:rPr>
              <a:t>“</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（互连网）是一个通用名词，它泛指由多个计算机网络互连而成的网络。 </a:t>
            </a:r>
          </a:p>
          <a:p>
            <a:r>
              <a:rPr lang="zh-CN" altLang="en-US" dirty="0"/>
              <a:t>以</a:t>
            </a:r>
            <a:r>
              <a:rPr lang="zh-CN" altLang="en-US" dirty="0">
                <a:solidFill>
                  <a:srgbClr val="FF0000"/>
                </a:solidFill>
              </a:rPr>
              <a:t>大写字母 </a:t>
            </a:r>
            <a:r>
              <a:rPr lang="en-US" altLang="zh-CN" dirty="0">
                <a:solidFill>
                  <a:srgbClr val="FF0000"/>
                </a:solidFill>
              </a:rPr>
              <a:t>“I” </a:t>
            </a:r>
            <a:r>
              <a:rPr lang="zh-CN" altLang="en-US" dirty="0"/>
              <a:t>开始的的 </a:t>
            </a:r>
            <a:r>
              <a:rPr lang="en-US" altLang="zh-CN" dirty="0"/>
              <a:t>Internet</a:t>
            </a:r>
            <a:r>
              <a:rPr lang="zh-CN" altLang="en-US" dirty="0"/>
              <a:t>（互联网</a:t>
            </a:r>
            <a:r>
              <a:rPr lang="zh-CN" altLang="zh-CN" dirty="0"/>
              <a:t>或因特网</a:t>
            </a:r>
            <a:r>
              <a:rPr lang="zh-CN" altLang="en-US" dirty="0"/>
              <a:t>）则是一个专用名词，它指当前全球最大的、开放的、由众多网络相互连接而成的特定计算机网络，它采用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r>
              <a:rPr lang="zh-CN" altLang="zh-CN" sz="3200" b="1">
                <a:solidFill>
                  <a:srgbClr val="000099"/>
                </a:solidFill>
                <a:ea typeface="黑体" pitchFamily="2" charset="-122"/>
              </a:rPr>
              <a:t>任意把几个计算机网络互连起来（不管采用什么协议），并能够相互通信，这样构成的是一个互连网</a:t>
            </a:r>
            <a:r>
              <a:rPr lang="en-US" altLang="zh-CN" sz="3200" b="1">
                <a:solidFill>
                  <a:srgbClr val="000099"/>
                </a:solidFill>
                <a:ea typeface="黑体" pitchFamily="2" charset="-122"/>
              </a:rPr>
              <a:t> (internet)</a:t>
            </a:r>
            <a:r>
              <a:rPr lang="zh-CN" altLang="zh-CN" sz="3200" b="1">
                <a:solidFill>
                  <a:srgbClr val="000099"/>
                </a:solidFill>
                <a:ea typeface="黑体" pitchFamily="2" charset="-122"/>
              </a:rPr>
              <a:t>，而不是互联网</a:t>
            </a:r>
            <a:r>
              <a:rPr lang="en-US" altLang="zh-CN" sz="3200" b="1">
                <a:solidFill>
                  <a:srgbClr val="000099"/>
                </a:solidFill>
                <a:ea typeface="黑体" pitchFamily="2" charset="-122"/>
              </a:rPr>
              <a:t> (Internet)</a:t>
            </a:r>
            <a:r>
              <a:rPr lang="zh-CN" altLang="zh-CN" sz="3200" b="1">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第二阶段：</a:t>
            </a:r>
            <a:r>
              <a:rPr lang="zh-CN" altLang="en-US" dirty="0"/>
              <a:t>建成了三级结构的互联网。 </a:t>
            </a:r>
          </a:p>
          <a:p>
            <a:r>
              <a:rPr lang="zh-CN" altLang="en-US" dirty="0"/>
              <a:t>它是一个三级计算机网络，分为主干网、地区网和校园网（或企业网）。</a:t>
            </a:r>
            <a:endParaRPr lang="en-US" altLang="zh-CN" dirty="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0" algn="ctr"/>
              <a:r>
                <a:rPr lang="zh-CN" altLang="en-US" sz="2400" b="1">
                  <a:solidFill>
                    <a:srgbClr val="000000"/>
                  </a:solidFill>
                  <a:latin typeface="Arial"/>
                  <a:ea typeface="黑体" pitchFamily="2" charset="-122"/>
                </a:rPr>
                <a:t>主干网</a:t>
              </a:r>
              <a:endParaRPr lang="zh-CN" altLang="en-US" sz="2400" b="1" dirty="0">
                <a:solidFill>
                  <a:srgbClr val="000000"/>
                </a:solidFill>
                <a:latin typeface="Arial"/>
                <a:ea typeface="黑体" pitchFamily="2" charset="-122"/>
              </a:endParaRP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2004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974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2004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974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2004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974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2004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974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a:r>
                <a:rPr lang="zh-CN" altLang="en-US" sz="2000" b="1">
                  <a:solidFill>
                    <a:srgbClr val="000000"/>
                  </a:solidFill>
                  <a:latin typeface="Arial"/>
                  <a:ea typeface="黑体" pitchFamily="2" charset="-122"/>
                </a:rPr>
                <a:t>地区网</a:t>
              </a:r>
              <a:endParaRPr lang="zh-CN" altLang="en-US" sz="2000" b="1" dirty="0">
                <a:solidFill>
                  <a:srgbClr val="000000"/>
                </a:solidFill>
                <a:latin typeface="Arial"/>
                <a:ea typeface="黑体" pitchFamily="2" charset="-122"/>
              </a:endParaRP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a:r>
                <a:rPr lang="zh-CN" altLang="en-US" sz="2000" b="1">
                  <a:solidFill>
                    <a:srgbClr val="000000"/>
                  </a:solidFill>
                  <a:latin typeface="Arial"/>
                  <a:ea typeface="黑体" pitchFamily="2" charset="-122"/>
                </a:rPr>
                <a:t>地区网</a:t>
              </a:r>
              <a:endParaRPr lang="zh-CN" altLang="en-US" sz="2000" b="1" dirty="0">
                <a:solidFill>
                  <a:srgbClr val="000000"/>
                </a:solidFill>
                <a:latin typeface="Arial"/>
                <a:ea typeface="黑体" pitchFamily="2" charset="-122"/>
              </a:endParaRP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2004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974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latin typeface="+mn-lt"/>
                      <a:ea typeface="黑体" pitchFamily="2" charset="-122"/>
                    </a:rPr>
                    <a:t>校园网</a:t>
                  </a: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lvl="0" algn="ctr"/>
              <a:r>
                <a:rPr lang="zh-CN" altLang="en-US" sz="2000" b="1">
                  <a:solidFill>
                    <a:srgbClr val="000000"/>
                  </a:solidFill>
                  <a:latin typeface="Arial"/>
                  <a:ea typeface="黑体" pitchFamily="2" charset="-122"/>
                </a:rPr>
                <a:t>地区网</a:t>
              </a:r>
              <a:endParaRPr lang="zh-CN" altLang="en-US" sz="2000" b="1" dirty="0">
                <a:solidFill>
                  <a:srgbClr val="000000"/>
                </a:solidFill>
                <a:latin typeface="Arial"/>
                <a:ea typeface="黑体" pitchFamily="2" charset="-122"/>
              </a:endParaRPr>
            </a:p>
          </p:txBody>
        </p:sp>
      </p:grpSp>
    </p:spTree>
    <p:extLst>
      <p:ext uri="{BB962C8B-B14F-4D97-AF65-F5344CB8AC3E}">
        <p14:creationId xmlns:p14="http://schemas.microsoft.com/office/powerpoint/2010/main" val="1942423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互联网基础结构发展的三个阶段</a:t>
            </a:r>
            <a:endParaRPr lang="zh-CN" altLang="en-US" sz="3600" dirty="0"/>
          </a:p>
        </p:txBody>
      </p:sp>
      <p:sp>
        <p:nvSpPr>
          <p:cNvPr id="303107" name="Rectangle 3"/>
          <p:cNvSpPr>
            <a:spLocks noGrp="1" noChangeArrowheads="1"/>
          </p:cNvSpPr>
          <p:nvPr>
            <p:ph idx="1"/>
          </p:nvPr>
        </p:nvSpPr>
        <p:spPr/>
        <p:txBody>
          <a:bodyPr/>
          <a:lstStyle/>
          <a:p>
            <a:r>
              <a:rPr lang="zh-CN" altLang="en-US" sz="2800" dirty="0">
                <a:solidFill>
                  <a:srgbClr val="FF0000"/>
                </a:solidFill>
              </a:rPr>
              <a:t>第三阶段：</a:t>
            </a:r>
            <a:r>
              <a:rPr lang="zh-CN" altLang="en-US" sz="2800" dirty="0"/>
              <a:t>逐渐形成了多层次 </a:t>
            </a:r>
            <a:r>
              <a:rPr lang="en-US" altLang="zh-CN" sz="2800" dirty="0"/>
              <a:t>ISP </a:t>
            </a:r>
            <a:r>
              <a:rPr lang="zh-CN" altLang="en-US" sz="2800" dirty="0"/>
              <a:t>结构的互联网。 </a:t>
            </a:r>
            <a:endParaRPr lang="en-US" altLang="zh-CN" sz="2800" dirty="0"/>
          </a:p>
          <a:p>
            <a:r>
              <a:rPr lang="zh-CN" altLang="en-US" sz="2800" dirty="0"/>
              <a:t>出现了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a:t>。</a:t>
            </a:r>
            <a:endParaRPr lang="en-US" altLang="zh-CN" sz="2800" dirty="0"/>
          </a:p>
          <a:p>
            <a:r>
              <a:rPr lang="zh-CN" altLang="zh-CN" sz="2800" dirty="0"/>
              <a:t>任何机构和个人只要向某个</a:t>
            </a:r>
            <a:r>
              <a:rPr lang="en-US" altLang="zh-CN" sz="2800" dirty="0"/>
              <a:t> ISP </a:t>
            </a:r>
            <a:r>
              <a:rPr lang="zh-CN" altLang="zh-CN" sz="2800" dirty="0"/>
              <a:t>交纳规定的费用，就可</a:t>
            </a:r>
            <a:r>
              <a:rPr lang="zh-CN" altLang="en-US" sz="2800" dirty="0"/>
              <a:t>从</a:t>
            </a:r>
            <a:r>
              <a:rPr lang="zh-CN" altLang="zh-CN" sz="2800" dirty="0"/>
              <a:t>该</a:t>
            </a:r>
            <a:r>
              <a:rPr lang="en-US" altLang="zh-CN" sz="2800" dirty="0"/>
              <a:t> ISP </a:t>
            </a:r>
            <a:r>
              <a:rPr lang="zh-CN" altLang="zh-CN" sz="2800" dirty="0"/>
              <a:t>获取所需</a:t>
            </a:r>
            <a:r>
              <a:rPr lang="en-US" altLang="zh-CN" sz="2800" dirty="0"/>
              <a:t> IP </a:t>
            </a:r>
            <a:r>
              <a:rPr lang="zh-CN" altLang="zh-CN" sz="2800" dirty="0"/>
              <a:t>地址的使用权，并可通过该</a:t>
            </a:r>
            <a:r>
              <a:rPr lang="en-US" altLang="zh-CN" sz="2800" dirty="0"/>
              <a:t> ISP </a:t>
            </a:r>
            <a:r>
              <a:rPr lang="zh-CN" altLang="zh-CN" sz="2800" dirty="0"/>
              <a:t>接入到互联网</a:t>
            </a:r>
            <a:r>
              <a:rPr lang="zh-CN" altLang="en-US" sz="2800" dirty="0"/>
              <a:t>。</a:t>
            </a:r>
            <a:endParaRPr lang="en-US" altLang="zh-CN" sz="2800" dirty="0"/>
          </a:p>
          <a:p>
            <a:r>
              <a:rPr lang="zh-CN" altLang="zh-CN" sz="2800" dirty="0"/>
              <a:t>根据提供服务的覆盖面积大小以及所拥有的</a:t>
            </a:r>
            <a:r>
              <a:rPr lang="en-US" altLang="zh-CN" sz="2800" dirty="0"/>
              <a:t> IP </a:t>
            </a:r>
            <a:r>
              <a:rPr lang="zh-CN" altLang="zh-CN" sz="2800" dirty="0"/>
              <a:t>地址数目的不同，</a:t>
            </a:r>
            <a:r>
              <a:rPr lang="en-US" altLang="zh-CN" sz="2800" dirty="0"/>
              <a:t>ISP </a:t>
            </a:r>
            <a:r>
              <a:rPr lang="zh-CN" altLang="zh-CN" sz="2800" dirty="0"/>
              <a:t>也分成为</a:t>
            </a:r>
            <a:r>
              <a:rPr lang="zh-CN" altLang="zh-CN" sz="2800" dirty="0">
                <a:solidFill>
                  <a:srgbClr val="0000CC"/>
                </a:solidFill>
              </a:rPr>
              <a:t>不同层次的</a:t>
            </a:r>
            <a:r>
              <a:rPr lang="en-US" altLang="zh-CN" sz="2800" dirty="0">
                <a:solidFill>
                  <a:srgbClr val="0000CC"/>
                </a:solidFill>
              </a:rPr>
              <a:t> ISP</a:t>
            </a:r>
            <a:r>
              <a:rPr lang="zh-CN" altLang="zh-CN" sz="2800" dirty="0"/>
              <a:t>：</a:t>
            </a:r>
            <a:r>
              <a:rPr lang="zh-CN" altLang="zh-CN" sz="2800" dirty="0">
                <a:solidFill>
                  <a:srgbClr val="FF0000"/>
                </a:solidFill>
              </a:rPr>
              <a:t>主干</a:t>
            </a:r>
            <a:r>
              <a:rPr lang="en-US" altLang="zh-CN" sz="2800" dirty="0">
                <a:solidFill>
                  <a:srgbClr val="FF0000"/>
                </a:solidFill>
              </a:rPr>
              <a:t> ISP</a:t>
            </a:r>
            <a:r>
              <a:rPr lang="zh-CN" altLang="zh-CN" sz="2800" dirty="0">
                <a:solidFill>
                  <a:srgbClr val="FF0000"/>
                </a:solidFill>
              </a:rPr>
              <a:t>、地区</a:t>
            </a:r>
            <a:r>
              <a:rPr lang="en-US" altLang="zh-CN" sz="2800" dirty="0">
                <a:solidFill>
                  <a:srgbClr val="FF0000"/>
                </a:solidFill>
              </a:rPr>
              <a:t> ISP </a:t>
            </a:r>
            <a:r>
              <a:rPr lang="zh-CN" altLang="zh-CN" sz="2800" dirty="0"/>
              <a:t>和</a:t>
            </a:r>
            <a:r>
              <a:rPr lang="en-US" altLang="zh-CN" sz="2800" dirty="0"/>
              <a:t> </a:t>
            </a:r>
            <a:r>
              <a:rPr lang="zh-CN" altLang="zh-CN" sz="2800" dirty="0">
                <a:solidFill>
                  <a:srgbClr val="FF0000"/>
                </a:solidFill>
              </a:rPr>
              <a:t>本地</a:t>
            </a:r>
            <a:r>
              <a:rPr lang="en-US" altLang="zh-CN" sz="2800" dirty="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世纪的一些重要特征是</a:t>
            </a:r>
            <a:r>
              <a:rPr lang="zh-CN" altLang="en-US" dirty="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的信息时代。</a:t>
            </a:r>
            <a:endParaRPr lang="en-US" altLang="zh-CN" dirty="0"/>
          </a:p>
          <a:p>
            <a:r>
              <a:rPr lang="zh-CN" altLang="zh-CN" dirty="0"/>
              <a:t>网络现在已经成为信息社会的命脉和发展知识经济的</a:t>
            </a:r>
            <a:r>
              <a:rPr lang="zh-CN" altLang="zh-CN" dirty="0">
                <a:solidFill>
                  <a:srgbClr val="FF0000"/>
                </a:solidFill>
              </a:rPr>
              <a:t>重要基础</a:t>
            </a:r>
            <a:r>
              <a:rPr lang="zh-CN" altLang="en-US" dirty="0"/>
              <a:t>。</a:t>
            </a:r>
            <a:endParaRPr lang="en-US" altLang="zh-CN" dirty="0"/>
          </a:p>
          <a:p>
            <a:r>
              <a:rPr lang="zh-CN" altLang="en-US" dirty="0"/>
              <a:t>大众熟悉的三大类网络有：</a:t>
            </a:r>
            <a:endParaRPr lang="en-US" altLang="zh-CN" dirty="0"/>
          </a:p>
          <a:p>
            <a:pPr lvl="1"/>
            <a:r>
              <a:rPr lang="zh-CN" altLang="en-US" dirty="0">
                <a:solidFill>
                  <a:srgbClr val="0000CC"/>
                </a:solidFill>
              </a:rPr>
              <a:t>电信网络：</a:t>
            </a:r>
            <a:r>
              <a:rPr lang="zh-CN" altLang="zh-CN" dirty="0"/>
              <a:t>提供电话、电报及传真等服务</a:t>
            </a:r>
            <a:r>
              <a:rPr lang="zh-CN" altLang="en-US" dirty="0"/>
              <a:t>；</a:t>
            </a:r>
            <a:endParaRPr lang="en-US" altLang="zh-CN" dirty="0"/>
          </a:p>
          <a:p>
            <a:pPr lvl="1"/>
            <a:r>
              <a:rPr lang="zh-CN" altLang="en-US" dirty="0">
                <a:solidFill>
                  <a:srgbClr val="0000CC"/>
                </a:solidFill>
              </a:rPr>
              <a:t>有线电视网络：</a:t>
            </a:r>
            <a:r>
              <a:rPr lang="zh-CN" altLang="zh-CN" dirty="0"/>
              <a:t>向用户传送各种电视节目</a:t>
            </a:r>
            <a:r>
              <a:rPr lang="zh-CN" altLang="en-US" dirty="0"/>
              <a:t>；</a:t>
            </a:r>
            <a:endParaRPr lang="en-US" altLang="zh-CN" dirty="0"/>
          </a:p>
          <a:p>
            <a:pPr lvl="1"/>
            <a:r>
              <a:rPr lang="zh-CN" altLang="en-US" dirty="0">
                <a:solidFill>
                  <a:srgbClr val="0000CC"/>
                </a:solidFill>
              </a:rPr>
              <a:t>计算机网络：</a:t>
            </a:r>
            <a:r>
              <a:rPr lang="zh-CN" altLang="zh-CN" dirty="0"/>
              <a:t>使用户</a:t>
            </a:r>
            <a:r>
              <a:rPr lang="zh-CN" altLang="en-US" dirty="0"/>
              <a:t>能</a:t>
            </a:r>
            <a:r>
              <a:rPr lang="zh-CN" altLang="zh-CN" dirty="0"/>
              <a:t>在计算机之间传送数据文件</a:t>
            </a:r>
            <a:r>
              <a:rPr lang="zh-CN" altLang="en-US" dirty="0"/>
              <a:t>；</a:t>
            </a:r>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大公司</a:t>
              </a:r>
              <a:endParaRPr kumimoji="1" lang="zh-CN" altLang="en-US" b="1" dirty="0">
                <a:solidFill>
                  <a:srgbClr val="000000"/>
                </a:solidFill>
                <a:latin typeface="Arial" pitchFamily="34" charset="0"/>
                <a:ea typeface="黑体" pitchFamily="2" charset="-122"/>
                <a:cs typeface="Arial" pitchFamily="34" charset="0"/>
              </a:endParaRP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10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主干 </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endParaRPr kumimoji="1" lang="en-US" altLang="zh-CN" b="1" dirty="0">
                <a:solidFill>
                  <a:srgbClr val="000000"/>
                </a:solidFill>
                <a:latin typeface="Arial" pitchFamily="34" charset="0"/>
                <a:ea typeface="黑体" pitchFamily="2" charset="-122"/>
                <a:cs typeface="Arial" pitchFamily="34" charset="0"/>
              </a:endParaRP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地区 </a:t>
              </a:r>
              <a:r>
                <a:rPr kumimoji="1" lang="zh-CN" altLang="en-US" sz="6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主干 </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endParaRPr kumimoji="1" lang="en-US" altLang="zh-CN" b="1" dirty="0">
                <a:solidFill>
                  <a:srgbClr val="000000"/>
                </a:solidFill>
                <a:latin typeface="Arial" pitchFamily="34" charset="0"/>
                <a:ea typeface="黑体" pitchFamily="2" charset="-122"/>
                <a:cs typeface="Arial" pitchFamily="34" charset="0"/>
              </a:endParaRP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主干 </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地区 </a:t>
              </a:r>
              <a:r>
                <a:rPr kumimoji="1" lang="zh-CN" altLang="en-US" sz="6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地区 </a:t>
              </a:r>
              <a:r>
                <a:rPr kumimoji="1" lang="zh-CN" altLang="en-US" sz="6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endParaRPr kumimoji="1" lang="en-US" altLang="zh-CN" b="1" dirty="0">
                <a:solidFill>
                  <a:srgbClr val="000000"/>
                </a:solidFill>
                <a:latin typeface="Arial" pitchFamily="34" charset="0"/>
                <a:ea typeface="黑体" pitchFamily="2" charset="-122"/>
                <a:cs typeface="Arial" pitchFamily="34" charset="0"/>
              </a:endParaRP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地区 </a:t>
              </a:r>
              <a:r>
                <a:rPr kumimoji="1" lang="zh-CN" altLang="en-US" sz="6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9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lvl="0" algn="ctr"/>
              <a:r>
                <a:rPr kumimoji="1" lang="zh-CN" altLang="en-US" b="1">
                  <a:solidFill>
                    <a:srgbClr val="000000"/>
                  </a:solidFill>
                  <a:latin typeface="Arial" pitchFamily="34" charset="0"/>
                  <a:ea typeface="黑体" pitchFamily="2" charset="-122"/>
                  <a:cs typeface="Arial" pitchFamily="34" charset="0"/>
                </a:rPr>
                <a:t>本地</a:t>
              </a:r>
              <a:r>
                <a:rPr kumimoji="1" lang="zh-CN" altLang="en-US" sz="1000" b="1">
                  <a:solidFill>
                    <a:srgbClr val="000000"/>
                  </a:solidFill>
                  <a:latin typeface="Arial" pitchFamily="34" charset="0"/>
                  <a:ea typeface="黑体" pitchFamily="2" charset="-122"/>
                  <a:cs typeface="Arial" pitchFamily="34" charset="0"/>
                </a:rPr>
                <a:t> </a:t>
              </a:r>
              <a:r>
                <a:rPr kumimoji="1" lang="en-US" altLang="zh-CN" b="1">
                  <a:solidFill>
                    <a:srgbClr val="000000"/>
                  </a:solidFill>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a:latin typeface="Arial" pitchFamily="34" charset="0"/>
                <a:ea typeface="黑体" pitchFamily="2" charset="-122"/>
                <a:cs typeface="Arial" pitchFamily="34" charset="0"/>
              </a:rPr>
              <a:t>基于</a:t>
            </a:r>
            <a:r>
              <a:rPr lang="en-US" altLang="zh-CN" sz="2400" b="1" dirty="0">
                <a:latin typeface="Arial" pitchFamily="34" charset="0"/>
                <a:ea typeface="黑体" pitchFamily="2" charset="-122"/>
                <a:cs typeface="Arial" pitchFamily="34" charset="0"/>
              </a:rPr>
              <a:t> ISP </a:t>
            </a:r>
            <a:r>
              <a:rPr lang="zh-CN" altLang="zh-CN" sz="2400" b="1" dirty="0">
                <a:latin typeface="Arial" pitchFamily="34" charset="0"/>
                <a:ea typeface="黑体" pitchFamily="2" charset="-122"/>
                <a:cs typeface="Arial" pitchFamily="34" charset="0"/>
              </a:rPr>
              <a:t>的多层结构的互联网的概念示意图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solidFill>
                  <a:srgbClr val="000099"/>
                </a:solidFill>
                <a:latin typeface="Arial" pitchFamily="34" charset="0"/>
                <a:ea typeface="黑体" pitchFamily="2" charset="-122"/>
                <a:cs typeface="Arial" pitchFamily="34" charset="0"/>
              </a:rPr>
              <a:t>到</a:t>
            </a:r>
            <a:r>
              <a:rPr lang="en-US" altLang="zh-CN" sz="3200" b="1" dirty="0">
                <a:solidFill>
                  <a:srgbClr val="000099"/>
                </a:solidFill>
                <a:latin typeface="Arial" pitchFamily="34" charset="0"/>
                <a:ea typeface="黑体" pitchFamily="2" charset="-122"/>
                <a:cs typeface="Arial" pitchFamily="34" charset="0"/>
              </a:rPr>
              <a:t>2016 </a:t>
            </a:r>
            <a:r>
              <a:rPr lang="zh-CN" altLang="zh-CN" sz="3200" b="1" dirty="0">
                <a:solidFill>
                  <a:srgbClr val="000099"/>
                </a:solidFill>
                <a:latin typeface="Arial" pitchFamily="34" charset="0"/>
                <a:ea typeface="黑体" pitchFamily="2" charset="-122"/>
                <a:cs typeface="Arial" pitchFamily="34" charset="0"/>
              </a:rPr>
              <a:t>年</a:t>
            </a:r>
            <a:r>
              <a:rPr lang="en-US" altLang="zh-CN" sz="3200" b="1" dirty="0">
                <a:solidFill>
                  <a:srgbClr val="000099"/>
                </a:solidFill>
                <a:latin typeface="Arial" pitchFamily="34" charset="0"/>
                <a:ea typeface="黑体" pitchFamily="2" charset="-122"/>
                <a:cs typeface="Arial" pitchFamily="34" charset="0"/>
              </a:rPr>
              <a:t> 3 </a:t>
            </a:r>
            <a:r>
              <a:rPr lang="zh-CN" altLang="zh-CN" sz="3200" b="1" dirty="0">
                <a:solidFill>
                  <a:srgbClr val="000099"/>
                </a:solidFill>
                <a:latin typeface="Arial" pitchFamily="34" charset="0"/>
                <a:ea typeface="黑体" pitchFamily="2" charset="-122"/>
                <a:cs typeface="Arial" pitchFamily="34" charset="0"/>
              </a:rPr>
              <a:t>月，全球已经有</a:t>
            </a:r>
            <a:r>
              <a:rPr lang="en-US" altLang="zh-CN" sz="3200" b="1" dirty="0">
                <a:solidFill>
                  <a:srgbClr val="000099"/>
                </a:solidFill>
                <a:latin typeface="Arial" pitchFamily="34" charset="0"/>
                <a:ea typeface="黑体" pitchFamily="2" charset="-122"/>
                <a:cs typeface="Arial" pitchFamily="34" charset="0"/>
              </a:rPr>
              <a:t> 226 </a:t>
            </a:r>
            <a:r>
              <a:rPr lang="zh-CN" altLang="zh-CN" sz="3200" b="1" dirty="0">
                <a:solidFill>
                  <a:srgbClr val="000099"/>
                </a:solidFill>
                <a:latin typeface="Arial" pitchFamily="34" charset="0"/>
                <a:ea typeface="黑体" pitchFamily="2" charset="-122"/>
                <a:cs typeface="Arial" pitchFamily="34" charset="0"/>
              </a:rPr>
              <a:t>个</a:t>
            </a:r>
            <a:r>
              <a:rPr lang="en-US" altLang="zh-CN" sz="3200" b="1" dirty="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，分布在</a:t>
            </a:r>
            <a:r>
              <a:rPr lang="en-US" altLang="zh-CN" sz="3200" b="1" dirty="0">
                <a:solidFill>
                  <a:srgbClr val="000099"/>
                </a:solidFill>
                <a:latin typeface="Arial" pitchFamily="34" charset="0"/>
                <a:ea typeface="黑体" pitchFamily="2" charset="-122"/>
                <a:cs typeface="Arial" pitchFamily="34" charset="0"/>
              </a:rPr>
              <a:t> 172 </a:t>
            </a:r>
            <a:r>
              <a:rPr lang="zh-CN" altLang="zh-CN" sz="3200" b="1" dirty="0">
                <a:solidFill>
                  <a:srgbClr val="000099"/>
                </a:solidFill>
                <a:latin typeface="Arial" pitchFamily="34" charset="0"/>
                <a:ea typeface="黑体" pitchFamily="2" charset="-122"/>
                <a:cs typeface="Arial" pitchFamily="34" charset="0"/>
              </a:rPr>
              <a:t>个国家和地区</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a:solidFill>
                  <a:srgbClr val="000099"/>
                </a:solidFill>
                <a:latin typeface="Arial" pitchFamily="34" charset="0"/>
                <a:ea typeface="黑体" pitchFamily="2" charset="-122"/>
                <a:cs typeface="Arial" pitchFamily="34" charset="0"/>
              </a:rPr>
              <a:t>互联网的发展在全世界还很不平衡</a:t>
            </a:r>
            <a:r>
              <a:rPr lang="zh-CN" altLang="en-US" sz="3200" b="1" dirty="0">
                <a:solidFill>
                  <a:srgbClr val="000099"/>
                </a:solidFill>
                <a:latin typeface="Arial" pitchFamily="34" charset="0"/>
                <a:ea typeface="黑体" pitchFamily="2" charset="-122"/>
                <a:cs typeface="Arial" pitchFamily="34" charset="0"/>
              </a:rPr>
              <a:t>。</a:t>
            </a: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a:latin typeface="Arial" pitchFamily="34" charset="0"/>
                <a:ea typeface="黑体" pitchFamily="2" charset="-122"/>
                <a:cs typeface="Arial" pitchFamily="34" charset="0"/>
              </a:rPr>
              <a:t>互联网交换点</a:t>
            </a:r>
            <a:r>
              <a:rPr lang="en-US" altLang="zh-CN" sz="2400" b="1" dirty="0">
                <a:latin typeface="Arial" pitchFamily="34" charset="0"/>
                <a:ea typeface="黑体" pitchFamily="2" charset="-122"/>
                <a:cs typeface="Arial" pitchFamily="34" charset="0"/>
              </a:rPr>
              <a:t> IXP </a:t>
            </a:r>
            <a:r>
              <a:rPr lang="zh-CN" altLang="zh-CN" sz="2400" b="1" dirty="0">
                <a:latin typeface="Arial" pitchFamily="34" charset="0"/>
                <a:ea typeface="黑体" pitchFamily="2" charset="-122"/>
                <a:cs typeface="Arial" pitchFamily="34" charset="0"/>
              </a:rPr>
              <a:t>在全球的分布图（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a:t>互联网已经成为世界上规模最大和增长速率最快的计算机网络，没有人能够准确说出互联网究竟有多大。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(World Wide Web) </a:t>
            </a:r>
            <a:r>
              <a:rPr lang="zh-CN" altLang="en-US" dirty="0"/>
              <a:t>被广泛使用在互联网上，大大方便了广大非网络专业人员对网络的使用，成为互联网的这种指数级增长的主要驱动力。 </a:t>
            </a:r>
          </a:p>
        </p:txBody>
      </p:sp>
    </p:spTree>
    <p:extLst>
      <p:ext uri="{BB962C8B-B14F-4D97-AF65-F5344CB8AC3E}">
        <p14:creationId xmlns:p14="http://schemas.microsoft.com/office/powerpoint/2010/main" val="2523062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a:t>从</a:t>
            </a:r>
            <a:r>
              <a:rPr lang="en-US" altLang="zh-CN" dirty="0"/>
              <a:t> 1993 </a:t>
            </a:r>
            <a:r>
              <a:rPr lang="zh-CN" altLang="zh-CN" dirty="0"/>
              <a:t>年至</a:t>
            </a:r>
            <a:r>
              <a:rPr lang="en-US" altLang="zh-CN" dirty="0"/>
              <a:t> 2016 </a:t>
            </a:r>
            <a:r>
              <a:rPr lang="zh-CN" altLang="zh-CN" dirty="0"/>
              <a:t>年互联网用户数的增长情况</a:t>
            </a:r>
            <a:r>
              <a:rPr lang="zh-CN" altLang="en-US" dirty="0"/>
              <a:t>如图所示</a:t>
            </a:r>
            <a:r>
              <a:rPr lang="zh-CN" altLang="zh-CN" dirty="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a:t>可以看出，在</a:t>
            </a:r>
            <a:r>
              <a:rPr lang="en-US" altLang="zh-CN" dirty="0"/>
              <a:t> 2005 </a:t>
            </a:r>
            <a:r>
              <a:rPr lang="zh-CN" altLang="zh-CN" dirty="0"/>
              <a:t>年互联网的用户数超过了</a:t>
            </a:r>
            <a:r>
              <a:rPr lang="en-US" altLang="zh-CN" dirty="0"/>
              <a:t> 10 </a:t>
            </a:r>
            <a:r>
              <a:rPr lang="zh-CN" altLang="zh-CN" dirty="0"/>
              <a:t>亿，在</a:t>
            </a:r>
            <a:r>
              <a:rPr lang="en-US" altLang="zh-CN" dirty="0"/>
              <a:t> 2010 </a:t>
            </a:r>
            <a:r>
              <a:rPr lang="zh-CN" altLang="zh-CN" dirty="0"/>
              <a:t>年超过了</a:t>
            </a:r>
            <a:r>
              <a:rPr lang="en-US" altLang="zh-CN" dirty="0"/>
              <a:t> 20 </a:t>
            </a:r>
            <a:r>
              <a:rPr lang="zh-CN" altLang="zh-CN" dirty="0"/>
              <a:t>亿，而在</a:t>
            </a:r>
            <a:r>
              <a:rPr lang="en-US" altLang="zh-CN" dirty="0"/>
              <a:t>2014</a:t>
            </a:r>
            <a:r>
              <a:rPr lang="zh-CN" altLang="zh-CN" dirty="0"/>
              <a:t>年</a:t>
            </a:r>
            <a:r>
              <a:rPr lang="en-US" altLang="zh-CN" dirty="0"/>
              <a:t> </a:t>
            </a:r>
            <a:r>
              <a:rPr lang="zh-CN" altLang="zh-CN" dirty="0"/>
              <a:t>已接近了</a:t>
            </a:r>
            <a:r>
              <a:rPr lang="en-US" altLang="zh-CN" dirty="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a:latin typeface="+mn-lt"/>
                <a:ea typeface="黑体" pitchFamily="2" charset="-122"/>
              </a:rPr>
              <a:t>1993 </a:t>
            </a:r>
            <a:r>
              <a:rPr lang="zh-CN" altLang="zh-CN" sz="2000" b="1" dirty="0">
                <a:latin typeface="+mn-lt"/>
                <a:ea typeface="黑体" pitchFamily="2" charset="-122"/>
              </a:rPr>
              <a:t>年至</a:t>
            </a:r>
            <a:r>
              <a:rPr lang="en-US" altLang="zh-CN" sz="2000" b="1" dirty="0">
                <a:latin typeface="+mn-lt"/>
                <a:ea typeface="黑体" pitchFamily="2" charset="-122"/>
              </a:rPr>
              <a:t> 2016 </a:t>
            </a:r>
            <a:r>
              <a:rPr lang="zh-CN" altLang="zh-CN" sz="2000" b="1" dirty="0">
                <a:latin typeface="+mn-lt"/>
                <a:ea typeface="黑体" pitchFamily="2" charset="-122"/>
              </a:rPr>
              <a:t>年互联网用户的增长情况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互联网的发展情况概况</a:t>
            </a:r>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9">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592288">
                  <a:extLst>
                    <a:ext uri="{9D8B030D-6E8A-4147-A177-3AD203B41FA5}">
                      <a16:colId xmlns:a16="http://schemas.microsoft.com/office/drawing/2014/main" val="20004"/>
                    </a:ext>
                  </a:extLst>
                </a:gridCol>
              </a:tblGrid>
              <a:tr h="720080">
                <a:tc>
                  <a:txBody>
                    <a:bodyPr/>
                    <a:lstStyle/>
                    <a:p>
                      <a:pPr algn="ctr"/>
                      <a:r>
                        <a:rPr lang="zh-CN" altLang="en-US" sz="2800" b="1" dirty="0">
                          <a:latin typeface="+mn-lt"/>
                          <a:ea typeface="黑体" pitchFamily="2" charset="-122"/>
                        </a:rPr>
                        <a:t>年份</a:t>
                      </a:r>
                    </a:p>
                  </a:txBody>
                  <a:tcPr anchor="ctr"/>
                </a:tc>
                <a:tc>
                  <a:txBody>
                    <a:bodyPr/>
                    <a:lstStyle/>
                    <a:p>
                      <a:pPr algn="ctr"/>
                      <a:r>
                        <a:rPr lang="zh-CN" altLang="en-US" sz="2800" b="1" dirty="0">
                          <a:latin typeface="+mn-lt"/>
                          <a:ea typeface="黑体" pitchFamily="2" charset="-122"/>
                        </a:rPr>
                        <a:t>网络数</a:t>
                      </a:r>
                    </a:p>
                  </a:txBody>
                  <a:tcPr anchor="ctr"/>
                </a:tc>
                <a:tc>
                  <a:txBody>
                    <a:bodyPr/>
                    <a:lstStyle/>
                    <a:p>
                      <a:pPr algn="ctr"/>
                      <a:r>
                        <a:rPr lang="zh-CN" altLang="en-US" sz="2800" b="1" dirty="0">
                          <a:latin typeface="+mn-lt"/>
                          <a:ea typeface="黑体" pitchFamily="2" charset="-122"/>
                        </a:rPr>
                        <a:t>主机数</a:t>
                      </a:r>
                    </a:p>
                  </a:txBody>
                  <a:tcPr anchor="ctr"/>
                </a:tc>
                <a:tc>
                  <a:txBody>
                    <a:bodyPr/>
                    <a:lstStyle/>
                    <a:p>
                      <a:pPr algn="ctr"/>
                      <a:r>
                        <a:rPr lang="zh-CN" altLang="en-US" sz="2800" b="1" dirty="0">
                          <a:latin typeface="+mn-lt"/>
                          <a:ea typeface="黑体" pitchFamily="2" charset="-122"/>
                        </a:rPr>
                        <a:t>用户数</a:t>
                      </a:r>
                    </a:p>
                  </a:txBody>
                  <a:tcPr anchor="ctr"/>
                </a:tc>
                <a:tc>
                  <a:txBody>
                    <a:bodyPr/>
                    <a:lstStyle/>
                    <a:p>
                      <a:pPr algn="ctr"/>
                      <a:r>
                        <a:rPr lang="zh-CN" altLang="en-US" sz="2800" b="1" dirty="0">
                          <a:latin typeface="+mn-lt"/>
                          <a:ea typeface="黑体" pitchFamily="2" charset="-122"/>
                        </a:rPr>
                        <a:t>管理机构数</a:t>
                      </a:r>
                    </a:p>
                  </a:txBody>
                  <a:tcPr anchor="ctr"/>
                </a:tc>
                <a:extLst>
                  <a:ext uri="{0D108BD9-81ED-4DB2-BD59-A6C34878D82A}">
                    <a16:rowId xmlns:a16="http://schemas.microsoft.com/office/drawing/2014/main" val="10000"/>
                  </a:ext>
                </a:extLst>
              </a:tr>
              <a:tr h="370840">
                <a:tc>
                  <a:txBody>
                    <a:bodyPr/>
                    <a:lstStyle/>
                    <a:p>
                      <a:pPr algn="ctr"/>
                      <a:r>
                        <a:rPr lang="en-US" altLang="zh-CN" sz="2800" b="1" dirty="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0</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2800" b="1" dirty="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1</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2800" b="1" dirty="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2</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3"/>
                  </a:ext>
                </a:extLst>
              </a:tr>
              <a:tr h="370840">
                <a:tc>
                  <a:txBody>
                    <a:bodyPr/>
                    <a:lstStyle/>
                    <a:p>
                      <a:pPr algn="ctr"/>
                      <a:r>
                        <a:rPr lang="en-US" altLang="zh-CN" sz="2800" b="1" dirty="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a:latin typeface="+mn-lt"/>
                          <a:ea typeface="黑体" pitchFamily="2" charset="-122"/>
                        </a:rPr>
                        <a:t>10</a:t>
                      </a:r>
                      <a:r>
                        <a:rPr lang="en-US" altLang="zh-CN" sz="2800" b="1" baseline="30000" dirty="0">
                          <a:latin typeface="+mn-lt"/>
                          <a:ea typeface="黑体" pitchFamily="2" charset="-122"/>
                        </a:rPr>
                        <a:t>3</a:t>
                      </a:r>
                      <a:endParaRPr lang="zh-CN" altLang="en-US" sz="2800" b="1" baseline="30000" dirty="0">
                        <a:latin typeface="+mn-lt"/>
                        <a:ea typeface="黑体" pitchFamily="2" charset="-122"/>
                      </a:endParaRPr>
                    </a:p>
                  </a:txBody>
                  <a:tcPr anchor="ctr"/>
                </a:tc>
                <a:extLst>
                  <a:ext uri="{0D108BD9-81ED-4DB2-BD59-A6C34878D82A}">
                    <a16:rowId xmlns:a16="http://schemas.microsoft.com/office/drawing/2014/main" val="10004"/>
                  </a:ext>
                </a:extLst>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a:latin typeface="+mn-lt"/>
                <a:ea typeface="黑体" pitchFamily="2" charset="-122"/>
              </a:rPr>
              <a:t>互联网的发展概况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a:t>1.2.3  </a:t>
            </a:r>
            <a:r>
              <a:rPr lang="zh-CN" altLang="zh-CN" dirty="0"/>
              <a:t>互联网的标准化工作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互联网研究指导小组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互联网研究部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ea typeface="黑体" pitchFamily="2" charset="-122"/>
                </a:rPr>
                <a:t>互联网工程部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互联网工程指导小组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互联网体系结构</a:t>
              </a: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互联网的标准化工作对互联网的发展起到了非常重要的作用</a:t>
            </a:r>
            <a:r>
              <a:rPr lang="zh-CN" altLang="en-US" sz="3200" b="1" dirty="0">
                <a:latin typeface="+mn-lt"/>
                <a:ea typeface="黑体" pitchFamily="2" charset="-122"/>
              </a:rPr>
              <a:t>。</a:t>
            </a:r>
          </a:p>
        </p:txBody>
      </p:sp>
    </p:spTree>
    <p:extLst>
      <p:ext uri="{BB962C8B-B14F-4D97-AF65-F5344CB8AC3E}">
        <p14:creationId xmlns:p14="http://schemas.microsoft.com/office/powerpoint/2010/main" val="80921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a:t>成为</a:t>
            </a:r>
            <a:r>
              <a:rPr lang="zh-CN" altLang="zh-CN" sz="3600" dirty="0"/>
              <a:t>互联网正式标准要经过三个阶段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0000CC"/>
                </a:solidFill>
              </a:rPr>
              <a:t>互联网草案 </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建议标准 </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a:solidFill>
                  <a:srgbClr val="0000CC"/>
                </a:solidFill>
              </a:rPr>
              <a:t>互联网标准 </a:t>
            </a:r>
            <a:r>
              <a:rPr lang="en-US" altLang="zh-CN" dirty="0"/>
              <a:t>(Internet Standard) ——</a:t>
            </a:r>
            <a:r>
              <a:rPr lang="zh-CN" altLang="zh-CN" dirty="0"/>
              <a:t>达到正式标准后，每个标准就分配到一个编号</a:t>
            </a:r>
            <a:r>
              <a:rPr lang="en-US" altLang="zh-CN" dirty="0"/>
              <a:t> STD </a:t>
            </a:r>
            <a:r>
              <a:rPr lang="en-US" altLang="zh-CN" dirty="0" err="1"/>
              <a:t>xxxx</a:t>
            </a:r>
            <a:r>
              <a:rPr lang="zh-CN" altLang="zh-CN" dirty="0"/>
              <a:t>。</a:t>
            </a:r>
            <a:r>
              <a:rPr lang="en-US" altLang="zh-CN" dirty="0"/>
              <a:t> </a:t>
            </a:r>
            <a:r>
              <a:rPr lang="zh-CN" altLang="zh-CN" dirty="0"/>
              <a:t>一个标准可以和多个</a:t>
            </a:r>
            <a:r>
              <a:rPr lang="en-US" altLang="zh-CN" dirty="0"/>
              <a:t> RFC </a:t>
            </a:r>
            <a:r>
              <a:rPr lang="zh-CN" altLang="zh-CN" dirty="0"/>
              <a:t>文档关联。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a:latin typeface="+mn-lt"/>
                <a:ea typeface="黑体" pitchFamily="2" charset="-122"/>
              </a:rPr>
              <a:t>所有互联网标准都以</a:t>
            </a:r>
            <a:r>
              <a:rPr lang="en-US" altLang="zh-CN" sz="3200" b="1" dirty="0">
                <a:latin typeface="+mn-lt"/>
                <a:ea typeface="黑体" pitchFamily="2" charset="-122"/>
              </a:rPr>
              <a:t> RFC </a:t>
            </a:r>
            <a:r>
              <a:rPr lang="zh-CN" altLang="zh-CN" sz="3200" b="1" dirty="0">
                <a:latin typeface="+mn-lt"/>
                <a:ea typeface="黑体" pitchFamily="2" charset="-122"/>
              </a:rPr>
              <a:t>的形式在互联网上发表</a:t>
            </a:r>
            <a:r>
              <a:rPr lang="zh-CN" altLang="en-US" sz="3200" b="1" dirty="0">
                <a:latin typeface="+mn-lt"/>
                <a:ea typeface="黑体" pitchFamily="2" charset="-122"/>
              </a:rPr>
              <a:t>。</a:t>
            </a:r>
          </a:p>
        </p:txBody>
      </p:sp>
    </p:spTree>
    <p:extLst>
      <p:ext uri="{BB962C8B-B14F-4D97-AF65-F5344CB8AC3E}">
        <p14:creationId xmlns:p14="http://schemas.microsoft.com/office/powerpoint/2010/main" val="3846664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a:t>各种 </a:t>
            </a:r>
            <a:r>
              <a:rPr lang="en-US" altLang="zh-CN" dirty="0"/>
              <a:t>RFC </a:t>
            </a:r>
            <a:r>
              <a:rPr lang="zh-CN" altLang="en-US" dirty="0"/>
              <a:t>之间的关系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162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互联网草案</a:t>
              </a: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chemeClr val="accent2"/>
                  </a:solidFill>
                  <a:ea typeface="黑体" pitchFamily="2" charset="-122"/>
                </a:rPr>
                <a:t>互联网标准</a:t>
              </a: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除了建议标准和互联网标准这两种</a:t>
            </a:r>
            <a:r>
              <a:rPr lang="en-US" altLang="zh-CN" sz="2800" b="1" dirty="0">
                <a:latin typeface="+mn-lt"/>
                <a:ea typeface="黑体" pitchFamily="2" charset="-122"/>
              </a:rPr>
              <a:t> RFC </a:t>
            </a:r>
            <a:r>
              <a:rPr lang="zh-CN" altLang="zh-CN" sz="2800" b="1" dirty="0">
                <a:latin typeface="+mn-lt"/>
                <a:ea typeface="黑体" pitchFamily="2" charset="-122"/>
              </a:rPr>
              <a:t>文档外，还有三种</a:t>
            </a:r>
            <a:r>
              <a:rPr lang="en-US" altLang="zh-CN" sz="2800" b="1" dirty="0">
                <a:latin typeface="+mn-lt"/>
                <a:ea typeface="黑体" pitchFamily="2" charset="-122"/>
              </a:rPr>
              <a:t> RFC </a:t>
            </a:r>
            <a:r>
              <a:rPr lang="zh-CN" altLang="zh-CN" sz="2800" b="1" dirty="0">
                <a:latin typeface="+mn-lt"/>
                <a:ea typeface="黑体" pitchFamily="2" charset="-122"/>
              </a:rPr>
              <a:t>文档，即历史的、实验的和提供信息的</a:t>
            </a:r>
            <a:r>
              <a:rPr lang="en-US" altLang="zh-CN" sz="2800" b="1" dirty="0">
                <a:latin typeface="+mn-lt"/>
                <a:ea typeface="黑体" pitchFamily="2" charset="-122"/>
              </a:rPr>
              <a:t> RFC </a:t>
            </a:r>
            <a:r>
              <a:rPr lang="zh-CN" altLang="zh-CN" sz="2800" b="1" dirty="0">
                <a:latin typeface="+mn-lt"/>
                <a:ea typeface="黑体" pitchFamily="2" charset="-122"/>
              </a:rPr>
              <a:t>文档</a:t>
            </a:r>
            <a:r>
              <a:rPr lang="zh-CN" altLang="en-US" sz="2800" b="1" dirty="0">
                <a:latin typeface="+mn-lt"/>
                <a:ea typeface="黑体" pitchFamily="2" charset="-122"/>
              </a:rPr>
              <a:t>。</a:t>
            </a:r>
          </a:p>
        </p:txBody>
      </p:sp>
    </p:spTree>
    <p:extLst>
      <p:ext uri="{BB962C8B-B14F-4D97-AF65-F5344CB8AC3E}">
        <p14:creationId xmlns:p14="http://schemas.microsoft.com/office/powerpoint/2010/main" val="2510065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zh-CN" dirty="0"/>
              <a:t>互联网</a:t>
            </a:r>
            <a:r>
              <a:rPr lang="zh-CN" altLang="en-US" dirty="0"/>
              <a:t>的组成</a:t>
            </a:r>
          </a:p>
        </p:txBody>
      </p:sp>
      <p:sp>
        <p:nvSpPr>
          <p:cNvPr id="3" name="内容占位符 2"/>
          <p:cNvSpPr>
            <a:spLocks noGrp="1"/>
          </p:cNvSpPr>
          <p:nvPr>
            <p:ph idx="1"/>
          </p:nvPr>
        </p:nvSpPr>
        <p:spPr/>
        <p:txBody>
          <a:bodyPr/>
          <a:lstStyle/>
          <a:p>
            <a:r>
              <a:rPr lang="en-US" altLang="zh-CN" dirty="0"/>
              <a:t>1.3.1  </a:t>
            </a:r>
            <a:r>
              <a:rPr lang="zh-CN" altLang="zh-CN" dirty="0"/>
              <a:t>互联网的边缘部分</a:t>
            </a:r>
          </a:p>
          <a:p>
            <a:r>
              <a:rPr lang="en-US" altLang="zh-CN" dirty="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a:t>从互联网的工作方式上看，可以划分为两大块：</a:t>
            </a:r>
          </a:p>
          <a:p>
            <a:pPr>
              <a:buNone/>
            </a:pPr>
            <a:r>
              <a:rPr lang="en-US" altLang="zh-CN" dirty="0"/>
              <a:t>(1) </a:t>
            </a:r>
            <a:r>
              <a:rPr lang="zh-CN" altLang="en-US" dirty="0">
                <a:solidFill>
                  <a:srgbClr val="FF0000"/>
                </a:solidFill>
              </a:rPr>
              <a:t>边缘部分：</a:t>
            </a:r>
            <a:r>
              <a:rPr lang="zh-CN" altLang="en-US" dirty="0"/>
              <a:t> 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核心部分：</a:t>
            </a:r>
            <a:r>
              <a:rPr lang="zh-CN" altLang="en-US" dirty="0"/>
              <a:t>由大量网络和连接这些网络的路由器组成。这部分是为边缘部分提供服务的（提供连通性和交换）。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zh-CN" altLang="zh-CN" sz="4000" dirty="0"/>
              <a:t>计算机网络在信息时代中的作用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随着技术的发展</a:t>
            </a:r>
            <a:r>
              <a:rPr lang="zh-CN" altLang="en-US" sz="2800" dirty="0"/>
              <a:t>，网络技术</a:t>
            </a:r>
            <a:r>
              <a:rPr lang="zh-CN" altLang="en-US" sz="2800" dirty="0">
                <a:solidFill>
                  <a:srgbClr val="FF0000"/>
                </a:solidFill>
              </a:rPr>
              <a:t>相互融合：</a:t>
            </a:r>
            <a:endParaRPr lang="en-US" altLang="zh-CN" sz="2800" dirty="0">
              <a:solidFill>
                <a:srgbClr val="FF0000"/>
              </a:solidFill>
            </a:endParaRPr>
          </a:p>
          <a:p>
            <a:pPr lvl="1"/>
            <a:r>
              <a:rPr lang="zh-CN" altLang="zh-CN" sz="2400" dirty="0"/>
              <a:t>电信网络和有线电视网络都逐渐融入了现代计算机网络</a:t>
            </a:r>
            <a:r>
              <a:rPr lang="zh-CN" altLang="en-US" sz="2400" dirty="0"/>
              <a:t>技术</a:t>
            </a:r>
            <a:r>
              <a:rPr lang="zh-CN" altLang="zh-CN" sz="2400" dirty="0"/>
              <a:t>，扩大了原有的服务范围</a:t>
            </a:r>
            <a:r>
              <a:rPr lang="zh-CN" altLang="en-US" sz="2400" dirty="0"/>
              <a:t>；</a:t>
            </a:r>
            <a:endParaRPr lang="en-US" altLang="zh-CN" sz="2400" dirty="0"/>
          </a:p>
          <a:p>
            <a:pPr lvl="1"/>
            <a:r>
              <a:rPr lang="zh-CN" altLang="zh-CN" sz="2400" dirty="0"/>
              <a:t>计算机网络也能够向用户提供电话通信、视频通信以及传送视频节目的服务。</a:t>
            </a:r>
            <a:endParaRPr lang="en-US" altLang="zh-CN" sz="2400" dirty="0"/>
          </a:p>
          <a:p>
            <a:r>
              <a:rPr lang="zh-CN" altLang="zh-CN" sz="2800" dirty="0"/>
              <a:t>从理论上讲，可以把上述三种网络融合成一种网络就能够提供所有的上述服务，这就是很早以前就提出来的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a:t>。</a:t>
            </a:r>
            <a:endParaRPr lang="en-US" altLang="zh-CN" sz="2800" dirty="0"/>
          </a:p>
          <a:p>
            <a:r>
              <a:rPr lang="zh-CN" altLang="en-US" sz="2800" dirty="0"/>
              <a:t>但实现融合并不</a:t>
            </a:r>
            <a:r>
              <a:rPr lang="zh-CN" altLang="zh-CN" sz="2800" dirty="0"/>
              <a:t>简单，因为这涉及到各方面的经济利益和行政管辖权的问题。</a:t>
            </a:r>
            <a:endParaRPr lang="en-US" altLang="zh-CN" sz="2800" dirty="0"/>
          </a:p>
        </p:txBody>
      </p:sp>
    </p:spTree>
    <p:extLst>
      <p:ext uri="{BB962C8B-B14F-4D97-AF65-F5344CB8AC3E}">
        <p14:creationId xmlns:p14="http://schemas.microsoft.com/office/powerpoint/2010/main" val="2258305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a:solidFill>
                    <a:srgbClr val="333399"/>
                  </a:solidFill>
                  <a:ea typeface="黑体" pitchFamily="2" charset="-122"/>
                </a:rPr>
                <a:t>互联网的边缘部分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互联网的边缘部分与核心部分</a:t>
            </a:r>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a:latin typeface="+mn-lt"/>
                <a:ea typeface="黑体" pitchFamily="2" charset="-122"/>
              </a:rPr>
              <a:t>互联网的边缘部分与核心部分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a:t>1.3.1  </a:t>
            </a:r>
            <a:r>
              <a:rPr lang="zh-CN" altLang="en-US" dirty="0"/>
              <a:t>互联网的边缘部分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a:solidFill>
                  <a:srgbClr val="FF0000"/>
                </a:solidFill>
              </a:rPr>
              <a:t>端系统 </a:t>
            </a:r>
            <a:r>
              <a:rPr lang="en-US" altLang="zh-CN" dirty="0"/>
              <a:t>(end system)</a:t>
            </a:r>
            <a:r>
              <a:rPr lang="zh-CN" altLang="en-US" dirty="0"/>
              <a:t>。</a:t>
            </a:r>
          </a:p>
          <a:p>
            <a:r>
              <a:rPr lang="zh-CN" altLang="zh-CN" dirty="0">
                <a:solidFill>
                  <a:srgbClr val="FF0000"/>
                </a:solidFill>
              </a:rPr>
              <a:t>端系统在功能上可能有很大的差别</a:t>
            </a:r>
            <a:endParaRPr lang="en-US" altLang="zh-CN" dirty="0">
              <a:solidFill>
                <a:srgbClr val="FF0000"/>
              </a:solidFill>
            </a:endParaRPr>
          </a:p>
          <a:p>
            <a:pPr lvl="1"/>
            <a:r>
              <a:rPr lang="zh-CN" altLang="zh-CN" dirty="0"/>
              <a:t>小的端系统可以是一台普通个人电脑</a:t>
            </a:r>
            <a:r>
              <a:rPr lang="zh-CN" altLang="en-US" dirty="0"/>
              <a:t>，</a:t>
            </a:r>
            <a:r>
              <a:rPr lang="zh-CN" altLang="zh-CN" dirty="0"/>
              <a:t>具有上网功能的智能手机，甚至是一个很小的网络摄像头</a:t>
            </a:r>
            <a:r>
              <a:rPr lang="zh-CN" altLang="en-US" dirty="0"/>
              <a:t>。</a:t>
            </a:r>
            <a:endParaRPr lang="en-US" altLang="zh-CN" dirty="0"/>
          </a:p>
          <a:p>
            <a:pPr lvl="1"/>
            <a:r>
              <a:rPr lang="zh-CN" altLang="zh-CN" dirty="0"/>
              <a:t>大的端系统则可以是一台非常昂贵的大型计算机。</a:t>
            </a:r>
            <a:endParaRPr lang="en-US" altLang="zh-CN" dirty="0"/>
          </a:p>
          <a:p>
            <a:pPr lvl="1"/>
            <a:r>
              <a:rPr lang="zh-CN" altLang="zh-CN" dirty="0"/>
              <a:t>端系统的拥有者可以是个人，也可以是单位（如学校、企业、政府机关等），当然也可以是某个</a:t>
            </a:r>
            <a:r>
              <a:rPr lang="en-US" altLang="zh-CN" dirty="0"/>
              <a:t> ISP</a:t>
            </a:r>
            <a:r>
              <a:rPr lang="zh-CN" altLang="en-US" dirty="0"/>
              <a:t>。</a:t>
            </a:r>
          </a:p>
        </p:txBody>
      </p:sp>
    </p:spTree>
    <p:extLst>
      <p:ext uri="{BB962C8B-B14F-4D97-AF65-F5344CB8AC3E}">
        <p14:creationId xmlns:p14="http://schemas.microsoft.com/office/powerpoint/2010/main" val="2388990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a:t>端系统之间通信的含义</a:t>
            </a:r>
          </a:p>
        </p:txBody>
      </p:sp>
      <p:sp>
        <p:nvSpPr>
          <p:cNvPr id="330755" name="Rectangle 3"/>
          <p:cNvSpPr>
            <a:spLocks noGrp="1" noChangeArrowheads="1"/>
          </p:cNvSpPr>
          <p:nvPr>
            <p:ph idx="1"/>
          </p:nvPr>
        </p:nvSpPr>
        <p:spPr/>
        <p:txBody>
          <a:bodyPr/>
          <a:lstStyle/>
          <a:p>
            <a:r>
              <a:rPr lang="zh-CN" altLang="en-US" dirty="0"/>
              <a:t> “主机 </a:t>
            </a:r>
            <a:r>
              <a:rPr lang="en-US" altLang="zh-CN" dirty="0"/>
              <a:t>A </a:t>
            </a:r>
            <a:r>
              <a:rPr lang="zh-CN" altLang="en-US" dirty="0"/>
              <a:t>和主机 </a:t>
            </a:r>
            <a:r>
              <a:rPr lang="en-US" altLang="zh-CN" dirty="0"/>
              <a:t>B </a:t>
            </a:r>
            <a:r>
              <a:rPr lang="zh-CN" altLang="en-US" dirty="0"/>
              <a:t>进行通信”实际上是指：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a:t>。</a:t>
            </a:r>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endParaRPr lang="en-US" altLang="zh-CN" sz="3200" b="1" dirty="0">
              <a:solidFill>
                <a:schemeClr val="bg1"/>
              </a:solidFill>
              <a:latin typeface="+mn-lt"/>
              <a:ea typeface="黑体" pitchFamily="2" charset="-122"/>
            </a:endParaRPr>
          </a:p>
          <a:p>
            <a:r>
              <a:rPr lang="zh-CN" altLang="en-US" sz="3200" b="1" dirty="0">
                <a:solidFill>
                  <a:schemeClr val="bg1"/>
                </a:solidFill>
                <a:latin typeface="+mn-lt"/>
                <a:ea typeface="黑体" pitchFamily="2" charset="-122"/>
              </a:rPr>
              <a:t>简称为“计算机之间通信”。 </a:t>
            </a:r>
          </a:p>
        </p:txBody>
      </p:sp>
    </p:spTree>
    <p:extLst>
      <p:ext uri="{BB962C8B-B14F-4D97-AF65-F5344CB8AC3E}">
        <p14:creationId xmlns:p14="http://schemas.microsoft.com/office/powerpoint/2010/main" val="1714087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a:t>端系统之间的两种通信方式</a:t>
            </a:r>
          </a:p>
        </p:txBody>
      </p:sp>
      <p:sp>
        <p:nvSpPr>
          <p:cNvPr id="332803" name="Rectangle 3"/>
          <p:cNvSpPr>
            <a:spLocks noGrp="1" noChangeArrowheads="1"/>
          </p:cNvSpPr>
          <p:nvPr>
            <p:ph idx="1"/>
          </p:nvPr>
        </p:nvSpPr>
        <p:spPr/>
        <p:txBody>
          <a:bodyPr/>
          <a:lstStyle/>
          <a:p>
            <a:pPr>
              <a:buNone/>
            </a:pPr>
            <a:r>
              <a:rPr lang="en-US" altLang="zh-CN" dirty="0"/>
              <a:t>	</a:t>
            </a:r>
            <a:r>
              <a:rPr lang="zh-CN" altLang="zh-CN" dirty="0"/>
              <a:t>端系统之间的通信方式</a:t>
            </a:r>
            <a:r>
              <a:rPr lang="zh-CN" altLang="en-US" dirty="0"/>
              <a:t>通常可划分为两大类：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a:t>	</a:t>
            </a:r>
            <a:r>
              <a:rPr lang="zh-CN" altLang="en-US" dirty="0"/>
              <a:t>即 </a:t>
            </a:r>
            <a:r>
              <a:rPr lang="en-US" altLang="zh-CN" dirty="0"/>
              <a:t>Client/Server </a:t>
            </a:r>
            <a:r>
              <a:rPr lang="zh-CN" altLang="en-US" dirty="0"/>
              <a:t>方式，简称为 </a:t>
            </a:r>
            <a:r>
              <a:rPr lang="en-US" altLang="zh-CN" dirty="0"/>
              <a:t>C/S </a:t>
            </a:r>
            <a:r>
              <a:rPr lang="zh-CN" altLang="en-US" dirty="0"/>
              <a:t>方式。 </a:t>
            </a:r>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a:t>Peer</a:t>
            </a:r>
            <a:r>
              <a:rPr lang="zh-CN" altLang="en-US" dirty="0">
                <a:sym typeface="Symbol" pitchFamily="18" charset="2"/>
              </a:rPr>
              <a:t></a:t>
            </a:r>
            <a:r>
              <a:rPr lang="en-US" altLang="zh-CN" dirty="0"/>
              <a:t>to</a:t>
            </a:r>
            <a:r>
              <a:rPr lang="zh-CN" altLang="en-US" dirty="0">
                <a:sym typeface="Symbol" pitchFamily="18" charset="2"/>
              </a:rPr>
              <a:t></a:t>
            </a:r>
            <a:r>
              <a:rPr lang="en-US" altLang="zh-CN" dirty="0"/>
              <a:t>Peer </a:t>
            </a:r>
            <a:r>
              <a:rPr lang="zh-CN" altLang="en-US" dirty="0"/>
              <a:t>方式 ，简称为 </a:t>
            </a:r>
            <a:r>
              <a:rPr lang="en-US" altLang="zh-CN" dirty="0"/>
              <a:t>P2P </a:t>
            </a:r>
            <a:r>
              <a:rPr lang="zh-CN" altLang="en-US" dirty="0"/>
              <a:t>方式。</a:t>
            </a:r>
          </a:p>
        </p:txBody>
      </p:sp>
    </p:spTree>
    <p:extLst>
      <p:ext uri="{BB962C8B-B14F-4D97-AF65-F5344CB8AC3E}">
        <p14:creationId xmlns:p14="http://schemas.microsoft.com/office/powerpoint/2010/main" val="208308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客户服</a:t>
            </a:r>
            <a:r>
              <a:rPr lang="zh-CN" altLang="en-US" dirty="0">
                <a:sym typeface="Symbol" pitchFamily="18" charset="2"/>
              </a:rPr>
              <a:t></a:t>
            </a:r>
            <a:r>
              <a:rPr lang="zh-CN" altLang="en-US" dirty="0"/>
              <a:t>务器方式</a:t>
            </a:r>
          </a:p>
        </p:txBody>
      </p:sp>
      <p:sp>
        <p:nvSpPr>
          <p:cNvPr id="343043" name="Rectangle 3"/>
          <p:cNvSpPr>
            <a:spLocks noGrp="1" noChangeArrowheads="1"/>
          </p:cNvSpPr>
          <p:nvPr>
            <p:ph idx="1"/>
          </p:nvPr>
        </p:nvSpPr>
        <p:spPr/>
        <p:txBody>
          <a:bodyPr/>
          <a:lstStyle/>
          <a:p>
            <a:r>
              <a:rPr lang="zh-CN" altLang="en-US" dirty="0">
                <a:solidFill>
                  <a:srgbClr val="FF0000"/>
                </a:solidFill>
              </a:rPr>
              <a:t>客户 </a:t>
            </a:r>
            <a:r>
              <a:rPr lang="en-US" altLang="zh-CN" dirty="0"/>
              <a:t>(client) </a:t>
            </a:r>
            <a:r>
              <a:rPr lang="zh-CN" altLang="en-US" dirty="0"/>
              <a:t>和</a:t>
            </a:r>
            <a:r>
              <a:rPr lang="zh-CN" altLang="en-US" dirty="0">
                <a:solidFill>
                  <a:srgbClr val="FF0000"/>
                </a:solidFill>
              </a:rPr>
              <a:t>服务器 </a:t>
            </a:r>
            <a:r>
              <a:rPr lang="en-US" altLang="zh-CN" dirty="0"/>
              <a:t>(server) </a:t>
            </a:r>
            <a:r>
              <a:rPr lang="zh-CN" altLang="en-US" dirty="0"/>
              <a:t>都是指通信中所涉及的两个应用进程。</a:t>
            </a:r>
          </a:p>
          <a:p>
            <a:r>
              <a:rPr lang="zh-CN" altLang="en-US" dirty="0"/>
              <a:t>客户</a:t>
            </a:r>
            <a:r>
              <a:rPr lang="zh-CN" altLang="en-US" dirty="0">
                <a:sym typeface="Symbol" pitchFamily="18" charset="2"/>
              </a:rPr>
              <a:t></a:t>
            </a:r>
            <a:r>
              <a:rPr lang="zh-CN" altLang="en-US" dirty="0"/>
              <a:t>服务器方式所描述的是进程之间服务和被服务的关系。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a:t>。</a:t>
            </a:r>
            <a:endParaRPr lang="en-US" altLang="zh-CN" dirty="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66"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提供服务</a:t>
            </a: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客户</a:t>
            </a:r>
            <a:r>
              <a:rPr lang="zh-CN" altLang="en-US" sz="3200" dirty="0">
                <a:sym typeface="Symbol" pitchFamily="18" charset="2"/>
              </a:rPr>
              <a:t></a:t>
            </a:r>
            <a:r>
              <a:rPr lang="zh-CN" altLang="zh-CN" sz="3200" b="1" dirty="0">
                <a:latin typeface="+mn-lt"/>
                <a:ea typeface="黑体" pitchFamily="2" charset="-122"/>
              </a:rPr>
              <a:t>服务器工作方式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对等连接 </a:t>
            </a:r>
            <a:r>
              <a:rPr lang="en-US" altLang="zh-CN" dirty="0"/>
              <a:t>(peer-to-peer</a:t>
            </a:r>
            <a:r>
              <a:rPr lang="zh-CN" altLang="en-US" dirty="0"/>
              <a:t>，简写为 </a:t>
            </a:r>
            <a:r>
              <a:rPr lang="en-US" altLang="zh-CN" dirty="0">
                <a:solidFill>
                  <a:srgbClr val="FF0000"/>
                </a:solidFill>
              </a:rPr>
              <a:t>P2P</a:t>
            </a:r>
            <a:r>
              <a:rPr lang="en-US" altLang="zh-CN" dirty="0"/>
              <a:t>) </a:t>
            </a:r>
            <a:r>
              <a:rPr lang="zh-CN" altLang="en-US" dirty="0"/>
              <a:t>是指两个主机在通信时并不区分哪一个是服务请求方还是服务提供方。</a:t>
            </a:r>
          </a:p>
          <a:p>
            <a:r>
              <a:rPr lang="zh-CN" altLang="en-US" dirty="0"/>
              <a:t>只要两个主机都运行了对等连接软件 </a:t>
            </a:r>
            <a:r>
              <a:rPr lang="en-US" altLang="zh-CN" dirty="0"/>
              <a:t>(P2P </a:t>
            </a:r>
            <a:r>
              <a:rPr lang="zh-CN" altLang="en-US" dirty="0"/>
              <a:t>软件</a:t>
            </a:r>
            <a:r>
              <a:rPr lang="en-US" altLang="zh-CN" dirty="0"/>
              <a:t>) </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每一个主机既是客户又是服务器。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发展</a:t>
            </a:r>
          </a:p>
        </p:txBody>
      </p:sp>
      <p:sp>
        <p:nvSpPr>
          <p:cNvPr id="3" name="内容占位符 2"/>
          <p:cNvSpPr>
            <a:spLocks noGrp="1"/>
          </p:cNvSpPr>
          <p:nvPr>
            <p:ph idx="1"/>
          </p:nvPr>
        </p:nvSpPr>
        <p:spPr/>
        <p:txBody>
          <a:bodyPr/>
          <a:lstStyle/>
          <a:p>
            <a:r>
              <a:rPr lang="zh-CN" altLang="zh-CN" dirty="0"/>
              <a:t>自从</a:t>
            </a:r>
            <a:r>
              <a:rPr lang="en-US" altLang="zh-CN" dirty="0"/>
              <a:t> 20 </a:t>
            </a:r>
            <a:r>
              <a:rPr lang="zh-CN" altLang="zh-CN" dirty="0"/>
              <a:t>世纪</a:t>
            </a:r>
            <a:r>
              <a:rPr lang="en-US" altLang="zh-CN" dirty="0"/>
              <a:t> 90 </a:t>
            </a:r>
            <a:r>
              <a:rPr lang="zh-CN" altLang="zh-CN" dirty="0"/>
              <a:t>年代以后，以</a:t>
            </a:r>
            <a:r>
              <a:rPr lang="en-US" altLang="zh-CN" dirty="0"/>
              <a:t> Internet </a:t>
            </a:r>
            <a:r>
              <a:rPr lang="zh-CN" altLang="zh-CN" dirty="0"/>
              <a:t>为代表的计算机网络得到了飞速的发展</a:t>
            </a:r>
            <a:r>
              <a:rPr lang="zh-CN" altLang="en-US" dirty="0"/>
              <a:t>。</a:t>
            </a:r>
            <a:endParaRPr lang="en-US" altLang="zh-CN" dirty="0"/>
          </a:p>
          <a:p>
            <a:r>
              <a:rPr lang="zh-CN" altLang="en-US" dirty="0"/>
              <a:t>已从最初的教育科研网络（免费）逐步发展成为商业网络（有偿使用）。</a:t>
            </a:r>
            <a:endParaRPr lang="en-US" altLang="zh-CN" dirty="0"/>
          </a:p>
          <a:p>
            <a:r>
              <a:rPr lang="zh-CN" altLang="en-US" dirty="0"/>
              <a:t>已</a:t>
            </a:r>
            <a:r>
              <a:rPr lang="zh-CN" altLang="zh-CN" dirty="0"/>
              <a:t>成为全球最大的和最重要的计算机网络</a:t>
            </a:r>
            <a:r>
              <a:rPr lang="zh-CN" altLang="en-US" dirty="0"/>
              <a:t>。</a:t>
            </a:r>
            <a:endParaRPr lang="en-US" altLang="zh-CN" dirty="0"/>
          </a:p>
          <a:p>
            <a:r>
              <a:rPr lang="zh-CN" altLang="zh-CN" dirty="0"/>
              <a:t>是人类自印刷术发明以来人类在存储和交换信息领域中的最大变革</a:t>
            </a:r>
            <a:r>
              <a:rPr lang="zh-CN" altLang="en-US" dirty="0"/>
              <a:t>。</a:t>
            </a:r>
          </a:p>
        </p:txBody>
      </p:sp>
    </p:spTree>
    <p:extLst>
      <p:ext uri="{BB962C8B-B14F-4D97-AF65-F5344CB8AC3E}">
        <p14:creationId xmlns:p14="http://schemas.microsoft.com/office/powerpoint/2010/main" val="22655564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88"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a:latin typeface="+mn-lt"/>
                <a:ea typeface="黑体" pitchFamily="2" charset="-122"/>
              </a:rPr>
              <a:t>P2P </a:t>
            </a:r>
            <a:r>
              <a:rPr lang="zh-CN" altLang="zh-CN" sz="3200" b="1" dirty="0">
                <a:latin typeface="+mn-lt"/>
                <a:ea typeface="黑体" pitchFamily="2" charset="-122"/>
              </a:rPr>
              <a:t>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网络核心部分是互联网中最复杂的部分。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a:solidFill>
                  <a:srgbClr val="FF0000"/>
                </a:solidFill>
              </a:rPr>
              <a:t>路由器 </a:t>
            </a:r>
            <a:r>
              <a:rPr lang="en-US" altLang="zh-CN" dirty="0"/>
              <a:t>(router)</a:t>
            </a:r>
            <a:r>
              <a:rPr lang="zh-CN" altLang="en-US" dirty="0"/>
              <a:t>。 </a:t>
            </a:r>
          </a:p>
        </p:txBody>
      </p:sp>
    </p:spTree>
    <p:extLst>
      <p:ext uri="{BB962C8B-B14F-4D97-AF65-F5344CB8AC3E}">
        <p14:creationId xmlns:p14="http://schemas.microsoft.com/office/powerpoint/2010/main" val="1797108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53283" name="Rectangle 3"/>
          <p:cNvSpPr>
            <a:spLocks noGrp="1" noChangeArrowheads="1"/>
          </p:cNvSpPr>
          <p:nvPr>
            <p:ph idx="1"/>
          </p:nvPr>
        </p:nvSpPr>
        <p:spPr/>
        <p:txBody>
          <a:bodyPr/>
          <a:lstStyle/>
          <a:p>
            <a:r>
              <a:rPr lang="zh-CN" altLang="en-US" dirty="0"/>
              <a:t>路由器是实现</a:t>
            </a:r>
            <a:r>
              <a:rPr lang="zh-CN" altLang="en-US" dirty="0">
                <a:solidFill>
                  <a:srgbClr val="FF0000"/>
                </a:solidFill>
              </a:rPr>
              <a:t>分组交换 </a:t>
            </a:r>
            <a:r>
              <a:rPr lang="en-US" altLang="zh-CN" dirty="0"/>
              <a:t>(packet switching) </a:t>
            </a:r>
            <a:r>
              <a:rPr lang="zh-CN" altLang="en-US" dirty="0"/>
              <a:t>的关键构件，其任务是</a:t>
            </a:r>
            <a:r>
              <a:rPr lang="zh-CN" altLang="en-US" dirty="0">
                <a:solidFill>
                  <a:srgbClr val="FF0000"/>
                </a:solidFill>
              </a:rPr>
              <a:t>转发</a:t>
            </a:r>
            <a:r>
              <a:rPr lang="zh-CN" altLang="en-US" dirty="0"/>
              <a:t>收到的分组，这是网络核心部分最重要的功能。</a:t>
            </a:r>
            <a:endParaRPr lang="en-US" altLang="zh-CN" dirty="0"/>
          </a:p>
          <a:p>
            <a:r>
              <a:rPr lang="zh-CN" altLang="en-US" dirty="0"/>
              <a:t>为了理解</a:t>
            </a:r>
            <a:r>
              <a:rPr lang="zh-CN" altLang="zh-CN" dirty="0"/>
              <a:t>分组交换，</a:t>
            </a:r>
            <a:r>
              <a:rPr lang="zh-CN" altLang="en-US" dirty="0"/>
              <a:t>首先了解</a:t>
            </a:r>
            <a:r>
              <a:rPr lang="zh-CN" altLang="zh-CN" dirty="0">
                <a:solidFill>
                  <a:srgbClr val="FF0000"/>
                </a:solidFill>
              </a:rPr>
              <a:t>电路交换</a:t>
            </a:r>
            <a:r>
              <a:rPr lang="zh-CN" altLang="zh-CN" dirty="0"/>
              <a:t>的基本概念</a:t>
            </a:r>
            <a:r>
              <a:rPr lang="zh-CN" altLang="en-US" dirty="0"/>
              <a:t>。</a:t>
            </a:r>
          </a:p>
        </p:txBody>
      </p:sp>
    </p:spTree>
    <p:extLst>
      <p:ext uri="{BB962C8B-B14F-4D97-AF65-F5344CB8AC3E}">
        <p14:creationId xmlns:p14="http://schemas.microsoft.com/office/powerpoint/2010/main" val="733406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2 </a:t>
            </a:r>
            <a:r>
              <a:rPr lang="zh-CN" altLang="en-US" sz="3200" b="1" dirty="0">
                <a:latin typeface="+mn-lt"/>
                <a:ea typeface="黑体" pitchFamily="2" charset="-122"/>
              </a:rPr>
              <a:t>部电话机只需要用 </a:t>
            </a:r>
            <a:r>
              <a:rPr lang="en-US" altLang="zh-CN" sz="3200" b="1" dirty="0">
                <a:latin typeface="+mn-lt"/>
                <a:ea typeface="黑体" pitchFamily="2" charset="-122"/>
              </a:rPr>
              <a:t>1 </a:t>
            </a:r>
            <a:r>
              <a:rPr lang="zh-CN" altLang="en-US" sz="3200" b="1" dirty="0">
                <a:latin typeface="+mn-lt"/>
                <a:ea typeface="黑体" pitchFamily="2" charset="-122"/>
              </a:rPr>
              <a:t>对电线直接连接就能够互相通话。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两部电话直接相</a:t>
            </a:r>
            <a:r>
              <a:rPr lang="zh-CN" altLang="en-US" sz="2000" b="1" dirty="0">
                <a:latin typeface="+mn-lt"/>
                <a:ea typeface="黑体" pitchFamily="2" charset="-122"/>
              </a:rPr>
              <a:t>连</a:t>
            </a:r>
          </a:p>
        </p:txBody>
      </p:sp>
    </p:spTree>
    <p:extLst>
      <p:ext uri="{BB962C8B-B14F-4D97-AF65-F5344CB8AC3E}">
        <p14:creationId xmlns:p14="http://schemas.microsoft.com/office/powerpoint/2010/main" val="28192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部电话机两两直接相连，需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(b) 5 </a:t>
            </a:r>
            <a:r>
              <a:rPr lang="zh-CN" altLang="zh-CN" sz="2000" b="1" dirty="0">
                <a:latin typeface="+mn-lt"/>
                <a:ea typeface="黑体" pitchFamily="2" charset="-122"/>
              </a:rPr>
              <a:t>部电话</a:t>
            </a:r>
            <a:r>
              <a:rPr lang="zh-CN" altLang="en-US" sz="2000" b="1" dirty="0">
                <a:latin typeface="+mn-lt"/>
                <a:ea typeface="黑体" pitchFamily="2" charset="-122"/>
              </a:rPr>
              <a:t>机两两直接</a:t>
            </a:r>
            <a:r>
              <a:rPr lang="zh-CN" altLang="zh-CN" sz="2000" b="1" dirty="0">
                <a:latin typeface="+mn-lt"/>
                <a:ea typeface="黑体" pitchFamily="2" charset="-122"/>
              </a:rPr>
              <a:t>相</a:t>
            </a:r>
            <a:r>
              <a:rPr lang="zh-CN" altLang="en-US" sz="2000" b="1" dirty="0">
                <a:latin typeface="+mn-lt"/>
                <a:ea typeface="黑体" pitchFamily="2" charset="-122"/>
              </a:rPr>
              <a:t>连</a:t>
            </a: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a:latin typeface="+mn-lt"/>
                <a:ea typeface="黑体" pitchFamily="2" charset="-122"/>
              </a:rPr>
              <a:t>N </a:t>
            </a:r>
            <a:r>
              <a:rPr lang="zh-CN" altLang="en-US" sz="3200" b="1" dirty="0">
                <a:latin typeface="+mn-lt"/>
                <a:ea typeface="黑体" pitchFamily="2" charset="-122"/>
              </a:rPr>
              <a:t>部电话机两两直接相连，需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a:ea typeface="黑体" pitchFamily="2" charset="-122"/>
              </a:rPr>
              <a:t>这种直接连接方法</a:t>
            </a:r>
            <a:r>
              <a:rPr lang="zh-CN" altLang="en-US" sz="3200" b="1" dirty="0">
                <a:latin typeface="+mn-lt"/>
                <a:ea typeface="黑体" pitchFamily="2" charset="-122"/>
              </a:rPr>
              <a:t>所需要的电线对的数量与电话机数量的平方</a:t>
            </a:r>
            <a:r>
              <a:rPr lang="zh-CN" altLang="en-US" sz="3200" b="1" dirty="0">
                <a:solidFill>
                  <a:srgbClr val="FF0000"/>
                </a:solidFill>
                <a:latin typeface="+mn-lt"/>
                <a:ea typeface="黑体" pitchFamily="2" charset="-122"/>
              </a:rPr>
              <a:t>（ </a:t>
            </a:r>
            <a:r>
              <a:rPr lang="en-US" altLang="zh-CN" sz="3200" b="1" i="1" dirty="0">
                <a:solidFill>
                  <a:srgbClr val="FF0000"/>
                </a:solidFill>
                <a:latin typeface="+mn-lt"/>
                <a:ea typeface="黑体" pitchFamily="2" charset="-122"/>
              </a:rPr>
              <a:t>N</a:t>
            </a:r>
            <a:r>
              <a:rPr lang="en-US" altLang="zh-CN" sz="3200" b="1" baseline="30000" dirty="0">
                <a:solidFill>
                  <a:srgbClr val="FF0000"/>
                </a:solidFill>
                <a:latin typeface="+mn-lt"/>
                <a:ea typeface="黑体" pitchFamily="2" charset="-122"/>
              </a:rPr>
              <a:t>2</a:t>
            </a:r>
            <a:r>
              <a:rPr lang="en-US" altLang="zh-CN" sz="3200" b="1" dirty="0">
                <a:solidFill>
                  <a:srgbClr val="FF0000"/>
                </a:solidFill>
                <a:latin typeface="+mn-lt"/>
                <a:ea typeface="黑体" pitchFamily="2" charset="-122"/>
              </a:rPr>
              <a:t> </a:t>
            </a:r>
            <a:r>
              <a:rPr lang="zh-CN" altLang="en-US" sz="3200" b="1" dirty="0">
                <a:solidFill>
                  <a:srgbClr val="FF0000"/>
                </a:solidFill>
                <a:latin typeface="+mn-lt"/>
                <a:ea typeface="黑体" pitchFamily="2" charset="-122"/>
              </a:rPr>
              <a:t>）</a:t>
            </a:r>
            <a:r>
              <a:rPr lang="zh-CN" altLang="en-US" sz="3200" b="1" dirty="0">
                <a:latin typeface="+mn-lt"/>
                <a:ea typeface="黑体" pitchFamily="2" charset="-122"/>
              </a:rPr>
              <a:t>成正比。</a:t>
            </a:r>
            <a:endParaRPr lang="en-US" altLang="zh-CN" sz="3200" b="1" dirty="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endParaRPr lang="en-US" altLang="zh-CN" dirty="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每一部电话都</a:t>
            </a:r>
            <a:r>
              <a:rPr lang="zh-CN" altLang="en-US" sz="2400" b="1" dirty="0">
                <a:latin typeface="+mn-lt"/>
                <a:ea typeface="黑体" pitchFamily="2" charset="-122"/>
              </a:rPr>
              <a:t>直接</a:t>
            </a:r>
            <a:r>
              <a:rPr lang="zh-CN" altLang="zh-CN" sz="2400" b="1" dirty="0">
                <a:latin typeface="+mn-lt"/>
                <a:ea typeface="黑体" pitchFamily="2" charset="-122"/>
              </a:rPr>
              <a:t>连接到交换机上，而交换机使用交换的方法，让电话用户彼此之间可以很方便地通信。</a:t>
            </a:r>
            <a:r>
              <a:rPr lang="zh-CN" altLang="en-US" sz="2400" b="1" dirty="0">
                <a:latin typeface="+mn-lt"/>
                <a:ea typeface="黑体" pitchFamily="2" charset="-122"/>
              </a:rPr>
              <a:t> </a:t>
            </a:r>
            <a:endParaRPr lang="en-US" altLang="zh-CN" sz="2400" b="1" dirty="0">
              <a:latin typeface="+mn-lt"/>
              <a:ea typeface="黑体" pitchFamily="2" charset="-122"/>
            </a:endParaRPr>
          </a:p>
          <a:p>
            <a:r>
              <a:rPr lang="zh-CN" altLang="en-US" sz="2400" b="1" dirty="0">
                <a:latin typeface="+mn-lt"/>
                <a:ea typeface="黑体" pitchFamily="2" charset="-122"/>
              </a:rPr>
              <a:t>所采用的</a:t>
            </a:r>
            <a:r>
              <a:rPr lang="zh-CN" altLang="zh-CN" sz="2400" b="1" dirty="0">
                <a:latin typeface="+mn-lt"/>
                <a:ea typeface="黑体" pitchFamily="2" charset="-122"/>
              </a:rPr>
              <a:t>交换方式</a:t>
            </a:r>
            <a:r>
              <a:rPr lang="zh-CN" altLang="en-US" sz="2400" b="1" dirty="0">
                <a:latin typeface="+mn-lt"/>
                <a:ea typeface="黑体" pitchFamily="2" charset="-122"/>
              </a:rPr>
              <a:t>就</a:t>
            </a:r>
            <a:r>
              <a:rPr lang="zh-CN" altLang="zh-CN" sz="2400" b="1" dirty="0">
                <a:latin typeface="+mn-lt"/>
                <a:ea typeface="黑体" pitchFamily="2" charset="-122"/>
              </a:rPr>
              <a:t>是</a:t>
            </a:r>
            <a:r>
              <a:rPr lang="zh-CN" altLang="zh-CN" sz="2400" b="1" dirty="0">
                <a:solidFill>
                  <a:srgbClr val="FF0000"/>
                </a:solidFill>
                <a:latin typeface="+mn-lt"/>
                <a:ea typeface="黑体" pitchFamily="2" charset="-122"/>
              </a:rPr>
              <a:t>电路交换</a:t>
            </a:r>
            <a:r>
              <a:rPr lang="en-US" altLang="zh-CN" sz="2400" b="1" dirty="0">
                <a:solidFill>
                  <a:srgbClr val="FF0000"/>
                </a:solidFill>
                <a:latin typeface="+mn-lt"/>
                <a:ea typeface="黑体" pitchFamily="2" charset="-122"/>
              </a:rPr>
              <a:t> (circuit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a:latin typeface="+mn-lt"/>
                <a:ea typeface="黑体" pitchFamily="2" charset="-122"/>
              </a:rPr>
              <a:t>电话机的不同连接方法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(c) </a:t>
            </a:r>
            <a:r>
              <a:rPr lang="zh-CN" altLang="en-US" sz="2000" b="1" dirty="0">
                <a:latin typeface="+mn-lt"/>
                <a:ea typeface="黑体" pitchFamily="2" charset="-122"/>
              </a:rPr>
              <a:t>用交换机连接许多</a:t>
            </a:r>
            <a:r>
              <a:rPr lang="zh-CN" altLang="zh-CN" sz="2000" b="1" dirty="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a:solidFill>
                  <a:srgbClr val="FF0000"/>
                </a:solidFill>
              </a:rPr>
              <a:t>转接 </a:t>
            </a:r>
            <a:r>
              <a:rPr lang="en-US" altLang="zh-CN" dirty="0"/>
              <a:t>—— </a:t>
            </a:r>
            <a:r>
              <a:rPr lang="zh-CN" altLang="en-US" dirty="0"/>
              <a:t>把一条电话线转接到另一条电话线，使它们连通起来。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a:t>电路交换特点</a:t>
            </a:r>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a:t>电路交换分为三个阶段：</a:t>
            </a:r>
          </a:p>
          <a:p>
            <a:pPr lvl="1"/>
            <a:r>
              <a:rPr lang="zh-CN" altLang="en-US" dirty="0">
                <a:solidFill>
                  <a:srgbClr val="FF0000"/>
                </a:solidFill>
                <a:ea typeface="黑体" pitchFamily="2" charset="-122"/>
              </a:rPr>
              <a:t>建立连接：</a:t>
            </a:r>
            <a:r>
              <a:rPr lang="zh-CN" altLang="en-US" dirty="0">
                <a:ea typeface="黑体" pitchFamily="2" charset="-122"/>
              </a:rPr>
              <a:t>建立</a:t>
            </a:r>
            <a:r>
              <a:rPr lang="zh-CN" altLang="zh-CN" dirty="0"/>
              <a:t>一条专用的物理通路</a:t>
            </a:r>
            <a:r>
              <a:rPr lang="zh-CN" altLang="en-US" dirty="0"/>
              <a:t>，以</a:t>
            </a:r>
            <a:r>
              <a:rPr lang="zh-CN" altLang="zh-CN" dirty="0"/>
              <a:t>保证双方通话时所需的通信资源在通信时不会被其他用户占用</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主叫和被叫双方就能互相通电话</a:t>
            </a:r>
            <a:r>
              <a:rPr lang="zh-CN" altLang="en-US" dirty="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en-US" dirty="0"/>
              <a:t>释放</a:t>
            </a:r>
            <a:r>
              <a:rPr lang="zh-CN" altLang="zh-CN" dirty="0"/>
              <a:t>刚才占用的所有通信资源</a:t>
            </a:r>
            <a:r>
              <a:rPr lang="zh-CN" altLang="en-US" dirty="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1600" b="1">
                  <a:solidFill>
                    <a:srgbClr val="000000"/>
                  </a:solidFill>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1600" b="1">
                  <a:solidFill>
                    <a:srgbClr val="000000"/>
                  </a:solidFill>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1600" b="1">
                  <a:solidFill>
                    <a:srgbClr val="000000"/>
                  </a:solidFill>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1600" b="1">
                  <a:solidFill>
                    <a:srgbClr val="000000"/>
                  </a:solidFill>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a:latin typeface="+mn-lt"/>
                <a:ea typeface="黑体" pitchFamily="2" charset="-122"/>
              </a:rPr>
              <a:t>电路交换的用户始终占用端到端的通信资源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Internet </a:t>
            </a:r>
            <a:r>
              <a:rPr lang="zh-CN" altLang="en-US" dirty="0"/>
              <a:t>中文译名</a:t>
            </a:r>
          </a:p>
        </p:txBody>
      </p:sp>
      <p:sp>
        <p:nvSpPr>
          <p:cNvPr id="3" name="内容占位符 2"/>
          <p:cNvSpPr>
            <a:spLocks noGrp="1"/>
          </p:cNvSpPr>
          <p:nvPr>
            <p:ph idx="1"/>
          </p:nvPr>
        </p:nvSpPr>
        <p:spPr/>
        <p:txBody>
          <a:bodyPr/>
          <a:lstStyle/>
          <a:p>
            <a:r>
              <a:rPr lang="en-US" altLang="zh-CN" dirty="0"/>
              <a:t>Internet </a:t>
            </a:r>
            <a:r>
              <a:rPr lang="zh-CN" altLang="zh-CN" dirty="0"/>
              <a:t>的中文译名并不统一。现有的</a:t>
            </a:r>
            <a:r>
              <a:rPr lang="en-US" altLang="zh-CN" dirty="0"/>
              <a:t> Internet </a:t>
            </a:r>
            <a:r>
              <a:rPr lang="zh-CN" altLang="zh-CN" dirty="0"/>
              <a:t>译名有两种：</a:t>
            </a:r>
            <a:endParaRPr lang="en-US" altLang="zh-CN" dirty="0"/>
          </a:p>
          <a:p>
            <a:pPr lvl="1"/>
            <a:r>
              <a:rPr lang="zh-CN" altLang="en-US" dirty="0">
                <a:solidFill>
                  <a:srgbClr val="FF0000"/>
                </a:solidFill>
              </a:rPr>
              <a:t>因特网</a:t>
            </a:r>
            <a:r>
              <a:rPr lang="zh-CN" altLang="zh-CN" dirty="0">
                <a:solidFill>
                  <a:srgbClr val="FF0000"/>
                </a:solidFill>
              </a:rPr>
              <a:t>，</a:t>
            </a:r>
            <a:r>
              <a:rPr lang="zh-CN" altLang="zh-CN" dirty="0"/>
              <a:t>这个译名是全国科学技术名词审定委员会推荐的</a:t>
            </a:r>
            <a:r>
              <a:rPr lang="zh-CN" altLang="en-US" dirty="0"/>
              <a:t>，</a:t>
            </a:r>
            <a:r>
              <a:rPr lang="zh-CN" altLang="zh-CN" dirty="0">
                <a:solidFill>
                  <a:srgbClr val="0000CC"/>
                </a:solidFill>
              </a:rPr>
              <a:t>但却长期未得到推广</a:t>
            </a:r>
            <a:r>
              <a:rPr lang="zh-CN" altLang="en-US" dirty="0">
                <a:solidFill>
                  <a:srgbClr val="0000CC"/>
                </a:solidFill>
              </a:rPr>
              <a:t>；</a:t>
            </a:r>
            <a:endParaRPr lang="en-US" altLang="zh-CN" dirty="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译名能够体现出</a:t>
            </a:r>
            <a:r>
              <a:rPr lang="en-US" altLang="zh-CN" sz="2800" b="1" dirty="0">
                <a:solidFill>
                  <a:schemeClr val="bg1"/>
                </a:solidFill>
                <a:latin typeface="+mn-lt"/>
                <a:ea typeface="黑体" pitchFamily="2" charset="-122"/>
              </a:rPr>
              <a:t> </a:t>
            </a:r>
            <a:r>
              <a:rPr lang="en-US" altLang="zh-CN" sz="2800" b="1" dirty="0">
                <a:solidFill>
                  <a:srgbClr val="FFC000"/>
                </a:solidFill>
                <a:latin typeface="+mn-lt"/>
                <a:ea typeface="黑体" pitchFamily="2" charset="-122"/>
              </a:rPr>
              <a:t>Internet </a:t>
            </a:r>
            <a:r>
              <a:rPr lang="zh-CN" altLang="zh-CN" sz="2800" b="1" dirty="0">
                <a:solidFill>
                  <a:srgbClr val="FFC000"/>
                </a:solidFill>
                <a:latin typeface="+mn-lt"/>
                <a:ea typeface="黑体" pitchFamily="2" charset="-122"/>
              </a:rPr>
              <a:t>最主要的特征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电路交换缺点</a:t>
            </a:r>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这导致在传送计算机数据时，通信线路的利用率很低（</a:t>
            </a:r>
            <a:r>
              <a:rPr lang="zh-CN" altLang="zh-CN" dirty="0"/>
              <a:t>用来传送数据的时间往往不到</a:t>
            </a:r>
            <a:r>
              <a:rPr lang="en-US" altLang="zh-CN" dirty="0"/>
              <a:t>10%</a:t>
            </a:r>
            <a:r>
              <a:rPr lang="zh-CN" altLang="zh-CN" dirty="0"/>
              <a:t>甚至</a:t>
            </a:r>
            <a:r>
              <a:rPr lang="en-US" altLang="zh-CN" dirty="0"/>
              <a:t>1% </a:t>
            </a:r>
            <a:r>
              <a:rPr lang="zh-CN" altLang="en-US" dirty="0"/>
              <a:t>）。</a:t>
            </a:r>
            <a:endParaRPr lang="en-US" altLang="zh-CN" dirty="0"/>
          </a:p>
          <a:p>
            <a:r>
              <a:rPr lang="zh-CN" altLang="en-US" dirty="0">
                <a:solidFill>
                  <a:srgbClr val="FF0000"/>
                </a:solidFill>
              </a:rPr>
              <a:t>优点？</a:t>
            </a:r>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a:t>技术</a:t>
            </a:r>
            <a:r>
              <a:rPr lang="zh-CN" altLang="en-US" dirty="0"/>
              <a:t>。</a:t>
            </a:r>
            <a:endParaRPr lang="en-US" altLang="zh-CN" dirty="0"/>
          </a:p>
          <a:p>
            <a:r>
              <a:rPr lang="zh-CN" altLang="en-US" dirty="0"/>
              <a:t>在发送端，先把较长的报文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a:solidFill>
                  <a:srgbClr val="FF0000"/>
                </a:solidFill>
              </a:rPr>
              <a:t>分组</a:t>
            </a:r>
            <a:r>
              <a:rPr lang="en-US" altLang="zh-CN" dirty="0"/>
              <a:t>(packet)</a:t>
            </a:r>
            <a:r>
              <a:rPr lang="zh-CN" altLang="en-US" dirty="0"/>
              <a:t>。</a:t>
            </a:r>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8" y="2314156"/>
            <a:ext cx="2495418"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2" y="3179343"/>
            <a:ext cx="2495418"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5" y="4042943"/>
            <a:ext cx="2495418"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7"/>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4"/>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4"/>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a:latin typeface="+mn-lt"/>
                <a:ea typeface="黑体" pitchFamily="2" charset="-122"/>
              </a:rPr>
              <a:t>以分组为基本单位在网络中传送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a:solidFill>
                  <a:srgbClr val="FF0000"/>
                </a:solidFill>
              </a:rPr>
              <a:t>地址</a:t>
            </a:r>
            <a:r>
              <a:rPr lang="zh-CN" altLang="en-US" dirty="0"/>
              <a:t>（</a:t>
            </a:r>
            <a:r>
              <a:rPr lang="zh-CN" altLang="zh-CN" dirty="0"/>
              <a:t>诸如目的地址和源地址</a:t>
            </a:r>
            <a:r>
              <a:rPr lang="zh-CN" altLang="en-US" dirty="0"/>
              <a:t>）等控制信息。</a:t>
            </a:r>
          </a:p>
          <a:p>
            <a:r>
              <a:rPr lang="zh-CN" altLang="en-US" dirty="0"/>
              <a:t>分组交换网中的结点交换机根据收到的分组首部中的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endParaRPr lang="en-US" altLang="zh-CN" dirty="0"/>
          </a:p>
          <a:p>
            <a:r>
              <a:rPr lang="zh-CN" altLang="zh-CN" dirty="0"/>
              <a:t>每个分组在互联网中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a:t>用这样的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3"/>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30"/>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30"/>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互联网的核心部分是由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主机处在互联网的边缘部分。</a:t>
            </a:r>
          </a:p>
          <a:p>
            <a:r>
              <a:rPr lang="zh-CN" altLang="en-US" dirty="0"/>
              <a:t>互联网核心部分中的路由器之间一般都用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9925028">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20825028">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21425028">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4"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9925028">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21005028">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9925028">
              <a:off x="2418111"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4"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162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39999">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39999">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rot="21599999">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39999">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rot="21599999">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rot="21599999">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39999">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rot="21599999">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rot="21599999">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rot="21599999">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39999">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39999">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1">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rot="21599999">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39999">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rot="21599999">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rot="21599999">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39999">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rot="21599999">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rot="21599999">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rot="21599999">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513" y="3622769"/>
              <a:ext cx="731025" cy="527977"/>
              <a:chOff x="2949" y="196"/>
              <a:chExt cx="942"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1"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0"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8"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1"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9925028">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20825028">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21425028">
              <a:off x="5964870" y="1722438"/>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9925028">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21005028">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9925028">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2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162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a:latin typeface="+mn-lt"/>
                <a:ea typeface="黑体" pitchFamily="2" charset="-122"/>
              </a:rPr>
              <a:t>分组交换的示意图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a:latin typeface="+mn-lt"/>
                <a:ea typeface="黑体" pitchFamily="2" charset="-122"/>
              </a:rPr>
              <a:t>(b) </a:t>
            </a:r>
            <a:r>
              <a:rPr lang="zh-CN" altLang="zh-CN" sz="2000" b="1" dirty="0">
                <a:latin typeface="+mn-lt"/>
                <a:ea typeface="黑体" pitchFamily="2" charset="-122"/>
              </a:rPr>
              <a:t>核心部分</a:t>
            </a:r>
            <a:r>
              <a:rPr lang="zh-CN" altLang="en-US" sz="2000" b="1" dirty="0">
                <a:latin typeface="+mn-lt"/>
                <a:ea typeface="黑体" pitchFamily="2" charset="-122"/>
              </a:rPr>
              <a:t>中</a:t>
            </a:r>
            <a:r>
              <a:rPr lang="zh-CN" altLang="zh-CN" sz="2000" b="1" dirty="0">
                <a:latin typeface="+mn-lt"/>
                <a:ea typeface="黑体" pitchFamily="2" charset="-122"/>
              </a:rPr>
              <a:t>的</a:t>
            </a:r>
            <a:r>
              <a:rPr lang="zh-CN" altLang="en-US" sz="2000" b="1" dirty="0">
                <a:latin typeface="+mn-lt"/>
                <a:ea typeface="黑体" pitchFamily="2" charset="-122"/>
              </a:rPr>
              <a:t>网络</a:t>
            </a:r>
            <a:r>
              <a:rPr lang="zh-CN" altLang="zh-CN" sz="2000" b="1" dirty="0">
                <a:latin typeface="+mn-lt"/>
                <a:ea typeface="黑体" pitchFamily="2" charset="-122"/>
              </a:rPr>
              <a:t>可用一条链路表示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互连网与互联网</a:t>
            </a:r>
          </a:p>
        </p:txBody>
      </p:sp>
      <p:sp>
        <p:nvSpPr>
          <p:cNvPr id="3" name="内容占位符 2"/>
          <p:cNvSpPr>
            <a:spLocks noGrp="1"/>
          </p:cNvSpPr>
          <p:nvPr>
            <p:ph idx="1"/>
          </p:nvPr>
        </p:nvSpPr>
        <p:spPr/>
        <p:txBody>
          <a:bodyPr/>
          <a:lstStyle/>
          <a:p>
            <a:r>
              <a:rPr lang="zh-CN" altLang="en-US" dirty="0"/>
              <a:t>不同的网络。</a:t>
            </a:r>
            <a:endParaRPr lang="en-US" altLang="zh-CN" dirty="0"/>
          </a:p>
          <a:p>
            <a:r>
              <a:rPr lang="zh-CN" altLang="en-US" dirty="0">
                <a:solidFill>
                  <a:srgbClr val="FF0000"/>
                </a:solidFill>
              </a:rPr>
              <a:t>互连网：</a:t>
            </a:r>
            <a:r>
              <a:rPr lang="zh-CN" altLang="en-US" dirty="0"/>
              <a:t>指</a:t>
            </a:r>
            <a:r>
              <a:rPr lang="zh-CN" altLang="zh-CN" dirty="0"/>
              <a:t>在局部范围互连起来的计算机网络</a:t>
            </a:r>
            <a:r>
              <a:rPr lang="zh-CN" altLang="en-US" dirty="0"/>
              <a:t>。</a:t>
            </a:r>
            <a:endParaRPr lang="en-US" altLang="zh-CN" dirty="0"/>
          </a:p>
          <a:p>
            <a:r>
              <a:rPr lang="zh-CN" altLang="en-US" dirty="0">
                <a:solidFill>
                  <a:srgbClr val="FF0000"/>
                </a:solidFill>
              </a:rPr>
              <a:t>互联网：</a:t>
            </a:r>
            <a:r>
              <a:rPr lang="zh-CN" altLang="zh-CN" dirty="0"/>
              <a:t>指当今世界上最大的计算机网络</a:t>
            </a:r>
            <a:r>
              <a:rPr lang="zh-CN" altLang="en-US" dirty="0"/>
              <a:t>。</a:t>
            </a:r>
            <a:r>
              <a:rPr lang="en-US" altLang="zh-CN" dirty="0"/>
              <a:t> Internet</a:t>
            </a:r>
            <a:r>
              <a:rPr lang="zh-CN" altLang="en-US" dirty="0"/>
              <a:t>。</a:t>
            </a:r>
            <a:endParaRPr lang="en-US" altLang="zh-CN" dirty="0"/>
          </a:p>
        </p:txBody>
      </p:sp>
    </p:spTree>
    <p:extLst>
      <p:ext uri="{BB962C8B-B14F-4D97-AF65-F5344CB8AC3E}">
        <p14:creationId xmlns:p14="http://schemas.microsoft.com/office/powerpoint/2010/main" val="29440339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9925028">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20825028">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21425028">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9925028">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21005028">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9925028">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162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9925028">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20825028">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21425028">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9925028">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21005028">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9925028">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162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extLst>
                    <a:ext uri="{9D8B030D-6E8A-4147-A177-3AD203B41FA5}">
                      <a16:colId xmlns:a16="http://schemas.microsoft.com/office/drawing/2014/main" val="20000"/>
                    </a:ext>
                  </a:extLst>
                </a:gridCol>
                <a:gridCol w="7612320">
                  <a:extLst>
                    <a:ext uri="{9D8B030D-6E8A-4147-A177-3AD203B41FA5}">
                      <a16:colId xmlns:a16="http://schemas.microsoft.com/office/drawing/2014/main" val="20001"/>
                    </a:ext>
                  </a:extLst>
                </a:gridCol>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0"/>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传输带宽，对通信链路是逐段占用</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1"/>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地选择最合适的转发路由</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2"/>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就能向其他主机发送分组</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3"/>
                  </a:ext>
                </a:extLst>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保证可靠性的网络协议；分布式多路由的分组交换网，使网络有很好的生存性</a:t>
                      </a:r>
                      <a:r>
                        <a:rPr lang="zh-CN" altLang="en-US" sz="2800" b="1" kern="100" cap="none" spc="0" dirty="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095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rgbClr val="FF0000"/>
                </a:solidFill>
              </a:rPr>
              <a:t>报文交换 </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7"/>
            <a:ext cx="620844" cy="1069976"/>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0"/>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a:solidFill>
                  <a:srgbClr val="FF0000"/>
                </a:solidFill>
                <a:latin typeface="Times New Roman" pitchFamily="18" charset="0"/>
              </a:rPr>
              <a:t>数据</a:t>
            </a:r>
            <a:endParaRPr kumimoji="1" lang="en-US" altLang="zh-CN" b="1" dirty="0">
              <a:solidFill>
                <a:srgbClr val="FF0000"/>
              </a:solidFill>
              <a:latin typeface="Times New Roman" pitchFamily="18" charset="0"/>
            </a:endParaRPr>
          </a:p>
          <a:p>
            <a:pPr algn="ctr">
              <a:lnSpc>
                <a:spcPct val="90000"/>
              </a:lnSpc>
            </a:pPr>
            <a:r>
              <a:rPr kumimoji="1" lang="zh-CN" altLang="en-US" b="1" dirty="0">
                <a:solidFill>
                  <a:srgbClr val="FF0000"/>
                </a:solidFill>
                <a:latin typeface="Times New Roman" pitchFamily="18" charset="0"/>
              </a:rPr>
              <a:t>传送</a:t>
            </a:r>
          </a:p>
          <a:p>
            <a:pPr algn="ctr">
              <a:lnSpc>
                <a:spcPct val="90000"/>
              </a:lnSpc>
            </a:pPr>
            <a:r>
              <a:rPr kumimoji="1" lang="zh-CN" altLang="en-US" b="1" dirty="0">
                <a:solidFill>
                  <a:srgbClr val="FF0000"/>
                </a:solidFill>
                <a:latin typeface="Times New Roman" pitchFamily="18" charset="0"/>
              </a:rPr>
              <a:t>特点</a:t>
            </a: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endParaRPr lang="en-US" altLang="zh-CN" dirty="0"/>
          </a:p>
          <a:p>
            <a:r>
              <a:rPr lang="zh-CN" altLang="zh-CN" dirty="0"/>
              <a:t>报文交换和分组交换不需要预先分配传输带宽，在传送突发数据时可提高整个网络的信道利用率。</a:t>
            </a:r>
            <a:endParaRPr lang="en-US" altLang="zh-CN" dirty="0"/>
          </a:p>
          <a:p>
            <a:r>
              <a:rPr lang="zh-CN" altLang="zh-CN" dirty="0"/>
              <a:t>由于一个分组的长度往往远小于整个报文的长度，因此分组交换比报文交换的时延小，同时也具有更好的灵活性</a:t>
            </a:r>
            <a:r>
              <a:rPr lang="zh-CN" altLang="en-US" dirty="0"/>
              <a:t>。</a:t>
            </a:r>
          </a:p>
        </p:txBody>
      </p:sp>
    </p:spTree>
    <p:extLst>
      <p:ext uri="{BB962C8B-B14F-4D97-AF65-F5344CB8AC3E}">
        <p14:creationId xmlns:p14="http://schemas.microsoft.com/office/powerpoint/2010/main" val="1699187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a:t>年，铁道部开始进行计算机联网实验。</a:t>
            </a:r>
            <a:endParaRPr lang="en-US" altLang="zh-CN" sz="2800" dirty="0"/>
          </a:p>
          <a:p>
            <a:r>
              <a:rPr lang="en-US" altLang="zh-CN" sz="2800" dirty="0"/>
              <a:t>1989 </a:t>
            </a:r>
            <a:r>
              <a:rPr lang="zh-CN" altLang="en-US" sz="2800" dirty="0"/>
              <a:t>年</a:t>
            </a:r>
            <a:r>
              <a:rPr lang="en-US" altLang="zh-CN" sz="2800" dirty="0"/>
              <a:t>11 </a:t>
            </a:r>
            <a:r>
              <a:rPr lang="zh-CN" altLang="en-US" sz="2800" dirty="0"/>
              <a:t>月，我国第一个公用分组交换网 </a:t>
            </a:r>
            <a:r>
              <a:rPr lang="en-US" altLang="zh-CN" sz="2800" dirty="0"/>
              <a:t>CNPAC </a:t>
            </a:r>
            <a:r>
              <a:rPr lang="zh-CN" altLang="en-US" sz="2800" dirty="0"/>
              <a:t>建成运行。 </a:t>
            </a:r>
            <a:endParaRPr lang="en-US" altLang="zh-CN" sz="2800" dirty="0"/>
          </a:p>
          <a:p>
            <a:r>
              <a:rPr lang="en-US" altLang="zh-CN" sz="2800" dirty="0"/>
              <a:t>1994 </a:t>
            </a:r>
            <a:r>
              <a:rPr lang="zh-CN" altLang="en-US" sz="2800" dirty="0"/>
              <a:t>年 </a:t>
            </a:r>
            <a:r>
              <a:rPr lang="en-US" altLang="zh-CN" sz="2800" dirty="0"/>
              <a:t>4 </a:t>
            </a:r>
            <a:r>
              <a:rPr lang="zh-CN" altLang="en-US" sz="2800" dirty="0"/>
              <a:t>月 </a:t>
            </a:r>
            <a:r>
              <a:rPr lang="en-US" altLang="zh-CN" sz="2800" dirty="0"/>
              <a:t>20 </a:t>
            </a:r>
            <a:r>
              <a:rPr lang="zh-CN" altLang="en-US" sz="2800" dirty="0"/>
              <a:t>日，我国用 </a:t>
            </a:r>
            <a:r>
              <a:rPr lang="en-US" altLang="zh-CN" sz="2800" dirty="0"/>
              <a:t>64 </a:t>
            </a:r>
            <a:r>
              <a:rPr lang="en-US" altLang="zh-CN" sz="2800" dirty="0" err="1"/>
              <a:t>kbit</a:t>
            </a:r>
            <a:r>
              <a:rPr lang="en-US" altLang="zh-CN" sz="2800" dirty="0"/>
              <a:t>/s </a:t>
            </a:r>
            <a:r>
              <a:rPr lang="zh-CN" altLang="en-US" sz="2800" dirty="0"/>
              <a:t>专线正式连入互联网，</a:t>
            </a:r>
            <a:r>
              <a:rPr lang="zh-CN" altLang="zh-CN" sz="2800" dirty="0"/>
              <a:t>我国被国际上正式承认为接入互联网的国家</a:t>
            </a:r>
            <a:r>
              <a:rPr lang="zh-CN" altLang="en-US" sz="2800" dirty="0"/>
              <a:t>。</a:t>
            </a:r>
            <a:endParaRPr lang="en-US" altLang="zh-CN" sz="2800" dirty="0"/>
          </a:p>
          <a:p>
            <a:r>
              <a:rPr lang="en-US" altLang="zh-CN" sz="2800" dirty="0"/>
              <a:t>1994 </a:t>
            </a:r>
            <a:r>
              <a:rPr lang="zh-CN" altLang="en-US" sz="2800" dirty="0"/>
              <a:t>年 </a:t>
            </a:r>
            <a:r>
              <a:rPr lang="en-US" altLang="zh-CN" sz="2800" dirty="0"/>
              <a:t>5 </a:t>
            </a:r>
            <a:r>
              <a:rPr lang="zh-CN" altLang="zh-CN" sz="2800" dirty="0"/>
              <a:t>月</a:t>
            </a:r>
            <a:r>
              <a:rPr lang="zh-CN" altLang="en-US" sz="2800" dirty="0"/>
              <a:t>，</a:t>
            </a:r>
            <a:r>
              <a:rPr lang="zh-CN" altLang="zh-CN" sz="2800" dirty="0"/>
              <a:t>中国科学院高能物理研究所设立了我国的第一个万维网服务器。</a:t>
            </a:r>
            <a:endParaRPr lang="en-US" altLang="zh-CN" sz="2800" dirty="0"/>
          </a:p>
          <a:p>
            <a:r>
              <a:rPr lang="en-US" altLang="zh-CN" sz="2800" dirty="0"/>
              <a:t>1994 </a:t>
            </a:r>
            <a:r>
              <a:rPr lang="zh-CN" altLang="en-US" sz="2800" dirty="0"/>
              <a:t>年 </a:t>
            </a:r>
            <a:r>
              <a:rPr lang="en-US" altLang="zh-CN" sz="2800" dirty="0"/>
              <a:t>9 </a:t>
            </a:r>
            <a:r>
              <a:rPr lang="zh-CN" altLang="zh-CN" sz="2800" dirty="0"/>
              <a:t>月中国公用计算机互联网</a:t>
            </a:r>
            <a:r>
              <a:rPr lang="en-US" altLang="zh-CN" sz="2800" dirty="0"/>
              <a:t>  CHINANET </a:t>
            </a:r>
            <a:r>
              <a:rPr lang="zh-CN" altLang="zh-CN" sz="2800" dirty="0"/>
              <a:t>正式启动</a:t>
            </a:r>
            <a:r>
              <a:rPr lang="zh-CN" altLang="en-US" sz="2800" dirty="0"/>
              <a:t>。</a:t>
            </a:r>
            <a:endParaRPr lang="en-US" altLang="zh-CN" sz="2800" dirty="0"/>
          </a:p>
        </p:txBody>
      </p:sp>
    </p:spTree>
    <p:extLst>
      <p:ext uri="{BB962C8B-B14F-4D97-AF65-F5344CB8AC3E}">
        <p14:creationId xmlns:p14="http://schemas.microsoft.com/office/powerpoint/2010/main" val="88212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“网”与互联网</a:t>
            </a:r>
          </a:p>
        </p:txBody>
      </p:sp>
      <p:sp>
        <p:nvSpPr>
          <p:cNvPr id="3" name="内容占位符 2"/>
          <p:cNvSpPr>
            <a:spLocks noGrp="1"/>
          </p:cNvSpPr>
          <p:nvPr>
            <p:ph idx="1"/>
          </p:nvPr>
        </p:nvSpPr>
        <p:spPr/>
        <p:txBody>
          <a:bodyPr/>
          <a:lstStyle/>
          <a:p>
            <a:r>
              <a:rPr lang="zh-CN" altLang="zh-CN" dirty="0"/>
              <a:t>有时，往往使用更加简洁的方式表示互联网，这就是只用一个 “网”字</a:t>
            </a:r>
            <a:r>
              <a:rPr lang="zh-CN" altLang="en-US" dirty="0"/>
              <a:t>。</a:t>
            </a:r>
            <a:endParaRPr lang="en-US" altLang="zh-CN" dirty="0"/>
          </a:p>
          <a:p>
            <a:r>
              <a:rPr lang="zh-CN" altLang="zh-CN" dirty="0"/>
              <a:t>例如</a:t>
            </a:r>
            <a:r>
              <a:rPr lang="zh-CN" altLang="en-US" dirty="0"/>
              <a:t>：</a:t>
            </a:r>
            <a:endParaRPr lang="en-US" altLang="zh-CN" dirty="0"/>
          </a:p>
          <a:p>
            <a:pPr lvl="1"/>
            <a:r>
              <a:rPr lang="zh-CN" altLang="zh-CN" dirty="0"/>
              <a:t>“上网”就是表示使用某个电子设备连接到互联网，而不是连接到其他的网络上。</a:t>
            </a:r>
            <a:endParaRPr lang="en-US" altLang="zh-CN" dirty="0"/>
          </a:p>
          <a:p>
            <a:pPr lvl="1"/>
            <a:r>
              <a:rPr lang="zh-CN" altLang="zh-CN" dirty="0"/>
              <a:t>网民、网吧、网银（网上银行）、网购（网上购物）等。这里的“网”，一般都不是指电信网或有线电视网，而是指当今世界上最大的计算机网络</a:t>
            </a:r>
            <a:r>
              <a:rPr lang="en-US" altLang="zh-CN" dirty="0"/>
              <a:t> Internet </a:t>
            </a:r>
            <a:r>
              <a:rPr lang="zh-CN" altLang="zh-CN" dirty="0"/>
              <a:t>——互联网。</a:t>
            </a:r>
            <a:endParaRPr lang="en-US" altLang="zh-CN" dirty="0"/>
          </a:p>
        </p:txBody>
      </p:sp>
    </p:spTree>
    <p:extLst>
      <p:ext uri="{BB962C8B-B14F-4D97-AF65-F5344CB8AC3E}">
        <p14:creationId xmlns:p14="http://schemas.microsoft.com/office/powerpoint/2010/main" val="2348917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到目前为止，我国陆续建造了基于互联网技术的并能够和互联网互连的多个全国范围的公用计算机网络，其中规模最大的就是下面这五个：</a:t>
            </a:r>
          </a:p>
          <a:p>
            <a:pPr lvl="1"/>
            <a:r>
              <a:rPr lang="en-US" altLang="zh-CN" sz="2400" dirty="0"/>
              <a:t>(1) </a:t>
            </a:r>
            <a:r>
              <a:rPr lang="zh-CN" altLang="zh-CN" sz="2400" dirty="0"/>
              <a:t>中国电信互联网</a:t>
            </a:r>
            <a:r>
              <a:rPr lang="en-US" altLang="zh-CN" sz="2400" dirty="0"/>
              <a:t> CHINANET</a:t>
            </a:r>
            <a:r>
              <a:rPr lang="zh-CN" altLang="zh-CN" sz="2400" dirty="0"/>
              <a:t>（也就是原来的中国公用计算机互联网）</a:t>
            </a:r>
          </a:p>
          <a:p>
            <a:pPr lvl="1"/>
            <a:r>
              <a:rPr lang="en-US" altLang="zh-CN" sz="2400" dirty="0"/>
              <a:t>(2) </a:t>
            </a:r>
            <a:r>
              <a:rPr lang="zh-CN" altLang="zh-CN" sz="2400" dirty="0"/>
              <a:t>中国联通互联网</a:t>
            </a:r>
            <a:r>
              <a:rPr lang="en-US" altLang="zh-CN" sz="2400" dirty="0"/>
              <a:t> UNINET</a:t>
            </a:r>
            <a:endParaRPr lang="zh-CN" altLang="zh-CN" sz="2400" dirty="0"/>
          </a:p>
          <a:p>
            <a:pPr lvl="1"/>
            <a:r>
              <a:rPr lang="en-US" altLang="zh-CN" sz="2400" dirty="0"/>
              <a:t>(3) </a:t>
            </a:r>
            <a:r>
              <a:rPr lang="zh-CN" altLang="zh-CN" sz="2400" dirty="0"/>
              <a:t>中国移动互联网</a:t>
            </a:r>
            <a:r>
              <a:rPr lang="en-US" altLang="zh-CN" sz="2400" dirty="0"/>
              <a:t> CMNET</a:t>
            </a:r>
            <a:endParaRPr lang="zh-CN" altLang="zh-CN" sz="2400" dirty="0"/>
          </a:p>
          <a:p>
            <a:pPr lvl="1"/>
            <a:r>
              <a:rPr lang="en-US" altLang="zh-CN" sz="2400" dirty="0"/>
              <a:t>(4) </a:t>
            </a:r>
            <a:r>
              <a:rPr lang="zh-CN" altLang="zh-CN" sz="2400" dirty="0"/>
              <a:t>中国教育和科研计算机网</a:t>
            </a:r>
            <a:r>
              <a:rPr lang="en-US" altLang="zh-CN" sz="2400" dirty="0"/>
              <a:t> CERNET</a:t>
            </a:r>
            <a:endParaRPr lang="zh-CN" altLang="zh-CN" sz="2400" dirty="0"/>
          </a:p>
          <a:p>
            <a:pPr lvl="1"/>
            <a:r>
              <a:rPr lang="en-US" altLang="zh-CN" sz="2400" dirty="0"/>
              <a:t>(5) </a:t>
            </a:r>
            <a:r>
              <a:rPr lang="zh-CN" altLang="zh-CN" sz="2400" dirty="0"/>
              <a:t>中国科学技术网</a:t>
            </a:r>
            <a:r>
              <a:rPr lang="en-US" altLang="zh-CN" sz="2400" dirty="0"/>
              <a:t> CSTNET</a:t>
            </a:r>
            <a:endParaRPr lang="zh-CN" altLang="zh-CN" sz="2400" dirty="0"/>
          </a:p>
          <a:p>
            <a:endParaRPr lang="en-US" altLang="zh-CN" sz="2800" dirty="0"/>
          </a:p>
        </p:txBody>
      </p:sp>
    </p:spTree>
    <p:extLst>
      <p:ext uri="{BB962C8B-B14F-4D97-AF65-F5344CB8AC3E}">
        <p14:creationId xmlns:p14="http://schemas.microsoft.com/office/powerpoint/2010/main" val="3707998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zh-CN" dirty="0"/>
              <a:t>计算机网络在我国的发展</a:t>
            </a:r>
            <a:endParaRPr lang="zh-CN" altLang="en-US" dirty="0"/>
          </a:p>
        </p:txBody>
      </p:sp>
      <p:sp>
        <p:nvSpPr>
          <p:cNvPr id="3" name="内容占位符 2"/>
          <p:cNvSpPr>
            <a:spLocks noGrp="1"/>
          </p:cNvSpPr>
          <p:nvPr>
            <p:ph idx="1"/>
          </p:nvPr>
        </p:nvSpPr>
        <p:spPr/>
        <p:txBody>
          <a:bodyPr/>
          <a:lstStyle/>
          <a:p>
            <a:r>
              <a:rPr lang="zh-CN" altLang="en-US" sz="2800" dirty="0"/>
              <a:t>中国教育和科研计算机网 </a:t>
            </a:r>
            <a:r>
              <a:rPr lang="en-US" altLang="zh-CN" sz="2800" dirty="0"/>
              <a:t>CERNET (China Education and Research </a:t>
            </a:r>
            <a:r>
              <a:rPr lang="en-US" altLang="zh-CN" sz="2800" dirty="0" err="1"/>
              <a:t>NETwork</a:t>
            </a:r>
            <a:r>
              <a:rPr lang="en-US" altLang="zh-CN" sz="2800" dirty="0"/>
              <a:t>) </a:t>
            </a:r>
            <a:r>
              <a:rPr lang="zh-CN" altLang="en-US" sz="2800" dirty="0"/>
              <a:t>始建于 </a:t>
            </a:r>
            <a:r>
              <a:rPr lang="en-US" altLang="zh-CN" sz="2800" dirty="0"/>
              <a:t>1994 </a:t>
            </a:r>
            <a:r>
              <a:rPr lang="zh-CN" altLang="en-US" sz="2800" dirty="0"/>
              <a:t>年，是我国第一个 </a:t>
            </a:r>
            <a:r>
              <a:rPr lang="en-US" altLang="zh-CN" sz="2800" dirty="0"/>
              <a:t>IPv4 </a:t>
            </a:r>
            <a:r>
              <a:rPr lang="zh-CN" altLang="en-US" sz="2800" dirty="0"/>
              <a:t>互联网主干网。</a:t>
            </a:r>
          </a:p>
          <a:p>
            <a:r>
              <a:rPr lang="en-US" altLang="zh-CN" sz="2800" dirty="0"/>
              <a:t>2004 </a:t>
            </a:r>
            <a:r>
              <a:rPr lang="zh-CN" altLang="zh-CN" sz="2800" dirty="0"/>
              <a:t>年</a:t>
            </a:r>
            <a:r>
              <a:rPr lang="en-US" altLang="zh-CN" sz="2800" dirty="0"/>
              <a:t> 2 </a:t>
            </a:r>
            <a:r>
              <a:rPr lang="zh-CN" altLang="zh-CN" sz="2800" dirty="0"/>
              <a:t>月，我国的第一个下一代互联网</a:t>
            </a:r>
            <a:r>
              <a:rPr lang="en-US" altLang="zh-CN" sz="2800" dirty="0"/>
              <a:t> CNGI </a:t>
            </a:r>
            <a:r>
              <a:rPr lang="zh-CN" altLang="zh-CN" sz="2800" dirty="0"/>
              <a:t>的主干网</a:t>
            </a:r>
            <a:r>
              <a:rPr lang="en-US" altLang="zh-CN" sz="2800" dirty="0"/>
              <a:t> CERNET2 </a:t>
            </a:r>
            <a:r>
              <a:rPr lang="zh-CN" altLang="zh-CN" sz="2800" dirty="0"/>
              <a:t>试验网正式开通，并提供服务。</a:t>
            </a:r>
            <a:endParaRPr lang="en-US" altLang="zh-CN" sz="2800" dirty="0"/>
          </a:p>
          <a:p>
            <a:endParaRPr lang="en-US" altLang="zh-CN" sz="2800" dirty="0"/>
          </a:p>
          <a:p>
            <a:r>
              <a:rPr lang="zh-CN" altLang="en-US" sz="2800" dirty="0"/>
              <a:t>中国互联网络信息中心 </a:t>
            </a:r>
            <a:r>
              <a:rPr lang="en-US" altLang="zh-CN" sz="2800" dirty="0"/>
              <a:t>CNNIC (</a:t>
            </a:r>
            <a:r>
              <a:rPr lang="en-US" altLang="zh-CN" sz="2800" dirty="0" err="1"/>
              <a:t>ChiNa</a:t>
            </a:r>
            <a:r>
              <a:rPr lang="en-US" altLang="zh-CN" sz="2800" dirty="0"/>
              <a:t> Network Information Center) </a:t>
            </a:r>
            <a:r>
              <a:rPr lang="zh-CN" altLang="en-US" sz="2800" dirty="0"/>
              <a:t>每年两次公布我国互联网的发展情况。</a:t>
            </a:r>
          </a:p>
        </p:txBody>
      </p:sp>
    </p:spTree>
    <p:extLst>
      <p:ext uri="{BB962C8B-B14F-4D97-AF65-F5344CB8AC3E}">
        <p14:creationId xmlns:p14="http://schemas.microsoft.com/office/powerpoint/2010/main" val="3574481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zh-CN" dirty="0"/>
              <a:t>计算机网络的类别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a:t>1.5.2  </a:t>
            </a:r>
            <a:r>
              <a:rPr lang="zh-CN" altLang="zh-CN" dirty="0"/>
              <a:t>几种不同类别的网络</a:t>
            </a:r>
          </a:p>
          <a:p>
            <a:endParaRPr lang="en-US" altLang="zh-CN" dirty="0"/>
          </a:p>
        </p:txBody>
      </p:sp>
    </p:spTree>
    <p:extLst>
      <p:ext uri="{BB962C8B-B14F-4D97-AF65-F5344CB8AC3E}">
        <p14:creationId xmlns:p14="http://schemas.microsoft.com/office/powerpoint/2010/main" val="34950193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endParaRPr lang="en-US" altLang="zh-CN" dirty="0">
              <a:solidFill>
                <a:srgbClr val="333399"/>
              </a:solidFill>
              <a:latin typeface="Arial" charset="0"/>
              <a:ea typeface="黑体" pitchFamily="2" charset="-122"/>
            </a:endParaRPr>
          </a:p>
          <a:p>
            <a:r>
              <a:rPr lang="zh-CN" altLang="zh-CN" dirty="0"/>
              <a:t>较好的定义</a:t>
            </a:r>
            <a:r>
              <a:rPr lang="zh-CN" altLang="en-US" dirty="0"/>
              <a:t>：</a:t>
            </a:r>
            <a:endParaRPr lang="en-US" altLang="zh-CN" dirty="0"/>
          </a:p>
          <a:p>
            <a:pPr marL="457200" lvl="1" indent="0">
              <a:buNone/>
            </a:pPr>
            <a:r>
              <a:rPr lang="zh-CN" altLang="zh-CN" sz="3200" dirty="0">
                <a:solidFill>
                  <a:srgbClr val="0000CC"/>
                </a:solidFill>
              </a:rPr>
              <a:t>计算机网络主要是由一些通用的、可编程的硬件互连而成的，而这些硬件并非专门用来实现某一特定目的（例如，传送数据或视频信号）。这些可编程的硬件能够用来传送多种不同类型的数据，并能支持广泛的和日益增长的应用。</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根据这个定义：</a:t>
            </a:r>
            <a:endParaRPr lang="en-US" altLang="zh-CN" dirty="0"/>
          </a:p>
          <a:p>
            <a:pPr lvl="1"/>
            <a:r>
              <a:rPr lang="en-US" altLang="zh-CN" dirty="0"/>
              <a:t>(1) </a:t>
            </a:r>
            <a:r>
              <a:rPr lang="zh-CN" altLang="zh-CN" dirty="0"/>
              <a:t>计算机网络所连接的硬件，并不限于一般的计算机，而是包括了智能手机。</a:t>
            </a:r>
            <a:endParaRPr lang="en-US" altLang="zh-CN" dirty="0"/>
          </a:p>
          <a:p>
            <a:pPr lvl="1"/>
            <a:r>
              <a:rPr lang="en-US" altLang="zh-CN" dirty="0"/>
              <a:t>(2) </a:t>
            </a:r>
            <a:r>
              <a:rPr lang="zh-CN" altLang="zh-CN" dirty="0"/>
              <a:t>计算机网络并非专门用来传送数据，而是能够支持很多种的应用（包括今后可能出现的各种应用）。</a:t>
            </a:r>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请注意，上述的“可编程的硬件”表明这种硬件一定包含有中央处理机</a:t>
            </a:r>
            <a:r>
              <a:rPr lang="en-US" altLang="zh-CN" sz="2800" b="1" dirty="0">
                <a:latin typeface="+mn-lt"/>
                <a:ea typeface="黑体" pitchFamily="2" charset="-122"/>
              </a:rPr>
              <a:t> (CPU)</a:t>
            </a:r>
            <a:r>
              <a:rPr lang="zh-CN" altLang="zh-CN" sz="2800" b="1" dirty="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计算机网络有多种类别</a:t>
            </a:r>
            <a:r>
              <a:rPr lang="zh-CN" altLang="en-US" dirty="0"/>
              <a:t>。典型包括：</a:t>
            </a:r>
            <a:endParaRPr lang="en-US" altLang="zh-CN" dirty="0"/>
          </a:p>
          <a:p>
            <a:pPr lvl="1"/>
            <a:r>
              <a:rPr lang="en-US" altLang="zh-CN" dirty="0"/>
              <a:t>1. </a:t>
            </a:r>
            <a:r>
              <a:rPr lang="zh-CN" altLang="en-US" dirty="0"/>
              <a:t>按照网络的作用范围进行分类</a:t>
            </a:r>
            <a:endParaRPr lang="en-US" altLang="zh-CN" dirty="0"/>
          </a:p>
          <a:p>
            <a:pPr lvl="1"/>
            <a:r>
              <a:rPr lang="en-US" altLang="zh-CN" dirty="0"/>
              <a:t>2. </a:t>
            </a:r>
            <a:r>
              <a:rPr lang="zh-CN" altLang="en-US" dirty="0"/>
              <a:t>按照</a:t>
            </a:r>
            <a:r>
              <a:rPr lang="zh-CN" altLang="zh-CN" dirty="0"/>
              <a:t>网络的使用者进行分类</a:t>
            </a:r>
          </a:p>
          <a:p>
            <a:pPr lvl="1"/>
            <a:r>
              <a:rPr lang="en-US" altLang="zh-CN" dirty="0"/>
              <a:t>3. </a:t>
            </a:r>
            <a:r>
              <a:rPr lang="zh-CN" altLang="zh-CN" dirty="0"/>
              <a:t>用来把用户接入到互联网的网络</a:t>
            </a:r>
          </a:p>
        </p:txBody>
      </p:sp>
    </p:spTree>
    <p:extLst>
      <p:ext uri="{BB962C8B-B14F-4D97-AF65-F5344CB8AC3E}">
        <p14:creationId xmlns:p14="http://schemas.microsoft.com/office/powerpoint/2010/main" val="6562081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按照网络的作用范围进行分类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a:solidFill>
                  <a:srgbClr val="FF0000"/>
                </a:solidFill>
              </a:rPr>
              <a:t>广域网 </a:t>
            </a:r>
            <a:r>
              <a:rPr lang="en-US" altLang="zh-CN" sz="2800" dirty="0">
                <a:solidFill>
                  <a:srgbClr val="FF0000"/>
                </a:solidFill>
              </a:rPr>
              <a:t>WAN </a:t>
            </a:r>
            <a:r>
              <a:rPr lang="en-US" altLang="zh-CN" sz="2800" dirty="0"/>
              <a:t>(Wide Area Network)</a:t>
            </a:r>
            <a:r>
              <a:rPr lang="zh-CN" altLang="en-US" sz="2800" dirty="0"/>
              <a:t>：</a:t>
            </a:r>
            <a:r>
              <a:rPr lang="zh-CN" altLang="zh-CN" sz="2800" dirty="0"/>
              <a:t>作用范围通常为几十到几千公里</a:t>
            </a:r>
            <a:r>
              <a:rPr lang="zh-CN" altLang="en-US" sz="2800" dirty="0"/>
              <a:t>。</a:t>
            </a:r>
            <a:endParaRPr lang="en-US" altLang="zh-CN" sz="2800" dirty="0"/>
          </a:p>
          <a:p>
            <a:pPr>
              <a:lnSpc>
                <a:spcPct val="100000"/>
              </a:lnSpc>
              <a:spcBef>
                <a:spcPts val="1200"/>
              </a:spcBef>
            </a:pPr>
            <a:r>
              <a:rPr lang="zh-CN" altLang="en-US" sz="2800" dirty="0">
                <a:solidFill>
                  <a:srgbClr val="FF0000"/>
                </a:solidFill>
              </a:rPr>
              <a:t>城域网 </a:t>
            </a:r>
            <a:r>
              <a:rPr lang="en-US" altLang="zh-CN" sz="2800" dirty="0">
                <a:solidFill>
                  <a:srgbClr val="FF0000"/>
                </a:solidFill>
              </a:rPr>
              <a:t>MAN </a:t>
            </a:r>
            <a:r>
              <a:rPr lang="en-US" altLang="zh-CN" sz="2800" dirty="0"/>
              <a:t>(Metropolitan Area Network)</a:t>
            </a:r>
            <a:r>
              <a:rPr lang="zh-CN" altLang="en-US" sz="2800" dirty="0"/>
              <a:t>：</a:t>
            </a:r>
            <a:r>
              <a:rPr lang="zh-CN" altLang="zh-CN" sz="2800" dirty="0"/>
              <a:t>作用距离约为</a:t>
            </a:r>
            <a:r>
              <a:rPr lang="en-US" altLang="zh-CN" sz="2800" dirty="0"/>
              <a:t>  5 ~ 50 </a:t>
            </a:r>
            <a:r>
              <a:rPr lang="zh-CN" altLang="en-US" sz="2800" dirty="0"/>
              <a:t>公里。</a:t>
            </a:r>
            <a:endParaRPr lang="en-US" altLang="zh-CN" sz="2800" dirty="0"/>
          </a:p>
          <a:p>
            <a:pPr>
              <a:lnSpc>
                <a:spcPct val="100000"/>
              </a:lnSpc>
              <a:spcBef>
                <a:spcPts val="1200"/>
              </a:spcBef>
            </a:pPr>
            <a:r>
              <a:rPr lang="zh-CN" altLang="en-US" sz="2800" dirty="0">
                <a:solidFill>
                  <a:srgbClr val="FF0000"/>
                </a:solidFill>
              </a:rPr>
              <a:t>局域网 </a:t>
            </a:r>
            <a:r>
              <a:rPr lang="en-US" altLang="zh-CN" sz="2800" dirty="0">
                <a:solidFill>
                  <a:srgbClr val="FF0000"/>
                </a:solidFill>
              </a:rPr>
              <a:t>LAN </a:t>
            </a:r>
            <a:r>
              <a:rPr lang="en-US" altLang="zh-CN" sz="2800" dirty="0"/>
              <a:t>(Local Area Network) </a:t>
            </a:r>
            <a:r>
              <a:rPr lang="zh-CN" altLang="en-US" sz="2800" dirty="0"/>
              <a:t>：</a:t>
            </a:r>
            <a:r>
              <a:rPr lang="zh-CN" altLang="zh-CN" sz="2800" dirty="0"/>
              <a:t>局限在较小的范围（如</a:t>
            </a:r>
            <a:r>
              <a:rPr lang="en-US" altLang="zh-CN" sz="2800" dirty="0"/>
              <a:t> 1 </a:t>
            </a:r>
            <a:r>
              <a:rPr lang="zh-CN" altLang="en-US" sz="2800" dirty="0"/>
              <a:t>公里</a:t>
            </a:r>
            <a:r>
              <a:rPr lang="zh-CN" altLang="zh-CN" sz="2800" dirty="0"/>
              <a:t>左右）</a:t>
            </a:r>
            <a:r>
              <a:rPr lang="zh-CN" altLang="en-US" sz="2800" dirty="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a:t>：</a:t>
            </a:r>
            <a:r>
              <a:rPr lang="zh-CN" altLang="zh-CN" sz="2800" dirty="0"/>
              <a:t>范围很小，大约在</a:t>
            </a:r>
            <a:r>
              <a:rPr lang="en-US" altLang="zh-CN" sz="2800" dirty="0"/>
              <a:t> 10 </a:t>
            </a:r>
            <a:r>
              <a:rPr lang="zh-CN" altLang="en-US" sz="2800"/>
              <a:t>米</a:t>
            </a:r>
            <a:r>
              <a:rPr lang="zh-CN" altLang="zh-CN" sz="2800"/>
              <a:t>左右</a:t>
            </a:r>
            <a:r>
              <a:rPr lang="zh-CN" altLang="en-US" sz="280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a:solidFill>
                  <a:srgbClr val="FF0000"/>
                </a:solidFill>
                <a:latin typeface="+mn-lt"/>
                <a:ea typeface="黑体" pitchFamily="2" charset="-122"/>
              </a:rPr>
              <a:t>多处理机系统，</a:t>
            </a:r>
            <a:r>
              <a:rPr lang="zh-CN" altLang="en-US" sz="2400" b="1" dirty="0">
                <a:solidFill>
                  <a:srgbClr val="000099"/>
                </a:solidFill>
                <a:latin typeface="+mn-lt"/>
                <a:ea typeface="黑体" pitchFamily="2" charset="-122"/>
              </a:rPr>
              <a:t>而不称它为计算机网络。 </a:t>
            </a:r>
          </a:p>
        </p:txBody>
      </p:sp>
    </p:spTree>
    <p:extLst>
      <p:ext uri="{BB962C8B-B14F-4D97-AF65-F5344CB8AC3E}">
        <p14:creationId xmlns:p14="http://schemas.microsoft.com/office/powerpoint/2010/main" val="4175822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a:t>2. </a:t>
            </a:r>
            <a:r>
              <a:rPr lang="zh-CN" altLang="en-US" dirty="0"/>
              <a:t>按照</a:t>
            </a:r>
            <a:r>
              <a:rPr lang="zh-CN" altLang="zh-CN" dirty="0"/>
              <a:t>网络的使用者进行分类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p>
          <a:p>
            <a:pPr lvl="1"/>
            <a:r>
              <a:rPr lang="zh-CN" altLang="en-US" dirty="0"/>
              <a:t>按</a:t>
            </a:r>
            <a:r>
              <a:rPr lang="zh-CN" altLang="zh-CN" dirty="0"/>
              <a:t>规定交纳费用的人都可以</a:t>
            </a:r>
            <a:r>
              <a:rPr lang="zh-CN" altLang="en-US" dirty="0"/>
              <a:t>使用的</a:t>
            </a:r>
            <a:r>
              <a:rPr lang="zh-CN" altLang="zh-CN" dirty="0"/>
              <a:t>网络。因此也可称为公众网。</a:t>
            </a:r>
            <a:endParaRPr lang="en-US" altLang="zh-CN" dirty="0"/>
          </a:p>
          <a:p>
            <a:r>
              <a:rPr lang="zh-CN" altLang="en-US" dirty="0">
                <a:solidFill>
                  <a:srgbClr val="FF0000"/>
                </a:solidFill>
              </a:rPr>
              <a:t>专用网 </a:t>
            </a:r>
            <a:r>
              <a:rPr lang="en-US" altLang="zh-CN" dirty="0"/>
              <a:t>(private network) </a:t>
            </a:r>
          </a:p>
          <a:p>
            <a:pPr lvl="1"/>
            <a:r>
              <a:rPr lang="zh-CN" altLang="zh-CN" dirty="0"/>
              <a:t>为特殊业务工作的需要而建造的网络</a:t>
            </a:r>
            <a:r>
              <a:rPr lang="zh-CN" altLang="en-US" dirty="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公用网和专用网都可以提供多种服务。如传送的是计算机数据，则分别是公用计算机网络和专用计算机网络。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接入网</a:t>
            </a:r>
            <a:r>
              <a:rPr lang="zh-CN" altLang="en-US" sz="2800" dirty="0"/>
              <a:t>是</a:t>
            </a:r>
            <a:r>
              <a:rPr lang="zh-CN" altLang="zh-CN" sz="2800" dirty="0"/>
              <a:t>一类比较特殊的计算机网络</a:t>
            </a:r>
            <a:r>
              <a:rPr lang="zh-CN" altLang="en-US" sz="2800" dirty="0"/>
              <a:t>，用于将用户接入互联网。</a:t>
            </a:r>
            <a:endParaRPr lang="en-US" altLang="zh-CN" sz="2800" dirty="0"/>
          </a:p>
          <a:p>
            <a:r>
              <a:rPr lang="zh-CN" altLang="zh-CN" sz="2800" dirty="0"/>
              <a:t>接入网本身既不属于互联网的核心部分，也不属于互联网的边缘部分。</a:t>
            </a:r>
            <a:endParaRPr lang="en-US" altLang="zh-CN" sz="2800" dirty="0"/>
          </a:p>
          <a:p>
            <a:r>
              <a:rPr lang="zh-CN" altLang="zh-CN" sz="2800" dirty="0">
                <a:solidFill>
                  <a:srgbClr val="FF0000"/>
                </a:solidFill>
              </a:rPr>
              <a:t>接入网是从某个用户端系统到互联网中的第一个路由器（也称为边缘路由器）之间的一种网络。</a:t>
            </a:r>
            <a:endParaRPr lang="en-US" altLang="zh-CN" sz="2800" dirty="0">
              <a:solidFill>
                <a:srgbClr val="FF0000"/>
              </a:solidFill>
            </a:endParaRPr>
          </a:p>
        </p:txBody>
      </p:sp>
    </p:spTree>
    <p:extLst>
      <p:ext uri="{BB962C8B-B14F-4D97-AF65-F5344CB8AC3E}">
        <p14:creationId xmlns:p14="http://schemas.microsoft.com/office/powerpoint/2010/main" val="9994097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a:t>3. </a:t>
            </a:r>
            <a:r>
              <a:rPr lang="zh-CN" altLang="zh-CN" sz="4000" dirty="0"/>
              <a:t>用来把用户接入到互联网的</a:t>
            </a:r>
            <a:r>
              <a:rPr lang="zh-CN" altLang="en-US" sz="4000" dirty="0"/>
              <a:t>网络</a:t>
            </a:r>
          </a:p>
        </p:txBody>
      </p:sp>
      <p:sp>
        <p:nvSpPr>
          <p:cNvPr id="375811" name="Rectangle 3"/>
          <p:cNvSpPr>
            <a:spLocks noGrp="1" noChangeArrowheads="1"/>
          </p:cNvSpPr>
          <p:nvPr>
            <p:ph idx="1"/>
          </p:nvPr>
        </p:nvSpPr>
        <p:spPr/>
        <p:txBody>
          <a:bodyPr/>
          <a:lstStyle/>
          <a:p>
            <a:r>
              <a:rPr lang="zh-CN" altLang="zh-CN" dirty="0"/>
              <a:t>从覆盖的范围看，很多接入网还是属于局域网。</a:t>
            </a:r>
            <a:endParaRPr lang="en-US" altLang="zh-CN" dirty="0"/>
          </a:p>
          <a:p>
            <a:r>
              <a:rPr lang="zh-CN" altLang="zh-CN" dirty="0"/>
              <a:t>从作用上看，接入网只是起到让用户能够与互联网连接的“桥梁”作用。</a:t>
            </a:r>
            <a:endParaRPr lang="zh-CN" altLang="en-US" dirty="0"/>
          </a:p>
        </p:txBody>
      </p:sp>
      <p:sp>
        <p:nvSpPr>
          <p:cNvPr id="2" name="矩形 1">
            <a:extLst>
              <a:ext uri="{FF2B5EF4-FFF2-40B4-BE49-F238E27FC236}">
                <a16:creationId xmlns:a16="http://schemas.microsoft.com/office/drawing/2014/main" id="{B10A7B91-C3C4-483C-A3C6-2E8DDBFE0D7F}"/>
              </a:ext>
            </a:extLst>
          </p:cNvPr>
          <p:cNvSpPr/>
          <p:nvPr/>
        </p:nvSpPr>
        <p:spPr>
          <a:xfrm>
            <a:off x="2476500" y="2967335"/>
            <a:ext cx="4953000" cy="923330"/>
          </a:xfrm>
          <a:prstGeom prst="rect">
            <a:avLst/>
          </a:prstGeom>
        </p:spPr>
        <p:txBody>
          <a:bodyPr>
            <a:spAutoFit/>
          </a:bodyPr>
          <a:lstStyle/>
          <a:p>
            <a:pPr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物联网是一个基于</a:t>
            </a:r>
            <a:r>
              <a:rPr lang="en-US" altLang="zh-CN" u="sng" kern="100" dirty="0" err="1">
                <a:solidFill>
                  <a:srgbClr val="0000FF"/>
                </a:solidFill>
                <a:latin typeface="等线" panose="02010600030101010101" pitchFamily="2" charset="-122"/>
                <a:ea typeface="等线" panose="02010600030101010101" pitchFamily="2" charset="-122"/>
                <a:cs typeface="Times New Roman" panose="02020603050405020304" pitchFamily="18" charset="0"/>
                <a:hlinkClick r:id="rId3"/>
              </a:rPr>
              <a:t>互联网</a:t>
            </a:r>
            <a:r>
              <a:rPr lang="zh-CN" altLang="zh-CN" kern="100" dirty="0">
                <a:latin typeface="等线" panose="02010600030101010101" pitchFamily="2" charset="-122"/>
                <a:ea typeface="等线" panose="02010600030101010101" pitchFamily="2" charset="-122"/>
                <a:cs typeface="Times New Roman" panose="02020603050405020304" pitchFamily="18" charset="0"/>
              </a:rPr>
              <a:t>、传统电信网等的信息承载体，它让所有能够被独立寻址的普通物理对象形成互联互通的网络</a:t>
            </a:r>
            <a:r>
              <a:rPr lang="en-US" altLang="zh-CN" kern="100" baseline="30000" dirty="0">
                <a:latin typeface="等线" panose="02010600030101010101" pitchFamily="2" charset="-122"/>
                <a:ea typeface="等线" panose="02010600030101010101" pitchFamily="2" charset="-122"/>
                <a:cs typeface="Times New Roman" panose="02020603050405020304" pitchFamily="18" charset="0"/>
              </a:rPr>
              <a:t> [1]</a:t>
            </a:r>
            <a:r>
              <a:rPr lang="en-US" altLang="zh-CN" u="sng" kern="100" dirty="0">
                <a:solidFill>
                  <a:srgbClr val="0000FF"/>
                </a:solidFill>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458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什么是互联网？</a:t>
            </a:r>
          </a:p>
        </p:txBody>
      </p:sp>
      <p:sp>
        <p:nvSpPr>
          <p:cNvPr id="3" name="内容占位符 2"/>
          <p:cNvSpPr>
            <a:spLocks noGrp="1"/>
          </p:cNvSpPr>
          <p:nvPr>
            <p:ph idx="1"/>
          </p:nvPr>
        </p:nvSpPr>
        <p:spPr/>
        <p:txBody>
          <a:bodyPr/>
          <a:lstStyle/>
          <a:p>
            <a:r>
              <a:rPr lang="zh-CN" altLang="en-US" dirty="0"/>
              <a:t>互联网是</a:t>
            </a:r>
            <a:r>
              <a:rPr lang="zh-CN" altLang="zh-CN" dirty="0"/>
              <a:t>由数量极大的各种计算机网络互连起来</a:t>
            </a:r>
            <a:r>
              <a:rPr lang="zh-CN" altLang="en-US" dirty="0"/>
              <a:t>而形成的网络。</a:t>
            </a:r>
            <a:endParaRPr lang="en-US" altLang="zh-CN" dirty="0"/>
          </a:p>
          <a:p>
            <a:r>
              <a:rPr lang="zh-CN" altLang="zh-CN" dirty="0"/>
              <a:t>可以从两种不同的方面来认识互联网</a:t>
            </a:r>
            <a:r>
              <a:rPr lang="zh-CN" altLang="en-US" dirty="0"/>
              <a:t>：</a:t>
            </a:r>
            <a:endParaRPr lang="en-US" altLang="zh-CN" dirty="0"/>
          </a:p>
          <a:p>
            <a:pPr lvl="1"/>
            <a:r>
              <a:rPr lang="zh-CN" altLang="en-US" dirty="0"/>
              <a:t>互联网</a:t>
            </a:r>
            <a:r>
              <a:rPr lang="zh-CN" altLang="zh-CN" dirty="0"/>
              <a:t>应用</a:t>
            </a:r>
            <a:endParaRPr lang="en-US" altLang="zh-CN" dirty="0"/>
          </a:p>
          <a:p>
            <a:pPr lvl="1"/>
            <a:r>
              <a:rPr lang="zh-CN" altLang="en-US" dirty="0"/>
              <a:t>互联网</a:t>
            </a:r>
            <a:r>
              <a:rPr lang="zh-CN" altLang="zh-CN" dirty="0"/>
              <a:t>工作原理</a:t>
            </a:r>
            <a:r>
              <a:rPr lang="zh-CN" altLang="en-US" dirty="0"/>
              <a:t>与特点</a:t>
            </a:r>
            <a:endParaRPr lang="en-US" altLang="zh-CN" dirty="0"/>
          </a:p>
        </p:txBody>
      </p:sp>
    </p:spTree>
    <p:extLst>
      <p:ext uri="{BB962C8B-B14F-4D97-AF65-F5344CB8AC3E}">
        <p14:creationId xmlns:p14="http://schemas.microsoft.com/office/powerpoint/2010/main" val="32230622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52851-EA41-405F-8F8D-4C7F914FF709}"/>
              </a:ext>
            </a:extLst>
          </p:cNvPr>
          <p:cNvSpPr>
            <a:spLocks noGrp="1"/>
          </p:cNvSpPr>
          <p:nvPr>
            <p:ph type="title"/>
          </p:nvPr>
        </p:nvSpPr>
        <p:spPr/>
        <p:txBody>
          <a:bodyPr/>
          <a:lstStyle/>
          <a:p>
            <a:r>
              <a:rPr lang="zh-CN" altLang="en-US" dirty="0"/>
              <a:t>本次课程总结</a:t>
            </a:r>
            <a:r>
              <a:rPr lang="en-US" altLang="zh-CN" dirty="0"/>
              <a:t>:</a:t>
            </a:r>
            <a:endParaRPr lang="zh-CN" altLang="en-US" dirty="0"/>
          </a:p>
        </p:txBody>
      </p:sp>
      <p:sp>
        <p:nvSpPr>
          <p:cNvPr id="3" name="内容占位符 2">
            <a:extLst>
              <a:ext uri="{FF2B5EF4-FFF2-40B4-BE49-F238E27FC236}">
                <a16:creationId xmlns:a16="http://schemas.microsoft.com/office/drawing/2014/main" id="{8B34AF61-DC3A-4FD9-B847-C36A2A9FD949}"/>
              </a:ext>
            </a:extLst>
          </p:cNvPr>
          <p:cNvSpPr>
            <a:spLocks noGrp="1"/>
          </p:cNvSpPr>
          <p:nvPr>
            <p:ph idx="1"/>
          </p:nvPr>
        </p:nvSpPr>
        <p:spPr/>
        <p:txBody>
          <a:bodyPr/>
          <a:lstStyle/>
          <a:p>
            <a:r>
              <a:rPr lang="zh-CN" altLang="en-US" sz="2400" dirty="0"/>
              <a:t>计算机网络定义</a:t>
            </a:r>
            <a:endParaRPr lang="en-US" altLang="zh-CN" sz="2400" dirty="0"/>
          </a:p>
          <a:p>
            <a:pPr lvl="1"/>
            <a:r>
              <a:rPr lang="zh-CN" altLang="en-US" sz="2000" dirty="0"/>
              <a:t>利用链路连接不同地理位置的计算机和设备，实现数据通信和资源共享</a:t>
            </a:r>
            <a:endParaRPr lang="en-US" altLang="zh-CN" sz="2000" dirty="0"/>
          </a:p>
          <a:p>
            <a:r>
              <a:rPr lang="zh-CN" altLang="en-US" sz="2400" dirty="0"/>
              <a:t>因特网</a:t>
            </a:r>
            <a:r>
              <a:rPr lang="en-US" altLang="zh-CN" sz="2400" dirty="0"/>
              <a:t>Internet</a:t>
            </a:r>
            <a:r>
              <a:rPr lang="zh-CN" altLang="en-US" sz="2400" dirty="0"/>
              <a:t>及其组成</a:t>
            </a:r>
            <a:endParaRPr lang="en-US" altLang="zh-CN" sz="2400" dirty="0"/>
          </a:p>
          <a:p>
            <a:pPr lvl="1"/>
            <a:r>
              <a:rPr lang="zh-CN" altLang="en-US" sz="2000" dirty="0"/>
              <a:t>边缘</a:t>
            </a:r>
            <a:endParaRPr lang="en-US" altLang="zh-CN" sz="2000" dirty="0"/>
          </a:p>
          <a:p>
            <a:pPr lvl="1"/>
            <a:r>
              <a:rPr lang="zh-CN" altLang="en-US" sz="2000" dirty="0"/>
              <a:t>核心</a:t>
            </a:r>
            <a:endParaRPr lang="en-US" altLang="zh-CN" sz="2000" dirty="0"/>
          </a:p>
          <a:p>
            <a:r>
              <a:rPr lang="zh-CN" altLang="en-US" sz="2400" dirty="0"/>
              <a:t>主机通信方式</a:t>
            </a:r>
            <a:endParaRPr lang="en-US" altLang="zh-CN" sz="2400" dirty="0"/>
          </a:p>
          <a:p>
            <a:pPr lvl="1"/>
            <a:r>
              <a:rPr lang="en-US" altLang="zh-CN" sz="2000" dirty="0"/>
              <a:t>C/S</a:t>
            </a:r>
          </a:p>
          <a:p>
            <a:pPr lvl="1"/>
            <a:r>
              <a:rPr lang="en-US" altLang="zh-CN" sz="2000" dirty="0"/>
              <a:t>P2P</a:t>
            </a:r>
          </a:p>
          <a:p>
            <a:r>
              <a:rPr lang="zh-CN" altLang="en-US" sz="2400" dirty="0"/>
              <a:t>电路交换和分组交换</a:t>
            </a:r>
            <a:endParaRPr lang="en-US" altLang="zh-CN" sz="2400" dirty="0"/>
          </a:p>
          <a:p>
            <a:r>
              <a:rPr lang="zh-CN" altLang="en-US" sz="2400" dirty="0"/>
              <a:t>网络分类</a:t>
            </a:r>
            <a:endParaRPr lang="en-US" altLang="zh-CN" sz="2400" dirty="0"/>
          </a:p>
          <a:p>
            <a:endParaRPr lang="zh-CN" altLang="en-US" dirty="0"/>
          </a:p>
        </p:txBody>
      </p:sp>
    </p:spTree>
    <p:extLst>
      <p:ext uri="{BB962C8B-B14F-4D97-AF65-F5344CB8AC3E}">
        <p14:creationId xmlns:p14="http://schemas.microsoft.com/office/powerpoint/2010/main" val="22919534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zh-CN" dirty="0"/>
              <a:t>计算机网络的性能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a:t>，主要包括：</a:t>
            </a:r>
            <a:endParaRPr lang="en-US" altLang="zh-CN" dirty="0"/>
          </a:p>
          <a:p>
            <a:pPr lvl="1"/>
            <a:r>
              <a:rPr lang="zh-CN" altLang="zh-CN" dirty="0"/>
              <a:t>速率</a:t>
            </a:r>
            <a:endParaRPr lang="en-US" altLang="zh-CN" dirty="0"/>
          </a:p>
          <a:p>
            <a:pPr lvl="1"/>
            <a:r>
              <a:rPr lang="zh-CN" altLang="en-US" dirty="0"/>
              <a:t>带宽</a:t>
            </a:r>
            <a:endParaRPr lang="en-US" altLang="zh-CN" dirty="0"/>
          </a:p>
          <a:p>
            <a:pPr lvl="1"/>
            <a:r>
              <a:rPr lang="zh-CN" altLang="en-US" dirty="0"/>
              <a:t>吞吐率</a:t>
            </a:r>
            <a:endParaRPr lang="en-US" altLang="zh-CN" dirty="0"/>
          </a:p>
          <a:p>
            <a:pPr lvl="1"/>
            <a:r>
              <a:rPr lang="zh-CN" altLang="en-US" dirty="0"/>
              <a:t>时延</a:t>
            </a:r>
            <a:endParaRPr lang="en-US" altLang="zh-CN" dirty="0"/>
          </a:p>
          <a:p>
            <a:pPr lvl="1"/>
            <a:r>
              <a:rPr lang="zh-CN" altLang="en-US" dirty="0"/>
              <a:t>时延带宽积</a:t>
            </a:r>
            <a:endParaRPr lang="en-US" altLang="zh-CN" dirty="0"/>
          </a:p>
          <a:p>
            <a:pPr lvl="1"/>
            <a:r>
              <a:rPr lang="zh-CN" altLang="en-US" dirty="0"/>
              <a:t>往返时间 </a:t>
            </a:r>
            <a:r>
              <a:rPr lang="en-US" altLang="zh-CN" dirty="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a:t>1. </a:t>
            </a:r>
            <a:r>
              <a:rPr lang="zh-CN" altLang="en-US" dirty="0"/>
              <a:t>速率</a:t>
            </a:r>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a:t>比特（</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a:t>。</a:t>
            </a:r>
            <a:endParaRPr lang="en-US" altLang="zh-CN" sz="2600" dirty="0"/>
          </a:p>
          <a:p>
            <a:pPr>
              <a:spcBef>
                <a:spcPts val="600"/>
              </a:spcBef>
            </a:pPr>
            <a:r>
              <a:rPr lang="zh-CN" altLang="zh-CN" sz="2600" dirty="0"/>
              <a:t>速率是计算机网络中最重要的一个性能指标</a:t>
            </a:r>
            <a:r>
              <a:rPr lang="zh-CN" altLang="en-US" sz="2600" dirty="0"/>
              <a:t>，</a:t>
            </a:r>
            <a:r>
              <a:rPr lang="zh-CN" altLang="zh-CN" sz="2600" dirty="0"/>
              <a:t>指的是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数据率</a:t>
            </a:r>
            <a:r>
              <a:rPr lang="en-US" altLang="zh-CN" sz="2600" dirty="0">
                <a:solidFill>
                  <a:srgbClr val="FF0000"/>
                </a:solidFill>
              </a:rPr>
              <a:t> </a:t>
            </a:r>
            <a:r>
              <a:rPr lang="en-US" altLang="zh-CN" sz="2600" dirty="0"/>
              <a:t>(data rate)</a:t>
            </a:r>
            <a:r>
              <a:rPr lang="zh-CN" altLang="zh-CN" sz="2600" dirty="0"/>
              <a:t>或</a:t>
            </a:r>
            <a:r>
              <a:rPr lang="zh-CN" altLang="zh-CN" sz="2600" dirty="0">
                <a:solidFill>
                  <a:srgbClr val="FF0000"/>
                </a:solidFill>
              </a:rPr>
              <a:t>比特率</a:t>
            </a:r>
            <a:r>
              <a:rPr lang="en-US" altLang="zh-CN" sz="2600" dirty="0">
                <a:solidFill>
                  <a:srgbClr val="FF0000"/>
                </a:solidFill>
              </a:rPr>
              <a:t> </a:t>
            </a:r>
            <a:r>
              <a:rPr lang="en-US" altLang="zh-CN" sz="2600" dirty="0"/>
              <a:t>(bit rate)</a:t>
            </a:r>
            <a:r>
              <a:rPr lang="zh-CN" altLang="zh-CN" sz="2600" dirty="0"/>
              <a:t>。</a:t>
            </a:r>
            <a:endParaRPr lang="en-US" altLang="zh-CN" sz="2600" dirty="0"/>
          </a:p>
          <a:p>
            <a:pPr>
              <a:spcBef>
                <a:spcPts val="600"/>
              </a:spcBef>
            </a:pPr>
            <a:r>
              <a:rPr lang="zh-CN" altLang="en-US" sz="2600" dirty="0"/>
              <a:t>速率的</a:t>
            </a:r>
            <a:r>
              <a:rPr lang="zh-CN" altLang="en-US" sz="2600" dirty="0">
                <a:solidFill>
                  <a:srgbClr val="FF0000"/>
                </a:solidFill>
              </a:rPr>
              <a:t>单位</a:t>
            </a:r>
            <a:r>
              <a:rPr lang="zh-CN" altLang="en-US" sz="2600" dirty="0"/>
              <a:t>是 </a:t>
            </a:r>
            <a:r>
              <a:rPr lang="en-US" altLang="zh-CN" sz="2600" dirty="0"/>
              <a:t>bit/s</a:t>
            </a:r>
            <a:r>
              <a:rPr lang="zh-CN" altLang="en-US" sz="2600" dirty="0"/>
              <a:t>，或 </a:t>
            </a:r>
            <a:r>
              <a:rPr lang="en-US" altLang="zh-CN" sz="2600" dirty="0" err="1"/>
              <a:t>kbit</a:t>
            </a:r>
            <a:r>
              <a:rPr lang="en-US" altLang="zh-CN" sz="2600" dirty="0"/>
              <a:t>/s</a:t>
            </a:r>
            <a:r>
              <a:rPr lang="zh-CN" altLang="en-US" sz="2600" dirty="0"/>
              <a:t>、</a:t>
            </a:r>
            <a:r>
              <a:rPr lang="en-US" altLang="zh-CN" sz="2600" dirty="0"/>
              <a:t>Mbit/s</a:t>
            </a:r>
            <a:r>
              <a:rPr lang="zh-CN" altLang="en-US" sz="2600" dirty="0"/>
              <a:t>、</a:t>
            </a:r>
            <a:r>
              <a:rPr lang="en-US" altLang="zh-CN" sz="2600" dirty="0"/>
              <a:t> </a:t>
            </a:r>
            <a:r>
              <a:rPr lang="en-US" altLang="zh-CN" sz="2600" dirty="0" err="1"/>
              <a:t>Gbit</a:t>
            </a:r>
            <a:r>
              <a:rPr lang="en-US" altLang="zh-CN" sz="2600" dirty="0"/>
              <a:t>/s </a:t>
            </a:r>
            <a:r>
              <a:rPr lang="zh-CN" altLang="en-US" sz="2600" dirty="0"/>
              <a:t>等。例如 </a:t>
            </a:r>
            <a:r>
              <a:rPr lang="en-US" altLang="zh-CN" sz="2600" dirty="0"/>
              <a:t>4 </a:t>
            </a:r>
            <a:r>
              <a:rPr lang="en-US" altLang="zh-CN" sz="2600" dirty="0">
                <a:sym typeface="Symbol"/>
              </a:rPr>
              <a:t></a:t>
            </a:r>
            <a:r>
              <a:rPr lang="en-US" altLang="zh-CN" sz="2600" dirty="0"/>
              <a:t> 10</a:t>
            </a:r>
            <a:r>
              <a:rPr lang="en-US" altLang="zh-CN" sz="2600" baseline="30000" dirty="0"/>
              <a:t>10</a:t>
            </a:r>
            <a:r>
              <a:rPr lang="en-US" altLang="zh-CN" sz="2600" dirty="0"/>
              <a:t> bit/s </a:t>
            </a:r>
            <a:r>
              <a:rPr lang="zh-CN" altLang="zh-CN" sz="2600" dirty="0"/>
              <a:t>的数据率就记为 </a:t>
            </a:r>
            <a:r>
              <a:rPr lang="en-US" altLang="zh-CN" sz="2600" dirty="0"/>
              <a:t>40 </a:t>
            </a:r>
            <a:r>
              <a:rPr lang="en-US" altLang="zh-CN" sz="2600" dirty="0" err="1"/>
              <a:t>Gbit</a:t>
            </a:r>
            <a:r>
              <a:rPr lang="en-US" altLang="zh-CN" sz="2600" dirty="0"/>
              <a:t>/s</a:t>
            </a:r>
            <a:r>
              <a:rPr lang="zh-CN" altLang="en-US" sz="2600" dirty="0"/>
              <a:t>。</a:t>
            </a:r>
          </a:p>
          <a:p>
            <a:pPr>
              <a:spcBef>
                <a:spcPts val="600"/>
              </a:spcBef>
            </a:pPr>
            <a:r>
              <a:rPr lang="zh-CN" altLang="en-US" sz="2600" dirty="0">
                <a:solidFill>
                  <a:srgbClr val="C00000"/>
                </a:solidFill>
              </a:rPr>
              <a:t>速率往往是指额定速率或标称速率，非</a:t>
            </a:r>
            <a:r>
              <a:rPr lang="zh-CN" altLang="zh-CN" sz="2600" dirty="0">
                <a:solidFill>
                  <a:srgbClr val="C00000"/>
                </a:solidFill>
              </a:rPr>
              <a:t>实际运行速率</a:t>
            </a:r>
            <a:r>
              <a:rPr lang="zh-CN" altLang="en-US" sz="2600" dirty="0">
                <a:solidFill>
                  <a:srgbClr val="C00000"/>
                </a:solidFill>
              </a:rPr>
              <a:t>。  </a:t>
            </a: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a:t>带宽 </a:t>
            </a:r>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 </a:t>
            </a:r>
            <a:r>
              <a:rPr lang="zh-CN" altLang="en-US" sz="2800" dirty="0"/>
              <a:t>本来是指信号具有的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单位是 </a:t>
            </a:r>
            <a:r>
              <a:rPr lang="en-US" altLang="zh-CN" sz="2800" dirty="0"/>
              <a:t>bit/s </a:t>
            </a:r>
            <a:r>
              <a:rPr lang="zh-CN" altLang="en-US" sz="2800" dirty="0"/>
              <a:t>，即</a:t>
            </a:r>
            <a:r>
              <a:rPr lang="en-US" altLang="zh-CN" sz="2800" dirty="0"/>
              <a:t> </a:t>
            </a:r>
            <a:r>
              <a:rPr lang="zh-CN" altLang="en-US" sz="2800" dirty="0"/>
              <a:t>“比特每秒”。    </a:t>
            </a:r>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Mbit/s </a:t>
              </a: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Mbit/s </a:t>
              </a: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吞吐量 </a:t>
            </a:r>
            <a:r>
              <a:rPr lang="en-US" altLang="zh-CN" dirty="0"/>
              <a:t>(throughput) </a:t>
            </a:r>
            <a:r>
              <a:rPr lang="zh-CN" altLang="en-US" dirty="0"/>
              <a:t>表示在单位时间内通过某个网络（或信道、接口）的数据量。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a:t>时延</a:t>
            </a:r>
            <a:r>
              <a:rPr lang="en-US" altLang="zh-CN" dirty="0"/>
              <a:t> (delay </a:t>
            </a:r>
            <a:r>
              <a:rPr lang="zh-CN" altLang="zh-CN" dirty="0"/>
              <a:t>或</a:t>
            </a:r>
            <a:r>
              <a:rPr lang="en-US" altLang="zh-CN" dirty="0"/>
              <a:t> latency) </a:t>
            </a:r>
            <a:r>
              <a:rPr lang="zh-CN" altLang="zh-CN" dirty="0"/>
              <a:t>是指数据（一个报文或分组，甚至比特）从网络（或链路）的一端传送到另一端所需的时间</a:t>
            </a:r>
            <a:r>
              <a:rPr lang="zh-CN" altLang="en-US" dirty="0"/>
              <a:t>。</a:t>
            </a:r>
            <a:endParaRPr lang="en-US" altLang="zh-CN" dirty="0"/>
          </a:p>
          <a:p>
            <a:r>
              <a:rPr lang="zh-CN" altLang="zh-CN" dirty="0"/>
              <a:t>有时也称为</a:t>
            </a:r>
            <a:r>
              <a:rPr lang="zh-CN" altLang="zh-CN" dirty="0">
                <a:solidFill>
                  <a:srgbClr val="FF0000"/>
                </a:solidFill>
              </a:rPr>
              <a:t>延迟</a:t>
            </a:r>
            <a:r>
              <a:rPr lang="zh-CN" altLang="zh-CN" dirty="0"/>
              <a:t>或</a:t>
            </a:r>
            <a:r>
              <a:rPr lang="zh-CN" altLang="zh-CN" dirty="0">
                <a:solidFill>
                  <a:srgbClr val="FF0000"/>
                </a:solidFill>
              </a:rPr>
              <a:t>迟延</a:t>
            </a:r>
            <a:r>
              <a:rPr lang="zh-CN" altLang="en-US" dirty="0">
                <a:solidFill>
                  <a:srgbClr val="FF0000"/>
                </a:solidFill>
              </a:rPr>
              <a:t>。</a:t>
            </a:r>
            <a:endParaRPr lang="en-US" altLang="zh-CN" dirty="0">
              <a:solidFill>
                <a:srgbClr val="FF0000"/>
              </a:solidFill>
            </a:endParaRPr>
          </a:p>
          <a:p>
            <a:r>
              <a:rPr lang="zh-CN" altLang="zh-CN" dirty="0"/>
              <a:t>网络中的时延由以下几个不同的部分组成</a:t>
            </a:r>
            <a:r>
              <a:rPr lang="zh-CN" altLang="en-US" dirty="0"/>
              <a:t>：</a:t>
            </a:r>
            <a:endParaRPr lang="en-US" altLang="zh-CN" dirty="0"/>
          </a:p>
          <a:p>
            <a:pPr lvl="1"/>
            <a:r>
              <a:rPr lang="en-US" altLang="zh-CN" dirty="0"/>
              <a:t>(1) </a:t>
            </a:r>
            <a:r>
              <a:rPr lang="zh-CN" altLang="en-US" dirty="0"/>
              <a:t>发送时延</a:t>
            </a:r>
            <a:endParaRPr lang="en-US" altLang="zh-CN" dirty="0"/>
          </a:p>
          <a:p>
            <a:pPr lvl="1"/>
            <a:r>
              <a:rPr lang="en-US" altLang="zh-CN" dirty="0"/>
              <a:t>(2) </a:t>
            </a:r>
            <a:r>
              <a:rPr lang="zh-CN" altLang="en-US" dirty="0"/>
              <a:t>传播时延</a:t>
            </a:r>
            <a:endParaRPr lang="en-US" altLang="zh-CN" dirty="0"/>
          </a:p>
          <a:p>
            <a:pPr lvl="1"/>
            <a:r>
              <a:rPr lang="en-US" altLang="zh-CN" dirty="0"/>
              <a:t>(3) </a:t>
            </a:r>
            <a:r>
              <a:rPr lang="zh-CN" altLang="en-US" dirty="0"/>
              <a:t>处理时延</a:t>
            </a:r>
            <a:endParaRPr lang="en-US" altLang="zh-CN" dirty="0"/>
          </a:p>
          <a:p>
            <a:pPr lvl="1"/>
            <a:r>
              <a:rPr lang="en-US" altLang="zh-CN" dirty="0"/>
              <a:t>(4) </a:t>
            </a:r>
            <a:r>
              <a:rPr lang="zh-CN" altLang="en-US" dirty="0"/>
              <a:t>排队时延</a:t>
            </a:r>
          </a:p>
        </p:txBody>
      </p:sp>
    </p:spTree>
    <p:extLst>
      <p:ext uri="{BB962C8B-B14F-4D97-AF65-F5344CB8AC3E}">
        <p14:creationId xmlns:p14="http://schemas.microsoft.com/office/powerpoint/2010/main" val="22489251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(1) </a:t>
            </a:r>
            <a:r>
              <a:rPr lang="zh-CN" altLang="en-US" dirty="0">
                <a:solidFill>
                  <a:srgbClr val="0000CC"/>
                </a:solidFill>
              </a:rPr>
              <a:t>发送时延</a:t>
            </a:r>
            <a:endParaRPr lang="en-US" altLang="zh-CN" dirty="0">
              <a:solidFill>
                <a:srgbClr val="0000CC"/>
              </a:solidFill>
            </a:endParaRPr>
          </a:p>
          <a:p>
            <a:pPr lvl="1">
              <a:lnSpc>
                <a:spcPct val="110000"/>
              </a:lnSpc>
              <a:spcBef>
                <a:spcPts val="600"/>
              </a:spcBef>
            </a:pPr>
            <a:r>
              <a:rPr lang="zh-CN" altLang="en-US" dirty="0"/>
              <a:t>也称为</a:t>
            </a:r>
            <a:r>
              <a:rPr lang="zh-CN" altLang="en-US" dirty="0">
                <a:solidFill>
                  <a:srgbClr val="FF0000"/>
                </a:solidFill>
              </a:rPr>
              <a:t>传输时延。</a:t>
            </a:r>
            <a:endParaRPr lang="en-US" altLang="zh-CN" dirty="0">
              <a:solidFill>
                <a:srgbClr val="FF0000"/>
              </a:solidFill>
            </a:endParaRPr>
          </a:p>
          <a:p>
            <a:pPr lvl="1">
              <a:lnSpc>
                <a:spcPct val="110000"/>
              </a:lnSpc>
              <a:spcBef>
                <a:spcPts val="600"/>
              </a:spcBef>
            </a:pPr>
            <a:r>
              <a:rPr lang="zh-CN" altLang="en-US" dirty="0"/>
              <a:t>发送数据时，数据帧从结点进入到传输媒体所需要的时间。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a:solidFill>
                    <a:srgbClr val="FF0000"/>
                  </a:solidFill>
                  <a:latin typeface="+mn-lt"/>
                  <a:ea typeface="黑体" pitchFamily="2" charset="-122"/>
                </a:rPr>
                <a:t>bit</a:t>
              </a:r>
              <a:r>
                <a:rPr lang="zh-CN" altLang="en-US" sz="2800" b="1" dirty="0">
                  <a:solidFill>
                    <a:srgbClr val="0000CC"/>
                  </a:solidFill>
                  <a:latin typeface="+mn-lt"/>
                  <a:ea typeface="黑体" pitchFamily="2" charset="-122"/>
                </a:rPr>
                <a:t>）</a:t>
              </a: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a:t>时延 </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(2) </a:t>
            </a:r>
            <a:r>
              <a:rPr lang="zh-CN" altLang="en-US" dirty="0">
                <a:solidFill>
                  <a:srgbClr val="0000CC"/>
                </a:solidFill>
              </a:rPr>
              <a:t>传播时延</a:t>
            </a:r>
            <a:endParaRPr lang="en-US" altLang="zh-CN" dirty="0">
              <a:solidFill>
                <a:srgbClr val="0000CC"/>
              </a:solidFill>
            </a:endParaRPr>
          </a:p>
          <a:p>
            <a:pPr lvl="1">
              <a:lnSpc>
                <a:spcPct val="110000"/>
              </a:lnSpc>
              <a:spcBef>
                <a:spcPts val="600"/>
              </a:spcBef>
            </a:pPr>
            <a:r>
              <a:rPr lang="zh-CN" altLang="en-US" dirty="0"/>
              <a:t>电磁波在信道中需要传播一定的距离而花费的时间。 </a:t>
            </a:r>
          </a:p>
          <a:p>
            <a:pPr lvl="1">
              <a:lnSpc>
                <a:spcPct val="110000"/>
              </a:lnSpc>
              <a:spcBef>
                <a:spcPts val="600"/>
              </a:spcBef>
            </a:pPr>
            <a:r>
              <a:rPr lang="zh-CN" altLang="en-US" dirty="0">
                <a:solidFill>
                  <a:srgbClr val="FF0000"/>
                </a:solidFill>
              </a:rPr>
              <a:t>发送时延与传播时延</a:t>
            </a:r>
            <a:r>
              <a:rPr lang="zh-CN" altLang="zh-CN" dirty="0">
                <a:solidFill>
                  <a:srgbClr val="FF0000"/>
                </a:solidFill>
              </a:rPr>
              <a:t>有本质上的不同</a:t>
            </a:r>
            <a:r>
              <a:rPr lang="zh-CN" altLang="en-US" dirty="0">
                <a:solidFill>
                  <a:srgbClr val="FF0000"/>
                </a:solidFill>
              </a:rPr>
              <a:t>。</a:t>
            </a:r>
            <a:endParaRPr lang="en-US" altLang="zh-CN" dirty="0">
              <a:solidFill>
                <a:srgbClr val="FF0000"/>
              </a:solidFill>
            </a:endParaRPr>
          </a:p>
          <a:p>
            <a:pPr lvl="1">
              <a:lnSpc>
                <a:spcPct val="110000"/>
              </a:lnSpc>
              <a:spcBef>
                <a:spcPts val="600"/>
              </a:spcBef>
            </a:pPr>
            <a:r>
              <a:rPr lang="zh-CN" altLang="en-US" dirty="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1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ShortAnswer"/>
  <p:tag name="PROBLEMSCORE" val="40.0"/>
  <p:tag name="PROBLEMHASREMARK" val="True"/>
  <p:tag name="PROBLEMREMARK" val="1、首字母I大写特制因特网，internet指的网络互连&#10;&#10;&#10;2、万物互连网，简称物联网。"/>
  <p:tag name="PROBLEMVOICEALLOWED" val="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1236</TotalTime>
  <Words>10342</Words>
  <Application>Microsoft Office PowerPoint</Application>
  <PresentationFormat>A4 纸张(210x297 毫米)</PresentationFormat>
  <Paragraphs>1737</Paragraphs>
  <Slides>163</Slides>
  <Notes>125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163</vt:i4>
      </vt:variant>
    </vt:vector>
  </HeadingPairs>
  <TitlesOfParts>
    <vt:vector size="181" baseType="lpstr">
      <vt:lpstr>Microsoft Yahei</vt:lpstr>
      <vt:lpstr>等线</vt:lpstr>
      <vt:lpstr>黑体</vt:lpstr>
      <vt:lpstr>宋体</vt:lpstr>
      <vt:lpstr>微软雅黑</vt:lpstr>
      <vt:lpstr>Arial</vt:lpstr>
      <vt:lpstr>Arial Black</vt:lpstr>
      <vt:lpstr>Arial Rounded MT Bold</vt:lpstr>
      <vt:lpstr>Bookman Old Style</vt:lpstr>
      <vt:lpstr>Symbol</vt:lpstr>
      <vt:lpstr>Tahoma</vt:lpstr>
      <vt:lpstr>Times New Roman</vt:lpstr>
      <vt:lpstr>Wingdings</vt:lpstr>
      <vt:lpstr>Presentation</vt:lpstr>
      <vt:lpstr>Visio</vt:lpstr>
      <vt:lpstr>Microsoft ClipArt Gallery</vt:lpstr>
      <vt:lpstr>公式</vt:lpstr>
      <vt:lpstr>VISIO</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物联网</vt:lpstr>
      <vt:lpstr>互联网负面影响</vt:lpstr>
      <vt:lpstr>PowerPoint 演示文稿</vt:lpstr>
      <vt:lpstr>PowerPoint 演示文稿</vt:lpstr>
      <vt:lpstr>PowerPoint 演示文稿</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本次课程总结:</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kevin</cp:lastModifiedBy>
  <cp:revision>48</cp:revision>
  <dcterms:created xsi:type="dcterms:W3CDTF">2016-10-01T05:27:09Z</dcterms:created>
  <dcterms:modified xsi:type="dcterms:W3CDTF">2020-02-20T16:55:59Z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