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3" r:id="rId3"/>
    <p:sldId id="258" r:id="rId4"/>
    <p:sldId id="259" r:id="rId5"/>
    <p:sldId id="269" r:id="rId6"/>
    <p:sldId id="262" r:id="rId7"/>
    <p:sldId id="270" r:id="rId8"/>
    <p:sldId id="274" r:id="rId9"/>
    <p:sldId id="260" r:id="rId10"/>
    <p:sldId id="271" r:id="rId11"/>
    <p:sldId id="261" r:id="rId12"/>
    <p:sldId id="272" r:id="rId13"/>
    <p:sldId id="273" r:id="rId14"/>
    <p:sldId id="263" r:id="rId15"/>
    <p:sldId id="277" r:id="rId16"/>
    <p:sldId id="278" r:id="rId17"/>
    <p:sldId id="276" r:id="rId18"/>
    <p:sldId id="264" r:id="rId19"/>
    <p:sldId id="309" r:id="rId20"/>
    <p:sldId id="257" r:id="rId21"/>
    <p:sldId id="265" r:id="rId22"/>
    <p:sldId id="267" r:id="rId23"/>
    <p:sldId id="308" r:id="rId24"/>
    <p:sldId id="280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300" r:id="rId35"/>
    <p:sldId id="281" r:id="rId36"/>
    <p:sldId id="297" r:id="rId37"/>
    <p:sldId id="291" r:id="rId38"/>
    <p:sldId id="298" r:id="rId39"/>
    <p:sldId id="299" r:id="rId40"/>
    <p:sldId id="301" r:id="rId41"/>
    <p:sldId id="295" r:id="rId42"/>
    <p:sldId id="266" r:id="rId43"/>
    <p:sldId id="268" r:id="rId44"/>
    <p:sldId id="292" r:id="rId45"/>
    <p:sldId id="296" r:id="rId46"/>
    <p:sldId id="302" r:id="rId47"/>
    <p:sldId id="305" r:id="rId48"/>
    <p:sldId id="306" r:id="rId49"/>
    <p:sldId id="307" r:id="rId50"/>
    <p:sldId id="304" r:id="rId51"/>
    <p:sldId id="279" r:id="rId5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89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-384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1464" y="563196"/>
            <a:ext cx="5267401" cy="4023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3893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85416"/>
          <a:stretch/>
        </p:blipFill>
        <p:spPr>
          <a:xfrm>
            <a:off x="0" y="0"/>
            <a:ext cx="9144000" cy="750094"/>
          </a:xfrm>
          <a:prstGeom prst="rect">
            <a:avLst/>
          </a:prstGeom>
        </p:spPr>
      </p:pic>
      <p:sp>
        <p:nvSpPr>
          <p:cNvPr id="9" name="文本占位符 10">
            <a:extLst>
              <a:ext uri="{FF2B5EF4-FFF2-40B4-BE49-F238E27FC236}">
                <a16:creationId xmlns:a16="http://schemas.microsoft.com/office/drawing/2014/main" xmlns="" id="{01D010F3-905B-4D60-A57E-5C1F1E5D7F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6701" y="235744"/>
            <a:ext cx="6562725" cy="30718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 smtClean="0"/>
              <a:t>Click to Edit Title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sz="quarter" idx="11" hasCustomPrompt="1"/>
          </p:nvPr>
        </p:nvSpPr>
        <p:spPr>
          <a:xfrm>
            <a:off x="266700" y="985837"/>
            <a:ext cx="8343900" cy="3900488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 smtClean="0"/>
              <a:t>Click to Edit Text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91886" y="235744"/>
            <a:ext cx="2523963" cy="32464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3703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pPr/>
              <a:t>2017-11-16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5984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D8FFF-10F8-4B9C-9872-CC2BCD3FCFAC}" type="datetimeFigureOut">
              <a:rPr lang="zh-CN" altLang="en-US" smtClean="0"/>
              <a:pPr/>
              <a:t>2017-11-16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77780-C18D-4550-9036-EB623674AB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6773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ppCon/CppCon2017/blob/master/Demos/Compile-time%20Reflection,%20Serialization%20and%20ORM%20Examples/Compile-time%20Reflection,%20Serialization%20and%20ORM%20Examples%20-%20Yu%20Qi%20-%20CppCon%202017.pdf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icosmos/ormpp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hyperlink" Target="https://github.com/qicosmos" TargetMode="External"/><Relationship Id="rId7" Type="http://schemas.openxmlformats.org/officeDocument/2006/relationships/image" Target="../media/image46.jpeg"/><Relationship Id="rId2" Type="http://schemas.openxmlformats.org/officeDocument/2006/relationships/hyperlink" Target="http://purecpp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socpp.org/" TargetMode="External"/><Relationship Id="rId5" Type="http://schemas.openxmlformats.org/officeDocument/2006/relationships/hyperlink" Target="https://www.youtube.com/watch?v=vh1BhlqF-fs" TargetMode="External"/><Relationship Id="rId4" Type="http://schemas.openxmlformats.org/officeDocument/2006/relationships/hyperlink" Target="https://www.youtube.com/watch?v=WlhoWjrR41A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80BDF59C-8876-4C07-86D1-096C6CCDE453}"/>
              </a:ext>
            </a:extLst>
          </p:cNvPr>
          <p:cNvSpPr txBox="1"/>
          <p:nvPr/>
        </p:nvSpPr>
        <p:spPr>
          <a:xfrm>
            <a:off x="535784" y="1977462"/>
            <a:ext cx="6331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从现代</a:t>
            </a:r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C++</a:t>
            </a:r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元编程到</a:t>
            </a:r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ORM</a:t>
            </a:r>
            <a:endParaRPr lang="en-US" altLang="zh-CN" sz="3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641ACBE-BC14-4FC9-81D3-2BCBC14FA20C}"/>
              </a:ext>
            </a:extLst>
          </p:cNvPr>
          <p:cNvSpPr txBox="1"/>
          <p:nvPr/>
        </p:nvSpPr>
        <p:spPr>
          <a:xfrm>
            <a:off x="535784" y="2545273"/>
            <a:ext cx="4319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祁  宇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7B3317C5-8A3B-41BC-BEF9-80955951153B}"/>
              </a:ext>
            </a:extLst>
          </p:cNvPr>
          <p:cNvSpPr txBox="1"/>
          <p:nvPr/>
        </p:nvSpPr>
        <p:spPr>
          <a:xfrm>
            <a:off x="535784" y="2928421"/>
            <a:ext cx="4319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alpha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qicosmos@163.com</a:t>
            </a:r>
          </a:p>
          <a:p>
            <a:r>
              <a:rPr lang="en-US" altLang="zh-CN" sz="1600" dirty="0" smtClean="0">
                <a:solidFill>
                  <a:schemeClr val="bg1">
                    <a:alpha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purecpp.org</a:t>
            </a:r>
            <a:endParaRPr lang="en-US" altLang="zh-CN" sz="1600" dirty="0">
              <a:solidFill>
                <a:schemeClr val="bg1">
                  <a:alpha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015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消除</a:t>
            </a:r>
            <a:r>
              <a:rPr lang="en-US" altLang="zh-CN" dirty="0" err="1" smtClean="0"/>
              <a:t>enable_if</a:t>
            </a:r>
            <a:endParaRPr lang="en-US" altLang="zh-CN" dirty="0" smtClean="0"/>
          </a:p>
          <a:p>
            <a:r>
              <a:rPr lang="zh-CN" altLang="en-US" dirty="0" smtClean="0"/>
              <a:t>让编译期选择变得简单</a:t>
            </a:r>
            <a:endParaRPr lang="en-US" altLang="zh-CN" dirty="0" smtClean="0"/>
          </a:p>
          <a:p>
            <a:r>
              <a:rPr lang="zh-CN" altLang="en-US" dirty="0" smtClean="0"/>
              <a:t>更紧密、清晰的上下文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0452" y="1070205"/>
            <a:ext cx="66003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T&gt;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to_str17(T 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if 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constexpr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is_integral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&lt;T&gt;::value)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    return std::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to_string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(t);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else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    return t;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Enable_if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  <a:r>
              <a:rPr lang="zh-CN" altLang="en-US" dirty="0" smtClean="0"/>
              <a:t>消除</a:t>
            </a:r>
            <a:r>
              <a:rPr lang="en-US" altLang="zh-CN" dirty="0" err="1" smtClean="0"/>
              <a:t>enable_if</a:t>
            </a:r>
            <a:endParaRPr lang="en-US" altLang="zh-CN" dirty="0" smtClean="0"/>
          </a:p>
          <a:p>
            <a:r>
              <a:rPr lang="zh-CN" altLang="en-US" dirty="0" smtClean="0"/>
              <a:t>提供参数相同，返回类型不同的同名接口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447" y="1709353"/>
            <a:ext cx="8273748" cy="1501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732" y="3440468"/>
            <a:ext cx="4429125" cy="402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  <a:r>
              <a:rPr lang="zh-CN" altLang="en-US" dirty="0" smtClean="0"/>
              <a:t> </a:t>
            </a:r>
            <a:r>
              <a:rPr lang="en-US" altLang="zh-CN" dirty="0" smtClean="0"/>
              <a:t>+ 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r>
              <a:rPr lang="zh-CN" altLang="en-US" dirty="0" smtClean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CN" altLang="en-US" dirty="0" smtClean="0"/>
              <a:t>扩展接口：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接口不变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根据参数类型的不同展现不同的行为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84979" y="2127757"/>
            <a:ext cx="3950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extend();    //no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extention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87750" y="2522612"/>
            <a:ext cx="4089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extend(0);   //do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branch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98831" y="2917464"/>
            <a:ext cx="4507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extend(2.5); //do double branch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  <a:r>
              <a:rPr lang="zh-CN" altLang="en-US" dirty="0" smtClean="0"/>
              <a:t> </a:t>
            </a:r>
            <a:r>
              <a:rPr lang="en-US" altLang="zh-CN" dirty="0" smtClean="0"/>
              <a:t>+ 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r>
              <a:rPr lang="zh-CN" altLang="en-US" dirty="0" smtClean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5761" y="1062169"/>
            <a:ext cx="792202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extend(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&amp;&amp;...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if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constexpr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sizeof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)==0){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&lt;&lt;"no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extention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"&lt;&lt;std::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endl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}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else if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constexpr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sizeof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)==1){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if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constexpr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is_same_v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...&gt;){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&lt;&lt;"do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branch"&lt;&lt;std::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endl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}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else if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constexpr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is_same_v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&lt;double,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...&gt;){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&lt;&lt;"do double branch"&lt;&lt;std::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endl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}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}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Fold Expression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简化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56954" y="1302996"/>
            <a:ext cx="59436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T&gt;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add(T 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return t;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</a:p>
          <a:p>
            <a:endParaRPr lang="en-US" altLang="zh-CN" sz="14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add(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return 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arg+add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...);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</a:p>
          <a:p>
            <a:endParaRPr lang="en-US" altLang="zh-CN" sz="14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add(1,2,3); //6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8639" y="3804956"/>
            <a:ext cx="38654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b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add(</a:t>
            </a:r>
            <a:r>
              <a:rPr lang="en-US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{</a:t>
            </a:r>
            <a:b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return (</a:t>
            </a:r>
            <a:r>
              <a:rPr lang="en-US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+  ...);</a:t>
            </a:r>
            <a:b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55622" y="3798721"/>
            <a:ext cx="42810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b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sub (</a:t>
            </a:r>
            <a:r>
              <a:rPr lang="en-US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{</a:t>
            </a:r>
            <a:b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return (</a:t>
            </a:r>
            <a:r>
              <a:rPr lang="en-US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- ... - 1);</a:t>
            </a:r>
            <a:b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Fold Expression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32507" y="957982"/>
            <a:ext cx="779734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//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c++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11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void print(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std::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initializer_list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&gt;{(std::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&lt;&lt; 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&lt;&lt;std::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endl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0)...};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4074" y="2247329"/>
            <a:ext cx="561109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//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c++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17 unary fold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void print(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{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((std::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&lt;&lt;std::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endl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 ...);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3949" y="3524962"/>
            <a:ext cx="677487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//</a:t>
            </a:r>
            <a:r>
              <a:rPr lang="en-US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c++</a:t>
            </a: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17 binary fold</a:t>
            </a:r>
          </a:p>
          <a:p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...</a:t>
            </a:r>
            <a:r>
              <a:rPr lang="en-US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b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void print(</a:t>
            </a:r>
            <a:r>
              <a:rPr lang="en-US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&amp;&amp;... </a:t>
            </a:r>
            <a:r>
              <a:rPr lang="en-US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{</a:t>
            </a:r>
          </a:p>
          <a:p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(std::</a:t>
            </a:r>
            <a:r>
              <a:rPr lang="en-US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&lt;&lt; ... &lt;&lt; </a:t>
            </a:r>
            <a:r>
              <a:rPr lang="en-US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&lt;&lt; '\n'; </a:t>
            </a:r>
            <a:b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连接任意个字符串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2510" y="1026460"/>
            <a:ext cx="767264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altLang="zh-CN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inline void append(std::string&amp; s,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&amp;&amp;...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{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((s+=std::forward&lt;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&gt;(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 s += ", "),...);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</a:p>
          <a:p>
            <a:endParaRPr lang="en-US" altLang="zh-CN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dirty="0" smtClean="0">
                <a:latin typeface="DejaVu Sans Mono" pitchFamily="49" charset="0"/>
                <a:cs typeface="DejaVu Sans Mono" pitchFamily="49" charset="0"/>
              </a:rPr>
              <a:t>std::string s="";</a:t>
            </a:r>
          </a:p>
          <a:p>
            <a:r>
              <a:rPr lang="en-US" altLang="zh-CN" dirty="0" smtClean="0">
                <a:latin typeface="DejaVu Sans Mono" pitchFamily="49" charset="0"/>
                <a:cs typeface="DejaVu Sans Mono" pitchFamily="49" charset="0"/>
              </a:rPr>
              <a:t>append(s, "a", "b", "c"); //a, b, c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Fold Expression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遍历</a:t>
            </a:r>
            <a:r>
              <a:rPr lang="en-US" altLang="zh-CN" dirty="0" err="1" smtClean="0"/>
              <a:t>tuple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1924" y="1370950"/>
            <a:ext cx="7855065" cy="91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8217" y="2427316"/>
            <a:ext cx="8305016" cy="909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Static_assert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595959"/>
                </a:solidFill>
                <a:latin typeface="Arial" charset="0"/>
                <a:cs typeface="Arial" charset="0"/>
              </a:rPr>
              <a:t>编译期检查，在编译期就抓住错误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8393" y="1456747"/>
            <a:ext cx="74149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fun_for_1024&lt;0,1,2,4&gt;();  //ok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fun_for_1024&lt;4,2,1,0&gt;();  //ok</a:t>
            </a:r>
          </a:p>
          <a:p>
            <a:endParaRPr lang="en-US" altLang="zh-CN" sz="16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fun_for_1024&lt;0,1,1,4&gt;();  //static assertion failed: hi guy, just for 1024</a:t>
            </a:r>
          </a:p>
          <a:p>
            <a:endParaRPr lang="en-US" altLang="zh-CN" sz="16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fun_for_1024&lt;1,0,2,5&gt;();  //static assertion failed: hi guy, just for 1024</a:t>
            </a:r>
          </a:p>
          <a:p>
            <a:endParaRPr lang="en-US" altLang="zh-CN" sz="16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fun_for_1024&lt;1,0,2&gt;();     //static assertion failed: hi guy, just 4 numbers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Static_assert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9615" y="1300163"/>
            <a:ext cx="6933040" cy="2635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新特性（</a:t>
            </a:r>
            <a:r>
              <a:rPr lang="en-US" altLang="zh-CN" dirty="0" smtClean="0"/>
              <a:t>C++11/14/17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元编程</a:t>
            </a: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元编程的一些用途</a:t>
            </a: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元编程实现</a:t>
            </a:r>
            <a:r>
              <a:rPr lang="en-US" altLang="zh-CN" dirty="0" smtClean="0"/>
              <a:t>ORM</a:t>
            </a:r>
          </a:p>
        </p:txBody>
      </p:sp>
      <p:sp>
        <p:nvSpPr>
          <p:cNvPr id="4" name="矩形 3"/>
          <p:cNvSpPr/>
          <p:nvPr/>
        </p:nvSpPr>
        <p:spPr>
          <a:xfrm>
            <a:off x="2935675" y="2865544"/>
            <a:ext cx="30043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Modern C++ </a:t>
            </a:r>
            <a:r>
              <a:rPr lang="en-US" altLang="zh-CN" sz="2000" dirty="0"/>
              <a:t>C</a:t>
            </a:r>
            <a:r>
              <a:rPr lang="zh-CN" altLang="en-US" sz="2000" dirty="0" smtClean="0"/>
              <a:t>reative </a:t>
            </a:r>
            <a:r>
              <a:rPr lang="en-US" altLang="zh-CN" sz="2000" dirty="0" smtClean="0"/>
              <a:t>I</a:t>
            </a:r>
            <a:r>
              <a:rPr lang="zh-CN" altLang="en-US" sz="2000" dirty="0" smtClean="0"/>
              <a:t>deas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Future C++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1400" dirty="0" smtClean="0"/>
              <a:t>Type-and resource-safe</a:t>
            </a:r>
          </a:p>
          <a:p>
            <a:r>
              <a:rPr lang="en-US" altLang="zh-CN" sz="1400" dirty="0" smtClean="0"/>
              <a:t>Significantly simpler and clearer code</a:t>
            </a:r>
          </a:p>
          <a:p>
            <a:r>
              <a:rPr lang="en-US" altLang="zh-CN" sz="1400" dirty="0" smtClean="0"/>
              <a:t>As fast or faster than anything else</a:t>
            </a:r>
          </a:p>
          <a:p>
            <a:r>
              <a:rPr lang="en-US" altLang="zh-CN" sz="1400" dirty="0" smtClean="0"/>
              <a:t>Good at using “modern hardware”</a:t>
            </a:r>
          </a:p>
          <a:p>
            <a:r>
              <a:rPr lang="en-US" altLang="zh-CN" sz="1400" dirty="0" smtClean="0"/>
              <a:t>Significantly faster compilation catching many more errors</a:t>
            </a:r>
            <a:endParaRPr lang="zh-CN" altLang="en-US" sz="1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07724" y="2731583"/>
            <a:ext cx="2885304" cy="198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4783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3708" y="1689718"/>
            <a:ext cx="4173677" cy="235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mtClean="0"/>
              <a:t>ORM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统一好用的接口</a:t>
            </a:r>
            <a:endParaRPr lang="en-US" altLang="zh-CN" dirty="0" smtClean="0"/>
          </a:p>
          <a:p>
            <a:r>
              <a:rPr lang="zh-CN" altLang="en-US" dirty="0" smtClean="0"/>
              <a:t>可扩展的接口</a:t>
            </a:r>
            <a:endParaRPr lang="en-US" altLang="zh-CN" dirty="0" smtClean="0"/>
          </a:p>
          <a:p>
            <a:r>
              <a:rPr lang="zh-CN" altLang="en-US" dirty="0" smtClean="0"/>
              <a:t>自动生成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脚本</a:t>
            </a:r>
            <a:endParaRPr lang="en-US" altLang="zh-CN" dirty="0" smtClean="0"/>
          </a:p>
          <a:p>
            <a:r>
              <a:rPr lang="zh-CN" altLang="en-US" dirty="0" smtClean="0"/>
              <a:t>自动化地实体映射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960" y="789579"/>
            <a:ext cx="7247899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3652460" y="2857200"/>
            <a:ext cx="3651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https://github.com/qicosmos/ormpp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屏蔽不同数据库的差异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3645" y="1430309"/>
            <a:ext cx="37909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881" y="2794395"/>
            <a:ext cx="5744849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4594" y="3551633"/>
            <a:ext cx="7909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8408" y="4110035"/>
            <a:ext cx="3214544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/>
              <a:t>统一接口</a:t>
            </a:r>
          </a:p>
        </p:txBody>
      </p:sp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9829" y="3115254"/>
            <a:ext cx="7165502" cy="1135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通过可变模板参数统一接口</a:t>
            </a:r>
            <a:endParaRPr lang="en-US" altLang="zh-CN" dirty="0" smtClean="0"/>
          </a:p>
          <a:p>
            <a:r>
              <a:rPr lang="zh-CN" altLang="en-US" dirty="0"/>
              <a:t>通</a:t>
            </a:r>
            <a:r>
              <a:rPr lang="zh-CN" altLang="en-US" dirty="0" smtClean="0"/>
              <a:t>过</a:t>
            </a:r>
            <a:r>
              <a:rPr lang="en-US" altLang="zh-CN" dirty="0"/>
              <a:t>policy-base</a:t>
            </a:r>
            <a:r>
              <a:rPr lang="zh-CN" altLang="en-US" dirty="0"/>
              <a:t>设</a:t>
            </a:r>
            <a:r>
              <a:rPr lang="zh-CN" altLang="en-US" dirty="0" smtClean="0"/>
              <a:t>计和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r>
              <a:rPr lang="zh-CN" altLang="en-US" dirty="0" smtClean="0"/>
              <a:t>来屏蔽数据库接口差异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27" y="1772369"/>
            <a:ext cx="6813335" cy="11214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统一接口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通过</a:t>
            </a:r>
            <a:r>
              <a:rPr lang="en-US" altLang="zh-CN" smtClean="0"/>
              <a:t>constexpr if </a:t>
            </a:r>
            <a:r>
              <a:rPr lang="zh-CN" altLang="en-US" smtClean="0"/>
              <a:t>和</a:t>
            </a:r>
            <a:r>
              <a:rPr lang="en-US" altLang="zh-CN" smtClean="0"/>
              <a:t>variadic template</a:t>
            </a:r>
            <a:r>
              <a:rPr lang="zh-CN" altLang="en-US" smtClean="0"/>
              <a:t>实现静态多态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073" y="1623873"/>
            <a:ext cx="5523245" cy="195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0091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扩展接口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通过</a:t>
            </a:r>
            <a:r>
              <a:rPr lang="en-US" altLang="zh-CN" smtClean="0"/>
              <a:t>constexpr if</a:t>
            </a:r>
            <a:r>
              <a:rPr lang="zh-CN" altLang="en-US" smtClean="0"/>
              <a:t>和</a:t>
            </a:r>
            <a:r>
              <a:rPr lang="en-US" altLang="zh-CN" smtClean="0"/>
              <a:t>variadic template</a:t>
            </a:r>
            <a:r>
              <a:rPr lang="zh-CN" altLang="en-US" smtClean="0"/>
              <a:t>来扩展接口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78" y="1341063"/>
            <a:ext cx="4552435" cy="13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79" y="2668884"/>
            <a:ext cx="6733403" cy="69215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520" y="3409677"/>
            <a:ext cx="5419983" cy="13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6834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编译期反射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编译</a:t>
            </a:r>
            <a:r>
              <a:rPr lang="zh-CN" altLang="en-US" dirty="0" smtClean="0"/>
              <a:t>期获得对象的元数据（</a:t>
            </a:r>
            <a:r>
              <a:rPr lang="en-US" altLang="zh-CN" dirty="0" smtClean="0"/>
              <a:t>field name, field type, field sequence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6701" y="1220076"/>
            <a:ext cx="431074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</a:t>
            </a:r>
            <a:r>
              <a:rPr lang="en-US" altLang="zh-CN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erson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::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string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name;</a:t>
            </a:r>
          </a:p>
          <a:p>
            <a:r>
              <a:rPr lang="en-US" altLang="zh-CN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age;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};</a:t>
            </a:r>
          </a:p>
          <a:p>
            <a:r>
              <a:rPr lang="en-US" altLang="zh-CN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REFLECTION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name, age)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701" y="2328072"/>
            <a:ext cx="8343899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std::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&lt;&lt; </a:t>
            </a:r>
            <a:r>
              <a:rPr lang="en-US" altLang="zh-CN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get_name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</a:t>
            </a:r>
            <a:r>
              <a:rPr lang="en-US" altLang="zh-CN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erson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0&gt;()&lt;&lt; </a:t>
            </a:r>
            <a:r>
              <a:rPr lang="en-US" altLang="zh-CN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get_name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</a:t>
            </a:r>
            <a:r>
              <a:rPr lang="en-US" altLang="zh-CN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erson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1&gt;() &lt;&lt; std::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::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&lt;&lt; get&lt;0&gt;(p) &lt;&lt; get&lt;1&gt;(p) &lt;&lt; std::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endl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  <a:p>
            <a:endParaRPr lang="en-US" altLang="zh-CN" sz="1400" dirty="0" smtClean="0">
              <a:solidFill>
                <a:srgbClr val="2B91AF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 = { 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"admin"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20 };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for_each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(p, [](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&amp;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item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idx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{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std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::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&lt;&lt;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item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 </a:t>
            </a:r>
            <a:r>
              <a:rPr lang="en-US" altLang="zh-CN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 "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decltype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)::value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std::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});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6699" y="3988071"/>
            <a:ext cx="687550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  <a:hlinkClick r:id="rId2"/>
              </a:rPr>
              <a:t>Compile-time Reflection, Serialization and ORM 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  <a:hlinkClick r:id="rId2"/>
              </a:rPr>
              <a:t>Examples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https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://github.com/CppCon/CppCon2017</a:t>
            </a:r>
          </a:p>
          <a:p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https://www.youtube.com/watch?v=WlhoWjrR41A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097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/>
              <a:t>自</a:t>
            </a:r>
            <a:r>
              <a:rPr lang="zh-CN" altLang="en-US" smtClean="0"/>
              <a:t>动生成</a:t>
            </a:r>
            <a:r>
              <a:rPr lang="en-US" altLang="zh-CN" smtClean="0"/>
              <a:t>sql</a:t>
            </a:r>
            <a:r>
              <a:rPr lang="zh-CN" altLang="en-US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通过编译期反射获取对象和字段的名称</a:t>
            </a:r>
            <a:endParaRPr lang="en-US" altLang="zh-CN" smtClean="0"/>
          </a:p>
          <a:p>
            <a:r>
              <a:rPr lang="zh-CN" altLang="en-US"/>
              <a:t>通</a:t>
            </a:r>
            <a:r>
              <a:rPr lang="zh-CN" altLang="en-US" smtClean="0"/>
              <a:t>过类型映射获取数据库类型名称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6226" y="1660954"/>
            <a:ext cx="5203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"</a:t>
            </a:r>
            <a:r>
              <a:rPr lang="zh-CN" altLang="en-US"/>
              <a:t> CREATE TABLE person ( id INT</a:t>
            </a:r>
            <a:r>
              <a:rPr lang="en-US" altLang="zh-CN"/>
              <a:t>, </a:t>
            </a:r>
            <a:r>
              <a:rPr lang="zh-CN" altLang="en-US"/>
              <a:t>name TEXT, age </a:t>
            </a:r>
            <a:r>
              <a:rPr lang="en-US" altLang="zh-CN" smtClean="0"/>
              <a:t>INT</a:t>
            </a:r>
            <a:r>
              <a:rPr lang="zh-CN" altLang="en-US" smtClean="0"/>
              <a:t>) "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17739" y="2476626"/>
            <a:ext cx="51677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{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id;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::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string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name;</a:t>
            </a:r>
          </a:p>
          <a:p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age;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};</a:t>
            </a:r>
          </a:p>
          <a:p>
            <a:r>
              <a:rPr lang="en-US" altLang="zh-CN" sz="1600" dirty="0" smtClean="0">
                <a:solidFill>
                  <a:srgbClr val="6F008A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REFLECTION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id, 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age)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rot="16200000" flipV="1">
            <a:off x="2869857" y="2103738"/>
            <a:ext cx="1810265" cy="1495168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16200000" flipV="1">
            <a:off x="2227307" y="2239662"/>
            <a:ext cx="1810265" cy="1272747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16200000" flipV="1">
            <a:off x="4411365" y="2409568"/>
            <a:ext cx="1810265" cy="957647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5400000" flipH="1" flipV="1">
            <a:off x="2613456" y="2162433"/>
            <a:ext cx="840260" cy="45720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5400000" flipH="1" flipV="1">
            <a:off x="3462981" y="2184056"/>
            <a:ext cx="1093574" cy="630199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2965622" y="1977081"/>
            <a:ext cx="2236573" cy="1353067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rot="16200000" flipV="1">
            <a:off x="3623620" y="2282910"/>
            <a:ext cx="1828801" cy="1192429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3034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相关图片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9327" y="1513703"/>
            <a:ext cx="4105613" cy="26586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自动生成</a:t>
            </a:r>
            <a:r>
              <a:rPr lang="en-US" altLang="zh-CN" smtClean="0"/>
              <a:t>sql</a:t>
            </a:r>
            <a:r>
              <a:rPr lang="zh-CN" altLang="en-US" smtClean="0"/>
              <a:t>脚本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编译期反射获取对象名称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编译期反射获取字段名数组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编译期获取类型名称数组？</a:t>
            </a:r>
          </a:p>
          <a:p>
            <a:pPr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6701" y="1242109"/>
            <a:ext cx="72709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constexpr auto name = iguana::get_name&lt;T</a:t>
            </a:r>
            <a:r>
              <a:rPr lang="zh-CN" altLang="en-US" sz="1600" dirty="0" smtClean="0"/>
              <a:t>&gt;(); </a:t>
            </a:r>
            <a:r>
              <a:rPr lang="en-US" altLang="zh-CN" sz="1600" dirty="0" smtClean="0">
                <a:sym typeface="Wingdings" panose="05000000000000000000" pitchFamily="2" charset="2"/>
              </a:rPr>
              <a:t> </a:t>
            </a:r>
            <a:r>
              <a:rPr lang="zh-CN" altLang="en-US" sz="1600" dirty="0" smtClean="0"/>
              <a:t>"</a:t>
            </a:r>
            <a:r>
              <a:rPr lang="en-US" altLang="zh-CN" sz="1600" dirty="0" smtClean="0">
                <a:sym typeface="Wingdings" panose="05000000000000000000" pitchFamily="2" charset="2"/>
              </a:rPr>
              <a:t>person</a:t>
            </a:r>
            <a:r>
              <a:rPr lang="zh-CN" altLang="en-US" sz="1600" dirty="0" smtClean="0"/>
              <a:t>" 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291414" y="2186373"/>
            <a:ext cx="75592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constexpr auto arr = iguana::get_array&lt;T</a:t>
            </a:r>
            <a:r>
              <a:rPr lang="zh-CN" altLang="en-US" dirty="0" smtClean="0"/>
              <a:t>&gt;(); </a:t>
            </a:r>
            <a:r>
              <a:rPr lang="en-US" altLang="zh-CN" dirty="0" smtClean="0">
                <a:sym typeface="Wingdings" panose="05000000000000000000" pitchFamily="2" charset="2"/>
              </a:rPr>
              <a:t> {"</a:t>
            </a:r>
            <a:r>
              <a:rPr lang="zh-CN" altLang="en-US" dirty="0" smtClean="0"/>
              <a:t>id" </a:t>
            </a:r>
            <a:r>
              <a:rPr lang="en-US" altLang="zh-CN" dirty="0" smtClean="0"/>
              <a:t>,</a:t>
            </a:r>
            <a:r>
              <a:rPr lang="zh-CN" altLang="en-US" dirty="0"/>
              <a:t> </a:t>
            </a:r>
            <a:r>
              <a:rPr lang="zh-CN" altLang="en-US" dirty="0" smtClean="0"/>
              <a:t>"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" </a:t>
            </a:r>
            <a:r>
              <a:rPr lang="en-US" altLang="zh-CN" dirty="0" smtClean="0"/>
              <a:t>,</a:t>
            </a:r>
            <a:r>
              <a:rPr lang="zh-CN" altLang="en-US" dirty="0"/>
              <a:t> </a:t>
            </a:r>
            <a:r>
              <a:rPr lang="zh-CN" altLang="en-US" dirty="0" smtClean="0"/>
              <a:t>"</a:t>
            </a:r>
            <a:r>
              <a:rPr lang="en-US" altLang="zh-CN" dirty="0" smtClean="0"/>
              <a:t>age</a:t>
            </a:r>
            <a:r>
              <a:rPr lang="zh-CN" altLang="en-US" dirty="0" smtClean="0"/>
              <a:t>" </a:t>
            </a:r>
            <a:r>
              <a:rPr lang="en-US" altLang="zh-CN" dirty="0" smtClean="0"/>
              <a:t>}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809293" y="2992338"/>
            <a:ext cx="3904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itchFamily="2" charset="2"/>
              </a:rPr>
              <a:t>{“INTEGER</a:t>
            </a:r>
            <a:r>
              <a:rPr lang="zh-CN" altLang="en-US" dirty="0" smtClean="0"/>
              <a:t>" </a:t>
            </a:r>
            <a:r>
              <a:rPr lang="en-US" altLang="zh-CN" dirty="0" smtClean="0"/>
              <a:t>,</a:t>
            </a:r>
            <a:r>
              <a:rPr lang="zh-CN" altLang="en-US" dirty="0" smtClean="0"/>
              <a:t> “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" </a:t>
            </a:r>
            <a:r>
              <a:rPr lang="en-US" altLang="zh-CN" dirty="0" smtClean="0"/>
              <a:t>,</a:t>
            </a:r>
            <a:r>
              <a:rPr lang="zh-CN" altLang="en-US" dirty="0" smtClean="0"/>
              <a:t> “</a:t>
            </a:r>
            <a:r>
              <a:rPr lang="en-US" altLang="zh-CN" dirty="0" smtClean="0"/>
              <a:t>INTEGER</a:t>
            </a:r>
            <a:r>
              <a:rPr lang="zh-CN" altLang="en-US" dirty="0" smtClean="0"/>
              <a:t>" </a:t>
            </a:r>
            <a:r>
              <a:rPr lang="en-US" altLang="zh-CN" dirty="0" smtClean="0"/>
              <a:t>}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7453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/>
              <a:t>类</a:t>
            </a:r>
            <a:r>
              <a:rPr lang="zh-CN" altLang="en-US" smtClean="0"/>
              <a:t>型映射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mtClean="0"/>
              <a:t>C++</a:t>
            </a:r>
            <a:r>
              <a:rPr lang="zh-CN" altLang="en-US" smtClean="0"/>
              <a:t>类型映射到数据库字段类型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72" y="1272747"/>
            <a:ext cx="6677301" cy="368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6782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获取类型名称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编译期获取类型名称数组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1" y="1325649"/>
            <a:ext cx="7938185" cy="309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610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自动生成脚本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对象</a:t>
            </a:r>
            <a:r>
              <a:rPr lang="zh-CN" altLang="en-US" dirty="0" smtClean="0"/>
              <a:t>名</a:t>
            </a:r>
            <a:r>
              <a:rPr lang="en-US" altLang="zh-CN" dirty="0" smtClean="0"/>
              <a:t> + </a:t>
            </a:r>
            <a:r>
              <a:rPr lang="zh-CN" altLang="en-US" dirty="0" smtClean="0"/>
              <a:t>字段名 </a:t>
            </a:r>
            <a:r>
              <a:rPr lang="en-US" altLang="zh-CN" dirty="0" smtClean="0"/>
              <a:t>+ </a:t>
            </a:r>
            <a:r>
              <a:rPr lang="zh-CN" altLang="en-US" dirty="0" smtClean="0"/>
              <a:t>类型名 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en-US" altLang="zh-CN" dirty="0" smtClean="0"/>
              <a:t> </a:t>
            </a:r>
            <a:r>
              <a:rPr lang="zh-CN" altLang="en-US" dirty="0" smtClean="0"/>
              <a:t>自动生成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81816" y="1273806"/>
            <a:ext cx="431074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{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id;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::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string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name;</a:t>
            </a:r>
          </a:p>
          <a:p>
            <a:r>
              <a:rPr lang="en-US" altLang="zh-CN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age;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};</a:t>
            </a:r>
          </a:p>
          <a:p>
            <a:r>
              <a:rPr lang="en-US" altLang="zh-CN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REFLECTION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id, name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age)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81816" y="2703990"/>
            <a:ext cx="40855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"</a:t>
            </a:r>
            <a:r>
              <a:rPr lang="zh-CN" altLang="en-US" sz="1400" dirty="0"/>
              <a:t> CREATE TABLE person ( id INT</a:t>
            </a:r>
            <a:r>
              <a:rPr lang="en-US" altLang="zh-CN" sz="1400" dirty="0"/>
              <a:t>, </a:t>
            </a:r>
            <a:r>
              <a:rPr lang="zh-CN" altLang="en-US" sz="1400" dirty="0"/>
              <a:t>name TEXT, age </a:t>
            </a:r>
            <a:r>
              <a:rPr lang="en-US" altLang="zh-CN" sz="1400" dirty="0" smtClean="0"/>
              <a:t>INT</a:t>
            </a:r>
            <a:r>
              <a:rPr lang="zh-CN" altLang="en-US" sz="1400" dirty="0" smtClean="0"/>
              <a:t>) "</a:t>
            </a:r>
            <a:endParaRPr lang="zh-CN" altLang="en-US" sz="1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75" y="3110521"/>
            <a:ext cx="6827855" cy="68918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85054" y="3808020"/>
            <a:ext cx="733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只需</a:t>
            </a:r>
            <a:r>
              <a:rPr lang="zh-CN" altLang="en-US" dirty="0" smtClean="0"/>
              <a:t>要一个对象类型就可以自动生成创建语句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insert,update,delete</a:t>
            </a:r>
            <a:r>
              <a:rPr lang="en-US" altLang="zh-CN" dirty="0" smtClean="0"/>
              <a:t> </a:t>
            </a:r>
            <a:r>
              <a:rPr lang="zh-CN" altLang="en-US" dirty="0" smtClean="0"/>
              <a:t>类似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95437" y="4161899"/>
            <a:ext cx="43402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mtClean="0">
                <a:solidFill>
                  <a:srgbClr val="FF0000"/>
                </a:solidFill>
              </a:rPr>
              <a:t>T</a:t>
            </a:r>
            <a:r>
              <a:rPr lang="zh-CN" altLang="en-US" sz="2400" smtClean="0">
                <a:solidFill>
                  <a:srgbClr val="FF0000"/>
                </a:solidFill>
              </a:rPr>
              <a:t>his </a:t>
            </a:r>
            <a:r>
              <a:rPr lang="zh-CN" altLang="en-US" sz="2400">
                <a:solidFill>
                  <a:srgbClr val="FF0000"/>
                </a:solidFill>
              </a:rPr>
              <a:t>is the magic of modern </a:t>
            </a:r>
            <a:r>
              <a:rPr lang="en-US" altLang="zh-CN" sz="2400" smtClean="0">
                <a:solidFill>
                  <a:srgbClr val="FF0000"/>
                </a:solidFill>
              </a:rPr>
              <a:t>C</a:t>
            </a:r>
            <a:r>
              <a:rPr lang="zh-CN" altLang="en-US" sz="2400" smtClean="0">
                <a:solidFill>
                  <a:srgbClr val="FF0000"/>
                </a:solidFill>
              </a:rPr>
              <a:t>++ </a:t>
            </a:r>
            <a:r>
              <a:rPr lang="en-US" altLang="zh-CN" sz="2400" smtClean="0">
                <a:solidFill>
                  <a:srgbClr val="FF0000"/>
                </a:solidFill>
              </a:rPr>
              <a:t>!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033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实体映射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9063" y="1249508"/>
            <a:ext cx="5158684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9479" y="3331456"/>
            <a:ext cx="6178143" cy="758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实体映射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Postgresql</a:t>
            </a:r>
            <a:r>
              <a:rPr lang="en-US" altLang="zh-CN" dirty="0" smtClean="0"/>
              <a:t> to Entity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4772" y="1387576"/>
            <a:ext cx="5708325" cy="1825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实体映射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Postgresql</a:t>
            </a:r>
            <a:r>
              <a:rPr lang="en-US" altLang="zh-CN" dirty="0" smtClean="0"/>
              <a:t> to Entity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1224" y="1356532"/>
            <a:ext cx="6239582" cy="3079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实体映射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Sqlite</a:t>
            </a:r>
            <a:r>
              <a:rPr lang="en-US" altLang="zh-CN" dirty="0" smtClean="0"/>
              <a:t> to Entity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8874" y="1433362"/>
            <a:ext cx="5320656" cy="291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实体映射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Sqlite</a:t>
            </a:r>
            <a:r>
              <a:rPr lang="en-US" altLang="zh-CN" dirty="0" smtClean="0"/>
              <a:t> to Entity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943" y="1480120"/>
            <a:ext cx="7719489" cy="2758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实体映射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多表查询</a:t>
            </a:r>
            <a:endParaRPr lang="zh-CN" alt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01" y="2447528"/>
            <a:ext cx="7059483" cy="124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758" y="1352065"/>
            <a:ext cx="8336654" cy="813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适配不同的接口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3184" y="1486484"/>
            <a:ext cx="4381500" cy="465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9799" y="2195981"/>
            <a:ext cx="7389813" cy="2196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实体映射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返回</a:t>
            </a:r>
            <a:r>
              <a:rPr lang="en-US" altLang="zh-CN" dirty="0" err="1" smtClean="0"/>
              <a:t>tuple</a:t>
            </a:r>
            <a:r>
              <a:rPr lang="zh-CN" altLang="en-US" dirty="0" smtClean="0"/>
              <a:t>结果时要注意元素是否为对象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1700" y="1421086"/>
            <a:ext cx="6119359" cy="2792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CN" dirty="0" err="1" smtClean="0"/>
              <a:t>ormpp</a:t>
            </a:r>
            <a:r>
              <a:rPr lang="en-US" altLang="zh-CN" dirty="0" smtClean="0"/>
              <a:t> ---- </a:t>
            </a:r>
            <a:r>
              <a:rPr lang="zh-CN" altLang="en-US" dirty="0" smtClean="0"/>
              <a:t>让数据库操作变得简单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header only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cross platform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unified interface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easy to use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easy to change database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42759" y="2757447"/>
            <a:ext cx="3959033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2"/>
              </a:rPr>
              <a:t>https://</a:t>
            </a:r>
            <a:r>
              <a:rPr lang="en-US" altLang="zh-CN" sz="2000" dirty="0" smtClean="0">
                <a:hlinkClick r:id="rId2"/>
              </a:rPr>
              <a:t>github.com/qicosmos/ormpp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2176" y="1602000"/>
            <a:ext cx="5328687" cy="261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Logging</a:t>
            </a:r>
          </a:p>
          <a:p>
            <a:r>
              <a:rPr lang="en-US" altLang="zh-CN" dirty="0" smtClean="0"/>
              <a:t>Validation</a:t>
            </a:r>
          </a:p>
          <a:p>
            <a:r>
              <a:rPr lang="en-US" altLang="zh-CN" dirty="0" smtClean="0"/>
              <a:t>Thread Strategy</a:t>
            </a:r>
          </a:p>
          <a:p>
            <a:r>
              <a:rPr lang="en-US" altLang="zh-CN" dirty="0" smtClean="0"/>
              <a:t>Caching</a:t>
            </a:r>
          </a:p>
          <a:p>
            <a:r>
              <a:rPr lang="en-US" altLang="zh-CN" dirty="0" smtClean="0"/>
              <a:t>Exception Handling</a:t>
            </a:r>
          </a:p>
          <a:p>
            <a:r>
              <a:rPr lang="en-US" altLang="zh-CN" dirty="0" smtClean="0"/>
              <a:t>… and a lot more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87595" y="1694710"/>
            <a:ext cx="3442386" cy="2154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0945" y="1009765"/>
            <a:ext cx="79303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dbng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mysql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mysql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  <a:p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mysql.connect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("127.0.0.1", "root", "12345", "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testdb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");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0822" y="1633219"/>
            <a:ext cx="79802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mysql.warper_connect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&lt;log&gt;("127.0.0.1", "root", "12345", "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testdb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");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3467" y="2196406"/>
            <a:ext cx="79802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mysql.warper_connect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&lt;validate, log&gt;("127.0.0.1", "root", "12345", "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testdb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");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328" y="2812678"/>
            <a:ext cx="1900348" cy="814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404551" y="3713479"/>
            <a:ext cx="81824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mysql.warper_connect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&lt;validate, log, 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thead_proxy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&gt;("127.0.0.1", "root", "12345", "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testdb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");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0" name="Picture 2" descr="https://timgsa.baidu.com/timg?image&amp;quality=80&amp;size=b9999_10000&amp;sec=1510565342047&amp;di=7683972c64b4825949f4e3d492c48588&amp;imgtype=jpg&amp;src=http%3A%2F%2Fimg4.imgtn.bdimg.com%2Fit%2Fu%3D1502550994%2C3317913235%26fm%3D214%26gp%3D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5485" y="1539089"/>
            <a:ext cx="4890487" cy="22173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2450" y="817839"/>
            <a:ext cx="4506885" cy="4105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3556908" y="2582880"/>
            <a:ext cx="4712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before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after</a:t>
            </a:r>
            <a:r>
              <a:rPr lang="zh-CN" altLang="en-US" dirty="0" smtClean="0"/>
              <a:t>你可以定义一个也可以定义两个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核心逻辑之前的切面</a:t>
            </a:r>
            <a:endParaRPr lang="zh-CN" altLang="en-US" dirty="0"/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4365" y="1471222"/>
            <a:ext cx="6227267" cy="274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核心逻辑之后的切面</a:t>
            </a:r>
            <a:endParaRPr lang="zh-CN" alt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130" y="1445506"/>
            <a:ext cx="7951686" cy="2039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4099" y="1026167"/>
            <a:ext cx="5829300" cy="172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2518" y="3052525"/>
            <a:ext cx="5857875" cy="1414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Purecpp</a:t>
            </a:r>
            <a:r>
              <a:rPr lang="en-US" altLang="zh-CN" dirty="0" smtClean="0"/>
              <a:t>----Modern C++ Open Source Community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err="1" smtClean="0"/>
              <a:t>purecpp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open source</a:t>
            </a:r>
          </a:p>
          <a:p>
            <a:pPr lvl="1"/>
            <a:r>
              <a:rPr lang="en-US" altLang="zh-CN" sz="1600" dirty="0" err="1" smtClean="0"/>
              <a:t>Rpc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framework—</a:t>
            </a:r>
            <a:r>
              <a:rPr lang="en-US" altLang="zh-CN" sz="1600" dirty="0" err="1" smtClean="0"/>
              <a:t>rest_rpc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Serialization engine—iguana</a:t>
            </a:r>
          </a:p>
          <a:p>
            <a:pPr lvl="1"/>
            <a:r>
              <a:rPr lang="en-US" altLang="zh-CN" sz="1600" dirty="0" smtClean="0"/>
              <a:t>ORM--</a:t>
            </a:r>
            <a:r>
              <a:rPr lang="en-US" altLang="zh-CN" sz="1600" dirty="0" err="1" smtClean="0"/>
              <a:t>ormpp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framework--</a:t>
            </a:r>
            <a:r>
              <a:rPr lang="en-US" altLang="zh-CN" sz="1600" dirty="0" err="1" smtClean="0"/>
              <a:t>cinatra</a:t>
            </a:r>
            <a:endParaRPr lang="zh-CN" altLang="en-US" sz="1600" dirty="0" smtClean="0"/>
          </a:p>
          <a:p>
            <a:endParaRPr lang="zh-CN" altLang="en-US" sz="1800" dirty="0"/>
          </a:p>
        </p:txBody>
      </p:sp>
      <p:sp>
        <p:nvSpPr>
          <p:cNvPr id="4" name="矩形 3"/>
          <p:cNvSpPr/>
          <p:nvPr/>
        </p:nvSpPr>
        <p:spPr>
          <a:xfrm>
            <a:off x="548914" y="2446630"/>
            <a:ext cx="527098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hlinkClick r:id="rId2"/>
              </a:rPr>
              <a:t>http://purecpp.org</a:t>
            </a:r>
            <a:r>
              <a:rPr lang="en-US" altLang="zh-CN" sz="1600" dirty="0" smtClean="0"/>
              <a:t> (modern </a:t>
            </a:r>
            <a:r>
              <a:rPr lang="en-US" altLang="zh-CN" sz="1600" dirty="0" err="1" smtClean="0"/>
              <a:t>c++</a:t>
            </a:r>
            <a:r>
              <a:rPr lang="en-US" altLang="zh-CN" sz="1600" dirty="0" smtClean="0"/>
              <a:t> open source community)</a:t>
            </a:r>
          </a:p>
          <a:p>
            <a:r>
              <a:rPr lang="en-US" altLang="zh-CN" sz="1600" dirty="0" smtClean="0">
                <a:hlinkClick r:id="rId3"/>
              </a:rPr>
              <a:t>https://github.com/qicosmos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>
                <a:hlinkClick r:id="rId4"/>
              </a:rPr>
              <a:t>https://www.youtube.com/watch?v=WlhoWjrR41A</a:t>
            </a:r>
            <a:endParaRPr lang="en-US" altLang="zh-CN" sz="1600" dirty="0" smtClean="0"/>
          </a:p>
          <a:p>
            <a:r>
              <a:rPr lang="en-US" altLang="zh-CN" sz="1600" dirty="0" smtClean="0">
                <a:hlinkClick r:id="rId5"/>
              </a:rPr>
              <a:t>https://www.youtube.com/watch?v=vh1BhlqF-fs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>
                <a:hlinkClick r:id="rId6"/>
              </a:rPr>
              <a:t>https://isocpp.org/</a:t>
            </a:r>
            <a:r>
              <a:rPr lang="en-US" altLang="zh-CN" sz="1600" dirty="0" smtClean="0"/>
              <a:t> </a:t>
            </a:r>
            <a:endParaRPr lang="zh-CN" altLang="en-US" dirty="0"/>
          </a:p>
        </p:txBody>
      </p:sp>
      <p:pic>
        <p:nvPicPr>
          <p:cNvPr id="5" name="Picture 2" descr="http://purecpp.org/wp-content/uploads/2017/03/qrcode_for_gh_300922997283_430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50550" y="999853"/>
            <a:ext cx="2097585" cy="1743347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85699" y="2926625"/>
            <a:ext cx="1869760" cy="1521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17142" y="2102820"/>
            <a:ext cx="41344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Newer is Better!</a:t>
            </a:r>
            <a:endParaRPr lang="zh-CN" altLang="en-US" sz="3200" b="1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Structured Binding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199" y="1074223"/>
            <a:ext cx="77142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std::map&lt;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mp = { {1, 2}, {3, 4} };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for(auto&amp;&amp; [k, v] : mp)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std::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&lt;&lt;k&lt;&lt;" "&lt;&lt;v&lt;&lt;'\n';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0698" y="2148575"/>
            <a:ext cx="56027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std::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tuple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double&gt;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(1, 2.5);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auto [a, b] =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  <a:endParaRPr lang="zh-CN" altLang="en-US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+ Structured Binding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分割一个定长的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7078" y="1369463"/>
            <a:ext cx="783058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split_3args(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&amp;&amp;...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auto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= 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make_tuple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(std::forward&lt;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)...);</a:t>
            </a:r>
          </a:p>
          <a:p>
            <a:endParaRPr lang="en-US" altLang="zh-CN" sz="16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return 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make_tuple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(std::get&lt;0&gt;(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 std::get&lt;1&gt;(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 std::get&lt;2&gt;(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));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3702" y="2853079"/>
            <a:ext cx="73650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t = split_3args(1, 2.5, "test", '1');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//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tuple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(1, 2.5, "test")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+ Structured Binding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9957" y="2832365"/>
            <a:ext cx="74482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split_3args(auto a, auto b, auto c, auto d){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return std::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make_tuple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(a, b, c);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6583" y="1286301"/>
            <a:ext cx="73900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split_3args(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&amp;&amp;...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auto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= 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make_tuple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(std::forward&lt;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)...);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600" i="1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[a, b, c, d] = </a:t>
            </a:r>
            <a:r>
              <a:rPr lang="en-US" altLang="zh-CN" sz="1600" i="1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600" i="1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600" i="1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return std::</a:t>
            </a:r>
            <a:r>
              <a:rPr lang="en-US" altLang="zh-CN" sz="1600" i="1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make_tuple</a:t>
            </a:r>
            <a:r>
              <a:rPr lang="en-US" altLang="zh-CN" sz="1600" i="1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(a, b, c);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8887" y="1055830"/>
            <a:ext cx="812984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T&gt;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std::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enable_if_t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&lt;std::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is_integral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&lt;T&gt;::value, std::string&gt; 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to_str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(T 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return std::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to_string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(t);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T&gt;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std::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enable_if_t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&lt;!std::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is_integral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&lt;T&gt;::value, std::string&gt; 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to_str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(T 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 return t;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2603</TotalTime>
  <Words>1367</Words>
  <Application>Microsoft Office PowerPoint</Application>
  <PresentationFormat>全屏显示(16:9)</PresentationFormat>
  <Paragraphs>256</Paragraphs>
  <Slides>51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李肥</dc:creator>
  <cp:lastModifiedBy>admin</cp:lastModifiedBy>
  <cp:revision>163</cp:revision>
  <dcterms:created xsi:type="dcterms:W3CDTF">2017-10-25T05:24:51Z</dcterms:created>
  <dcterms:modified xsi:type="dcterms:W3CDTF">2017-11-16T12:01:00Z</dcterms:modified>
</cp:coreProperties>
</file>