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58" r:id="rId4"/>
    <p:sldId id="259" r:id="rId5"/>
    <p:sldId id="269" r:id="rId6"/>
    <p:sldId id="262" r:id="rId7"/>
    <p:sldId id="270" r:id="rId8"/>
    <p:sldId id="274" r:id="rId9"/>
    <p:sldId id="260" r:id="rId10"/>
    <p:sldId id="271" r:id="rId11"/>
    <p:sldId id="261" r:id="rId12"/>
    <p:sldId id="272" r:id="rId13"/>
    <p:sldId id="273" r:id="rId14"/>
    <p:sldId id="263" r:id="rId15"/>
    <p:sldId id="277" r:id="rId16"/>
    <p:sldId id="278" r:id="rId17"/>
    <p:sldId id="276" r:id="rId18"/>
    <p:sldId id="264" r:id="rId19"/>
    <p:sldId id="309" r:id="rId20"/>
    <p:sldId id="257" r:id="rId21"/>
    <p:sldId id="265" r:id="rId22"/>
    <p:sldId id="267" r:id="rId23"/>
    <p:sldId id="308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00" r:id="rId35"/>
    <p:sldId id="281" r:id="rId36"/>
    <p:sldId id="297" r:id="rId37"/>
    <p:sldId id="291" r:id="rId38"/>
    <p:sldId id="298" r:id="rId39"/>
    <p:sldId id="299" r:id="rId40"/>
    <p:sldId id="301" r:id="rId41"/>
    <p:sldId id="295" r:id="rId42"/>
    <p:sldId id="266" r:id="rId43"/>
    <p:sldId id="268" r:id="rId44"/>
    <p:sldId id="292" r:id="rId45"/>
    <p:sldId id="296" r:id="rId46"/>
    <p:sldId id="302" r:id="rId47"/>
    <p:sldId id="305" r:id="rId48"/>
    <p:sldId id="306" r:id="rId49"/>
    <p:sldId id="307" r:id="rId50"/>
    <p:sldId id="304" r:id="rId51"/>
    <p:sldId id="279" r:id="rId5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563196"/>
            <a:ext cx="5267401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5416"/>
          <a:stretch/>
        </p:blipFill>
        <p:spPr>
          <a:xfrm>
            <a:off x="0" y="0"/>
            <a:ext cx="9144000" cy="750094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="" xmlns:a16="http://schemas.microsoft.com/office/drawing/2014/main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1" y="235744"/>
            <a:ext cx="6562725" cy="30718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985837"/>
            <a:ext cx="8343900" cy="3900488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6" y="235744"/>
            <a:ext cx="2523963" cy="32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pPr/>
              <a:t>2017-11-16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pPr/>
              <a:t>2017-11-16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cosmos/ormp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github.com/qicosmos" TargetMode="External"/><Relationship Id="rId7" Type="http://schemas.openxmlformats.org/officeDocument/2006/relationships/image" Target="../media/image46.jpeg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watch?v=vh1BhlqF-fs" TargetMode="External"/><Relationship Id="rId4" Type="http://schemas.openxmlformats.org/officeDocument/2006/relationships/hyperlink" Target="https://www.youtube.com/watch?v=WlhoWjrR41A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0BDF59C-8876-4C07-86D1-096C6CCDE453}"/>
              </a:ext>
            </a:extLst>
          </p:cNvPr>
          <p:cNvSpPr txBox="1"/>
          <p:nvPr/>
        </p:nvSpPr>
        <p:spPr>
          <a:xfrm>
            <a:off x="535784" y="1977462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从现代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元编程到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ORM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641ACBE-BC14-4FC9-81D3-2BCBC14FA20C}"/>
              </a:ext>
            </a:extLst>
          </p:cNvPr>
          <p:cNvSpPr txBox="1"/>
          <p:nvPr/>
        </p:nvSpPr>
        <p:spPr>
          <a:xfrm>
            <a:off x="535784" y="2545273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祁  宇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B3317C5-8A3B-41BC-BEF9-80955951153B}"/>
              </a:ext>
            </a:extLst>
          </p:cNvPr>
          <p:cNvSpPr txBox="1"/>
          <p:nvPr/>
        </p:nvSpPr>
        <p:spPr>
          <a:xfrm>
            <a:off x="535784" y="2928421"/>
            <a:ext cx="431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qicosmos@163.com</a:t>
            </a:r>
          </a:p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purecpp.org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01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sz="1600" dirty="0" smtClean="0"/>
              <a:t>消除</a:t>
            </a:r>
            <a:r>
              <a:rPr lang="en-US" altLang="zh-CN" sz="1600" dirty="0" err="1" smtClean="0"/>
              <a:t>enable_if</a:t>
            </a:r>
            <a:endParaRPr lang="en-US" altLang="zh-CN" sz="1600" dirty="0" smtClean="0"/>
          </a:p>
          <a:p>
            <a:r>
              <a:rPr lang="zh-CN" altLang="en-US" sz="1600" dirty="0" smtClean="0"/>
              <a:t>让编译期选择变得简单</a:t>
            </a:r>
            <a:endParaRPr lang="en-US" altLang="zh-CN" sz="1600" dirty="0" smtClean="0"/>
          </a:p>
          <a:p>
            <a:r>
              <a:rPr lang="zh-CN" altLang="en-US" sz="1600" dirty="0" smtClean="0"/>
              <a:t>更紧密、清晰的上下文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90452" y="1070205"/>
            <a:ext cx="66003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to_str17(T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if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else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Enable_if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用</a:t>
            </a:r>
            <a:r>
              <a:rPr lang="en-US" altLang="zh-CN" sz="1800" dirty="0" err="1" smtClean="0"/>
              <a:t>constexpr</a:t>
            </a:r>
            <a:r>
              <a:rPr lang="en-US" altLang="zh-CN" sz="1800" dirty="0" smtClean="0"/>
              <a:t> if</a:t>
            </a:r>
            <a:r>
              <a:rPr lang="zh-CN" altLang="en-US" sz="1800" dirty="0" smtClean="0"/>
              <a:t>消除</a:t>
            </a:r>
            <a:r>
              <a:rPr lang="en-US" altLang="zh-CN" sz="1800" dirty="0" err="1" smtClean="0"/>
              <a:t>enable_if</a:t>
            </a:r>
            <a:endParaRPr lang="en-US" altLang="zh-CN" sz="1800" dirty="0" smtClean="0"/>
          </a:p>
          <a:p>
            <a:r>
              <a:rPr lang="zh-CN" altLang="en-US" sz="1800" dirty="0" smtClean="0"/>
              <a:t>提供参数相同，返回类型不同的同名接口</a:t>
            </a:r>
            <a:endParaRPr lang="en-US" altLang="zh-CN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447" y="1814385"/>
            <a:ext cx="8106931" cy="1501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732" y="3533143"/>
            <a:ext cx="4429125" cy="40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扩展接口：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接口不变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根据参数类型的不同展现不同的行为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4979" y="2127757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extend();    //no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7750" y="2522612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extend(0);   //do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8831" y="2917464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extend(2.5); //do double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1" y="1062169"/>
            <a:ext cx="79220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extend(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if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)==0){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&lt;&lt;"no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"&lt;&lt;std::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else if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)==1){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if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branch"&lt;&lt;std::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else if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&lt;double,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double branch"&lt;&lt;std::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1800" dirty="0" smtClean="0"/>
              <a:t>简化</a:t>
            </a:r>
            <a:r>
              <a:rPr lang="en-US" altLang="zh-CN" sz="1800" dirty="0" err="1" smtClean="0"/>
              <a:t>variadic</a:t>
            </a:r>
            <a:r>
              <a:rPr lang="en-US" altLang="zh-CN" sz="1800" dirty="0" smtClean="0"/>
              <a:t> template</a:t>
            </a:r>
            <a:r>
              <a:rPr lang="zh-CN" altLang="en-US" sz="1800" dirty="0" smtClean="0"/>
              <a:t>的使用</a:t>
            </a:r>
            <a:endParaRPr lang="en-US" altLang="zh-CN" sz="1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954" y="1302996"/>
            <a:ext cx="5943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add(T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arg+add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...);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add(1,2,3); //6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639" y="3804956"/>
            <a:ext cx="38654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+  ...);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5622" y="3798721"/>
            <a:ext cx="42810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sub (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 ... - 1);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2507" y="957982"/>
            <a:ext cx="77973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11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initializer_list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&gt;{(std::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0)...};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074" y="2247329"/>
            <a:ext cx="56110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unary fold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...);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949" y="3524962"/>
            <a:ext cx="67748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binary fold</a:t>
            </a:r>
          </a:p>
          <a:p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(std::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... &lt;&lt; </a:t>
            </a:r>
            <a:r>
              <a:rPr lang="en-US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&lt;&lt; '\n'; </a:t>
            </a:r>
            <a:b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连接任意个字符串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2510" y="1026460"/>
            <a:ext cx="76726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inline void append(std::string&amp; s,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((s+=std::forward&lt;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 += ", "),...);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std::string s="";</a:t>
            </a: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append(s, "a", "b", "c"); //a, b, c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24" y="1370949"/>
            <a:ext cx="7657357" cy="100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557" y="2507635"/>
            <a:ext cx="8087498" cy="90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编译期检查，在编译期就抓住错误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8393" y="1456747"/>
            <a:ext cx="7414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fun_for_1024&lt;0,1,2,4&gt;();  //ok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fun_for_1024&lt;4,2,1,0&gt;();  //ok</a:t>
            </a:r>
          </a:p>
          <a:p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fun_for_1024&lt;0,1,1,4&gt;();  //static assertion failed: hi guy, just for 1024</a:t>
            </a:r>
          </a:p>
          <a:p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fun_for_1024&lt;1,0,2,5&gt;();  //static assertion failed: hi guy, just for 1024</a:t>
            </a:r>
          </a:p>
          <a:p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fun_for_1024&lt;1,0,2&gt;();     //static assertion failed: hi guy, just 4 numbers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5" y="1300163"/>
            <a:ext cx="6933040" cy="263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新特性（</a:t>
            </a:r>
            <a:r>
              <a:rPr lang="en-US" altLang="zh-CN" dirty="0" smtClean="0"/>
              <a:t>C++11/14/17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元编程的一些用途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元编程实现</a:t>
            </a:r>
            <a:r>
              <a:rPr lang="en-US" altLang="zh-CN" dirty="0" smtClean="0"/>
              <a:t>ORM</a:t>
            </a:r>
          </a:p>
        </p:txBody>
      </p:sp>
      <p:sp>
        <p:nvSpPr>
          <p:cNvPr id="4" name="矩形 3"/>
          <p:cNvSpPr/>
          <p:nvPr/>
        </p:nvSpPr>
        <p:spPr>
          <a:xfrm>
            <a:off x="2935675" y="2865544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Modern C++ </a:t>
            </a:r>
            <a:r>
              <a:rPr lang="en-US" altLang="zh-CN" sz="2000" dirty="0"/>
              <a:t>C</a:t>
            </a:r>
            <a:r>
              <a:rPr lang="zh-CN" altLang="en-US" sz="2000" dirty="0" smtClean="0"/>
              <a:t>reative 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deas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smtClean="0"/>
              <a:t>Type-and resource-safe</a:t>
            </a:r>
          </a:p>
          <a:p>
            <a:r>
              <a:rPr lang="en-US" altLang="zh-CN" sz="1400" dirty="0" smtClean="0"/>
              <a:t>Significantly simpler and clearer code</a:t>
            </a:r>
          </a:p>
          <a:p>
            <a:r>
              <a:rPr lang="en-US" altLang="zh-CN" sz="1400" dirty="0" smtClean="0"/>
              <a:t>As fast or faster than anything else</a:t>
            </a:r>
          </a:p>
          <a:p>
            <a:r>
              <a:rPr lang="en-US" altLang="zh-CN" sz="1400" dirty="0" smtClean="0"/>
              <a:t>Good at using “modern hardware”</a:t>
            </a:r>
          </a:p>
          <a:p>
            <a:r>
              <a:rPr lang="en-US" altLang="zh-CN" sz="1400" dirty="0" smtClean="0"/>
              <a:t>Significantly faster compilation catching many more errors</a:t>
            </a:r>
            <a:endParaRPr lang="zh-CN" alt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7724" y="2731583"/>
            <a:ext cx="2885304" cy="198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478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7849" y="1689718"/>
            <a:ext cx="4071551" cy="235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mtClean="0"/>
              <a:t>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1800" dirty="0" smtClean="0"/>
              <a:t>统一好用的接口</a:t>
            </a:r>
            <a:endParaRPr lang="en-US" altLang="zh-CN" sz="1800" dirty="0" smtClean="0"/>
          </a:p>
          <a:p>
            <a:r>
              <a:rPr lang="zh-CN" altLang="en-US" sz="1800" dirty="0" smtClean="0"/>
              <a:t>可扩展的接口</a:t>
            </a:r>
            <a:endParaRPr lang="en-US" altLang="zh-CN" sz="1800" dirty="0" smtClean="0"/>
          </a:p>
          <a:p>
            <a:r>
              <a:rPr lang="zh-CN" altLang="en-US" sz="1800" dirty="0" smtClean="0"/>
              <a:t>自动生成</a:t>
            </a:r>
            <a:r>
              <a:rPr lang="en-US" altLang="zh-CN" sz="1800" dirty="0" err="1" smtClean="0"/>
              <a:t>sql</a:t>
            </a:r>
            <a:r>
              <a:rPr lang="zh-CN" altLang="en-US" sz="1800" dirty="0" smtClean="0"/>
              <a:t>脚本</a:t>
            </a:r>
            <a:endParaRPr lang="en-US" altLang="zh-CN" sz="1800" dirty="0" smtClean="0"/>
          </a:p>
          <a:p>
            <a:r>
              <a:rPr lang="zh-CN" altLang="en-US" sz="1800" dirty="0" smtClean="0"/>
              <a:t>自动化地实体映射</a:t>
            </a:r>
            <a:endParaRPr lang="en-US" altLang="zh-CN" sz="1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960" y="789579"/>
            <a:ext cx="7247899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652460" y="2857200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https://github.com/qicosmos/ormpp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屏蔽不同数据库的差异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3645" y="1430309"/>
            <a:ext cx="37909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881" y="2794395"/>
            <a:ext cx="5744849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594" y="3551633"/>
            <a:ext cx="790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408" y="4110035"/>
            <a:ext cx="321454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/>
              <a:t>统一接口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829" y="3115254"/>
            <a:ext cx="6918366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通过可变模板参数统一接口</a:t>
            </a:r>
            <a:endParaRPr lang="en-US" altLang="zh-CN" dirty="0" smtClean="0"/>
          </a:p>
          <a:p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en-US" altLang="zh-CN" dirty="0"/>
              <a:t>policy-base</a:t>
            </a:r>
            <a:r>
              <a:rPr lang="zh-CN" altLang="en-US" dirty="0"/>
              <a:t>设</a:t>
            </a:r>
            <a:r>
              <a:rPr lang="zh-CN" altLang="en-US" dirty="0" smtClean="0"/>
              <a:t>计和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来屏蔽数据库接口差异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8" y="1772369"/>
            <a:ext cx="6405561" cy="112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统一接口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通过</a:t>
            </a:r>
            <a:r>
              <a:rPr lang="en-US" altLang="zh-CN" sz="1800" dirty="0" err="1" smtClean="0"/>
              <a:t>constexpr</a:t>
            </a:r>
            <a:r>
              <a:rPr lang="en-US" altLang="zh-CN" sz="1800" dirty="0" smtClean="0"/>
              <a:t> if 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variadic</a:t>
            </a:r>
            <a:r>
              <a:rPr lang="en-US" altLang="zh-CN" sz="1800" dirty="0" smtClean="0"/>
              <a:t> template</a:t>
            </a:r>
            <a:r>
              <a:rPr lang="zh-CN" altLang="en-US" sz="1800" dirty="0" smtClean="0"/>
              <a:t>实现静态多态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73" y="1623873"/>
            <a:ext cx="5523245" cy="19546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09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扩展接口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constexpr if</a:t>
            </a:r>
            <a:r>
              <a:rPr lang="zh-CN" altLang="en-US" smtClean="0"/>
              <a:t>和</a:t>
            </a:r>
            <a:r>
              <a:rPr lang="en-US" altLang="zh-CN" smtClean="0"/>
              <a:t>variadic template</a:t>
            </a:r>
            <a:r>
              <a:rPr lang="zh-CN" altLang="en-US" smtClean="0"/>
              <a:t>来扩展接口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1" y="1347241"/>
            <a:ext cx="4552435" cy="13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61" y="2662706"/>
            <a:ext cx="6733403" cy="6921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520" y="3409677"/>
            <a:ext cx="5419983" cy="13714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834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编译期反射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编译</a:t>
            </a:r>
            <a:r>
              <a:rPr lang="zh-CN" altLang="en-US" sz="1800" dirty="0" smtClean="0"/>
              <a:t>期获得对象的元数据（</a:t>
            </a:r>
            <a:r>
              <a:rPr lang="en-US" altLang="zh-CN" sz="1800" dirty="0" smtClean="0"/>
              <a:t>field name, field type, field sequence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260523" y="1244790"/>
            <a:ext cx="4310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name,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0522" y="2365143"/>
            <a:ext cx="834389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get_name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0&gt;()&lt;&lt;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get_name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1&gt;() &lt;&lt; std::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get&lt;0&gt;(p) &lt;&lt; get&lt;1&gt;(p) &lt;&lt; std::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endParaRPr lang="en-US" altLang="zh-CN" sz="1400" dirty="0" smtClean="0">
              <a:solidFill>
                <a:srgbClr val="2B91A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 = {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"admin"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20 };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for_each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(p, [](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item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item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 </a:t>
            </a:r>
            <a:r>
              <a:rPr lang="en-US" altLang="zh-CN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 "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decltype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)::value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699" y="3988071"/>
            <a:ext cx="6875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9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自</a:t>
            </a:r>
            <a:r>
              <a:rPr lang="zh-CN" altLang="en-US" smtClean="0"/>
              <a:t>动生成</a:t>
            </a:r>
            <a:r>
              <a:rPr lang="en-US" altLang="zh-CN" smtClean="0"/>
              <a:t>sql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通过编译期反射获取对象和字段的名称</a:t>
            </a:r>
            <a:endParaRPr lang="en-US" altLang="zh-CN" sz="1800" dirty="0" smtClean="0"/>
          </a:p>
          <a:p>
            <a:r>
              <a:rPr lang="zh-CN" altLang="en-US" sz="1800" dirty="0"/>
              <a:t>通</a:t>
            </a:r>
            <a:r>
              <a:rPr lang="zh-CN" altLang="en-US" sz="1800" dirty="0" smtClean="0"/>
              <a:t>过类型映射获取数据库类型名称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526226" y="1660954"/>
            <a:ext cx="520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"</a:t>
            </a:r>
            <a:r>
              <a:rPr lang="zh-CN" altLang="en-US"/>
              <a:t> CREATE TABLE person ( id INT</a:t>
            </a:r>
            <a:r>
              <a:rPr lang="en-US" altLang="zh-CN"/>
              <a:t>, </a:t>
            </a:r>
            <a:r>
              <a:rPr lang="zh-CN" altLang="en-US"/>
              <a:t>name TEXT, age </a:t>
            </a:r>
            <a:r>
              <a:rPr lang="en-US" altLang="zh-CN" smtClean="0"/>
              <a:t>INT</a:t>
            </a:r>
            <a:r>
              <a:rPr lang="zh-CN" altLang="en-US" smtClean="0"/>
              <a:t>) "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17739" y="2476626"/>
            <a:ext cx="516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6200000" flipV="1">
            <a:off x="2869857" y="2103738"/>
            <a:ext cx="1810265" cy="149516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V="1">
            <a:off x="2227307" y="2239662"/>
            <a:ext cx="1810265" cy="12727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V="1">
            <a:off x="4411365" y="2409568"/>
            <a:ext cx="1810265" cy="9576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2613456" y="2162433"/>
            <a:ext cx="840260" cy="45720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3462981" y="2184056"/>
            <a:ext cx="1093574" cy="63019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965622" y="1977081"/>
            <a:ext cx="2236573" cy="1353067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6200000" flipV="1">
            <a:off x="3623620" y="2282910"/>
            <a:ext cx="1828801" cy="119242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303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9327" y="1513703"/>
            <a:ext cx="4105613" cy="2658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自动生成</a:t>
            </a:r>
            <a:r>
              <a:rPr lang="en-US" altLang="zh-CN" smtClean="0"/>
              <a:t>sql</a:t>
            </a:r>
            <a:r>
              <a:rPr lang="zh-CN" altLang="en-US" smtClean="0"/>
              <a:t>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1800" dirty="0" smtClean="0"/>
              <a:t>编译期反射获取对象名称</a:t>
            </a:r>
            <a:endParaRPr lang="en-US" altLang="zh-CN" sz="1800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sz="1800" dirty="0" smtClean="0"/>
              <a:t>编译期反射获取字段名数组</a:t>
            </a:r>
            <a:endParaRPr lang="en-US" altLang="zh-CN" sz="18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1800" dirty="0" smtClean="0"/>
              <a:t>编译期获取类型名称数组？</a:t>
            </a:r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6701" y="1242109"/>
            <a:ext cx="7270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constexpr auto name = iguana::get_name&lt;T</a:t>
            </a:r>
            <a:r>
              <a:rPr lang="zh-CN" altLang="en-US" sz="1600" dirty="0" smtClean="0"/>
              <a:t>&gt;(); </a:t>
            </a:r>
            <a:r>
              <a:rPr lang="en-US" altLang="zh-CN" sz="1600" dirty="0" smtClean="0">
                <a:sym typeface="Wingdings" panose="05000000000000000000" pitchFamily="2" charset="2"/>
              </a:rPr>
              <a:t> </a:t>
            </a:r>
            <a:r>
              <a:rPr lang="zh-CN" altLang="en-US" sz="1600" dirty="0" smtClean="0"/>
              <a:t>"</a:t>
            </a:r>
            <a:r>
              <a:rPr lang="en-US" altLang="zh-CN" sz="1600" dirty="0" smtClean="0">
                <a:sym typeface="Wingdings" panose="05000000000000000000" pitchFamily="2" charset="2"/>
              </a:rPr>
              <a:t>person</a:t>
            </a:r>
            <a:r>
              <a:rPr lang="zh-CN" altLang="en-US" sz="1600" dirty="0" smtClean="0"/>
              <a:t>" 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91414" y="2186373"/>
            <a:ext cx="755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94196" y="2912020"/>
            <a:ext cx="350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{“INTEGER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“</a:t>
            </a:r>
            <a:r>
              <a:rPr lang="en-US" altLang="zh-CN" sz="1600" dirty="0" smtClean="0"/>
              <a:t>TEXT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“</a:t>
            </a:r>
            <a:r>
              <a:rPr lang="en-US" altLang="zh-CN" sz="1600" dirty="0" smtClean="0"/>
              <a:t>INTEGER</a:t>
            </a:r>
            <a:r>
              <a:rPr lang="zh-CN" altLang="en-US" sz="1600" dirty="0" smtClean="0"/>
              <a:t>" </a:t>
            </a:r>
            <a:r>
              <a:rPr lang="en-US" altLang="zh-CN" dirty="0" smtClean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7453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类</a:t>
            </a:r>
            <a:r>
              <a:rPr lang="zh-CN" altLang="en-US" smtClean="0"/>
              <a:t>型映射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类型映射到数据库字段类型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73" y="1315993"/>
            <a:ext cx="6559912" cy="36806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78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获取类型名称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编译期获取类型名称数组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1325649"/>
            <a:ext cx="7672515" cy="30980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1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自动生成脚本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名</a:t>
            </a:r>
            <a:r>
              <a:rPr lang="en-US" altLang="zh-CN" dirty="0" smtClean="0"/>
              <a:t> + </a:t>
            </a:r>
            <a:r>
              <a:rPr lang="zh-CN" altLang="en-US" dirty="0" smtClean="0"/>
              <a:t>字段名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类型名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自动生成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1816" y="1273806"/>
            <a:ext cx="43107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1816" y="2703990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10521"/>
            <a:ext cx="6592330" cy="6891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5054" y="3808020"/>
            <a:ext cx="733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只需</a:t>
            </a:r>
            <a:r>
              <a:rPr lang="zh-CN" altLang="en-US" dirty="0" smtClean="0"/>
              <a:t>要一个对象类型就可以自动生成创建语句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insert,update,delete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类似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95437" y="4161899"/>
            <a:ext cx="4340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T</a:t>
            </a:r>
            <a:r>
              <a:rPr lang="zh-CN" altLang="en-US" sz="2400" smtClean="0">
                <a:solidFill>
                  <a:srgbClr val="FF0000"/>
                </a:solidFill>
              </a:rPr>
              <a:t>his </a:t>
            </a:r>
            <a:r>
              <a:rPr lang="zh-CN" altLang="en-US" sz="2400">
                <a:solidFill>
                  <a:srgbClr val="FF0000"/>
                </a:solidFill>
              </a:rPr>
              <a:t>is the magic of modern </a:t>
            </a:r>
            <a:r>
              <a:rPr lang="en-US" altLang="zh-CN" sz="2400" smtClean="0">
                <a:solidFill>
                  <a:srgbClr val="FF0000"/>
                </a:solidFill>
              </a:rPr>
              <a:t>C</a:t>
            </a:r>
            <a:r>
              <a:rPr lang="zh-CN" altLang="en-US" sz="2400" smtClean="0">
                <a:solidFill>
                  <a:srgbClr val="FF0000"/>
                </a:solidFill>
              </a:rPr>
              <a:t>++ </a:t>
            </a:r>
            <a:r>
              <a:rPr lang="en-US" altLang="zh-CN" sz="2400" smtClean="0">
                <a:solidFill>
                  <a:srgbClr val="FF0000"/>
                </a:solidFill>
              </a:rPr>
              <a:t>!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03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Postgresql</a:t>
            </a:r>
            <a:r>
              <a:rPr lang="en-US" altLang="zh-CN" sz="1800" dirty="0" smtClean="0"/>
              <a:t> to Entity</a:t>
            </a:r>
            <a:endParaRPr lang="zh-CN" alt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772" y="1387576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 smtClean="0"/>
              <a:t>Postgresql</a:t>
            </a:r>
            <a:r>
              <a:rPr lang="en-US" altLang="zh-CN" sz="1800" dirty="0" smtClean="0"/>
              <a:t> to Entity</a:t>
            </a:r>
            <a:endParaRPr lang="zh-CN" altLang="en-US" sz="1800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Sqlite</a:t>
            </a:r>
            <a:r>
              <a:rPr lang="en-US" altLang="zh-CN" sz="1800" dirty="0" smtClean="0"/>
              <a:t> to Entity</a:t>
            </a:r>
            <a:endParaRPr lang="zh-CN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874" y="1433362"/>
            <a:ext cx="5320656" cy="29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Sqlite</a:t>
            </a:r>
            <a:r>
              <a:rPr lang="en-US" altLang="zh-CN" sz="1800" dirty="0" smtClean="0"/>
              <a:t> to Entity</a:t>
            </a:r>
            <a:endParaRPr lang="zh-CN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52" y="1480120"/>
            <a:ext cx="7719489" cy="27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多表查询</a:t>
            </a:r>
            <a:endParaRPr lang="zh-CN" altLang="en-US" sz="18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1" y="2447528"/>
            <a:ext cx="7059483" cy="124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758" y="1352065"/>
            <a:ext cx="8336654" cy="81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适配不同的接口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184" y="1486484"/>
            <a:ext cx="4381500" cy="46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99" y="2195981"/>
            <a:ext cx="7389813" cy="219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返回</a:t>
            </a:r>
            <a:r>
              <a:rPr lang="en-US" altLang="zh-CN" sz="1800" dirty="0" err="1" smtClean="0"/>
              <a:t>tuple</a:t>
            </a:r>
            <a:r>
              <a:rPr lang="zh-CN" altLang="en-US" sz="1800" dirty="0" smtClean="0"/>
              <a:t>结果时要注意元素是否为对象</a:t>
            </a:r>
            <a:endParaRPr lang="zh-CN" alt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700" y="1421086"/>
            <a:ext cx="6119359" cy="279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sz="1800" dirty="0" err="1" smtClean="0"/>
              <a:t>ormpp</a:t>
            </a:r>
            <a:r>
              <a:rPr lang="en-US" altLang="zh-CN" sz="1800" dirty="0" smtClean="0"/>
              <a:t> ---- </a:t>
            </a:r>
            <a:r>
              <a:rPr lang="zh-CN" altLang="en-US" sz="1800" dirty="0" smtClean="0"/>
              <a:t>让数据库操作变得简单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header only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cross platform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unified interface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easy to use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easy to change </a:t>
            </a:r>
            <a:r>
              <a:rPr lang="en-US" dirty="0" smtClean="0"/>
              <a:t>database</a:t>
            </a:r>
            <a:endParaRPr lang="en-US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6580" y="2955155"/>
            <a:ext cx="395903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github.com/qicosmos/ormpp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176" y="1602000"/>
            <a:ext cx="5328687" cy="261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Logging</a:t>
            </a:r>
          </a:p>
          <a:p>
            <a:r>
              <a:rPr lang="en-US" altLang="zh-CN" sz="1800" dirty="0" smtClean="0"/>
              <a:t>Validation</a:t>
            </a:r>
          </a:p>
          <a:p>
            <a:r>
              <a:rPr lang="en-US" altLang="zh-CN" sz="1800" dirty="0" smtClean="0"/>
              <a:t>Thread Strategy</a:t>
            </a:r>
          </a:p>
          <a:p>
            <a:r>
              <a:rPr lang="en-US" altLang="zh-CN" sz="1800" dirty="0" smtClean="0"/>
              <a:t>Caching</a:t>
            </a:r>
          </a:p>
          <a:p>
            <a:r>
              <a:rPr lang="en-US" altLang="zh-CN" sz="1800" dirty="0" smtClean="0"/>
              <a:t>Exception Handling</a:t>
            </a:r>
          </a:p>
          <a:p>
            <a:r>
              <a:rPr lang="en-US" altLang="zh-CN" sz="1800" dirty="0" smtClean="0"/>
              <a:t>… and a lot more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95" y="1694710"/>
            <a:ext cx="3442386" cy="2154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945" y="1009765"/>
            <a:ext cx="7930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dbng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mysql.connect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("127.0.0.1", "root", "12345", "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932" y="1633219"/>
            <a:ext cx="7980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&lt;log&gt;("127.0.0.1", "root", "12345", "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7865" y="2196406"/>
            <a:ext cx="7980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&lt;validate, log&gt;("127.0.0.1", "root", "12345", "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328" y="2812678"/>
            <a:ext cx="1900348" cy="81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04551" y="3713479"/>
            <a:ext cx="8182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&lt;validate, log,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thead_proxy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&gt;("127.0.0.1", "root", "12345", "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https://timgsa.baidu.com/timg?image&amp;quality=80&amp;size=b9999_10000&amp;sec=1510565342047&amp;di=7683972c64b4825949f4e3d492c48588&amp;imgtype=jpg&amp;src=http%3A%2F%2Fimg4.imgtn.bdimg.com%2Fit%2Fu%3D1502550994%2C3317913235%26fm%3D214%26gp%3D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7016" y="1553594"/>
            <a:ext cx="4729849" cy="21781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451" y="817839"/>
            <a:ext cx="4315354" cy="410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56908" y="2582880"/>
            <a:ext cx="4210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before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after</a:t>
            </a:r>
            <a:r>
              <a:rPr lang="zh-CN" altLang="en-US" sz="1600" dirty="0" smtClean="0"/>
              <a:t>你可以定义一个也可以定义两个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核心逻辑之前的切面</a:t>
            </a:r>
            <a:endParaRPr lang="zh-CN" altLang="en-US" sz="18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365" y="1471222"/>
            <a:ext cx="6227267" cy="274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核心逻辑之后的切面</a:t>
            </a:r>
            <a:endParaRPr lang="zh-CN" altLang="en-US" sz="18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698" y="1464042"/>
            <a:ext cx="7951686" cy="203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99" y="1026167"/>
            <a:ext cx="5829300" cy="172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2518" y="3052525"/>
            <a:ext cx="5857875" cy="141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Purecpp</a:t>
            </a:r>
            <a:r>
              <a:rPr lang="en-US" altLang="zh-CN" dirty="0" smtClean="0"/>
              <a:t>----Modern C++ Open Source Community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purecpp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open source</a:t>
            </a:r>
          </a:p>
          <a:p>
            <a:pPr lvl="1"/>
            <a:r>
              <a:rPr lang="en-US" altLang="zh-CN" sz="1400" dirty="0" err="1" smtClean="0"/>
              <a:t>Rpc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framework—</a:t>
            </a:r>
            <a:r>
              <a:rPr lang="en-US" altLang="zh-CN" sz="1400" dirty="0" err="1" smtClean="0"/>
              <a:t>rest_rpc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Serialization engine—iguana</a:t>
            </a:r>
          </a:p>
          <a:p>
            <a:pPr lvl="1"/>
            <a:r>
              <a:rPr lang="en-US" altLang="zh-CN" sz="1400" dirty="0" smtClean="0"/>
              <a:t>ORM--</a:t>
            </a:r>
            <a:r>
              <a:rPr lang="en-US" altLang="zh-CN" sz="1400" dirty="0" err="1" smtClean="0"/>
              <a:t>ormpp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http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framework--</a:t>
            </a:r>
            <a:r>
              <a:rPr lang="en-US" altLang="zh-CN" sz="1400" dirty="0" err="1" smtClean="0"/>
              <a:t>cinatra</a:t>
            </a:r>
            <a:endParaRPr lang="zh-CN" altLang="en-US" sz="1400" dirty="0" smtClean="0"/>
          </a:p>
          <a:p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548914" y="2446630"/>
            <a:ext cx="527098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hlinkClick r:id="rId2"/>
              </a:rPr>
              <a:t>http://purecpp.org</a:t>
            </a:r>
            <a:r>
              <a:rPr lang="en-US" altLang="zh-CN" sz="1400" dirty="0" smtClean="0"/>
              <a:t> (modern </a:t>
            </a:r>
            <a:r>
              <a:rPr lang="en-US" altLang="zh-CN" sz="1400" dirty="0" err="1" smtClean="0"/>
              <a:t>c++</a:t>
            </a:r>
            <a:r>
              <a:rPr lang="en-US" altLang="zh-CN" sz="1400" dirty="0" smtClean="0"/>
              <a:t> open source community)</a:t>
            </a:r>
          </a:p>
          <a:p>
            <a:r>
              <a:rPr lang="en-US" altLang="zh-CN" sz="1400" dirty="0" smtClean="0">
                <a:hlinkClick r:id="rId3"/>
              </a:rPr>
              <a:t>https://github.com/qicosmos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>
                <a:hlinkClick r:id="rId4"/>
              </a:rPr>
              <a:t>https://www.youtube.com/watch?v=WlhoWjrR41A</a:t>
            </a:r>
            <a:endParaRPr lang="en-US" altLang="zh-CN" sz="1400" dirty="0" smtClean="0"/>
          </a:p>
          <a:p>
            <a:r>
              <a:rPr lang="en-US" altLang="zh-CN" sz="1400" dirty="0" smtClean="0">
                <a:hlinkClick r:id="rId5"/>
              </a:rPr>
              <a:t>https://www.youtube.com/watch?v=vh1BhlqF-fs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>
                <a:hlinkClick r:id="rId6"/>
              </a:rPr>
              <a:t>https://isocpp.org/</a:t>
            </a:r>
            <a:r>
              <a:rPr lang="en-US" altLang="zh-CN" sz="1400" dirty="0" smtClean="0"/>
              <a:t> </a:t>
            </a:r>
            <a:endParaRPr lang="zh-CN" altLang="en-US" sz="1600" dirty="0"/>
          </a:p>
        </p:txBody>
      </p:sp>
      <p:pic>
        <p:nvPicPr>
          <p:cNvPr id="5" name="Picture 2" descr="http://purecpp.org/wp-content/uploads/2017/03/qrcode_for_gh_300922997283_43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50550" y="999853"/>
            <a:ext cx="2097585" cy="1743347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85699" y="2926625"/>
            <a:ext cx="1869760" cy="152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7142" y="2102820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Newer is Better!</a:t>
            </a:r>
            <a:endParaRPr lang="zh-CN" altLang="en-US" sz="3200" b="1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" y="1074223"/>
            <a:ext cx="77142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std::map&lt;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mp = { {1, 2}, {3, 4} };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for(auto&amp;&amp; [k, v] : mp)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&lt;&lt;k&lt;&lt;" "&lt;&lt;v&lt;&lt;'\n';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" y="2148575"/>
            <a:ext cx="560277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double&gt;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auto [a, b] =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zh-CN" altLang="en-US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分割一个定长的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078" y="1369463"/>
            <a:ext cx="78305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(std::get&lt;0&gt;(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std::get&lt;1&gt;(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std::get&lt;2&gt;(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059" y="3050787"/>
            <a:ext cx="7365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 = split_3args(1, 2.5, "test", '1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'); //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2.5, "test")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6135" y="2968289"/>
            <a:ext cx="74482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split_3args(auto a, auto b, auto c, auto d){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583" y="1286301"/>
            <a:ext cx="7390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[a, b, c, d] = 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std::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8887" y="1055830"/>
            <a:ext cx="812984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return 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&lt;!std::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return 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2639</TotalTime>
  <Words>1366</Words>
  <Application>Microsoft Office PowerPoint</Application>
  <PresentationFormat>全屏显示(16:9)</PresentationFormat>
  <Paragraphs>254</Paragraphs>
  <Slides>51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admin</cp:lastModifiedBy>
  <cp:revision>169</cp:revision>
  <dcterms:created xsi:type="dcterms:W3CDTF">2017-10-25T05:24:51Z</dcterms:created>
  <dcterms:modified xsi:type="dcterms:W3CDTF">2017-11-16T14:29:12Z</dcterms:modified>
</cp:coreProperties>
</file>