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9" r:id="rId11"/>
    <p:sldId id="259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79" r:id="rId20"/>
    <p:sldId id="286" r:id="rId21"/>
    <p:sldId id="281" r:id="rId22"/>
    <p:sldId id="287" r:id="rId23"/>
    <p:sldId id="282" r:id="rId24"/>
    <p:sldId id="284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6" r:id="rId33"/>
    <p:sldId id="320" r:id="rId34"/>
    <p:sldId id="297" r:id="rId35"/>
    <p:sldId id="321" r:id="rId36"/>
    <p:sldId id="298" r:id="rId37"/>
    <p:sldId id="299" r:id="rId38"/>
    <p:sldId id="300" r:id="rId39"/>
    <p:sldId id="301" r:id="rId40"/>
    <p:sldId id="305" r:id="rId41"/>
    <p:sldId id="302" r:id="rId42"/>
    <p:sldId id="303" r:id="rId43"/>
    <p:sldId id="304" r:id="rId44"/>
    <p:sldId id="316" r:id="rId45"/>
    <p:sldId id="270" r:id="rId46"/>
    <p:sldId id="260" r:id="rId47"/>
    <p:sldId id="306" r:id="rId48"/>
    <p:sldId id="309" r:id="rId49"/>
    <p:sldId id="310" r:id="rId50"/>
    <p:sldId id="311" r:id="rId51"/>
    <p:sldId id="312" r:id="rId52"/>
    <p:sldId id="315" r:id="rId53"/>
    <p:sldId id="307" r:id="rId54"/>
    <p:sldId id="313" r:id="rId55"/>
    <p:sldId id="314" r:id="rId56"/>
    <p:sldId id="271" r:id="rId57"/>
    <p:sldId id="261" r:id="rId58"/>
    <p:sldId id="317" r:id="rId59"/>
    <p:sldId id="318" r:id="rId60"/>
    <p:sldId id="319" r:id="rId61"/>
    <p:sldId id="348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78" y="-102"/>
      </p:cViewPr>
      <p:guideLst>
        <p:guide orient="horz" pos="2150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pPr/>
              <a:t>2017-09-26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metadata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can be expanded to serialize any format data by reflection</a:t>
            </a:r>
            <a:r>
              <a:rPr lang="en-US" altLang="zh-CN" baseline="0" dirty="0" smtClean="0"/>
              <a:t>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17 fold expression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r>
              <a:rPr lang="en-US" altLang="zh-CN" baseline="0" dirty="0" smtClean="0"/>
              <a:t> this we need a practical reflection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pPr/>
              <a:t>2017-09-26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7/p0194r3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-std.org/jtc1/sc22/wg21/docs/papers/2017/p0670r0.htm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open-std.org/jtc1/sc22/wg21/docs/papers/2017/p0707r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Compile-time Reflection, Serialization and ORM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54628" y="4368578"/>
            <a:ext cx="4110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Yu </a:t>
            </a:r>
            <a:r>
              <a:rPr lang="en-US" altLang="zh-CN" sz="2400" dirty="0" err="1" smtClean="0"/>
              <a:t>Qi</a:t>
            </a:r>
            <a:endParaRPr lang="en-US" altLang="zh-CN" sz="2400" dirty="0" smtClean="0"/>
          </a:p>
          <a:p>
            <a:r>
              <a:rPr lang="en-US" altLang="zh-CN" sz="2400" dirty="0" smtClean="0"/>
              <a:t>qicosmos@163.com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of Compile-time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Technology foundation</a:t>
            </a:r>
          </a:p>
          <a:p>
            <a:r>
              <a:rPr lang="en-US" altLang="zh-CN" dirty="0" smtClean="0"/>
              <a:t>Technical thought</a:t>
            </a:r>
          </a:p>
          <a:p>
            <a:r>
              <a:rPr lang="en-US" altLang="zh-CN" dirty="0" smtClean="0"/>
              <a:t>Concrete 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 smtClean="0"/>
              <a:t>Proposals </a:t>
            </a:r>
            <a:r>
              <a:rPr lang="en-US" altLang="zh-CN" dirty="0"/>
              <a:t>of reflection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fold expression</a:t>
            </a:r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Macros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1261" y="4497746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0985" y="4501803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3015" y="4910546"/>
            <a:ext cx="101520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/>
              <a:t>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r>
              <a:rPr lang="en-US" altLang="zh-CN" dirty="0" smtClean="0"/>
              <a:t>non-intrusive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4500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5262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5491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6553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464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5002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specialized template class saves the object type</a:t>
            </a:r>
          </a:p>
          <a:p>
            <a:r>
              <a:rPr lang="en-US" altLang="zh-CN" dirty="0" smtClean="0"/>
              <a:t>Save the field information</a:t>
            </a:r>
          </a:p>
          <a:p>
            <a:pPr marL="457200" lvl="1" indent="0">
              <a:buNone/>
            </a:pPr>
            <a:r>
              <a:rPr lang="en-US" altLang="zh-CN" sz="2000" dirty="0"/>
              <a:t>template&lt;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T,  T </a:t>
            </a:r>
            <a:r>
              <a:rPr lang="en-US" altLang="zh-CN" sz="2000" dirty="0" err="1"/>
              <a:t>mPtr</a:t>
            </a:r>
            <a:r>
              <a:rPr lang="en-US" altLang="zh-CN" sz="2000" dirty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 smtClean="0"/>
              <a:t>Variadic</a:t>
            </a:r>
            <a:r>
              <a:rPr lang="en-US" altLang="zh-CN" sz="2800" dirty="0" smtClean="0"/>
              <a:t> template </a:t>
            </a:r>
            <a:r>
              <a:rPr lang="en-US" altLang="zh-CN" sz="2800" dirty="0"/>
              <a:t>class Pack&lt;…&gt; save all fields </a:t>
            </a:r>
            <a:r>
              <a:rPr lang="en-US" altLang="zh-CN" sz="2800" dirty="0" smtClean="0"/>
              <a:t>information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</a:t>
            </a:r>
            <a:r>
              <a:rPr lang="en-US" altLang="zh-CN" dirty="0"/>
              <a:t>quite overelaborate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</a:t>
            </a:r>
            <a:r>
              <a:rPr lang="zh-CN" altLang="en-US" dirty="0" smtClean="0"/>
              <a:t>ow </a:t>
            </a:r>
            <a:r>
              <a:rPr lang="zh-CN" altLang="en-US" dirty="0"/>
              <a:t>to </a:t>
            </a:r>
            <a:r>
              <a:rPr lang="en-US" altLang="zh-CN" dirty="0" smtClean="0"/>
              <a:t>A</a:t>
            </a:r>
            <a:r>
              <a:rPr lang="zh-CN" altLang="en-US" dirty="0" smtClean="0"/>
              <a:t>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en-US" altLang="zh-CN" dirty="0" smtClean="0"/>
              <a:t>G</a:t>
            </a:r>
            <a:r>
              <a:rPr lang="zh-CN" altLang="en-US" dirty="0" smtClean="0"/>
              <a:t>enerate </a:t>
            </a:r>
            <a:r>
              <a:rPr lang="en-US" altLang="zh-CN" dirty="0" smtClean="0"/>
              <a:t>T</a:t>
            </a:r>
            <a:r>
              <a:rPr lang="zh-CN" altLang="en-US" dirty="0" smtClean="0"/>
              <a:t>he </a:t>
            </a:r>
            <a:r>
              <a:rPr lang="en-US" altLang="zh-CN" dirty="0" smtClean="0"/>
              <a:t>M</a:t>
            </a:r>
            <a:r>
              <a:rPr lang="zh-CN" altLang="en-US" dirty="0" smtClean="0"/>
              <a:t>etadata </a:t>
            </a:r>
            <a:r>
              <a:rPr lang="zh-CN" altLang="en-US" dirty="0"/>
              <a:t>of </a:t>
            </a:r>
            <a:r>
              <a:rPr lang="en-US" altLang="zh-CN" dirty="0" smtClean="0"/>
              <a:t>A</a:t>
            </a:r>
            <a:r>
              <a:rPr lang="zh-CN" altLang="en-US" dirty="0" smtClean="0"/>
              <a:t>n </a:t>
            </a:r>
            <a:r>
              <a:rPr lang="en-US" altLang="zh-CN" dirty="0" smtClean="0"/>
              <a:t>A</a:t>
            </a:r>
            <a:r>
              <a:rPr lang="zh-CN" altLang="en-US" dirty="0" smtClean="0"/>
              <a:t>rbitray </a:t>
            </a:r>
            <a:r>
              <a:rPr lang="en-US" altLang="zh-CN" dirty="0" smtClean="0"/>
              <a:t>O</a:t>
            </a:r>
            <a:r>
              <a:rPr lang="zh-CN" altLang="en-US" dirty="0" smtClean="0"/>
              <a:t>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pack all fields by macros and new features</a:t>
            </a:r>
          </a:p>
          <a:p>
            <a:r>
              <a:rPr lang="en-US" altLang="zh-CN" dirty="0" smtClean="0"/>
              <a:t>Automatically 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Provide 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pack all fields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199" y="537145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__VA_ARGS__))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8199" y="646840"/>
            <a:ext cx="10515599" cy="4801314"/>
            <a:chOff x="838199" y="646840"/>
            <a:chExt cx="10515599" cy="4801314"/>
          </a:xfrm>
        </p:grpSpPr>
        <p:sp>
          <p:nvSpPr>
            <p:cNvPr id="4" name="矩形 3"/>
            <p:cNvSpPr/>
            <p:nvPr/>
          </p:nvSpPr>
          <p:spPr>
            <a:xfrm>
              <a:off x="838199" y="646840"/>
              <a:ext cx="1051559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typename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Members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{};</a:t>
              </a:r>
            </a:p>
            <a:p>
              <a:endPara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80808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MAKE_META_DATA_IMPL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(STRUCT_NAME, ...)\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&lt;&gt;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Members&lt;STRUCT_NAME&gt;{\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decltype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auto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)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apply_impl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make_tuple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(__VA_ARGS__);\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}\</a:t>
              </a:r>
            </a:p>
            <a:p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using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integral_constant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smtClean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GET_ARG_COUNT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(__VA_ARGS__)&gt;;\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value() {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::value;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name() 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(#STRUCT_NAME,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sizeof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(#STRUCT_NAME));\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array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::value&gt;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	</a:t>
              </a:r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_##STRUCT_NAME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296408" y="2639815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using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 \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59771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MAKE_ARG_LIST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(N, &amp;STRUCT_NAME::OBJECT, __VA_ARGS__))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2592921"/>
            <a:ext cx="900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737751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::field1,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field3,.....,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77691" y="1235338"/>
            <a:ext cx="3319" cy="5586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0600" y="1720333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0" name="矩形 9"/>
          <p:cNvSpPr/>
          <p:nvPr/>
        </p:nvSpPr>
        <p:spPr>
          <a:xfrm>
            <a:off x="11008348" y="171437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0406" y="2107083"/>
            <a:ext cx="40016" cy="601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4880" y="2949972"/>
            <a:ext cx="940526" cy="574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1861" y="5430682"/>
            <a:ext cx="395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</a:t>
            </a:r>
            <a:r>
              <a:rPr lang="zh-CN" altLang="en-US" dirty="0" smtClean="0"/>
              <a:t>pack </a:t>
            </a:r>
            <a:r>
              <a:rPr lang="zh-CN" altLang="en-US" dirty="0"/>
              <a:t>all member variables</a:t>
            </a:r>
          </a:p>
        </p:txBody>
      </p:sp>
      <p:sp>
        <p:nvSpPr>
          <p:cNvPr id="27" name="矩形 26"/>
          <p:cNvSpPr/>
          <p:nvPr/>
        </p:nvSpPr>
        <p:spPr>
          <a:xfrm>
            <a:off x="973814" y="4427300"/>
            <a:ext cx="841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 \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4" grpId="0"/>
      <p:bldP spid="24" grpId="1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893" y="523876"/>
            <a:ext cx="657066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6558" y="5235621"/>
            <a:ext cx="66659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2" y="473278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2833" y="2206645"/>
            <a:ext cx="8230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2; 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"Person"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00330" y="572677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define metadata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3440" y="755533"/>
            <a:ext cx="100845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size_t_&lt;2&gt;)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a, b]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a, b);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size_t_&lt;12&gt;) noexcept {</a:t>
            </a:r>
          </a:p>
          <a:p>
            <a:r>
              <a:rPr lang="pt-BR" altLang="zh-CN" dirty="0" smtClean="0"/>
              <a:t>    auto&amp;[</a:t>
            </a:r>
            <a:r>
              <a:rPr lang="pt-BR" altLang="zh-CN" i="1" dirty="0" smtClean="0"/>
              <a:t>a, b, c, d, e, f, g, h, j, k, l, m] = std::forward&lt;T&gt;(val);</a:t>
            </a:r>
          </a:p>
          <a:p>
            <a:r>
              <a:rPr lang="en-US" altLang="zh-CN" dirty="0" smtClean="0"/>
              <a:t>    return </a:t>
            </a:r>
            <a:r>
              <a:rPr lang="en-US" altLang="zh-CN" i="1" dirty="0" err="1" smtClean="0"/>
              <a:t>make_tuple_of_references</a:t>
            </a:r>
            <a:r>
              <a:rPr lang="en-US" altLang="zh-CN" i="1" dirty="0" smtClean="0"/>
              <a:t>(a, b, c, d, e, f, g, h, j, k, l, m);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Operations </a:t>
            </a:r>
            <a:r>
              <a:rPr lang="en-US" altLang="zh-CN" dirty="0"/>
              <a:t>of </a:t>
            </a:r>
            <a:r>
              <a:rPr lang="en-US" altLang="zh-CN" dirty="0" smtClean="0"/>
              <a:t>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9307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get_value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724295"/>
            <a:ext cx="9797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false_type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&gt;&gt;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8673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I&gt;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::arr()[I];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8662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get(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).*(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::get&lt;I&gt;(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8" y="18256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//get the field by index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for_each</a:t>
            </a:r>
            <a:r>
              <a:rPr lang="en-US" altLang="zh-CN" dirty="0" smtClean="0"/>
              <a:t> 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6153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::value()&gt;{});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&gt;{}),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metadata.</a:t>
            </a:r>
          </a:p>
          <a:p>
            <a:pPr lvl="1"/>
            <a:r>
              <a:rPr lang="en-US" altLang="zh-CN" dirty="0" smtClean="0"/>
              <a:t>get the type of an object, get the fields and methods by </a:t>
            </a:r>
            <a:r>
              <a:rPr lang="en-US" altLang="zh-CN" dirty="0" err="1" smtClean="0"/>
              <a:t>metadada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13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initializer_list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0)...};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4704" y="4663831"/>
            <a:ext cx="2072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fold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829" y="1264303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9" y="2972362"/>
            <a:ext cx="9805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get&lt;1&gt;(p)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index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1324" y="5734986"/>
            <a:ext cx="3652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Can’t reflect member functions</a:t>
            </a:r>
          </a:p>
          <a:p>
            <a:r>
              <a:rPr lang="en-US" altLang="zh-CN" dirty="0" smtClean="0"/>
              <a:t>Can’t reflect private members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>
                <a:hlinkClick r:id="rId3"/>
              </a:rPr>
              <a:t>R194r3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Matúš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 and Axel </a:t>
            </a:r>
            <a:r>
              <a:rPr lang="en-US" altLang="zh-CN" dirty="0" err="1" smtClean="0"/>
              <a:t>Naumann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P0670r0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Naumann</a:t>
            </a:r>
            <a:r>
              <a:rPr lang="en-US" altLang="zh-CN" dirty="0" smtClean="0"/>
              <a:t> and David </a:t>
            </a:r>
            <a:r>
              <a:rPr lang="en-US" altLang="zh-CN" dirty="0" err="1" smtClean="0"/>
              <a:t>Sankel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02080" y="34243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get_public_data_members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get_accessible_data_members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get_data_members</a:t>
            </a:r>
            <a:r>
              <a:rPr lang="en-US" altLang="zh-CN" dirty="0" smtClean="0"/>
              <a:t>;</a:t>
            </a:r>
          </a:p>
          <a:p>
            <a:endParaRPr lang="zh-CN" altLang="en-US" dirty="0" smtClean="0"/>
          </a:p>
          <a:p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get_public_member_functions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get_accessible_member_functions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get_member_functions</a:t>
            </a:r>
            <a:r>
              <a:rPr lang="en-US" dirty="0" smtClean="0"/>
              <a:t>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Metaclass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P0707r1</a:t>
            </a:r>
            <a:r>
              <a:rPr lang="en-US" altLang="zh-CN" dirty="0" smtClean="0"/>
              <a:t> by Herb Sutter</a:t>
            </a:r>
          </a:p>
          <a:p>
            <a:pPr lvl="1"/>
            <a:r>
              <a:rPr lang="en-US" altLang="zh-CN" dirty="0" smtClean="0"/>
              <a:t>Based on static reflection, next-level layer of abstraction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374" y="3225574"/>
            <a:ext cx="9128237" cy="142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2192" y="4820875"/>
            <a:ext cx="8882334" cy="134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/>
              <a:t>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</a:t>
            </a:r>
            <a:r>
              <a:rPr lang="en-US" altLang="zh-CN" dirty="0"/>
              <a:t>of </a:t>
            </a:r>
            <a:r>
              <a:rPr lang="en-US" altLang="zh-CN" dirty="0" smtClean="0"/>
              <a:t>Compile-time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 </a:t>
            </a:r>
            <a:r>
              <a:rPr lang="en-US" dirty="0" smtClean="0"/>
              <a:t>engine</a:t>
            </a:r>
            <a:endParaRPr lang="en-US" altLang="zh-CN" dirty="0"/>
          </a:p>
          <a:p>
            <a:r>
              <a:rPr lang="en-US" altLang="zh-CN" dirty="0"/>
              <a:t>ORM(Object Relational Mapping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12" y="2027851"/>
            <a:ext cx="6448376" cy="2248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5305" y="2087217"/>
            <a:ext cx="118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33" y="919259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0933" y="27762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iguana::xml::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to_xml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from_xml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34817" y="5591880"/>
            <a:ext cx="3652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9491" y="117693"/>
            <a:ext cx="10515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&amp;&amp;t) -&gt;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('{');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::forward&lt;T&gt;(t), [&amp;t, &amp;s](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&amp;v,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iguana_reflect_members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::forward&lt;T&gt;(t)));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Count = M::value();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(v)&gt;::value)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render_json_value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Count - 1)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','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('}');</a:t>
            </a: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34689" y="4028066"/>
            <a:ext cx="2172442" cy="2965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23288" y="3991681"/>
            <a:ext cx="21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for the nested 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6286" y="2136339"/>
            <a:ext cx="89088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t)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(t),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s.write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0119" y="806109"/>
            <a:ext cx="102391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xml_reader_t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[&amp;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)&gt;::value){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.get_value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94381"/>
            <a:ext cx="93791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879381"/>
            <a:ext cx="6923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to_str17(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&gt;::value)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else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ORM(</a:t>
            </a:r>
            <a:r>
              <a:rPr lang="en-US" altLang="zh-CN" dirty="0"/>
              <a:t>Object Relational Mapping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4159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sex;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role;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id, name,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sex, role);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9" y="4136231"/>
            <a:ext cx="10003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get_all1 =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* from user;"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::vector&lt;user&gt;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users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get_all2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user.*,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article.title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contact.author_id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 	</a:t>
            </a:r>
            <a:r>
              <a:rPr lang="en-US" altLang="zh-CN" dirty="0" err="1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user,article,contact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vector&lt;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::tuple&lt;user,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parts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get_all1);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16857" y="2892642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https://github.com/qicosmos/ormpp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0823" y="696050"/>
            <a:ext cx="99103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::vector&lt;T&gt; v;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result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sqlite3_step(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T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[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item,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(SQLITE_NULL == sqlite3_column_type(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index)){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sqlite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::assign(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::move(t));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743" y="751344"/>
            <a:ext cx="8891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"insert into 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"values("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Members&lt;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&lt;T&gt;&gt;&gt;;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M::name();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+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size = M::value();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size;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"?"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2743" y="5305661"/>
            <a:ext cx="633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</p:txBody>
      </p:sp>
      <p:sp>
        <p:nvSpPr>
          <p:cNvPr id="6" name="矩形 5"/>
          <p:cNvSpPr/>
          <p:nvPr/>
        </p:nvSpPr>
        <p:spPr>
          <a:xfrm>
            <a:off x="1262743" y="5706387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//insert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into user(id,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name,pwd,qq,sex,role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values(?,?,?,?,?,?);</a:t>
            </a:r>
            <a:endParaRPr lang="zh-CN" altLang="en-US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/>
              <a:t>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DSL(domain-specific language)</a:t>
            </a:r>
            <a:endParaRPr lang="en-US" altLang="zh-CN" dirty="0" smtClean="0"/>
          </a:p>
          <a:p>
            <a:r>
              <a:rPr lang="en-US" altLang="zh-CN" dirty="0" smtClean="0"/>
              <a:t>Data binding</a:t>
            </a:r>
          </a:p>
          <a:p>
            <a:r>
              <a:rPr lang="en-US" altLang="zh-CN" dirty="0" smtClean="0"/>
              <a:t>Protocols </a:t>
            </a:r>
            <a:r>
              <a:rPr lang="en-US" altLang="zh-CN" dirty="0"/>
              <a:t>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DSL</a:t>
            </a:r>
            <a:endParaRPr lang="zh-CN" alt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69408" y="3776646"/>
            <a:ext cx="1933333" cy="1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7291" y="3755299"/>
            <a:ext cx="21336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3309257" y="1708441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7518" y="3772172"/>
            <a:ext cx="46672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8099" y="3772309"/>
            <a:ext cx="28003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3709852" y="1847778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smtClean="0"/>
              <a:t>Utility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27342" y="4557527"/>
            <a:ext cx="5682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mapping </a:t>
            </a:r>
            <a:r>
              <a:rPr lang="zh-CN" altLang="en-US" sz="2400" dirty="0"/>
              <a:t>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Protocols Adaptor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290" y="1691005"/>
            <a:ext cx="3613150" cy="286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8600" y="4078605"/>
            <a:ext cx="6394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json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30440" y="1774190"/>
            <a:ext cx="7461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xml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17895" y="4830445"/>
            <a:ext cx="10261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binary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41310" y="3336925"/>
            <a:ext cx="11817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msgpack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22495" y="2647315"/>
            <a:ext cx="14871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i="1" dirty="0">
                <a:solidFill>
                  <a:schemeClr val="bg2">
                    <a:lumMod val="50000"/>
                  </a:schemeClr>
                </a:solidFill>
              </a:rPr>
              <a:t>metadata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473450" y="3959860"/>
            <a:ext cx="625475" cy="2711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929630" y="4143375"/>
            <a:ext cx="285115" cy="63119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94220" y="3414395"/>
            <a:ext cx="783590" cy="12509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702425" y="2090420"/>
            <a:ext cx="574675" cy="3473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33343" y="3136209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1933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overelaborate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2927</Words>
  <Application>WPS 演示</Application>
  <PresentationFormat>自定义</PresentationFormat>
  <Paragraphs>596</Paragraphs>
  <Slides>61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Office 主题</vt:lpstr>
      <vt:lpstr>Compile-time Reflection, Serialization and ORM</vt:lpstr>
      <vt:lpstr>Outline</vt:lpstr>
      <vt:lpstr>Concepts of Reflection</vt:lpstr>
      <vt:lpstr>The Essence of Reflection</vt:lpstr>
      <vt:lpstr>The Essence of Reflection</vt:lpstr>
      <vt:lpstr>The Utility of Reflection</vt:lpstr>
      <vt:lpstr>Benefits of Reflection</vt:lpstr>
      <vt:lpstr>Benefits of Reflection</vt:lpstr>
      <vt:lpstr>Benefits of Reflection</vt:lpstr>
      <vt:lpstr>Outline</vt:lpstr>
      <vt:lpstr>Implementation of Compile-time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幻灯片 20</vt:lpstr>
      <vt:lpstr>Technical Thought</vt:lpstr>
      <vt:lpstr>幻灯片 22</vt:lpstr>
      <vt:lpstr>Technical Thought</vt:lpstr>
      <vt:lpstr>Technical Thought</vt:lpstr>
      <vt:lpstr>幻灯片 25</vt:lpstr>
      <vt:lpstr>幻灯片 26</vt:lpstr>
      <vt:lpstr>Technical Thought</vt:lpstr>
      <vt:lpstr>幻灯片 28</vt:lpstr>
      <vt:lpstr>How to Automatically Generate The Metadata of An Arbitray Object?</vt:lpstr>
      <vt:lpstr>幻灯片 30</vt:lpstr>
      <vt:lpstr>幻灯片 31</vt:lpstr>
      <vt:lpstr>幻灯片 32</vt:lpstr>
      <vt:lpstr>幻灯片 33</vt:lpstr>
      <vt:lpstr>幻灯片 34</vt:lpstr>
      <vt:lpstr>幻灯片 35</vt:lpstr>
      <vt:lpstr>Operations of Metadata</vt:lpstr>
      <vt:lpstr>幻灯片 37</vt:lpstr>
      <vt:lpstr>幻灯片 38</vt:lpstr>
      <vt:lpstr>for_each Metadata</vt:lpstr>
      <vt:lpstr>幻灯片 40</vt:lpstr>
      <vt:lpstr>幻灯片 41</vt:lpstr>
      <vt:lpstr>Limitations</vt:lpstr>
      <vt:lpstr>Proposals</vt:lpstr>
      <vt:lpstr>Proposals</vt:lpstr>
      <vt:lpstr>Outline</vt:lpstr>
      <vt:lpstr>Application of Compile-time Reflection</vt:lpstr>
      <vt:lpstr>Serialization Engine</vt:lpstr>
      <vt:lpstr>幻灯片 48</vt:lpstr>
      <vt:lpstr>幻灯片 49</vt:lpstr>
      <vt:lpstr>幻灯片 50</vt:lpstr>
      <vt:lpstr>幻灯片 51</vt:lpstr>
      <vt:lpstr>幻灯片 52</vt:lpstr>
      <vt:lpstr>ORM(Object Relational Mapping)</vt:lpstr>
      <vt:lpstr>幻灯片 54</vt:lpstr>
      <vt:lpstr>幻灯片 55</vt:lpstr>
      <vt:lpstr>Outline</vt:lpstr>
      <vt:lpstr>Prospect</vt:lpstr>
      <vt:lpstr>DSL</vt:lpstr>
      <vt:lpstr>Data Binding</vt:lpstr>
      <vt:lpstr>Protocols Adaptor</vt:lpstr>
      <vt:lpstr>幻灯片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admin</cp:lastModifiedBy>
  <cp:revision>265</cp:revision>
  <dcterms:created xsi:type="dcterms:W3CDTF">2017-08-17T08:57:00Z</dcterms:created>
  <dcterms:modified xsi:type="dcterms:W3CDTF">2017-09-26T15:24:45Z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