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7" r:id="rId9"/>
    <p:sldId id="266" r:id="rId10"/>
    <p:sldId id="268" r:id="rId11"/>
    <p:sldId id="272" r:id="rId12"/>
    <p:sldId id="269" r:id="rId13"/>
    <p:sldId id="259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79" r:id="rId22"/>
    <p:sldId id="285" r:id="rId23"/>
    <p:sldId id="286" r:id="rId24"/>
    <p:sldId id="281" r:id="rId25"/>
    <p:sldId id="287" r:id="rId26"/>
    <p:sldId id="282" r:id="rId27"/>
    <p:sldId id="283" r:id="rId28"/>
    <p:sldId id="284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5" r:id="rId44"/>
    <p:sldId id="302" r:id="rId45"/>
    <p:sldId id="303" r:id="rId46"/>
    <p:sldId id="304" r:id="rId47"/>
    <p:sldId id="270" r:id="rId48"/>
    <p:sldId id="260" r:id="rId49"/>
    <p:sldId id="306" r:id="rId50"/>
    <p:sldId id="309" r:id="rId51"/>
    <p:sldId id="310" r:id="rId52"/>
    <p:sldId id="311" r:id="rId53"/>
    <p:sldId id="312" r:id="rId54"/>
    <p:sldId id="307" r:id="rId55"/>
    <p:sldId id="313" r:id="rId56"/>
    <p:sldId id="314" r:id="rId57"/>
    <p:sldId id="308" r:id="rId58"/>
    <p:sldId id="271" r:id="rId59"/>
    <p:sldId id="261" r:id="rId6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7FA5C-DFF1-4473-9BD3-3D161C07B6AF}" type="datetimeFigureOut">
              <a:rPr lang="zh-CN" altLang="en-US" smtClean="0"/>
              <a:t>2017-09-04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25B02-673D-4C5E-88E2-1F72A1758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77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https://zh.wikipedia.org/wiki/XML_Schema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626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metadata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can be expanded to serialize any format data by reflection</a:t>
            </a:r>
            <a:r>
              <a:rPr lang="en-US" altLang="zh-CN" baseline="0" dirty="0" smtClean="0"/>
              <a:t> methods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708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335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big limitations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426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167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define a specialized</a:t>
            </a:r>
            <a:r>
              <a:rPr lang="en-US" altLang="zh-CN" baseline="0" dirty="0" smtClean="0"/>
              <a:t> template class means define an object’s metadata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329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compare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771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c++</a:t>
            </a:r>
            <a:r>
              <a:rPr lang="en-US" altLang="zh-CN" dirty="0" smtClean="0"/>
              <a:t>17 fold expression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959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before</a:t>
            </a:r>
            <a:r>
              <a:rPr lang="en-US" altLang="zh-CN" baseline="0" dirty="0" smtClean="0"/>
              <a:t> this we need a practical reflection library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172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208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20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77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5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8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1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78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1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22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72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7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45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90AAA-E2D3-492C-81F3-DC050E22F9CA}" type="datetimeFigureOut">
              <a:rPr lang="zh-CN" altLang="en-US" smtClean="0"/>
              <a:t>2017-09-04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95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Compile-time reflection, Serialization and ORM Examples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59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can it be used for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762" y="2524238"/>
            <a:ext cx="5190476" cy="18095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86347" y="5195992"/>
            <a:ext cx="6819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automatic</a:t>
            </a:r>
            <a:r>
              <a:rPr lang="en-US" altLang="zh-CN" sz="2400" dirty="0" smtClean="0"/>
              <a:t>ally</a:t>
            </a:r>
            <a:r>
              <a:rPr lang="zh-CN" altLang="en-US" sz="2400" dirty="0" smtClean="0"/>
              <a:t> </a:t>
            </a:r>
            <a:r>
              <a:rPr lang="zh-CN" altLang="en-US" sz="2400" dirty="0"/>
              <a:t>mapping metadata to any other format</a:t>
            </a:r>
          </a:p>
        </p:txBody>
      </p:sp>
      <p:sp>
        <p:nvSpPr>
          <p:cNvPr id="6" name="矩形 5"/>
          <p:cNvSpPr/>
          <p:nvPr/>
        </p:nvSpPr>
        <p:spPr>
          <a:xfrm>
            <a:off x="5403502" y="4649461"/>
            <a:ext cx="13849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235011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can it be used for?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Serialization</a:t>
            </a:r>
          </a:p>
          <a:p>
            <a:r>
              <a:rPr lang="en-US" altLang="zh-CN" dirty="0" smtClean="0"/>
              <a:t>ORM(Object Relational Mapping)</a:t>
            </a:r>
          </a:p>
          <a:p>
            <a:r>
              <a:rPr lang="en-US" altLang="zh-CN" dirty="0"/>
              <a:t>DSL(domain-specific language)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666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b="1" dirty="0" smtClean="0"/>
              <a:t>implementation </a:t>
            </a:r>
            <a:r>
              <a:rPr lang="en-US" altLang="zh-CN" b="1" dirty="0"/>
              <a:t>of compile-time reflection</a:t>
            </a:r>
            <a:endParaRPr lang="en-US" altLang="zh-CN" b="1" dirty="0" smtClean="0"/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98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of compile time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</a:t>
            </a:r>
          </a:p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</a:p>
          <a:p>
            <a:r>
              <a:rPr lang="en-US" altLang="zh-CN" dirty="0"/>
              <a:t>concrete </a:t>
            </a:r>
            <a:r>
              <a:rPr lang="en-US" altLang="zh-CN" dirty="0" smtClean="0"/>
              <a:t>implementation</a:t>
            </a:r>
          </a:p>
          <a:p>
            <a:r>
              <a:rPr lang="en-US" altLang="zh-CN" dirty="0" smtClean="0"/>
              <a:t>limitations</a:t>
            </a:r>
          </a:p>
          <a:p>
            <a:r>
              <a:rPr lang="en-US" altLang="zh-CN" dirty="0"/>
              <a:t>proposals of reflection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97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C++11/14/17 features</a:t>
            </a:r>
          </a:p>
          <a:p>
            <a:pPr lvl="1"/>
            <a:r>
              <a:rPr lang="en-US" altLang="zh-CN" dirty="0" err="1" smtClean="0"/>
              <a:t>variadic</a:t>
            </a:r>
            <a:r>
              <a:rPr lang="en-US" altLang="zh-CN" dirty="0" smtClean="0"/>
              <a:t> templates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::tuple</a:t>
            </a:r>
          </a:p>
          <a:p>
            <a:pPr lvl="1"/>
            <a:r>
              <a:rPr lang="en-US" altLang="zh-CN" dirty="0" smtClean="0"/>
              <a:t>auto lambda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::apply</a:t>
            </a:r>
          </a:p>
          <a:p>
            <a:pPr lvl="1"/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string_view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macros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89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count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arguments number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27927"/>
            <a:ext cx="91331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  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</a:t>
            </a:r>
          </a:p>
          <a:p>
            <a:r>
              <a:rPr lang="pt-BR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t-BR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(_1, _2, _3, _4, N, ...) N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4, 3, 2, 1, 0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199" y="370892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1);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2);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b, c)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199" y="5026959"/>
            <a:ext cx="2026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78426" y="5026959"/>
            <a:ext cx="3086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4, 3, 2, 1, 0)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51220" y="539629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N 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65119" y="539629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_1,_2,_3,_4, N, ...)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39543" y="5026959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b,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4, 3,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2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1, 0)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39543" y="539629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_1,_2,_3,_4, N, ...)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230414" y="539629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N 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31301" y="5043596"/>
            <a:ext cx="28738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314851" y="5042806"/>
            <a:ext cx="28738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30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5" grpId="0"/>
      <p:bldP spid="13" grpId="0"/>
      <p:bldP spid="14" grpId="0"/>
      <p:bldP spid="6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1825625"/>
            <a:ext cx="93595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4,3,2,1,0</a:t>
            </a:r>
          </a:p>
          <a:p>
            <a:r>
              <a:rPr lang="pt-BR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t-BR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(_1, _2, _3, _4, N, ...) N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MARCO_EXPAND(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  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(x) 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11513" y="455061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 for visual studio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0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connect string in ,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11347"/>
            <a:ext cx="10622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CON_STR_4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4334801"/>
            <a:ext cx="66947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1&gt; arr1 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(a)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arr2 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3&gt; arr3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b, c) 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62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make an array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2431633"/>
            <a:ext cx="106571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...) \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MAKE_ARRAY_IMPL(NAME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N, ...) \</a:t>
            </a: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_##NAME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N)(__VA_ARGS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it-IT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it-IT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A##_##B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9" y="4597895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50311" y="4597895"/>
            <a:ext cx="3663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2,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73689" y="4597895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{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b)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199" y="5080924"/>
            <a:ext cx="5535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</a:t>
            </a:r>
            <a:r>
              <a:rPr lang="en-US" altLang="zh-CN" dirty="0" err="1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arr_t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/>
              <a:t>{ "a", "b"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48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exist libraries about reflection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magic_get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boost.fusion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boost.hana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1978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2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magic_get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200" y="25501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          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some_integer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4040396"/>
            <a:ext cx="7818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r1 = boost::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pfr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::get&lt;0&gt;(f);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//accessing field with index 0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r2 = boost::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pfr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::get&lt;1&gt;(f);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83643" y="5062513"/>
            <a:ext cx="1576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 must be POD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783643" y="5382116"/>
            <a:ext cx="2365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the array will be flatted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241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boost.fusion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778" y="4902376"/>
            <a:ext cx="9685714" cy="14095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778" y="2319820"/>
            <a:ext cx="3923809" cy="244761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925127" y="4533044"/>
            <a:ext cx="2293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you can't do that</a:t>
            </a:r>
          </a:p>
        </p:txBody>
      </p:sp>
      <p:sp>
        <p:nvSpPr>
          <p:cNvPr id="12" name="矩形 11"/>
          <p:cNvSpPr/>
          <p:nvPr/>
        </p:nvSpPr>
        <p:spPr>
          <a:xfrm>
            <a:off x="4833258" y="5712824"/>
            <a:ext cx="1254033" cy="330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55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28" y="4231985"/>
            <a:ext cx="10057143" cy="8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28" y="744151"/>
            <a:ext cx="8847619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0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boost.fusion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get value by index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get </a:t>
            </a:r>
            <a:r>
              <a:rPr lang="en-US" altLang="zh-CN" dirty="0"/>
              <a:t>name by </a:t>
            </a:r>
            <a:r>
              <a:rPr lang="en-US" altLang="zh-CN" dirty="0" smtClean="0"/>
              <a:t>index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for_each</a:t>
            </a:r>
            <a:r>
              <a:rPr lang="en-US" altLang="zh-CN" dirty="0"/>
              <a:t> </a:t>
            </a:r>
            <a:r>
              <a:rPr lang="en-US" altLang="zh-CN" dirty="0" smtClean="0"/>
              <a:t>fields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basic reflection function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84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boost.hana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2341582"/>
            <a:ext cx="72781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BOOST_HANA_ADAPT_STRUCT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not_my_namespace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john{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"John"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30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(john, [](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pair)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::to&lt;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*&gt;(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::first(pair)) &lt;&lt;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":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::second(pair)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56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10515600" cy="471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1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metadata </a:t>
            </a:r>
            <a:r>
              <a:rPr lang="en-US" altLang="zh-CN" dirty="0" err="1" smtClean="0"/>
              <a:t>defination</a:t>
            </a:r>
            <a:endParaRPr lang="en-US" altLang="zh-CN" dirty="0" smtClean="0"/>
          </a:p>
          <a:p>
            <a:r>
              <a:rPr lang="en-US" altLang="zh-CN" dirty="0" smtClean="0"/>
              <a:t>operation of metadata</a:t>
            </a:r>
          </a:p>
          <a:p>
            <a:pPr lvl="1"/>
            <a:r>
              <a:rPr lang="en-US" altLang="zh-CN" dirty="0" smtClean="0"/>
              <a:t>get each field</a:t>
            </a:r>
          </a:p>
          <a:p>
            <a:pPr lvl="1"/>
            <a:r>
              <a:rPr lang="en-US" altLang="zh-CN" dirty="0" err="1" smtClean="0"/>
              <a:t>for_each</a:t>
            </a:r>
            <a:r>
              <a:rPr lang="en-US" altLang="zh-CN" dirty="0" smtClean="0"/>
              <a:t> every field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no limitation about the reflection object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56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794" y="1825625"/>
            <a:ext cx="7028571" cy="2066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269" y="4027229"/>
            <a:ext cx="3247619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9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simple implementation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81057"/>
            <a:ext cx="72106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//the field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information</a:t>
            </a:r>
            <a:r>
              <a:rPr lang="zh-CN" altLang="en-US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 type, field value, field index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value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 = Index;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//pack all fields(</a:t>
            </a:r>
            <a:r>
              <a:rPr lang="en-US" altLang="zh-CN" dirty="0" err="1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08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784504"/>
            <a:ext cx="97688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member1;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member2;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"Aggregate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"member1"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"member2"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99683" y="1635479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object type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78929" y="2075489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type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74819" y="2091588"/>
            <a:ext cx="1248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index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89287" y="2075489"/>
            <a:ext cx="1242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value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309389" y="1949792"/>
            <a:ext cx="484806" cy="34756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5160747" y="2385393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8082775" y="2388394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9464734" y="2388394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414659" y="2784525"/>
            <a:ext cx="3325775" cy="60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945459" y="2780500"/>
            <a:ext cx="2215957" cy="6108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45459" y="4119240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name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017894" y="4654957"/>
            <a:ext cx="2340850" cy="3611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6328760" y="4390028"/>
            <a:ext cx="685842" cy="25236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9292839" y="2778245"/>
            <a:ext cx="267731" cy="613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32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4" grpId="0" animBg="1"/>
      <p:bldP spid="15" grpId="0" animBg="1"/>
      <p:bldP spid="16" grpId="0"/>
      <p:bldP spid="17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essence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benefits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/>
              <a:t>what can it be used for</a:t>
            </a:r>
            <a:r>
              <a:rPr lang="en-US" altLang="zh-CN" dirty="0" smtClean="0"/>
              <a:t>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73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38200" y="3396266"/>
            <a:ext cx="7487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*) {}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43382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&gt;;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*)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</p:txBody>
      </p:sp>
      <p:sp>
        <p:nvSpPr>
          <p:cNvPr id="8" name="矩形 7"/>
          <p:cNvSpPr/>
          <p:nvPr/>
        </p:nvSpPr>
        <p:spPr>
          <a:xfrm>
            <a:off x="838200" y="1048411"/>
            <a:ext cx="100910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MPTR,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		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MPTR,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*)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&gt;;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out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 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::names()[Ndx] &lt;&lt;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.*MPTR;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*)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622765" y="1646216"/>
            <a:ext cx="4990012" cy="3480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234908" y="1219106"/>
            <a:ext cx="2117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all fields information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8616064" y="1480500"/>
            <a:ext cx="685842" cy="25236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38199" y="5280194"/>
            <a:ext cx="49704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cppcon2016: </a:t>
            </a:r>
            <a:r>
              <a:rPr lang="zh-CN" altLang="en-US" sz="1600" dirty="0" smtClean="0"/>
              <a:t>Achieving </a:t>
            </a:r>
            <a:r>
              <a:rPr lang="zh-CN" altLang="en-US" sz="1600" dirty="0"/>
              <a:t>financial data processing performance through compile time introspection</a:t>
            </a:r>
          </a:p>
        </p:txBody>
      </p:sp>
    </p:spTree>
    <p:extLst>
      <p:ext uri="{BB962C8B-B14F-4D97-AF65-F5344CB8AC3E}">
        <p14:creationId xmlns:p14="http://schemas.microsoft.com/office/powerpoint/2010/main" val="4445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specialized template class saves the object type</a:t>
            </a:r>
          </a:p>
          <a:p>
            <a:r>
              <a:rPr lang="en-US" altLang="zh-CN" dirty="0" smtClean="0"/>
              <a:t>save the field information</a:t>
            </a:r>
          </a:p>
          <a:p>
            <a:pPr marL="457200" lvl="1" indent="0">
              <a:buNone/>
            </a:pPr>
            <a:r>
              <a:rPr lang="en-US" altLang="zh-CN" sz="2000" dirty="0"/>
              <a:t>template&lt;</a:t>
            </a:r>
            <a:r>
              <a:rPr lang="en-US" altLang="zh-CN" sz="2000" dirty="0" err="1"/>
              <a:t>typename</a:t>
            </a:r>
            <a:r>
              <a:rPr lang="en-US" altLang="zh-CN" sz="2000" dirty="0"/>
              <a:t> T,  T </a:t>
            </a:r>
            <a:r>
              <a:rPr lang="en-US" altLang="zh-CN" sz="2000" dirty="0" err="1"/>
              <a:t>mPtr</a:t>
            </a:r>
            <a:r>
              <a:rPr lang="en-US" altLang="zh-CN" sz="2000" dirty="0"/>
              <a:t>,  unsigned Index&gt;</a:t>
            </a:r>
          </a:p>
          <a:p>
            <a:pPr marL="457200" lvl="1" indent="0">
              <a:buNone/>
            </a:pP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MemberBinding</a:t>
            </a:r>
            <a:r>
              <a:rPr lang="en-US" altLang="zh-CN" sz="2000" dirty="0" smtClean="0"/>
              <a:t>;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err="1"/>
              <a:t>variadic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template </a:t>
            </a:r>
            <a:r>
              <a:rPr lang="en-US" altLang="zh-CN" sz="2800" dirty="0"/>
              <a:t>class Pack&lt;…&gt; save all fields </a:t>
            </a:r>
            <a:r>
              <a:rPr lang="en-US" altLang="zh-CN" sz="2800" dirty="0" smtClean="0"/>
              <a:t>information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a string array save all the names of fields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visit all fields by recursively </a:t>
            </a:r>
            <a:r>
              <a:rPr lang="en-US" altLang="zh-CN" sz="2800" dirty="0" err="1" smtClean="0"/>
              <a:t>foreach</a:t>
            </a:r>
            <a:r>
              <a:rPr lang="en-US" altLang="zh-CN" sz="2800" dirty="0" smtClean="0"/>
              <a:t> pack&lt;…&gt;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26293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784504"/>
            <a:ext cx="97688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member1;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member2;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"Aggregate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"member1"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"member2"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018146" y="1824837"/>
            <a:ext cx="19052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define metadata</a:t>
            </a:r>
          </a:p>
        </p:txBody>
      </p:sp>
      <p:sp>
        <p:nvSpPr>
          <p:cNvPr id="20" name="矩形 19"/>
          <p:cNvSpPr/>
          <p:nvPr/>
        </p:nvSpPr>
        <p:spPr>
          <a:xfrm>
            <a:off x="5868558" y="1006879"/>
            <a:ext cx="44724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define metadata is very trivial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need handwritten, can’t automatic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reduplicate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 the other reflection objects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201026" y="5416893"/>
            <a:ext cx="6264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Members&lt;Aggregate</a:t>
            </a:r>
            <a:r>
              <a:rPr lang="zh-CN" altLang="en-US" dirty="0" smtClean="0"/>
              <a:t>&gt;</a:t>
            </a:r>
            <a:r>
              <a:rPr lang="en-US" altLang="zh-CN" dirty="0" smtClean="0"/>
              <a:t>, </a:t>
            </a:r>
            <a:r>
              <a:rPr lang="zh-CN" altLang="en-US" dirty="0"/>
              <a:t>Members</a:t>
            </a:r>
            <a:r>
              <a:rPr lang="zh-CN" altLang="en-US" dirty="0" smtClean="0"/>
              <a:t>&lt;</a:t>
            </a:r>
            <a:r>
              <a:rPr lang="en-US" altLang="zh-CN" dirty="0" smtClean="0"/>
              <a:t>Person&gt;, </a:t>
            </a:r>
            <a:r>
              <a:rPr lang="zh-CN" altLang="en-US" dirty="0"/>
              <a:t>Members</a:t>
            </a:r>
            <a:r>
              <a:rPr lang="zh-CN" altLang="en-US" dirty="0" smtClean="0"/>
              <a:t>&lt;</a:t>
            </a:r>
            <a:r>
              <a:rPr lang="en-US" altLang="zh-CN" dirty="0" smtClean="0"/>
              <a:t>Other&gt;,……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93302" y="5885137"/>
            <a:ext cx="6880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how to automaticly generate the metadata of an arbitray </a:t>
            </a:r>
            <a:r>
              <a:rPr lang="zh-CN" altLang="en-US" sz="2000" dirty="0" smtClean="0"/>
              <a:t>object</a:t>
            </a:r>
            <a:r>
              <a:rPr lang="en-US" altLang="zh-CN" sz="2000" dirty="0" smtClean="0"/>
              <a:t>?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855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how to </a:t>
            </a:r>
            <a:r>
              <a:rPr lang="zh-CN" altLang="en-US" dirty="0" smtClean="0"/>
              <a:t>automatic</a:t>
            </a:r>
            <a:r>
              <a:rPr lang="en-US" altLang="zh-CN" dirty="0" smtClean="0"/>
              <a:t>al</a:t>
            </a:r>
            <a:r>
              <a:rPr lang="zh-CN" altLang="en-US" dirty="0" smtClean="0"/>
              <a:t>ly </a:t>
            </a:r>
            <a:r>
              <a:rPr lang="zh-CN" altLang="en-US" dirty="0"/>
              <a:t>generate the metadata of an arbitray object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automatically pack all fields by macros and new features</a:t>
            </a:r>
          </a:p>
          <a:p>
            <a:r>
              <a:rPr lang="en-US" altLang="zh-CN" dirty="0" smtClean="0"/>
              <a:t>automatically create a field name array </a:t>
            </a:r>
            <a:r>
              <a:rPr lang="en-US" altLang="zh-CN" dirty="0"/>
              <a:t>by </a:t>
            </a:r>
            <a:r>
              <a:rPr lang="en-US" altLang="zh-CN" dirty="0" smtClean="0"/>
              <a:t>macros</a:t>
            </a:r>
            <a:r>
              <a:rPr lang="en-US" altLang="zh-CN" dirty="0"/>
              <a:t> and new </a:t>
            </a:r>
            <a:r>
              <a:rPr lang="en-US" altLang="zh-CN" dirty="0" smtClean="0"/>
              <a:t>features</a:t>
            </a:r>
          </a:p>
          <a:p>
            <a:r>
              <a:rPr lang="en-US" altLang="zh-CN" dirty="0" smtClean="0"/>
              <a:t>provide a generic </a:t>
            </a:r>
            <a:r>
              <a:rPr lang="en-US" altLang="zh-CN" dirty="0" err="1" smtClean="0"/>
              <a:t>for_each</a:t>
            </a:r>
            <a:r>
              <a:rPr lang="en-US" altLang="zh-CN" dirty="0" smtClean="0"/>
              <a:t> algorithm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541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199" y="1969969"/>
            <a:ext cx="104306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inline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_##STRUCT_NAME =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	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(CON_STR, N)(__VA_ARGS__)) };\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MAKE_ARG_LIST(N, &amp;STRUCT_NAME::OBJECT, __VA_ARGS__))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43950" y="4001294"/>
            <a:ext cx="7411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automatically create a 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::array&lt;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::</a:t>
            </a:r>
            <a:r>
              <a:rPr lang="en-US" altLang="zh-CN" sz="2000" dirty="0" err="1"/>
              <a:t>string_view</a:t>
            </a:r>
            <a:r>
              <a:rPr lang="en-US" altLang="zh-CN" sz="2000" dirty="0"/>
              <a:t>, N&gt; of fields names 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443950" y="3333661"/>
            <a:ext cx="30582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automatically pack all fields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5413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8199" y="5371453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inline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_##STRUCT_NAME 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(CON_STR, N)(__VA_ARGS__)) };\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MAKE_ARG_LIST(N, &amp;STRUCT_NAME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::FIELD,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__VA_ARGS__))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838199" y="646840"/>
            <a:ext cx="10515599" cy="4801314"/>
            <a:chOff x="838199" y="646840"/>
            <a:chExt cx="10515599" cy="4801314"/>
          </a:xfrm>
        </p:grpSpPr>
        <p:sp>
          <p:nvSpPr>
            <p:cNvPr id="4" name="矩形 3"/>
            <p:cNvSpPr/>
            <p:nvPr/>
          </p:nvSpPr>
          <p:spPr>
            <a:xfrm>
              <a:off x="838199" y="646840"/>
              <a:ext cx="10515599" cy="4801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template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typename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&gt;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struct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2B91A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Members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{};</a:t>
              </a:r>
            </a:p>
            <a:p>
              <a:endPara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80808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#define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6F008A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MAKE_META_DATA_IMPL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(STRUCT_NAME, ...)\</a:t>
              </a:r>
            </a:p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template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&lt;&gt;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struct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Members&lt;STRUCT_NAME&gt;{\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decltype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auto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)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apply_impl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(){\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       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make_tuple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(__VA_ARGS__);\</a:t>
              </a:r>
            </a:p>
            <a:p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}\</a:t>
              </a:r>
            </a:p>
            <a:p>
              <a:endPara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using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= 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integral_constant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, </a:t>
              </a:r>
              <a:r>
                <a:rPr lang="en-US" altLang="zh-CN" dirty="0" smtClean="0">
                  <a:solidFill>
                    <a:srgbClr val="6F008A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GET_ARG_COUNT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(__VA_ARGS__)&gt;;\</a:t>
              </a: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value() {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::value;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}\</a:t>
              </a: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name() 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   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(#STRUCT_NAME,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sizeof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(#STRUCT_NAME));\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}\</a:t>
              </a:r>
              <a:endPara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array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,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::value&gt;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()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	</a:t>
              </a:r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_##STRUCT_NAME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;\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}\</a:t>
              </a:r>
              <a:endPara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};</a:t>
              </a:r>
              <a:endParaRPr lang="zh-CN" altLang="en-US" dirty="0"/>
            </a:p>
          </p:txBody>
        </p:sp>
        <p:sp>
          <p:nvSpPr>
            <p:cNvPr id="2" name="矩形 1"/>
            <p:cNvSpPr/>
            <p:nvPr/>
          </p:nvSpPr>
          <p:spPr>
            <a:xfrm>
              <a:off x="1296408" y="2639815"/>
              <a:ext cx="2492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using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2B91A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=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void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; \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918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9822" y="1825625"/>
            <a:ext cx="106571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...) \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MAKE_ARRAY_IMPL(NAME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N, ...) \</a:t>
            </a: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_##NAME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N)(__VA_ARGS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it-IT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it-IT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A##_##B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9822" y="3991887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71934" y="3991887"/>
            <a:ext cx="3663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2,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95312" y="3991887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{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b)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59822" y="4474916"/>
            <a:ext cx="5535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</a:t>
            </a:r>
            <a:r>
              <a:rPr lang="en-US" altLang="zh-CN" dirty="0" err="1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arr_t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/>
              <a:t>{ "a", "b"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84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199" y="597716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MAKE_ARG_LIST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(N, &amp;STRUCT_NAME::OBJECT, __VA_ARGS__))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9" y="2592921"/>
            <a:ext cx="90024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...)\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Members&lt;STRUCT_NAME&gt;{\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(){\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}\</a:t>
            </a:r>
          </a:p>
        </p:txBody>
      </p:sp>
      <p:sp>
        <p:nvSpPr>
          <p:cNvPr id="6" name="矩形 5"/>
          <p:cNvSpPr/>
          <p:nvPr/>
        </p:nvSpPr>
        <p:spPr>
          <a:xfrm>
            <a:off x="838199" y="1737751"/>
            <a:ext cx="10341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::field1,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field2,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field3,.....,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fieldN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477691" y="1235338"/>
            <a:ext cx="3319" cy="55862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10600" y="1720333"/>
            <a:ext cx="263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(</a:t>
            </a:r>
          </a:p>
        </p:txBody>
      </p:sp>
      <p:sp>
        <p:nvSpPr>
          <p:cNvPr id="10" name="矩形 9"/>
          <p:cNvSpPr/>
          <p:nvPr/>
        </p:nvSpPr>
        <p:spPr>
          <a:xfrm>
            <a:off x="11008348" y="1714371"/>
            <a:ext cx="263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740406" y="2107083"/>
            <a:ext cx="40016" cy="60128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754880" y="2949972"/>
            <a:ext cx="940526" cy="57476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501861" y="5430682"/>
            <a:ext cx="395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automatically </a:t>
            </a:r>
            <a:r>
              <a:rPr lang="zh-CN" altLang="en-US" dirty="0" smtClean="0"/>
              <a:t>pack </a:t>
            </a:r>
            <a:r>
              <a:rPr lang="zh-CN" altLang="en-US" dirty="0"/>
              <a:t>all member variables</a:t>
            </a:r>
          </a:p>
        </p:txBody>
      </p:sp>
      <p:sp>
        <p:nvSpPr>
          <p:cNvPr id="27" name="矩形 26"/>
          <p:cNvSpPr/>
          <p:nvPr/>
        </p:nvSpPr>
        <p:spPr>
          <a:xfrm>
            <a:off x="973814" y="4427300"/>
            <a:ext cx="8414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...) \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402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24" grpId="0"/>
      <p:bldP spid="24" grpId="1"/>
      <p:bldP spid="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762" y="473278"/>
            <a:ext cx="3247619" cy="15428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52833" y="2206645"/>
            <a:ext cx="82307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::age),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::age,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value() {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2; }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"Person"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"name"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00330" y="5726773"/>
            <a:ext cx="305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automatically define metadata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25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 of </a:t>
            </a:r>
            <a:r>
              <a:rPr lang="en-US" altLang="zh-CN" dirty="0" smtClean="0"/>
              <a:t>metadata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93072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get_value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3724295"/>
            <a:ext cx="97971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: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false_type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&gt;&gt;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true_type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606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reflection</a:t>
            </a:r>
          </a:p>
          <a:p>
            <a:pPr lvl="1"/>
            <a:r>
              <a:rPr lang="en-US" altLang="zh-CN" dirty="0" smtClean="0"/>
              <a:t>a mechanism that gets internal information of a class by meta data.</a:t>
            </a:r>
          </a:p>
          <a:p>
            <a:pPr lvl="1"/>
            <a:r>
              <a:rPr lang="en-US" altLang="zh-CN" dirty="0" smtClean="0"/>
              <a:t>get the type of an object, get the fields and methods by meta dada.</a:t>
            </a:r>
          </a:p>
          <a:p>
            <a:pPr lvl="1"/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metadata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/>
              <a:t>data that provides information about other data.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1089797" y="5064426"/>
            <a:ext cx="4231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meatadata describes other </a:t>
            </a:r>
            <a:r>
              <a:rPr lang="zh-CN" altLang="en-US" sz="2400" dirty="0" smtClean="0"/>
              <a:t>data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473749" y="5064426"/>
            <a:ext cx="2139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self description</a:t>
            </a:r>
          </a:p>
        </p:txBody>
      </p:sp>
    </p:spTree>
    <p:extLst>
      <p:ext uri="{BB962C8B-B14F-4D97-AF65-F5344CB8AC3E}">
        <p14:creationId xmlns:p14="http://schemas.microsoft.com/office/powerpoint/2010/main" val="40574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825625"/>
            <a:ext cx="86737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I&gt;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::value(),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"out of range"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::arr()[I];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73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1825625"/>
            <a:ext cx="86628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get(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"out of range"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).*(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::get&lt;I&gt;(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8" y="1825625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//get the field by index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0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for_each</a:t>
            </a:r>
            <a:r>
              <a:rPr lang="en-US" altLang="zh-CN" dirty="0" smtClean="0"/>
              <a:t> metadata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761538"/>
            <a:ext cx="1051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::value()&gt;{});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integral_constant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&gt;{}), ...);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825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825625"/>
            <a:ext cx="10134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initializer_list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)),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0)...};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)), ...);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04704" y="4663831"/>
            <a:ext cx="2072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fold expression</a:t>
            </a:r>
          </a:p>
        </p:txBody>
      </p:sp>
    </p:spTree>
    <p:extLst>
      <p:ext uri="{BB962C8B-B14F-4D97-AF65-F5344CB8AC3E}">
        <p14:creationId xmlns:p14="http://schemas.microsoft.com/office/powerpoint/2010/main" val="289098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9829" y="1264303"/>
            <a:ext cx="4310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49829" y="2972362"/>
            <a:ext cx="98058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0&gt;()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1&gt;()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get&lt;0&gt;(p)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get&lt;1&gt;(p)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dirty="0"/>
          </a:p>
          <a:p>
            <a:endParaRPr lang="en-US" altLang="zh-CN" dirty="0" smtClean="0">
              <a:solidFill>
                <a:srgbClr val="2B91A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"admin"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20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(p, [](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index &lt;&lt;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926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limitations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can’t reflect member functions</a:t>
            </a:r>
          </a:p>
          <a:p>
            <a:r>
              <a:rPr lang="en-US" altLang="zh-CN" dirty="0" smtClean="0"/>
              <a:t>can’t reflect private members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57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proposals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reflection</a:t>
            </a:r>
          </a:p>
          <a:p>
            <a:r>
              <a:rPr lang="en-US" altLang="zh-CN" dirty="0" err="1" smtClean="0"/>
              <a:t>metaclass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67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b="1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7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of compile-time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Serialization</a:t>
            </a:r>
          </a:p>
          <a:p>
            <a:r>
              <a:rPr lang="en-US" altLang="zh-CN" dirty="0"/>
              <a:t>ORM(Object Relational Mapping)</a:t>
            </a:r>
          </a:p>
          <a:p>
            <a:r>
              <a:rPr lang="en-US" altLang="zh-CN" dirty="0"/>
              <a:t>DSL(domain-specific language)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5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Serialization engine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12" y="2027851"/>
            <a:ext cx="6448376" cy="22480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05305" y="2087217"/>
            <a:ext cx="1187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385010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06" y="1853610"/>
            <a:ext cx="5180952" cy="22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032" y="2152176"/>
            <a:ext cx="3495238" cy="11428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08696" y="5062067"/>
            <a:ext cx="2993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name, type, sequence</a:t>
            </a:r>
          </a:p>
        </p:txBody>
      </p:sp>
      <p:sp>
        <p:nvSpPr>
          <p:cNvPr id="9" name="矩形 8"/>
          <p:cNvSpPr/>
          <p:nvPr/>
        </p:nvSpPr>
        <p:spPr>
          <a:xfrm>
            <a:off x="5285850" y="4600402"/>
            <a:ext cx="2238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classic metadata</a:t>
            </a:r>
          </a:p>
        </p:txBody>
      </p:sp>
    </p:spTree>
    <p:extLst>
      <p:ext uri="{BB962C8B-B14F-4D97-AF65-F5344CB8AC3E}">
        <p14:creationId xmlns:p14="http://schemas.microsoft.com/office/powerpoint/2010/main" val="348478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933" y="919259"/>
            <a:ext cx="3247619" cy="15428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10933" y="277626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"admin"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20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p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iguana::xml::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to_xml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p);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p2;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from_json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ss.str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p2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from_xml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ss.str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p2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347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9491" y="117693"/>
            <a:ext cx="105156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s,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&amp;&amp;t) -&gt;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&gt;::value&gt;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('{');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::forward&lt;T&gt;(t), [&amp;t, &amp;s](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&amp;v,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 =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iguana_reflect_members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::forward&lt;T&gt;(t)));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Count = M::value();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write_json_key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t);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(v)&gt;::value)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render_json_value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t.*v);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else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to_json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t.*v);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 Count - 1)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','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lvl="1"/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</a:p>
          <a:p>
            <a:pPr marL="0" lvl="1"/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lvl="1"/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('}');</a:t>
            </a:r>
          </a:p>
          <a:p>
            <a:pPr marL="0" lvl="1"/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634689" y="4028066"/>
            <a:ext cx="2172442" cy="29656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123288" y="3991681"/>
            <a:ext cx="2102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for the nested struct</a:t>
            </a:r>
          </a:p>
        </p:txBody>
      </p:sp>
    </p:spTree>
    <p:extLst>
      <p:ext uri="{BB962C8B-B14F-4D97-AF65-F5344CB8AC3E}">
        <p14:creationId xmlns:p14="http://schemas.microsoft.com/office/powerpoint/2010/main" val="14337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06286" y="2136339"/>
            <a:ext cx="89088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write_json_key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[](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s,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t)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'"'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auto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(t),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&gt;();</a:t>
            </a:r>
          </a:p>
          <a:p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s.write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name.data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name.length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- 1);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'"'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59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60119" y="806109"/>
            <a:ext cx="1023910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&gt;::value&gt;&gt;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do_read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xml_reader_t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[&amp;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&amp;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)&gt;::value){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.begin_object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 ==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object_status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::NORMAL){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.get_value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.end_object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.begin_object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 ==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object_status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::NORMAL){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do_read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.end_object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32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ORM(</a:t>
            </a:r>
            <a:r>
              <a:rPr lang="en-US" altLang="zh-CN" dirty="0"/>
              <a:t>Object Relational Mapping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41597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pwd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qq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sex;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role;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id, name,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pwd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qq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sex, role);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199" y="4136231"/>
            <a:ext cx="100039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 get_all1 =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"select * from user;"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::vector&lt;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users =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db.query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get_all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 get_all2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"select user.*, </a:t>
            </a:r>
            <a:r>
              <a:rPr lang="en-US" altLang="zh-CN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article.title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contact.author_id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from 	</a:t>
            </a:r>
            <a:r>
              <a:rPr lang="en-US" altLang="zh-CN" dirty="0" err="1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user,article,contact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vector&lt;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::tuple&lt;user,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::string,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parts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db.query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get_all1);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839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0823" y="696050"/>
            <a:ext cx="99103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::vector&lt;T&gt; v;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result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sqlite3_step(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T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[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item,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 =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(I)::value;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(SQLITE_NULL == sqlite3_column_type(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_, index)){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sqlite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::assign(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v.push_back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::move(t));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726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/>
            <a:endParaRPr lang="zh-CN" altLang="en-US" sz="1800" dirty="0">
              <a:solidFill>
                <a:srgbClr val="008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2743" y="751344"/>
            <a:ext cx="88914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T&gt;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make_insert_sql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"insert into 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"values("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 = Members&lt;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&lt;T&gt;&gt;&gt;;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M::name();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+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"("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size = M::value();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for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0;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 size;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++){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&lt;T&gt;(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"?"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...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62743" y="5305661"/>
            <a:ext cx="6339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db.make_insert_sql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&gt;();</a:t>
            </a:r>
          </a:p>
        </p:txBody>
      </p:sp>
      <p:sp>
        <p:nvSpPr>
          <p:cNvPr id="6" name="矩形 5"/>
          <p:cNvSpPr/>
          <p:nvPr/>
        </p:nvSpPr>
        <p:spPr>
          <a:xfrm>
            <a:off x="1262743" y="5706387"/>
            <a:ext cx="780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 insert into user(id, </a:t>
            </a:r>
            <a:r>
              <a:rPr lang="en-US" altLang="zh-CN" dirty="0" err="1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name,pwd,qq,sex,role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values(?,?,?,?,?,?);</a:t>
            </a:r>
            <a:endParaRPr lang="zh-CN" altLang="en-US" dirty="0">
              <a:solidFill>
                <a:srgbClr val="008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602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DSL(</a:t>
            </a:r>
            <a:r>
              <a:rPr lang="en-US" altLang="zh-CN" dirty="0"/>
              <a:t>domain-specific language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69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b="1" dirty="0" smtClean="0"/>
              <a:t>prospect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4702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prospect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</a:t>
            </a:r>
            <a:r>
              <a:rPr lang="en-US" altLang="zh-CN" dirty="0" smtClean="0"/>
              <a:t>binding</a:t>
            </a:r>
          </a:p>
          <a:p>
            <a:r>
              <a:rPr lang="en-US" altLang="zh-CN" dirty="0" smtClean="0"/>
              <a:t>protocols </a:t>
            </a:r>
            <a:r>
              <a:rPr lang="en-US" altLang="zh-CN" dirty="0"/>
              <a:t>adaptor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75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857" y="2044192"/>
            <a:ext cx="5714286" cy="20380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17742" y="4574944"/>
            <a:ext cx="7441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automatically mapping metadata to any other data format</a:t>
            </a:r>
          </a:p>
        </p:txBody>
      </p:sp>
      <p:sp>
        <p:nvSpPr>
          <p:cNvPr id="6" name="矩形 5"/>
          <p:cNvSpPr/>
          <p:nvPr/>
        </p:nvSpPr>
        <p:spPr>
          <a:xfrm>
            <a:off x="4762685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reflection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86590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reflection</a:t>
            </a:r>
          </a:p>
        </p:txBody>
      </p:sp>
      <p:sp>
        <p:nvSpPr>
          <p:cNvPr id="8" name="矩形 7"/>
          <p:cNvSpPr/>
          <p:nvPr/>
        </p:nvSpPr>
        <p:spPr>
          <a:xfrm>
            <a:off x="4566764" y="5171546"/>
            <a:ext cx="3377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metadata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 the key point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613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benefits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simplification</a:t>
            </a:r>
          </a:p>
          <a:p>
            <a:pPr lvl="1"/>
            <a:r>
              <a:rPr lang="en-US" altLang="zh-CN" dirty="0"/>
              <a:t>cut the </a:t>
            </a:r>
            <a:r>
              <a:rPr lang="en-US" altLang="zh-CN" dirty="0" smtClean="0"/>
              <a:t>complexity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flexibility</a:t>
            </a:r>
          </a:p>
          <a:p>
            <a:pPr lvl="1"/>
            <a:r>
              <a:rPr lang="en-US" altLang="zh-CN" dirty="0" smtClean="0"/>
              <a:t>change the behavior without any modification of an exist object</a:t>
            </a:r>
          </a:p>
          <a:p>
            <a:endParaRPr lang="en-US" altLang="zh-CN" dirty="0"/>
          </a:p>
          <a:p>
            <a:r>
              <a:rPr lang="en-US" altLang="zh-CN" dirty="0" smtClean="0"/>
              <a:t>decoupling</a:t>
            </a:r>
          </a:p>
          <a:p>
            <a:pPr lvl="1"/>
            <a:r>
              <a:rPr lang="en-US" altLang="zh-CN" dirty="0" smtClean="0"/>
              <a:t>decouple visit from the metadata of an object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0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if no reflection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255" y="2294898"/>
            <a:ext cx="464625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void Serialize(Archive &amp;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("ls", ls);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("set", set);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10678" y="2486689"/>
            <a:ext cx="1336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duplicate</a:t>
            </a:r>
          </a:p>
        </p:txBody>
      </p:sp>
      <p:sp>
        <p:nvSpPr>
          <p:cNvPr id="6" name="矩形 5"/>
          <p:cNvSpPr/>
          <p:nvPr/>
        </p:nvSpPr>
        <p:spPr>
          <a:xfrm>
            <a:off x="7710678" y="2990958"/>
            <a:ext cx="8931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trivial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710678" y="3495227"/>
            <a:ext cx="1628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e</a:t>
            </a:r>
            <a:r>
              <a:rPr lang="zh-CN" altLang="en-US" sz="2400" dirty="0" smtClean="0"/>
              <a:t>rror </a:t>
            </a:r>
            <a:r>
              <a:rPr lang="zh-CN" altLang="en-US" sz="2400" dirty="0"/>
              <a:t>prone</a:t>
            </a:r>
          </a:p>
        </p:txBody>
      </p:sp>
      <p:sp>
        <p:nvSpPr>
          <p:cNvPr id="8" name="矩形 7"/>
          <p:cNvSpPr/>
          <p:nvPr/>
        </p:nvSpPr>
        <p:spPr>
          <a:xfrm>
            <a:off x="5042442" y="5620925"/>
            <a:ext cx="2841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should be </a:t>
            </a:r>
            <a:r>
              <a:rPr lang="zh-CN" altLang="en-US" sz="2400" dirty="0" smtClean="0"/>
              <a:t>automatic</a:t>
            </a:r>
            <a:r>
              <a:rPr lang="en-US" altLang="zh-CN" sz="2400" dirty="0" smtClean="0"/>
              <a:t>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45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reflection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8715" y="4814943"/>
            <a:ext cx="3742857" cy="523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715" y="1934528"/>
            <a:ext cx="3247619" cy="15428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715" y="3803307"/>
            <a:ext cx="3142857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2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2672</Words>
  <Application>Microsoft Office PowerPoint</Application>
  <PresentationFormat>宽屏</PresentationFormat>
  <Paragraphs>550</Paragraphs>
  <Slides>59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7" baseType="lpstr">
      <vt:lpstr>宋体</vt:lpstr>
      <vt:lpstr>新宋体</vt:lpstr>
      <vt:lpstr>Arial</vt:lpstr>
      <vt:lpstr>Calibri</vt:lpstr>
      <vt:lpstr>Calibri Light</vt:lpstr>
      <vt:lpstr>Consolas</vt:lpstr>
      <vt:lpstr>Wingdings</vt:lpstr>
      <vt:lpstr>Office 主题</vt:lpstr>
      <vt:lpstr>Compile-time reflection, Serialization and ORM Examples</vt:lpstr>
      <vt:lpstr>Outline</vt:lpstr>
      <vt:lpstr>concepts of reflection</vt:lpstr>
      <vt:lpstr>the essence of reflection</vt:lpstr>
      <vt:lpstr>the essence of reflection</vt:lpstr>
      <vt:lpstr>the essence of reflection</vt:lpstr>
      <vt:lpstr>benefits of reflection</vt:lpstr>
      <vt:lpstr>benefits of reflection</vt:lpstr>
      <vt:lpstr>benefits of reflection</vt:lpstr>
      <vt:lpstr>what can it be used for?</vt:lpstr>
      <vt:lpstr>what can it be used for?</vt:lpstr>
      <vt:lpstr>Outline</vt:lpstr>
      <vt:lpstr>implementation of compile time reflection</vt:lpstr>
      <vt:lpstr>technology foundation</vt:lpstr>
      <vt:lpstr>technology foundation(macros)</vt:lpstr>
      <vt:lpstr>technology foundation(macros)</vt:lpstr>
      <vt:lpstr>technology foundation(macros)</vt:lpstr>
      <vt:lpstr>technology foundation(macros)</vt:lpstr>
      <vt:lpstr>technical thought</vt:lpstr>
      <vt:lpstr>technical thought</vt:lpstr>
      <vt:lpstr>technical thought</vt:lpstr>
      <vt:lpstr>PowerPoint 演示文稿</vt:lpstr>
      <vt:lpstr>PowerPoint 演示文稿</vt:lpstr>
      <vt:lpstr>technical thought</vt:lpstr>
      <vt:lpstr>PowerPoint 演示文稿</vt:lpstr>
      <vt:lpstr>technical thought</vt:lpstr>
      <vt:lpstr>technical thought</vt:lpstr>
      <vt:lpstr>technical thought</vt:lpstr>
      <vt:lpstr>PowerPoint 演示文稿</vt:lpstr>
      <vt:lpstr>PowerPoint 演示文稿</vt:lpstr>
      <vt:lpstr>technical thought</vt:lpstr>
      <vt:lpstr>PowerPoint 演示文稿</vt:lpstr>
      <vt:lpstr>how to automatically generate the metadata of an arbitray object?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operation of metadata</vt:lpstr>
      <vt:lpstr>PowerPoint 演示文稿</vt:lpstr>
      <vt:lpstr>PowerPoint 演示文稿</vt:lpstr>
      <vt:lpstr>for_each metadata</vt:lpstr>
      <vt:lpstr>PowerPoint 演示文稿</vt:lpstr>
      <vt:lpstr>PowerPoint 演示文稿</vt:lpstr>
      <vt:lpstr>limitations</vt:lpstr>
      <vt:lpstr>proposals</vt:lpstr>
      <vt:lpstr>Outline</vt:lpstr>
      <vt:lpstr>application of compile-time reflection</vt:lpstr>
      <vt:lpstr>Serialization engine</vt:lpstr>
      <vt:lpstr>PowerPoint 演示文稿</vt:lpstr>
      <vt:lpstr>PowerPoint 演示文稿</vt:lpstr>
      <vt:lpstr>PowerPoint 演示文稿</vt:lpstr>
      <vt:lpstr>PowerPoint 演示文稿</vt:lpstr>
      <vt:lpstr>ORM(Object Relational Mapping)</vt:lpstr>
      <vt:lpstr>PowerPoint 演示文稿</vt:lpstr>
      <vt:lpstr>PowerPoint 演示文稿</vt:lpstr>
      <vt:lpstr>DSL(domain-specific language)</vt:lpstr>
      <vt:lpstr>Outline</vt:lpstr>
      <vt:lpstr>prospect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Compilte-time reflection, Serialization and ORM Examples</dc:title>
  <dc:creator>QY</dc:creator>
  <cp:lastModifiedBy>QY</cp:lastModifiedBy>
  <cp:revision>192</cp:revision>
  <dcterms:created xsi:type="dcterms:W3CDTF">2017-08-17T08:57:56Z</dcterms:created>
  <dcterms:modified xsi:type="dcterms:W3CDTF">2017-09-04T10:04:39Z</dcterms:modified>
</cp:coreProperties>
</file>