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7" r:id="rId9"/>
    <p:sldId id="266" r:id="rId10"/>
    <p:sldId id="268" r:id="rId11"/>
    <p:sldId id="272" r:id="rId12"/>
    <p:sldId id="269" r:id="rId13"/>
    <p:sldId id="259" r:id="rId14"/>
    <p:sldId id="273" r:id="rId15"/>
    <p:sldId id="274" r:id="rId16"/>
    <p:sldId id="275" r:id="rId17"/>
    <p:sldId id="276" r:id="rId18"/>
    <p:sldId id="277" r:id="rId19"/>
    <p:sldId id="278" r:id="rId20"/>
    <p:sldId id="280" r:id="rId21"/>
    <p:sldId id="279" r:id="rId22"/>
    <p:sldId id="285" r:id="rId23"/>
    <p:sldId id="286" r:id="rId24"/>
    <p:sldId id="281" r:id="rId25"/>
    <p:sldId id="287" r:id="rId26"/>
    <p:sldId id="282" r:id="rId27"/>
    <p:sldId id="283" r:id="rId28"/>
    <p:sldId id="284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270" r:id="rId47"/>
    <p:sldId id="260" r:id="rId48"/>
    <p:sldId id="271" r:id="rId49"/>
    <p:sldId id="261" r:id="rId5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7FA5C-DFF1-4473-9BD3-3D161C07B6AF}" type="datetimeFigureOut">
              <a:rPr lang="zh-CN" altLang="en-US" smtClean="0"/>
              <a:t>2017-09-01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25B02-673D-4C5E-88E2-1F72A1758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77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https://zh.wikipedia.org/wiki/XML_Schema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626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335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big limitations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426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167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define a specialized</a:t>
            </a:r>
            <a:r>
              <a:rPr lang="en-US" altLang="zh-CN" baseline="0" dirty="0" smtClean="0"/>
              <a:t> template class means define an object’s metadata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329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compare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771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c++</a:t>
            </a:r>
            <a:r>
              <a:rPr lang="en-US" altLang="zh-CN" dirty="0" smtClean="0"/>
              <a:t>17 fold expression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959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2017-09-01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205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2017-09-01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77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2017-09-01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55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2017-09-01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78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2017-09-01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217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2017-09-01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78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2017-09-01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11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2017-09-01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22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2017-09-01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72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2017-09-01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17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2017-09-01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450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90AAA-E2D3-492C-81F3-DC050E22F9CA}" type="datetimeFigureOut">
              <a:rPr lang="zh-CN" altLang="en-US" smtClean="0"/>
              <a:t>2017-09-01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952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Compile-time reflection, Serialization and ORM Examples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359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can it be used for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762" y="2524238"/>
            <a:ext cx="5190476" cy="180952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86347" y="5195992"/>
            <a:ext cx="6819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automatic</a:t>
            </a:r>
            <a:r>
              <a:rPr lang="en-US" altLang="zh-CN" sz="2400" dirty="0" smtClean="0"/>
              <a:t>ally</a:t>
            </a:r>
            <a:r>
              <a:rPr lang="zh-CN" altLang="en-US" sz="2400" dirty="0" smtClean="0"/>
              <a:t> </a:t>
            </a:r>
            <a:r>
              <a:rPr lang="zh-CN" altLang="en-US" sz="2400" dirty="0"/>
              <a:t>mapping metadata to any other format</a:t>
            </a:r>
          </a:p>
        </p:txBody>
      </p:sp>
      <p:sp>
        <p:nvSpPr>
          <p:cNvPr id="6" name="矩形 5"/>
          <p:cNvSpPr/>
          <p:nvPr/>
        </p:nvSpPr>
        <p:spPr>
          <a:xfrm>
            <a:off x="5403502" y="4649461"/>
            <a:ext cx="13849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reflection</a:t>
            </a:r>
          </a:p>
        </p:txBody>
      </p:sp>
    </p:spTree>
    <p:extLst>
      <p:ext uri="{BB962C8B-B14F-4D97-AF65-F5344CB8AC3E}">
        <p14:creationId xmlns:p14="http://schemas.microsoft.com/office/powerpoint/2010/main" val="235011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can it be used for?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Serialization</a:t>
            </a:r>
          </a:p>
          <a:p>
            <a:r>
              <a:rPr lang="en-US" altLang="zh-CN" dirty="0" smtClean="0"/>
              <a:t>ORM(Object Relational Mapping)</a:t>
            </a:r>
          </a:p>
          <a:p>
            <a:r>
              <a:rPr lang="en-US" altLang="zh-CN" dirty="0"/>
              <a:t>DSL(domain-specific language)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666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</a:p>
          <a:p>
            <a:r>
              <a:rPr lang="en-US" altLang="zh-CN" b="1" dirty="0" smtClean="0"/>
              <a:t>implementation </a:t>
            </a:r>
            <a:r>
              <a:rPr lang="en-US" altLang="zh-CN" b="1" dirty="0"/>
              <a:t>of compile-time reflection</a:t>
            </a:r>
            <a:endParaRPr lang="en-US" altLang="zh-CN" b="1" dirty="0" smtClean="0"/>
          </a:p>
          <a:p>
            <a:r>
              <a:rPr lang="en-US" altLang="zh-CN" dirty="0" smtClean="0"/>
              <a:t>application of compile-time reflection</a:t>
            </a:r>
          </a:p>
          <a:p>
            <a:r>
              <a:rPr lang="en-US" altLang="zh-CN" dirty="0" smtClean="0"/>
              <a:t>prospect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989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 of compile time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technology </a:t>
            </a:r>
            <a:r>
              <a:rPr lang="en-US" altLang="zh-CN" dirty="0" smtClean="0"/>
              <a:t>foundation</a:t>
            </a:r>
          </a:p>
          <a:p>
            <a:r>
              <a:rPr lang="en-US" altLang="zh-CN" dirty="0"/>
              <a:t>technical </a:t>
            </a:r>
            <a:r>
              <a:rPr lang="en-US" altLang="zh-CN" dirty="0" smtClean="0"/>
              <a:t>thought</a:t>
            </a:r>
          </a:p>
          <a:p>
            <a:r>
              <a:rPr lang="en-US" altLang="zh-CN" dirty="0"/>
              <a:t>concrete </a:t>
            </a:r>
            <a:r>
              <a:rPr lang="en-US" altLang="zh-CN" dirty="0" smtClean="0"/>
              <a:t>implementation</a:t>
            </a:r>
          </a:p>
          <a:p>
            <a:r>
              <a:rPr lang="en-US" altLang="zh-CN" dirty="0" smtClean="0"/>
              <a:t>limitations</a:t>
            </a:r>
          </a:p>
          <a:p>
            <a:r>
              <a:rPr lang="en-US" altLang="zh-CN" dirty="0"/>
              <a:t>proposals of reflection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597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technology </a:t>
            </a:r>
            <a:r>
              <a:rPr lang="en-US" altLang="zh-CN" dirty="0" smtClean="0"/>
              <a:t>foundation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C++11/14/17 features</a:t>
            </a:r>
          </a:p>
          <a:p>
            <a:pPr lvl="1"/>
            <a:r>
              <a:rPr lang="en-US" altLang="zh-CN" dirty="0" err="1" smtClean="0"/>
              <a:t>variadic</a:t>
            </a:r>
            <a:r>
              <a:rPr lang="en-US" altLang="zh-CN" dirty="0" smtClean="0"/>
              <a:t> templates</a:t>
            </a:r>
          </a:p>
          <a:p>
            <a:pPr lvl="1"/>
            <a:r>
              <a:rPr lang="en-US" altLang="zh-CN" dirty="0" err="1" smtClean="0"/>
              <a:t>std</a:t>
            </a:r>
            <a:r>
              <a:rPr lang="en-US" altLang="zh-CN" dirty="0" smtClean="0"/>
              <a:t>::tuple</a:t>
            </a:r>
          </a:p>
          <a:p>
            <a:pPr lvl="1"/>
            <a:r>
              <a:rPr lang="en-US" altLang="zh-CN" dirty="0" smtClean="0"/>
              <a:t>auto lambda</a:t>
            </a:r>
          </a:p>
          <a:p>
            <a:pPr lvl="1"/>
            <a:r>
              <a:rPr lang="en-US" altLang="zh-CN" dirty="0" err="1" smtClean="0"/>
              <a:t>std</a:t>
            </a:r>
            <a:r>
              <a:rPr lang="en-US" altLang="zh-CN" dirty="0" smtClean="0"/>
              <a:t>::apply</a:t>
            </a:r>
          </a:p>
          <a:p>
            <a:pPr lvl="1"/>
            <a:r>
              <a:rPr lang="en-US" altLang="zh-CN" dirty="0" err="1" smtClean="0"/>
              <a:t>constexpr</a:t>
            </a:r>
            <a:r>
              <a:rPr lang="en-US" altLang="zh-CN" dirty="0" smtClean="0"/>
              <a:t> if</a:t>
            </a:r>
          </a:p>
          <a:p>
            <a:pPr lvl="1"/>
            <a:r>
              <a:rPr lang="en-US" altLang="zh-CN" dirty="0" err="1" smtClean="0"/>
              <a:t>std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string_view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/>
              <a:t>macros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589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technology </a:t>
            </a:r>
            <a:r>
              <a:rPr lang="en-US" altLang="zh-CN" dirty="0" smtClean="0"/>
              <a:t>foundation(macros)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count 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arguments number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327927"/>
            <a:ext cx="91331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        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())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__)</a:t>
            </a:r>
          </a:p>
          <a:p>
            <a:r>
              <a:rPr lang="pt-BR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pt-BR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(_1, _2, _3, _4, N, ...) N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4, 3, 2, 1, 0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8199" y="370892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(a) ==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1);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b) ==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2);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b, c) ==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3);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38199" y="5026959"/>
            <a:ext cx="2026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678426" y="5026959"/>
            <a:ext cx="3086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ARG_N(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a, 4, 3, 2, 1, 0)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951220" y="5396291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ym typeface="Wingdings" panose="05000000000000000000" pitchFamily="2" charset="2"/>
              </a:rPr>
              <a:t>N 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1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865119" y="5396291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ARG_N(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_1,_2,_3,_4, N, ...)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139543" y="5026959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ARG_N(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b,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4, 3,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2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1, 0)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139543" y="5396291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ARG_N(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_1,_2,_3,_4, N, ...)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0230414" y="5396291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ym typeface="Wingdings" panose="05000000000000000000" pitchFamily="2" charset="2"/>
              </a:rPr>
              <a:t>N 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31301" y="5043596"/>
            <a:ext cx="287383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314851" y="5042806"/>
            <a:ext cx="287383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30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/>
      <p:bldP spid="5" grpId="0"/>
      <p:bldP spid="13" grpId="0"/>
      <p:bldP spid="14" grpId="0"/>
      <p:bldP spid="6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technology foundation(macros)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1825625"/>
            <a:ext cx="935953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 4,3,2,1,0</a:t>
            </a:r>
          </a:p>
          <a:p>
            <a:r>
              <a:rPr lang="pt-BR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pt-BR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(_1, _2, _3, _4, N, ...) N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   MARCO_EXPAND(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(__VA_ARGS__))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        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())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(x) x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611513" y="4550619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 for visual studio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06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technology foundation(macros)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connect string in ,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311347"/>
            <a:ext cx="106222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(element, ...) #element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(element, ...) #element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SEPERATOR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(__VA_ARGS__))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CON_STR_3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(element, ...) #element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SEPERATOR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(__VA_ARGS__))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CON_STR_4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(element, ...) #element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SEPERATOR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CON_STR_3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(__VA_ARGS__))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SEPERATOR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4334801"/>
            <a:ext cx="66947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1&gt; arr1 = 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(a) };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2&gt; arr2 = 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3&gt; arr3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 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b, c) };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62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technology foundation(macros)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make an array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2431633"/>
            <a:ext cx="1065711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...) \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MAKE_ARRAY_IMPL(NAME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(__VA_ARGS__), __VA_ARGS__)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N, ...) \</a:t>
            </a:r>
          </a:p>
          <a:p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N&gt;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_##NAME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(CON_STR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N)(__VA_ARGS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__)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it-IT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it-IT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it-IT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it-IT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B) A##_##B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199" y="4597895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(t, a, b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050311" y="4597895"/>
            <a:ext cx="3663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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(t, 2,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a, b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373689" y="4597895"/>
            <a:ext cx="2393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{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b)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38199" y="5080924"/>
            <a:ext cx="5535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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2&gt; </a:t>
            </a:r>
            <a:r>
              <a:rPr lang="en-US" altLang="zh-CN" dirty="0" err="1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arr_t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/>
              <a:t>{ "a", "b"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248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</a:t>
            </a:r>
            <a:r>
              <a:rPr lang="en-US" altLang="zh-CN" dirty="0" smtClean="0"/>
              <a:t>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exist libraries about reflection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magic_get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boost.fusion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boost.hana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1978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concepts of reflection</a:t>
            </a:r>
          </a:p>
          <a:p>
            <a:r>
              <a:rPr lang="en-US" altLang="zh-CN" dirty="0"/>
              <a:t>implementation of compile-time </a:t>
            </a:r>
            <a:r>
              <a:rPr lang="en-US" altLang="zh-CN" dirty="0" smtClean="0"/>
              <a:t>reflection</a:t>
            </a:r>
          </a:p>
          <a:p>
            <a:r>
              <a:rPr lang="en-US" altLang="zh-CN" dirty="0" smtClean="0"/>
              <a:t>application of compile-time reflection</a:t>
            </a:r>
          </a:p>
          <a:p>
            <a:r>
              <a:rPr lang="en-US" altLang="zh-CN" dirty="0" smtClean="0"/>
              <a:t>prospect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92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</a:t>
            </a:r>
            <a:r>
              <a:rPr lang="en-US" altLang="zh-CN" dirty="0" smtClean="0"/>
              <a:t>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magic_get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38200" y="255016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            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some_integer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char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8200" y="4040396"/>
            <a:ext cx="7818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r1 = boost::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pfr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::get&lt;0&gt;(f); 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//accessing field with index 0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r2 = boost::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pfr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::get&lt;1&gt;(f);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783643" y="5062513"/>
            <a:ext cx="1576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 must be POD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783643" y="5382116"/>
            <a:ext cx="2365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the array will be flatted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241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</a:t>
            </a:r>
            <a:r>
              <a:rPr lang="en-US" altLang="zh-CN" dirty="0" smtClean="0"/>
              <a:t>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boost.fusion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778" y="4902376"/>
            <a:ext cx="9685714" cy="14095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778" y="2319820"/>
            <a:ext cx="3923809" cy="244761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925127" y="4533044"/>
            <a:ext cx="22931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you can't do that</a:t>
            </a:r>
          </a:p>
        </p:txBody>
      </p:sp>
      <p:sp>
        <p:nvSpPr>
          <p:cNvPr id="12" name="矩形 11"/>
          <p:cNvSpPr/>
          <p:nvPr/>
        </p:nvSpPr>
        <p:spPr>
          <a:xfrm>
            <a:off x="4833258" y="5712824"/>
            <a:ext cx="1254033" cy="3309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55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428" y="4231985"/>
            <a:ext cx="10057143" cy="8571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428" y="744151"/>
            <a:ext cx="8847619" cy="3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40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boost.fusion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get value by index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get </a:t>
            </a:r>
            <a:r>
              <a:rPr lang="en-US" altLang="zh-CN" dirty="0"/>
              <a:t>name by </a:t>
            </a:r>
            <a:r>
              <a:rPr lang="en-US" altLang="zh-CN" dirty="0" smtClean="0"/>
              <a:t>index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/>
              <a:t>for_each</a:t>
            </a:r>
            <a:r>
              <a:rPr lang="en-US" altLang="zh-CN" dirty="0"/>
              <a:t> </a:t>
            </a:r>
            <a:r>
              <a:rPr lang="en-US" altLang="zh-CN" dirty="0" smtClean="0"/>
              <a:t>fields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basic reflection function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84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</a:t>
            </a:r>
            <a:r>
              <a:rPr lang="en-US" altLang="zh-CN" dirty="0" smtClean="0"/>
              <a:t>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boost.hana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2341582"/>
            <a:ext cx="727818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name;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age;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BOOST_HANA_ADAPT_STRUCT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not_my_namespace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name, age);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john{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"John"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30 };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hana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(john, [](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pair)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hana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::to&lt;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*&gt;(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hana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::first(pair)) &lt;&lt;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":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hana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::second(pair)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656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10515600" cy="471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81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metadata </a:t>
            </a:r>
            <a:r>
              <a:rPr lang="en-US" altLang="zh-CN" dirty="0" err="1" smtClean="0"/>
              <a:t>defination</a:t>
            </a:r>
            <a:endParaRPr lang="en-US" altLang="zh-CN" dirty="0" smtClean="0"/>
          </a:p>
          <a:p>
            <a:r>
              <a:rPr lang="en-US" altLang="zh-CN" dirty="0" smtClean="0"/>
              <a:t>operation of metadata</a:t>
            </a:r>
          </a:p>
          <a:p>
            <a:pPr lvl="1"/>
            <a:r>
              <a:rPr lang="en-US" altLang="zh-CN" dirty="0" smtClean="0"/>
              <a:t>get each field</a:t>
            </a:r>
          </a:p>
          <a:p>
            <a:pPr lvl="1"/>
            <a:r>
              <a:rPr lang="en-US" altLang="zh-CN" dirty="0" err="1" smtClean="0"/>
              <a:t>for_each</a:t>
            </a:r>
            <a:r>
              <a:rPr lang="en-US" altLang="zh-CN" dirty="0" smtClean="0"/>
              <a:t> every field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no limitation about the reflection object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056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794" y="1825625"/>
            <a:ext cx="7028571" cy="20666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269" y="4027229"/>
            <a:ext cx="3247619" cy="1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69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simple implementation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381057"/>
            <a:ext cx="721069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//the field 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information</a:t>
            </a:r>
            <a:r>
              <a:rPr lang="zh-CN" altLang="en-US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：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field type, field value, field index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Index&gt;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value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index = Index;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//pack all fields(</a:t>
            </a:r>
            <a:r>
              <a:rPr lang="en-US" altLang="zh-CN" dirty="0" err="1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108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8200" y="784504"/>
            <a:ext cx="976884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member1;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member2;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 smtClean="0">
              <a:solidFill>
                <a:srgbClr val="0000F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::member1),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::member1, 0  &gt;,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::member2),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::member2, 1  &gt;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&gt;;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"Aggregate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*names()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[] = 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"member1"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"member2"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};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699683" y="1635479"/>
            <a:ext cx="1244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object type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78929" y="2075489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fields type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74819" y="2091588"/>
            <a:ext cx="1248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fields index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389287" y="2075489"/>
            <a:ext cx="1242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fields value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4309389" y="1949792"/>
            <a:ext cx="484806" cy="34756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5160747" y="2385393"/>
            <a:ext cx="419493" cy="38985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8082775" y="2388394"/>
            <a:ext cx="419493" cy="38985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9464734" y="2388394"/>
            <a:ext cx="419493" cy="38985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3414659" y="2784525"/>
            <a:ext cx="3325775" cy="606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945459" y="2780500"/>
            <a:ext cx="2215957" cy="6108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945459" y="4119240"/>
            <a:ext cx="1273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fields name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017894" y="4654957"/>
            <a:ext cx="2340850" cy="3611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6328760" y="4390028"/>
            <a:ext cx="685842" cy="25236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9292839" y="2778245"/>
            <a:ext cx="267731" cy="613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32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4" grpId="0" animBg="1"/>
      <p:bldP spid="15" grpId="0" animBg="1"/>
      <p:bldP spid="16" grpId="0"/>
      <p:bldP spid="17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essence </a:t>
            </a:r>
            <a:r>
              <a:rPr lang="en-US" altLang="zh-CN" dirty="0"/>
              <a:t>of </a:t>
            </a:r>
            <a:r>
              <a:rPr lang="en-US" altLang="zh-CN" dirty="0" smtClean="0"/>
              <a:t>reflection</a:t>
            </a:r>
          </a:p>
          <a:p>
            <a:r>
              <a:rPr lang="en-US" altLang="zh-CN" dirty="0" smtClean="0"/>
              <a:t>benefits </a:t>
            </a:r>
            <a:r>
              <a:rPr lang="en-US" altLang="zh-CN" dirty="0"/>
              <a:t>of </a:t>
            </a:r>
            <a:r>
              <a:rPr lang="en-US" altLang="zh-CN" dirty="0" smtClean="0"/>
              <a:t>reflection</a:t>
            </a:r>
          </a:p>
          <a:p>
            <a:r>
              <a:rPr lang="en-US" altLang="zh-CN" dirty="0"/>
              <a:t>what can it be used for</a:t>
            </a:r>
            <a:r>
              <a:rPr lang="en-US" altLang="zh-CN" dirty="0" smtClean="0"/>
              <a:t>?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273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38200" y="3396266"/>
            <a:ext cx="7487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ostream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 *) {}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8200" y="433823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&gt;;</a:t>
            </a:r>
          </a:p>
          <a:p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printPack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*)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</p:txBody>
      </p:sp>
      <p:sp>
        <p:nvSpPr>
          <p:cNvPr id="8" name="矩形 7"/>
          <p:cNvSpPr/>
          <p:nvPr/>
        </p:nvSpPr>
        <p:spPr>
          <a:xfrm>
            <a:off x="838200" y="1048411"/>
            <a:ext cx="100910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MPTR,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ostream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		Pack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MPTR,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 *)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&gt;;</a:t>
            </a:r>
          </a:p>
          <a:p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out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 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':'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::names()[Ndx] &lt;&lt;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':'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.*MPTR;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printPack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 *)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3622765" y="1646216"/>
            <a:ext cx="4990012" cy="3480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234908" y="1219106"/>
            <a:ext cx="2117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all fields information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8616064" y="1480500"/>
            <a:ext cx="685842" cy="25236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838199" y="5280194"/>
            <a:ext cx="49704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cppcon2016: </a:t>
            </a:r>
            <a:r>
              <a:rPr lang="zh-CN" altLang="en-US" sz="1600" dirty="0" smtClean="0"/>
              <a:t>Achieving </a:t>
            </a:r>
            <a:r>
              <a:rPr lang="zh-CN" altLang="en-US" sz="1600" dirty="0"/>
              <a:t>financial data processing performance through compile time introspection</a:t>
            </a:r>
          </a:p>
        </p:txBody>
      </p:sp>
    </p:spTree>
    <p:extLst>
      <p:ext uri="{BB962C8B-B14F-4D97-AF65-F5344CB8AC3E}">
        <p14:creationId xmlns:p14="http://schemas.microsoft.com/office/powerpoint/2010/main" val="4445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specialized template class saves the object type</a:t>
            </a:r>
          </a:p>
          <a:p>
            <a:r>
              <a:rPr lang="en-US" altLang="zh-CN" dirty="0" smtClean="0"/>
              <a:t>save the field information</a:t>
            </a:r>
          </a:p>
          <a:p>
            <a:pPr marL="457200" lvl="1" indent="0">
              <a:buNone/>
            </a:pPr>
            <a:r>
              <a:rPr lang="en-US" altLang="zh-CN" sz="2000" dirty="0"/>
              <a:t>template&lt;</a:t>
            </a:r>
            <a:r>
              <a:rPr lang="en-US" altLang="zh-CN" sz="2000" dirty="0" err="1"/>
              <a:t>typename</a:t>
            </a:r>
            <a:r>
              <a:rPr lang="en-US" altLang="zh-CN" sz="2000" dirty="0"/>
              <a:t> T,  T </a:t>
            </a:r>
            <a:r>
              <a:rPr lang="en-US" altLang="zh-CN" sz="2000" dirty="0" err="1"/>
              <a:t>mPtr</a:t>
            </a:r>
            <a:r>
              <a:rPr lang="en-US" altLang="zh-CN" sz="2000" dirty="0"/>
              <a:t>,  unsigned Index&gt;</a:t>
            </a:r>
          </a:p>
          <a:p>
            <a:pPr marL="457200" lvl="1" indent="0">
              <a:buNone/>
            </a:pPr>
            <a:r>
              <a:rPr lang="en-US" altLang="zh-CN" sz="2000" dirty="0" err="1"/>
              <a:t>struct</a:t>
            </a:r>
            <a:r>
              <a:rPr lang="en-US" altLang="zh-CN" sz="2000" dirty="0"/>
              <a:t> </a:t>
            </a:r>
            <a:r>
              <a:rPr lang="en-US" altLang="zh-CN" sz="2000" dirty="0" err="1" smtClean="0"/>
              <a:t>MemberBinding</a:t>
            </a:r>
            <a:r>
              <a:rPr lang="en-US" altLang="zh-CN" sz="2000" dirty="0" smtClean="0"/>
              <a:t>;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 err="1"/>
              <a:t>variadic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template </a:t>
            </a:r>
            <a:r>
              <a:rPr lang="en-US" altLang="zh-CN" sz="2800" dirty="0"/>
              <a:t>class Pack&lt;…&gt; save all fields </a:t>
            </a:r>
            <a:r>
              <a:rPr lang="en-US" altLang="zh-CN" sz="2800" dirty="0" smtClean="0"/>
              <a:t>information</a:t>
            </a:r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/>
              <a:t>a string array save all the names of fields</a:t>
            </a:r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/>
              <a:t>visit all fields by recursively </a:t>
            </a:r>
            <a:r>
              <a:rPr lang="en-US" altLang="zh-CN" sz="2800" dirty="0" err="1" smtClean="0"/>
              <a:t>foreach</a:t>
            </a:r>
            <a:r>
              <a:rPr lang="en-US" altLang="zh-CN" sz="2800" dirty="0" smtClean="0"/>
              <a:t> pack&lt;…&gt;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26293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8200" y="784504"/>
            <a:ext cx="976884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member1;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member2;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 smtClean="0">
              <a:solidFill>
                <a:srgbClr val="0000F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::member1),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::member1, 0  &gt;,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::member2),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::member2, 1  &gt;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&gt;;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"Aggregate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*names()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[] = 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"member1"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"member2"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};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018146" y="1824837"/>
            <a:ext cx="19052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define metadata</a:t>
            </a:r>
          </a:p>
        </p:txBody>
      </p:sp>
      <p:sp>
        <p:nvSpPr>
          <p:cNvPr id="20" name="矩形 19"/>
          <p:cNvSpPr/>
          <p:nvPr/>
        </p:nvSpPr>
        <p:spPr>
          <a:xfrm>
            <a:off x="5868558" y="1006879"/>
            <a:ext cx="44724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define metadata is very trivial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need handwritten, can’t automatic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reduplicate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 the other reflection objects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201026" y="5416893"/>
            <a:ext cx="6264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Members&lt;Aggregate</a:t>
            </a:r>
            <a:r>
              <a:rPr lang="zh-CN" altLang="en-US" dirty="0" smtClean="0"/>
              <a:t>&gt;</a:t>
            </a:r>
            <a:r>
              <a:rPr lang="en-US" altLang="zh-CN" dirty="0" smtClean="0"/>
              <a:t>, </a:t>
            </a:r>
            <a:r>
              <a:rPr lang="zh-CN" altLang="en-US" dirty="0"/>
              <a:t>Members</a:t>
            </a:r>
            <a:r>
              <a:rPr lang="zh-CN" altLang="en-US" dirty="0" smtClean="0"/>
              <a:t>&lt;</a:t>
            </a:r>
            <a:r>
              <a:rPr lang="en-US" altLang="zh-CN" dirty="0" smtClean="0"/>
              <a:t>Person&gt;, </a:t>
            </a:r>
            <a:r>
              <a:rPr lang="zh-CN" altLang="en-US" dirty="0"/>
              <a:t>Members</a:t>
            </a:r>
            <a:r>
              <a:rPr lang="zh-CN" altLang="en-US" dirty="0" smtClean="0"/>
              <a:t>&lt;</a:t>
            </a:r>
            <a:r>
              <a:rPr lang="en-US" altLang="zh-CN" dirty="0" smtClean="0"/>
              <a:t>Other&gt;,……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893302" y="5885137"/>
            <a:ext cx="68804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how to automaticly generate the metadata of an arbitray </a:t>
            </a:r>
            <a:r>
              <a:rPr lang="zh-CN" altLang="en-US" sz="2000" dirty="0" smtClean="0"/>
              <a:t>object</a:t>
            </a:r>
            <a:r>
              <a:rPr lang="en-US" altLang="zh-CN" sz="2000" dirty="0" smtClean="0"/>
              <a:t>?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855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1" grpId="0"/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how to </a:t>
            </a:r>
            <a:r>
              <a:rPr lang="zh-CN" altLang="en-US" dirty="0" smtClean="0"/>
              <a:t>automatic</a:t>
            </a:r>
            <a:r>
              <a:rPr lang="en-US" altLang="zh-CN" dirty="0" smtClean="0"/>
              <a:t>al</a:t>
            </a:r>
            <a:r>
              <a:rPr lang="zh-CN" altLang="en-US" dirty="0" smtClean="0"/>
              <a:t>ly </a:t>
            </a:r>
            <a:r>
              <a:rPr lang="zh-CN" altLang="en-US" dirty="0"/>
              <a:t>generate the metadata of an arbitray object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automatically pack all fields by macros and new features</a:t>
            </a:r>
          </a:p>
          <a:p>
            <a:r>
              <a:rPr lang="en-US" altLang="zh-CN" dirty="0" smtClean="0"/>
              <a:t>automatically create a field name array </a:t>
            </a:r>
            <a:r>
              <a:rPr lang="en-US" altLang="zh-CN" dirty="0"/>
              <a:t>by </a:t>
            </a:r>
            <a:r>
              <a:rPr lang="en-US" altLang="zh-CN" dirty="0" smtClean="0"/>
              <a:t>macros</a:t>
            </a:r>
            <a:r>
              <a:rPr lang="en-US" altLang="zh-CN" dirty="0"/>
              <a:t> and new </a:t>
            </a:r>
            <a:r>
              <a:rPr lang="en-US" altLang="zh-CN" dirty="0" smtClean="0"/>
              <a:t>features</a:t>
            </a:r>
          </a:p>
          <a:p>
            <a:r>
              <a:rPr lang="en-US" altLang="zh-CN" dirty="0" smtClean="0"/>
              <a:t>provide a generic </a:t>
            </a:r>
            <a:r>
              <a:rPr lang="en-US" altLang="zh-CN" dirty="0" err="1" smtClean="0"/>
              <a:t>for_each</a:t>
            </a:r>
            <a:r>
              <a:rPr lang="en-US" altLang="zh-CN" dirty="0" smtClean="0"/>
              <a:t> algorithm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541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8199" y="1969969"/>
            <a:ext cx="104306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N, ...) 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inline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string_view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_##STRUCT_NAME = 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	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(CON_STR, N)(__VA_ARGS__)) };\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MAKE_META_DATA_IMPL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MAKE_ARG_LIST(N, &amp;STRUCT_NAME::OBJECT, __VA_ARGS__))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443950" y="4001294"/>
            <a:ext cx="74118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automatically create a </a:t>
            </a:r>
            <a:r>
              <a:rPr lang="en-US" altLang="zh-CN" sz="2000" dirty="0" err="1"/>
              <a:t>std</a:t>
            </a:r>
            <a:r>
              <a:rPr lang="en-US" altLang="zh-CN" sz="2000" dirty="0"/>
              <a:t>::array&lt;</a:t>
            </a:r>
            <a:r>
              <a:rPr lang="en-US" altLang="zh-CN" sz="2000" dirty="0" err="1"/>
              <a:t>std</a:t>
            </a:r>
            <a:r>
              <a:rPr lang="en-US" altLang="zh-CN" sz="2000" dirty="0"/>
              <a:t>::</a:t>
            </a:r>
            <a:r>
              <a:rPr lang="en-US" altLang="zh-CN" sz="2000" dirty="0" err="1"/>
              <a:t>string_view</a:t>
            </a:r>
            <a:r>
              <a:rPr lang="en-US" altLang="zh-CN" sz="2000" dirty="0"/>
              <a:t>, N&gt; of fields names 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1443950" y="3333661"/>
            <a:ext cx="30582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automatically pack all fields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54132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38199" y="5371453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N, ...) 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inline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string_view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_##STRUCT_NAME 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(CON_STR, N)(__VA_ARGS__)) };\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MAKE_META_DATA_IMPL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MAKE_ARG_LIST(N, &amp;STRUCT_NAME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::FIELD,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__VA_ARGS__))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838199" y="646840"/>
            <a:ext cx="10515599" cy="4801314"/>
            <a:chOff x="838199" y="646840"/>
            <a:chExt cx="10515599" cy="4801314"/>
          </a:xfrm>
        </p:grpSpPr>
        <p:sp>
          <p:nvSpPr>
            <p:cNvPr id="4" name="矩形 3"/>
            <p:cNvSpPr/>
            <p:nvPr/>
          </p:nvSpPr>
          <p:spPr>
            <a:xfrm>
              <a:off x="838199" y="646840"/>
              <a:ext cx="10515599" cy="48013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template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&lt;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typename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&gt; 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struct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2B91A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Members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{};</a:t>
              </a:r>
            </a:p>
            <a:p>
              <a:endPara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r>
                <a:rPr lang="en-US" altLang="zh-CN" dirty="0">
                  <a:solidFill>
                    <a:srgbClr val="80808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#define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6F008A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MAKE_META_DATA_IMPL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(STRUCT_NAME, ...)\</a:t>
              </a:r>
            </a:p>
            <a:p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template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&lt;&gt;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struct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Members&lt;STRUCT_NAME&gt;{\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constexpr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decltype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auto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)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static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apply_impl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(){\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       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return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make_tuple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(__VA_ARGS__);\</a:t>
              </a:r>
            </a:p>
            <a:p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}\</a:t>
              </a:r>
            </a:p>
            <a:p>
              <a:endPara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r>
                <a:rPr lang="en-US" altLang="zh-CN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using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size_type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= </a:t>
              </a:r>
              <a:r>
                <a:rPr lang="en-US" altLang="zh-CN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integral_constant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&lt;</a:t>
              </a:r>
              <a:r>
                <a:rPr lang="en-US" altLang="zh-CN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size_t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, </a:t>
              </a:r>
              <a:r>
                <a:rPr lang="en-US" altLang="zh-CN" dirty="0" smtClean="0">
                  <a:solidFill>
                    <a:srgbClr val="6F008A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GET_ARG_COUNT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(__VA_ARGS__)&gt;;\</a:t>
              </a:r>
            </a:p>
            <a:p>
              <a:r>
                <a:rPr lang="en-US" altLang="zh-CN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</a:t>
              </a:r>
              <a:r>
                <a:rPr lang="en-US" altLang="zh-CN" dirty="0" err="1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constexpr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static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size_t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value() {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return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size_type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::value; 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}\</a:t>
              </a:r>
            </a:p>
            <a:p>
              <a:r>
                <a:rPr lang="en-US" altLang="zh-CN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</a:t>
              </a:r>
              <a:r>
                <a:rPr lang="en-US" altLang="zh-CN" dirty="0" err="1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constexpr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static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string_view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name() {\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   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return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string_view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(#STRUCT_NAME, 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sizeof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(#STRUCT_NAME));\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}\</a:t>
              </a:r>
              <a:endPara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constexpr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static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array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&lt;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string_view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,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size_type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::value&gt;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arr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() 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{\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	</a:t>
              </a:r>
              <a:r>
                <a:rPr lang="en-US" altLang="zh-CN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return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arr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_##STRUCT_NAME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;\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}\</a:t>
              </a:r>
              <a:endPara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};</a:t>
              </a:r>
              <a:endParaRPr lang="zh-CN" altLang="en-US" dirty="0"/>
            </a:p>
          </p:txBody>
        </p:sp>
        <p:sp>
          <p:nvSpPr>
            <p:cNvPr id="2" name="矩形 1"/>
            <p:cNvSpPr/>
            <p:nvPr/>
          </p:nvSpPr>
          <p:spPr>
            <a:xfrm>
              <a:off x="1296408" y="2639815"/>
              <a:ext cx="24929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using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2B91A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type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=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void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; \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7918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9822" y="1825625"/>
            <a:ext cx="1065711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...) \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MAKE_ARRAY_IMPL(NAME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(__VA_ARGS__), __VA_ARGS__)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N, ...) \</a:t>
            </a:r>
          </a:p>
          <a:p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N&gt;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_##NAME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(CON_STR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N)(__VA_ARGS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__)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it-IT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it-IT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it-IT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it-IT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B) A##_##B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59822" y="3991887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(t, a, b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971934" y="3991887"/>
            <a:ext cx="3663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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(t, 2,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a, b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295312" y="3991887"/>
            <a:ext cx="2393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{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b)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59822" y="4474916"/>
            <a:ext cx="5535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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2&gt; </a:t>
            </a:r>
            <a:r>
              <a:rPr lang="en-US" altLang="zh-CN" dirty="0" err="1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arr_t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/>
              <a:t>{ "a", "b"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784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8199" y="597716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N, ...) \</a:t>
            </a:r>
          </a:p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MAKE_ARG_LIST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(N, &amp;STRUCT_NAME::OBJECT, __VA_ARGS__))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199" y="2592921"/>
            <a:ext cx="900248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MAKE_META_DATA_IMPL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...)\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Members&lt;STRUCT_NAME&gt;{\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apply_impl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(){\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make_tuple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(__VA_ARGS__);\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}\</a:t>
            </a:r>
          </a:p>
        </p:txBody>
      </p:sp>
      <p:sp>
        <p:nvSpPr>
          <p:cNvPr id="6" name="矩形 5"/>
          <p:cNvSpPr/>
          <p:nvPr/>
        </p:nvSpPr>
        <p:spPr>
          <a:xfrm>
            <a:off x="838199" y="1737751"/>
            <a:ext cx="10341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SomeObject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::field1,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SomeObject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field2,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SomeObject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field3,.....,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SomeObject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fieldN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5477691" y="1235338"/>
            <a:ext cx="3319" cy="55862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10600" y="1720333"/>
            <a:ext cx="263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(</a:t>
            </a:r>
          </a:p>
        </p:txBody>
      </p:sp>
      <p:sp>
        <p:nvSpPr>
          <p:cNvPr id="10" name="矩形 9"/>
          <p:cNvSpPr/>
          <p:nvPr/>
        </p:nvSpPr>
        <p:spPr>
          <a:xfrm>
            <a:off x="11008348" y="1714371"/>
            <a:ext cx="263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5740406" y="2107083"/>
            <a:ext cx="40016" cy="60128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4754880" y="2949972"/>
            <a:ext cx="940526" cy="57476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501861" y="5430682"/>
            <a:ext cx="3951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automatically </a:t>
            </a:r>
            <a:r>
              <a:rPr lang="zh-CN" altLang="en-US" dirty="0" smtClean="0"/>
              <a:t>pack </a:t>
            </a:r>
            <a:r>
              <a:rPr lang="zh-CN" altLang="en-US" dirty="0"/>
              <a:t>all member variables</a:t>
            </a:r>
          </a:p>
        </p:txBody>
      </p:sp>
      <p:sp>
        <p:nvSpPr>
          <p:cNvPr id="27" name="矩形 26"/>
          <p:cNvSpPr/>
          <p:nvPr/>
        </p:nvSpPr>
        <p:spPr>
          <a:xfrm>
            <a:off x="973814" y="4427300"/>
            <a:ext cx="84140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...) \</a:t>
            </a:r>
          </a:p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(__VA_ARGS__), __VA_ARGS__)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402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5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24" grpId="0"/>
      <p:bldP spid="24" grpId="1"/>
      <p:bldP spid="2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762" y="473278"/>
            <a:ext cx="3247619" cy="154285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652833" y="2206645"/>
            <a:ext cx="82307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{};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{};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::name),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::name, 0  &gt;,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::age),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::age, 1  &gt;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&gt;;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value() {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2; }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"Person"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*names()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[] = 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"name"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"age"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};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400330" y="5726773"/>
            <a:ext cx="3052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automatically define metadata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725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7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operation of </a:t>
            </a:r>
            <a:r>
              <a:rPr lang="en-US" altLang="zh-CN" dirty="0" smtClean="0"/>
              <a:t>metadata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825625"/>
            <a:ext cx="93072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enable_if_t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get_value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&gt;&gt;&gt;;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::value();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3724295"/>
            <a:ext cx="97971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: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false_type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FF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&gt;&gt;&gt;::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&gt;&gt;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true_type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606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essence of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reflection</a:t>
            </a:r>
          </a:p>
          <a:p>
            <a:pPr lvl="1"/>
            <a:r>
              <a:rPr lang="en-US" altLang="zh-CN" dirty="0" smtClean="0"/>
              <a:t>a mechanism that gets internal information of a class by meta data.</a:t>
            </a:r>
          </a:p>
          <a:p>
            <a:pPr lvl="1"/>
            <a:r>
              <a:rPr lang="en-US" altLang="zh-CN" dirty="0" smtClean="0"/>
              <a:t>get the type of an object, get the fields and methods by meta dada.</a:t>
            </a:r>
          </a:p>
          <a:p>
            <a:pPr lvl="1"/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/>
              <a:t>metadata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2400" dirty="0" smtClean="0"/>
              <a:t>data that provides information about other data.</a:t>
            </a:r>
            <a:endParaRPr lang="en-US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1089797" y="5064426"/>
            <a:ext cx="42314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meatadata describes other </a:t>
            </a:r>
            <a:r>
              <a:rPr lang="zh-CN" altLang="en-US" sz="2400" dirty="0" smtClean="0"/>
              <a:t>data</a:t>
            </a:r>
            <a:r>
              <a:rPr lang="en-US" altLang="zh-CN" sz="2400" dirty="0" smtClean="0"/>
              <a:t>.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6473749" y="5064426"/>
            <a:ext cx="2139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self description</a:t>
            </a:r>
          </a:p>
        </p:txBody>
      </p:sp>
    </p:spTree>
    <p:extLst>
      <p:ext uri="{BB962C8B-B14F-4D97-AF65-F5344CB8AC3E}">
        <p14:creationId xmlns:p14="http://schemas.microsoft.com/office/powerpoint/2010/main" val="40574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1825625"/>
            <a:ext cx="867373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I&gt;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string_view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&gt;&gt;&gt;;</a:t>
            </a:r>
            <a:endParaRPr lang="en-US" altLang="zh-CN" dirty="0" smtClean="0">
              <a:solidFill>
                <a:srgbClr val="0000F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(I&lt;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::value(),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"out of range"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::arr()[I];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573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1825625"/>
            <a:ext cx="866285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>
              <a:solidFill>
                <a:srgbClr val="0000F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 get(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&gt;&gt;&gt;;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(I&lt;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::value(),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"out of range"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::forward&lt;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).*(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::get&lt;I&gt;(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apply_impl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()));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198" y="1825625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//get the field by index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908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for_each</a:t>
            </a:r>
            <a:r>
              <a:rPr lang="en-US" altLang="zh-CN" dirty="0" smtClean="0"/>
              <a:t> metadata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761538"/>
            <a:ext cx="10515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enable_if_t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&gt;&gt;&gt;;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apply_impl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::forward&lt;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),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make_index_sequence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::value()&gt;{});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tuple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index_sequence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::forward&lt;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integral_constant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&gt;{}), ...);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825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49829" y="1264303"/>
            <a:ext cx="43107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name;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age;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REFLECTION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name, age)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49829" y="2972362"/>
            <a:ext cx="980585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0&gt;()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1&gt;()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get&lt;0&gt;(p)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get&lt;1&gt;(p)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zh-CN" altLang="en-US" dirty="0"/>
          </a:p>
          <a:p>
            <a:endParaRPr lang="en-US" altLang="zh-CN" dirty="0" smtClean="0">
              <a:solidFill>
                <a:srgbClr val="2B91A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 = 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"admin"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20 };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(p, [](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item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item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 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 index &lt;&lt;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 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)::value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});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926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limitations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can’t reflect member functions</a:t>
            </a:r>
          </a:p>
          <a:p>
            <a:r>
              <a:rPr lang="en-US" altLang="zh-CN" dirty="0" smtClean="0"/>
              <a:t>can’t reflect private members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25773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proposals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reflection</a:t>
            </a:r>
          </a:p>
          <a:p>
            <a:r>
              <a:rPr lang="en-US" altLang="zh-CN" dirty="0" err="1" smtClean="0"/>
              <a:t>metaclass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86731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</a:p>
          <a:p>
            <a:r>
              <a:rPr lang="en-US" altLang="zh-CN" dirty="0"/>
              <a:t>implementation of compile-time </a:t>
            </a:r>
            <a:r>
              <a:rPr lang="en-US" altLang="zh-CN" dirty="0" smtClean="0"/>
              <a:t>reflection</a:t>
            </a:r>
          </a:p>
          <a:p>
            <a:r>
              <a:rPr lang="en-US" altLang="zh-CN" b="1" dirty="0" smtClean="0"/>
              <a:t>application of compile-time reflection</a:t>
            </a:r>
          </a:p>
          <a:p>
            <a:r>
              <a:rPr lang="en-US" altLang="zh-CN" dirty="0" smtClean="0"/>
              <a:t>prospect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074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of compile-time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Serialization</a:t>
            </a:r>
          </a:p>
          <a:p>
            <a:r>
              <a:rPr lang="en-US" altLang="zh-CN" dirty="0"/>
              <a:t>ORM(Object Relational Mapping)</a:t>
            </a:r>
          </a:p>
          <a:p>
            <a:r>
              <a:rPr lang="en-US" altLang="zh-CN" dirty="0"/>
              <a:t>DSL(domain-specific language)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257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</a:p>
          <a:p>
            <a:r>
              <a:rPr lang="en-US" altLang="zh-CN" dirty="0"/>
              <a:t>implementation of compile-time </a:t>
            </a:r>
            <a:r>
              <a:rPr lang="en-US" altLang="zh-CN" dirty="0" smtClean="0"/>
              <a:t>reflection</a:t>
            </a:r>
          </a:p>
          <a:p>
            <a:r>
              <a:rPr lang="en-US" altLang="zh-CN" dirty="0" smtClean="0"/>
              <a:t>application of compile-time reflection</a:t>
            </a:r>
          </a:p>
          <a:p>
            <a:r>
              <a:rPr lang="en-US" altLang="zh-CN" b="1" dirty="0" smtClean="0"/>
              <a:t>prospect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14702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prospect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 </a:t>
            </a:r>
            <a:r>
              <a:rPr lang="en-US" altLang="zh-CN" dirty="0" smtClean="0"/>
              <a:t>binding</a:t>
            </a:r>
          </a:p>
          <a:p>
            <a:r>
              <a:rPr lang="en-US" altLang="zh-CN" dirty="0" err="1"/>
              <a:t>protocal</a:t>
            </a:r>
            <a:r>
              <a:rPr lang="en-US" altLang="zh-CN" dirty="0"/>
              <a:t> adaptor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675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essence of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206" y="1853610"/>
            <a:ext cx="5180952" cy="22571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9032" y="2152176"/>
            <a:ext cx="3495238" cy="114285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908696" y="5062067"/>
            <a:ext cx="29931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name, type, sequence</a:t>
            </a:r>
          </a:p>
        </p:txBody>
      </p:sp>
      <p:sp>
        <p:nvSpPr>
          <p:cNvPr id="9" name="矩形 8"/>
          <p:cNvSpPr/>
          <p:nvPr/>
        </p:nvSpPr>
        <p:spPr>
          <a:xfrm>
            <a:off x="5285850" y="4600402"/>
            <a:ext cx="22388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classic metadata</a:t>
            </a:r>
          </a:p>
        </p:txBody>
      </p:sp>
    </p:spTree>
    <p:extLst>
      <p:ext uri="{BB962C8B-B14F-4D97-AF65-F5344CB8AC3E}">
        <p14:creationId xmlns:p14="http://schemas.microsoft.com/office/powerpoint/2010/main" val="348478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essence of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857" y="2044192"/>
            <a:ext cx="5714286" cy="203809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17742" y="4574944"/>
            <a:ext cx="74410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automatically mapping metadata to any other data format</a:t>
            </a:r>
          </a:p>
        </p:txBody>
      </p:sp>
      <p:sp>
        <p:nvSpPr>
          <p:cNvPr id="6" name="矩形 5"/>
          <p:cNvSpPr/>
          <p:nvPr/>
        </p:nvSpPr>
        <p:spPr>
          <a:xfrm>
            <a:off x="4762685" y="2265975"/>
            <a:ext cx="1085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reflection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86590" y="2265975"/>
            <a:ext cx="1085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reflection</a:t>
            </a:r>
          </a:p>
        </p:txBody>
      </p:sp>
      <p:sp>
        <p:nvSpPr>
          <p:cNvPr id="8" name="矩形 7"/>
          <p:cNvSpPr/>
          <p:nvPr/>
        </p:nvSpPr>
        <p:spPr>
          <a:xfrm>
            <a:off x="4566764" y="5171546"/>
            <a:ext cx="3377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metadata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is the key point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4613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benefits of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simplification</a:t>
            </a:r>
          </a:p>
          <a:p>
            <a:pPr lvl="1"/>
            <a:r>
              <a:rPr lang="en-US" altLang="zh-CN" dirty="0"/>
              <a:t>cut the </a:t>
            </a:r>
            <a:r>
              <a:rPr lang="en-US" altLang="zh-CN" dirty="0" smtClean="0"/>
              <a:t>complexity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flexibility</a:t>
            </a:r>
          </a:p>
          <a:p>
            <a:pPr lvl="1"/>
            <a:r>
              <a:rPr lang="en-US" altLang="zh-CN" dirty="0" smtClean="0"/>
              <a:t>change the behavior without any modification of an exist object</a:t>
            </a:r>
          </a:p>
          <a:p>
            <a:endParaRPr lang="en-US" altLang="zh-CN" dirty="0"/>
          </a:p>
          <a:p>
            <a:r>
              <a:rPr lang="en-US" altLang="zh-CN" dirty="0" smtClean="0"/>
              <a:t>decoupling</a:t>
            </a:r>
          </a:p>
          <a:p>
            <a:pPr lvl="1"/>
            <a:r>
              <a:rPr lang="en-US" altLang="zh-CN" dirty="0" smtClean="0"/>
              <a:t>decouple visit from the metadata of an object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808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benefits of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if no reflection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63255" y="2294898"/>
            <a:ext cx="464625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void Serialize(Archive &amp;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("ls", ls);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deq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deq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("set", set);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un_set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un_set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10678" y="2486689"/>
            <a:ext cx="13364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duplicate</a:t>
            </a:r>
          </a:p>
        </p:txBody>
      </p:sp>
      <p:sp>
        <p:nvSpPr>
          <p:cNvPr id="6" name="矩形 5"/>
          <p:cNvSpPr/>
          <p:nvPr/>
        </p:nvSpPr>
        <p:spPr>
          <a:xfrm>
            <a:off x="7710678" y="2990958"/>
            <a:ext cx="8931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trivial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7710678" y="3495227"/>
            <a:ext cx="1628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e</a:t>
            </a:r>
            <a:r>
              <a:rPr lang="zh-CN" altLang="en-US" sz="2400" dirty="0" smtClean="0"/>
              <a:t>rror </a:t>
            </a:r>
            <a:r>
              <a:rPr lang="zh-CN" altLang="en-US" sz="2400" dirty="0"/>
              <a:t>prone</a:t>
            </a:r>
          </a:p>
        </p:txBody>
      </p:sp>
      <p:sp>
        <p:nvSpPr>
          <p:cNvPr id="8" name="矩形 7"/>
          <p:cNvSpPr/>
          <p:nvPr/>
        </p:nvSpPr>
        <p:spPr>
          <a:xfrm>
            <a:off x="5042442" y="5620925"/>
            <a:ext cx="28413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should be </a:t>
            </a:r>
            <a:r>
              <a:rPr lang="zh-CN" altLang="en-US" sz="2400" dirty="0" smtClean="0"/>
              <a:t>automatic</a:t>
            </a:r>
            <a:r>
              <a:rPr lang="en-US" altLang="zh-CN" sz="2400" dirty="0" smtClean="0"/>
              <a:t>!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445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benefits of reflection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8715" y="4814943"/>
            <a:ext cx="3742857" cy="5238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715" y="1934528"/>
            <a:ext cx="3247619" cy="154285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8715" y="3803307"/>
            <a:ext cx="3142857" cy="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92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1601</TotalTime>
  <Words>2182</Words>
  <Application>Microsoft Office PowerPoint</Application>
  <PresentationFormat>宽屏</PresentationFormat>
  <Paragraphs>425</Paragraphs>
  <Slides>49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7" baseType="lpstr">
      <vt:lpstr>宋体</vt:lpstr>
      <vt:lpstr>新宋体</vt:lpstr>
      <vt:lpstr>Arial</vt:lpstr>
      <vt:lpstr>Calibri</vt:lpstr>
      <vt:lpstr>Calibri Light</vt:lpstr>
      <vt:lpstr>Consolas</vt:lpstr>
      <vt:lpstr>Wingdings</vt:lpstr>
      <vt:lpstr>Office 主题</vt:lpstr>
      <vt:lpstr>Compile-time reflection, Serialization and ORM Examples</vt:lpstr>
      <vt:lpstr>Outline</vt:lpstr>
      <vt:lpstr>concepts of reflection</vt:lpstr>
      <vt:lpstr>the essence of reflection</vt:lpstr>
      <vt:lpstr>the essence of reflection</vt:lpstr>
      <vt:lpstr>the essence of reflection</vt:lpstr>
      <vt:lpstr>benefits of reflection</vt:lpstr>
      <vt:lpstr>benefits of reflection</vt:lpstr>
      <vt:lpstr>benefits of reflection</vt:lpstr>
      <vt:lpstr>what can it be used for?</vt:lpstr>
      <vt:lpstr>what can it be used for?</vt:lpstr>
      <vt:lpstr>Outline</vt:lpstr>
      <vt:lpstr>implementation of compile time reflection</vt:lpstr>
      <vt:lpstr>technology foundation</vt:lpstr>
      <vt:lpstr>technology foundation(macros)</vt:lpstr>
      <vt:lpstr>technology foundation(macros)</vt:lpstr>
      <vt:lpstr>technology foundation(macros)</vt:lpstr>
      <vt:lpstr>technology foundation(macros)</vt:lpstr>
      <vt:lpstr>technical thought</vt:lpstr>
      <vt:lpstr>technical thought</vt:lpstr>
      <vt:lpstr>technical thought</vt:lpstr>
      <vt:lpstr>PowerPoint 演示文稿</vt:lpstr>
      <vt:lpstr>PowerPoint 演示文稿</vt:lpstr>
      <vt:lpstr>technical thought</vt:lpstr>
      <vt:lpstr>PowerPoint 演示文稿</vt:lpstr>
      <vt:lpstr>technical thought</vt:lpstr>
      <vt:lpstr>technical thought</vt:lpstr>
      <vt:lpstr>technical thought</vt:lpstr>
      <vt:lpstr>PowerPoint 演示文稿</vt:lpstr>
      <vt:lpstr>PowerPoint 演示文稿</vt:lpstr>
      <vt:lpstr>technical thought</vt:lpstr>
      <vt:lpstr>PowerPoint 演示文稿</vt:lpstr>
      <vt:lpstr>how to automatically generate the metadata of an arbitray object?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operation of metadata</vt:lpstr>
      <vt:lpstr>PowerPoint 演示文稿</vt:lpstr>
      <vt:lpstr>PowerPoint 演示文稿</vt:lpstr>
      <vt:lpstr>for_each metadata</vt:lpstr>
      <vt:lpstr>PowerPoint 演示文稿</vt:lpstr>
      <vt:lpstr>limitations</vt:lpstr>
      <vt:lpstr>proposals</vt:lpstr>
      <vt:lpstr>Outline</vt:lpstr>
      <vt:lpstr>application of compile-time reflection</vt:lpstr>
      <vt:lpstr>Outline</vt:lpstr>
      <vt:lpstr>prospect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Compilte-time reflection, Serialization and ORM Examples</dc:title>
  <dc:creator>QY</dc:creator>
  <cp:lastModifiedBy>QY</cp:lastModifiedBy>
  <cp:revision>171</cp:revision>
  <dcterms:created xsi:type="dcterms:W3CDTF">2017-08-17T08:57:56Z</dcterms:created>
  <dcterms:modified xsi:type="dcterms:W3CDTF">2017-09-01T09:12:30Z</dcterms:modified>
</cp:coreProperties>
</file>