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3" r:id="rId4"/>
    <p:sldId id="294" r:id="rId5"/>
    <p:sldId id="259" r:id="rId6"/>
    <p:sldId id="269" r:id="rId7"/>
    <p:sldId id="262" r:id="rId8"/>
    <p:sldId id="270" r:id="rId9"/>
    <p:sldId id="274" r:id="rId10"/>
    <p:sldId id="260" r:id="rId11"/>
    <p:sldId id="271" r:id="rId12"/>
    <p:sldId id="261" r:id="rId13"/>
    <p:sldId id="272" r:id="rId14"/>
    <p:sldId id="273" r:id="rId15"/>
    <p:sldId id="263" r:id="rId16"/>
    <p:sldId id="277" r:id="rId17"/>
    <p:sldId id="278" r:id="rId18"/>
    <p:sldId id="276" r:id="rId19"/>
    <p:sldId id="264" r:id="rId20"/>
    <p:sldId id="265" r:id="rId21"/>
    <p:sldId id="257" r:id="rId22"/>
    <p:sldId id="267" r:id="rId23"/>
    <p:sldId id="280" r:id="rId24"/>
    <p:sldId id="308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00" r:id="rId35"/>
    <p:sldId id="281" r:id="rId36"/>
    <p:sldId id="297" r:id="rId37"/>
    <p:sldId id="291" r:id="rId38"/>
    <p:sldId id="298" r:id="rId39"/>
    <p:sldId id="299" r:id="rId40"/>
    <p:sldId id="301" r:id="rId41"/>
    <p:sldId id="295" r:id="rId42"/>
    <p:sldId id="266" r:id="rId43"/>
    <p:sldId id="268" r:id="rId44"/>
    <p:sldId id="292" r:id="rId45"/>
    <p:sldId id="296" r:id="rId46"/>
    <p:sldId id="302" r:id="rId47"/>
    <p:sldId id="305" r:id="rId48"/>
    <p:sldId id="306" r:id="rId49"/>
    <p:sldId id="307" r:id="rId50"/>
    <p:sldId id="304" r:id="rId51"/>
    <p:sldId id="279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8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1464" y="750928"/>
            <a:ext cx="5267401" cy="5364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8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5416"/>
          <a:stretch/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9" name="文本占位符 10">
            <a:extLst>
              <a:ext uri="{FF2B5EF4-FFF2-40B4-BE49-F238E27FC236}">
                <a16:creationId xmlns:a16="http://schemas.microsoft.com/office/drawing/2014/main" xmlns="" id="{01D010F3-905B-4D60-A57E-5C1F1E5D7F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314325"/>
            <a:ext cx="6562725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smtClean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266700" y="1314450"/>
            <a:ext cx="83439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Click to Edit Text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1885" y="314325"/>
            <a:ext cx="2523963" cy="4328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3703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pPr/>
              <a:t>2017-11-13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5984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pPr/>
              <a:t>2017-11-13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677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pCon/CppCon2017/blob/master/Demos/Compile-time%20Reflection,%20Serialization%20and%20ORM%20Examples/Compile-time%20Reflection,%20Serialization%20and%20ORM%20Examples%20-%20Yu%20Qi%20-%20CppCon%202017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icosmos/ormpp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s://github.com/qicosmos" TargetMode="External"/><Relationship Id="rId7" Type="http://schemas.openxmlformats.org/officeDocument/2006/relationships/image" Target="../media/image45.jpeg"/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watch?v=vh1BhlqF-fs" TargetMode="External"/><Relationship Id="rId4" Type="http://schemas.openxmlformats.org/officeDocument/2006/relationships/hyperlink" Target="https://www.youtube.com/watch?v=WlhoWjrR41A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0BDF59C-8876-4C07-86D1-096C6CCDE453}"/>
              </a:ext>
            </a:extLst>
          </p:cNvPr>
          <p:cNvSpPr txBox="1"/>
          <p:nvPr/>
        </p:nvSpPr>
        <p:spPr>
          <a:xfrm>
            <a:off x="535783" y="2636615"/>
            <a:ext cx="633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从现代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C++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元编程到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ORM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641ACBE-BC14-4FC9-81D3-2BCBC14FA20C}"/>
              </a:ext>
            </a:extLst>
          </p:cNvPr>
          <p:cNvSpPr txBox="1"/>
          <p:nvPr/>
        </p:nvSpPr>
        <p:spPr>
          <a:xfrm>
            <a:off x="535783" y="3393698"/>
            <a:ext cx="431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祁  宇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B3317C5-8A3B-41BC-BEF9-80955951153B}"/>
              </a:ext>
            </a:extLst>
          </p:cNvPr>
          <p:cNvSpPr txBox="1"/>
          <p:nvPr/>
        </p:nvSpPr>
        <p:spPr>
          <a:xfrm>
            <a:off x="535783" y="3904560"/>
            <a:ext cx="431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qicosmos@163.com</a:t>
            </a:r>
          </a:p>
          <a:p>
            <a:r>
              <a:rPr lang="en-US" altLang="zh-CN" sz="1600" dirty="0" smtClean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purecpp.org</a:t>
            </a:r>
            <a:endParaRPr lang="en-US" altLang="zh-CN" sz="1600" dirty="0">
              <a:solidFill>
                <a:schemeClr val="bg1">
                  <a:alpha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01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8886" y="1407773"/>
            <a:ext cx="812984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enable_if_t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&lt;T&gt;::value, std::string&gt;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return 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to_string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(t);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enable_if_t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&lt;!std::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&lt;T&gt;::value, std::string&gt;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return 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消除</a:t>
            </a:r>
            <a:r>
              <a:rPr lang="en-US" altLang="zh-CN" dirty="0" err="1" smtClean="0"/>
              <a:t>enable_if</a:t>
            </a:r>
            <a:endParaRPr lang="en-US" altLang="zh-CN" dirty="0" smtClean="0"/>
          </a:p>
          <a:p>
            <a:r>
              <a:rPr lang="zh-CN" altLang="en-US" dirty="0" smtClean="0"/>
              <a:t>让编译期选择变得简单</a:t>
            </a:r>
            <a:endParaRPr lang="en-US" altLang="zh-CN" dirty="0" smtClean="0"/>
          </a:p>
          <a:p>
            <a:r>
              <a:rPr lang="zh-CN" altLang="en-US" dirty="0" smtClean="0"/>
              <a:t>更紧密、清晰的上下文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0452" y="1426940"/>
            <a:ext cx="66003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to_str17(T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if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&lt;T&gt;::value)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   return std::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to_string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(t);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else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   return 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Enable_if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r>
              <a:rPr lang="zh-CN" altLang="en-US" dirty="0" smtClean="0"/>
              <a:t>消除</a:t>
            </a:r>
            <a:r>
              <a:rPr lang="en-US" altLang="zh-CN" dirty="0" err="1" smtClean="0"/>
              <a:t>enable_if</a:t>
            </a:r>
            <a:endParaRPr lang="en-US" altLang="zh-CN" dirty="0" smtClean="0"/>
          </a:p>
          <a:p>
            <a:r>
              <a:rPr lang="zh-CN" altLang="en-US" dirty="0" smtClean="0"/>
              <a:t>提供参数相同，返回类型不同的同名接口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447" y="2279137"/>
            <a:ext cx="8452370" cy="1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445" y="4307204"/>
            <a:ext cx="44291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扩展接口：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接口不变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根据参数类型的不同展现不同的行为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84979" y="2837009"/>
            <a:ext cx="3950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extend();    //no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extention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7749" y="3363482"/>
            <a:ext cx="4089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extend(0);   //do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branch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8830" y="3889952"/>
            <a:ext cx="450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extend(2.5); //do double branch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761" y="1416225"/>
            <a:ext cx="79220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extend(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sizeof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)==0){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&lt;&lt;"no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extention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"&lt;&lt;std::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else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sizeof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)==1){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is_same_v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...&gt;){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&lt;&lt;"do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branch"&lt;&lt;std::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else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is_same_v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&lt;double,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...&gt;){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&lt;&lt;"do double branch"&lt;&lt;std::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Fold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简化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6954" y="1737328"/>
            <a:ext cx="5943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add(T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arg+add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add(1,2,3); //6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8639" y="5073274"/>
            <a:ext cx="38654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+  ...);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55621" y="5064961"/>
            <a:ext cx="4281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sub 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- ... - 1);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Fold Expression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2507" y="1277310"/>
            <a:ext cx="77973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11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print(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initializer_list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&gt;{(std::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0)...};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4074" y="3144719"/>
            <a:ext cx="56110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17 unary fold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print(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((std::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...);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3948" y="4782327"/>
            <a:ext cx="6774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17 binary fold</a:t>
            </a:r>
          </a:p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...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print(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(std::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... &lt;&lt;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&lt;&lt; '\n'; 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连接任意个字符串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2509" y="1368613"/>
            <a:ext cx="76726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inline void append(std::string&amp; s,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((s+=std::forward&lt;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 += ", "),...);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cs typeface="DejaVu Sans Mono" pitchFamily="49" charset="0"/>
              </a:rPr>
              <a:t>std::string s="";</a:t>
            </a:r>
          </a:p>
          <a:p>
            <a:r>
              <a:rPr lang="en-US" altLang="zh-CN" dirty="0" smtClean="0">
                <a:latin typeface="DejaVu Sans Mono" pitchFamily="49" charset="0"/>
                <a:cs typeface="DejaVu Sans Mono" pitchFamily="49" charset="0"/>
              </a:rPr>
              <a:t>append(s, "a", "b", "c"); //a, b, c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Fold Expression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遍历</a:t>
            </a:r>
            <a:r>
              <a:rPr lang="en-US" altLang="zh-CN" dirty="0" err="1" smtClean="0"/>
              <a:t>tuple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923" y="1827934"/>
            <a:ext cx="8008937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215" y="3236422"/>
            <a:ext cx="87423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Static_assert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595959"/>
                </a:solidFill>
                <a:latin typeface="Arial" charset="0"/>
                <a:cs typeface="Arial" charset="0"/>
              </a:rPr>
              <a:t>编译期检查，在编译期就抓住错误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8393" y="1942329"/>
            <a:ext cx="74149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fun_for_1024&lt;0,1,2,4&gt;();  //ok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fun_for_1024&lt;4,2,1,0&gt;();  //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ok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fun_for_1024&lt;0,1,1,4&gt;();  //static assertion failed: hi guy, just for 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1024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fun_for_1024&lt;1,0,2,5&gt;();  //static assertion failed: hi guy, just for 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1024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fun_for_1024&lt;1,0,2&gt;();     //static assertion failed: hi guy, just 4 numbers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相关图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5425" y="1717584"/>
            <a:ext cx="5451474" cy="4018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1963" y="2028046"/>
            <a:ext cx="47434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Future 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Type-and resource-safe</a:t>
            </a:r>
          </a:p>
          <a:p>
            <a:r>
              <a:rPr lang="en-US" altLang="zh-CN" dirty="0" smtClean="0"/>
              <a:t>Significantly simpler and clearer code</a:t>
            </a:r>
          </a:p>
          <a:p>
            <a:r>
              <a:rPr lang="en-US" altLang="zh-CN" dirty="0" smtClean="0"/>
              <a:t>As fast or faster than anything else</a:t>
            </a:r>
          </a:p>
          <a:p>
            <a:r>
              <a:rPr lang="en-US" altLang="zh-CN" dirty="0" smtClean="0"/>
              <a:t>Good at using “modern hardware”</a:t>
            </a:r>
          </a:p>
          <a:p>
            <a:r>
              <a:rPr lang="en-US" altLang="zh-CN" dirty="0" smtClean="0"/>
              <a:t>Significantly faster compilation catching many more errors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1760" y="3386846"/>
            <a:ext cx="3668278" cy="303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478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统一好用的接口</a:t>
            </a:r>
            <a:endParaRPr lang="en-US" altLang="zh-CN" dirty="0" smtClean="0"/>
          </a:p>
          <a:p>
            <a:r>
              <a:rPr lang="zh-CN" altLang="en-US" dirty="0" smtClean="0"/>
              <a:t>可扩展的接口</a:t>
            </a:r>
            <a:endParaRPr lang="en-US" altLang="zh-CN" dirty="0" smtClean="0"/>
          </a:p>
          <a:p>
            <a:r>
              <a:rPr lang="zh-CN" altLang="en-US" dirty="0" smtClean="0"/>
              <a:t>自动生成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zh-CN" altLang="en-US" dirty="0" smtClean="0"/>
              <a:t>自动化地实体映射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屏蔽不同数据库的差异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3645" y="1907079"/>
            <a:ext cx="3790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881" y="3725860"/>
            <a:ext cx="61722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593" y="4735510"/>
            <a:ext cx="83439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406" y="5480047"/>
            <a:ext cx="370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22" y="1119274"/>
            <a:ext cx="7570787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/>
              <a:t>统一接口</a:t>
            </a: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827" y="4153672"/>
            <a:ext cx="75152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通过可变模板参数统一接口</a:t>
            </a:r>
            <a:endParaRPr lang="en-US" altLang="zh-CN" dirty="0" smtClean="0"/>
          </a:p>
          <a:p>
            <a:r>
              <a:rPr lang="zh-CN" altLang="en-US" dirty="0"/>
              <a:t>通</a:t>
            </a:r>
            <a:r>
              <a:rPr lang="zh-CN" altLang="en-US" dirty="0" smtClean="0"/>
              <a:t>过</a:t>
            </a:r>
            <a:r>
              <a:rPr lang="en-US" altLang="zh-CN" dirty="0"/>
              <a:t>policy-base</a:t>
            </a:r>
            <a:r>
              <a:rPr lang="zh-CN" altLang="en-US" dirty="0"/>
              <a:t>设</a:t>
            </a:r>
            <a:r>
              <a:rPr lang="zh-CN" altLang="en-US" dirty="0" smtClean="0"/>
              <a:t>计和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来屏蔽数据库接口差异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27" y="2363159"/>
            <a:ext cx="7019048" cy="14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统一接口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通过</a:t>
            </a:r>
            <a:r>
              <a:rPr lang="en-US" altLang="zh-CN" smtClean="0"/>
              <a:t>constexpr if </a:t>
            </a:r>
            <a:r>
              <a:rPr lang="zh-CN" altLang="en-US" smtClean="0"/>
              <a:t>和</a:t>
            </a:r>
            <a:r>
              <a:rPr lang="en-US" altLang="zh-CN" smtClean="0"/>
              <a:t>variadic template</a:t>
            </a:r>
            <a:r>
              <a:rPr lang="zh-CN" altLang="en-US" smtClean="0"/>
              <a:t>实现静态多态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14" y="2148688"/>
            <a:ext cx="6234814" cy="260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091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扩展接口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通过</a:t>
            </a:r>
            <a:r>
              <a:rPr lang="en-US" altLang="zh-CN" smtClean="0"/>
              <a:t>constexpr if</a:t>
            </a:r>
            <a:r>
              <a:rPr lang="zh-CN" altLang="en-US" smtClean="0"/>
              <a:t>和</a:t>
            </a:r>
            <a:r>
              <a:rPr lang="en-US" altLang="zh-CN" smtClean="0"/>
              <a:t>variadic template</a:t>
            </a:r>
            <a:r>
              <a:rPr lang="zh-CN" altLang="en-US" smtClean="0"/>
              <a:t>来扩展接口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738656"/>
            <a:ext cx="5019048" cy="17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3509086"/>
            <a:ext cx="7676190" cy="8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697" y="4505046"/>
            <a:ext cx="6161905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834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编译期反射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  <a:r>
              <a:rPr lang="zh-CN" altLang="en-US" dirty="0" smtClean="0"/>
              <a:t>期获得对象的元数据（</a:t>
            </a:r>
            <a:r>
              <a:rPr lang="en-US" altLang="zh-CN" dirty="0" smtClean="0"/>
              <a:t>field name, field type, field sequence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6700" y="1626768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6700" y="3104096"/>
            <a:ext cx="83438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0&gt;()&lt;&lt;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1&gt;() &lt;&lt; std::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get&lt;0&gt;(p) &lt;&lt; get&lt;1&gt;(p) &lt;&lt; std::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 smtClean="0">
              <a:solidFill>
                <a:srgbClr val="2B91A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(p, [](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699" y="5317428"/>
            <a:ext cx="68755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&lt;&lt;</a:t>
            </a:r>
            <a:r>
              <a:rPr lang="en-US" altLang="zh-CN">
                <a:hlinkClick r:id="rId2"/>
              </a:rPr>
              <a:t>Compile-time Reflection, Serialization and ORM </a:t>
            </a:r>
            <a:r>
              <a:rPr lang="en-US" altLang="zh-CN" smtClean="0">
                <a:hlinkClick r:id="rId2"/>
              </a:rPr>
              <a:t>Examples</a:t>
            </a:r>
            <a:r>
              <a:rPr lang="en-US" altLang="zh-CN" smtClean="0"/>
              <a:t>&gt;&gt;</a:t>
            </a:r>
          </a:p>
          <a:p>
            <a:r>
              <a:rPr lang="en-US" altLang="zh-CN" smtClean="0"/>
              <a:t>https</a:t>
            </a:r>
            <a:r>
              <a:rPr lang="en-US" altLang="zh-CN"/>
              <a:t>://github.com/CppCon/CppCon2017</a:t>
            </a:r>
          </a:p>
          <a:p>
            <a:r>
              <a:rPr lang="en-US" altLang="zh-CN"/>
              <a:t>https://www.youtube.com/watch?v=WlhoWjrR41A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6097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自</a:t>
            </a:r>
            <a:r>
              <a:rPr lang="zh-CN" altLang="en-US" smtClean="0"/>
              <a:t>动生成</a:t>
            </a:r>
            <a:r>
              <a:rPr lang="en-US" altLang="zh-CN" smtClean="0"/>
              <a:t>sql</a:t>
            </a:r>
            <a:r>
              <a:rPr lang="zh-CN" altLang="en-US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通过编译期反射获取对象和字段的名称</a:t>
            </a:r>
            <a:endParaRPr lang="en-US" altLang="zh-CN" smtClean="0"/>
          </a:p>
          <a:p>
            <a:r>
              <a:rPr lang="zh-CN" altLang="en-US"/>
              <a:t>通</a:t>
            </a:r>
            <a:r>
              <a:rPr lang="zh-CN" altLang="en-US" smtClean="0"/>
              <a:t>过类型映射获取数据库类型名称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6225" y="2214605"/>
            <a:ext cx="6089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"</a:t>
            </a:r>
            <a:r>
              <a:rPr lang="zh-CN" altLang="en-US"/>
              <a:t> CREATE TABLE person ( id INT</a:t>
            </a:r>
            <a:r>
              <a:rPr lang="en-US" altLang="zh-CN"/>
              <a:t>, </a:t>
            </a:r>
            <a:r>
              <a:rPr lang="zh-CN" altLang="en-US"/>
              <a:t>name TEXT, age </a:t>
            </a:r>
            <a:r>
              <a:rPr lang="en-US" altLang="zh-CN" smtClean="0"/>
              <a:t>INT</a:t>
            </a:r>
            <a:r>
              <a:rPr lang="zh-CN" altLang="en-US" smtClean="0"/>
              <a:t>) "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17738" y="3302168"/>
            <a:ext cx="43107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int id;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id, 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age)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rot="16200000" flipV="1">
            <a:off x="2571751" y="2964526"/>
            <a:ext cx="2268966" cy="1360801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 flipV="1">
            <a:off x="2012084" y="3025430"/>
            <a:ext cx="2244027" cy="1263931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6200000" flipV="1">
            <a:off x="4101153" y="3280550"/>
            <a:ext cx="2227403" cy="77031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 flipH="1" flipV="1">
            <a:off x="2430397" y="2855941"/>
            <a:ext cx="1182001" cy="491009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 flipH="1" flipV="1">
            <a:off x="3217792" y="2873899"/>
            <a:ext cx="1493220" cy="749684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899719" y="2510444"/>
            <a:ext cx="2270797" cy="177255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16200000" flipV="1">
            <a:off x="3311554" y="3114185"/>
            <a:ext cx="2260653" cy="1069796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3034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mtClean="0"/>
              <a:t>我要讲些什么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新特性（</a:t>
            </a:r>
            <a:r>
              <a:rPr lang="en-US" altLang="zh-CN" dirty="0" smtClean="0"/>
              <a:t>C++11/14/17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元编程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元编程的一些用途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元编程实现</a:t>
            </a:r>
            <a:r>
              <a:rPr lang="en-US" altLang="zh-CN" dirty="0" smtClean="0"/>
              <a:t>ORM</a:t>
            </a:r>
          </a:p>
        </p:txBody>
      </p:sp>
      <p:sp>
        <p:nvSpPr>
          <p:cNvPr id="4" name="矩形 3"/>
          <p:cNvSpPr/>
          <p:nvPr/>
        </p:nvSpPr>
        <p:spPr>
          <a:xfrm>
            <a:off x="2935674" y="3441784"/>
            <a:ext cx="3331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mtClean="0"/>
              <a:t>Modern C++ </a:t>
            </a:r>
            <a:r>
              <a:rPr lang="en-US" altLang="zh-CN" sz="2000"/>
              <a:t>C</a:t>
            </a:r>
            <a:r>
              <a:rPr lang="zh-CN" altLang="en-US" sz="2000" smtClean="0"/>
              <a:t>reative </a:t>
            </a:r>
            <a:r>
              <a:rPr lang="en-US" altLang="zh-CN" sz="2000" smtClean="0"/>
              <a:t>I</a:t>
            </a:r>
            <a:r>
              <a:rPr lang="zh-CN" altLang="en-US" sz="2000" smtClean="0"/>
              <a:t>deas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自动生成</a:t>
            </a:r>
            <a:r>
              <a:rPr lang="en-US" altLang="zh-CN" smtClean="0"/>
              <a:t>sql</a:t>
            </a:r>
            <a:r>
              <a:rPr lang="zh-CN" altLang="en-US" smtClean="0"/>
              <a:t>脚本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编译期反射获取对象名称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编译期反射获取字段名数组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编译期获取类型名称数组？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6700" y="1656145"/>
            <a:ext cx="7270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name = iguana::get_name&lt;T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/>
              <a:t>"</a:t>
            </a:r>
            <a:r>
              <a:rPr lang="en-US" altLang="zh-CN" dirty="0" smtClean="0">
                <a:sym typeface="Wingdings" panose="05000000000000000000" pitchFamily="2" charset="2"/>
              </a:rPr>
              <a:t>person</a:t>
            </a:r>
            <a:r>
              <a:rPr lang="zh-CN" altLang="en-US" dirty="0" smtClean="0"/>
              <a:t>"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6700" y="2906926"/>
            <a:ext cx="7559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arr = iguana::get_array&lt;T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{"</a:t>
            </a:r>
            <a:r>
              <a:rPr lang="zh-CN" altLang="en-US" dirty="0" smtClean="0"/>
              <a:t>id"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age</a:t>
            </a:r>
            <a:r>
              <a:rPr lang="zh-CN" altLang="en-US" dirty="0" smtClean="0"/>
              <a:t>" </a:t>
            </a:r>
            <a:r>
              <a:rPr lang="en-US" altLang="zh-CN" dirty="0" smtClean="0"/>
              <a:t>}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745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类</a:t>
            </a:r>
            <a:r>
              <a:rPr lang="zh-CN" altLang="en-US" smtClean="0"/>
              <a:t>型映射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C++</a:t>
            </a:r>
            <a:r>
              <a:rPr lang="zh-CN" altLang="en-US" smtClean="0"/>
              <a:t>类型映射到数据库字段类型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71" y="1696995"/>
            <a:ext cx="7243157" cy="490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782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获取类型名称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编译期获取类型名称数组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767531"/>
            <a:ext cx="8346343" cy="413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1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自动生成脚本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对象</a:t>
            </a:r>
            <a:r>
              <a:rPr lang="zh-CN" altLang="en-US" smtClean="0"/>
              <a:t>名</a:t>
            </a:r>
            <a:r>
              <a:rPr lang="en-US" altLang="zh-CN" smtClean="0"/>
              <a:t> + </a:t>
            </a:r>
            <a:r>
              <a:rPr lang="zh-CN" altLang="en-US" smtClean="0"/>
              <a:t>字段名 </a:t>
            </a:r>
            <a:r>
              <a:rPr lang="en-US" altLang="zh-CN" smtClean="0"/>
              <a:t>+ </a:t>
            </a:r>
            <a:r>
              <a:rPr lang="zh-CN" altLang="en-US" smtClean="0"/>
              <a:t>类型名 </a:t>
            </a:r>
            <a:r>
              <a:rPr lang="en-US" altLang="zh-CN" smtClean="0">
                <a:sym typeface="Wingdings" panose="05000000000000000000" pitchFamily="2" charset="2"/>
              </a:rPr>
              <a:t></a:t>
            </a:r>
            <a:r>
              <a:rPr lang="en-US" altLang="zh-CN" smtClean="0"/>
              <a:t> </a:t>
            </a:r>
            <a:r>
              <a:rPr lang="zh-CN" altLang="en-US" smtClean="0"/>
              <a:t>自动生成</a:t>
            </a:r>
            <a:r>
              <a:rPr lang="en-US" altLang="zh-CN" smtClean="0"/>
              <a:t>sql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81815" y="1698408"/>
            <a:ext cx="43107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int id;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id, 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age)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81815" y="3605320"/>
            <a:ext cx="6089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"</a:t>
            </a:r>
            <a:r>
              <a:rPr lang="zh-CN" altLang="en-US"/>
              <a:t> CREATE TABLE person ( id INT</a:t>
            </a:r>
            <a:r>
              <a:rPr lang="en-US" altLang="zh-CN"/>
              <a:t>, </a:t>
            </a:r>
            <a:r>
              <a:rPr lang="zh-CN" altLang="en-US"/>
              <a:t>name TEXT, age </a:t>
            </a:r>
            <a:r>
              <a:rPr lang="en-US" altLang="zh-CN" smtClean="0"/>
              <a:t>INT</a:t>
            </a:r>
            <a:r>
              <a:rPr lang="zh-CN" altLang="en-US" smtClean="0"/>
              <a:t>) "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5" y="4147362"/>
            <a:ext cx="7695238" cy="84761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8875" y="4994981"/>
            <a:ext cx="7481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只需</a:t>
            </a:r>
            <a:r>
              <a:rPr lang="zh-CN" altLang="en-US" smtClean="0"/>
              <a:t>要一个对象类型就可以自动生成创建语句</a:t>
            </a:r>
            <a:r>
              <a:rPr lang="en-US" altLang="zh-CN" smtClean="0"/>
              <a:t>, insert,update,delete </a:t>
            </a:r>
            <a:r>
              <a:rPr lang="zh-CN" altLang="en-US" smtClean="0"/>
              <a:t>类似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95437" y="5549198"/>
            <a:ext cx="4802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</a:rPr>
              <a:t>T</a:t>
            </a:r>
            <a:r>
              <a:rPr lang="zh-CN" altLang="en-US" sz="2400" smtClean="0">
                <a:solidFill>
                  <a:srgbClr val="FF0000"/>
                </a:solidFill>
              </a:rPr>
              <a:t>his </a:t>
            </a:r>
            <a:r>
              <a:rPr lang="zh-CN" altLang="en-US" sz="2400">
                <a:solidFill>
                  <a:srgbClr val="FF0000"/>
                </a:solidFill>
              </a:rPr>
              <a:t>is the magic of modern </a:t>
            </a:r>
            <a:r>
              <a:rPr lang="en-US" altLang="zh-CN" sz="2400" smtClean="0">
                <a:solidFill>
                  <a:srgbClr val="FF0000"/>
                </a:solidFill>
              </a:rPr>
              <a:t>C</a:t>
            </a:r>
            <a:r>
              <a:rPr lang="zh-CN" altLang="en-US" sz="2400" smtClean="0">
                <a:solidFill>
                  <a:srgbClr val="FF0000"/>
                </a:solidFill>
              </a:rPr>
              <a:t>++ </a:t>
            </a:r>
            <a:r>
              <a:rPr lang="en-US" altLang="zh-CN" sz="2400" smtClean="0">
                <a:solidFill>
                  <a:srgbClr val="FF0000"/>
                </a:solidFill>
              </a:rPr>
              <a:t>!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033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9061" y="1666010"/>
            <a:ext cx="52863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9477" y="4441941"/>
            <a:ext cx="6589713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Postgresql</a:t>
            </a:r>
            <a:r>
              <a:rPr lang="en-US" altLang="zh-CN" dirty="0" smtClean="0"/>
              <a:t> to Entity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4772" y="1850102"/>
            <a:ext cx="59817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Postgresql</a:t>
            </a:r>
            <a:r>
              <a:rPr lang="en-US" altLang="zh-CN" dirty="0" smtClean="0"/>
              <a:t> to Entity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222" y="1808710"/>
            <a:ext cx="678021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Sqlite</a:t>
            </a:r>
            <a:r>
              <a:rPr lang="en-US" altLang="zh-CN" dirty="0" smtClean="0"/>
              <a:t> to Entity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8874" y="1911148"/>
            <a:ext cx="56197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Sqlite</a:t>
            </a:r>
            <a:r>
              <a:rPr lang="en-US" altLang="zh-CN" dirty="0" smtClean="0"/>
              <a:t> to Entity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942" y="1973494"/>
            <a:ext cx="8764625" cy="337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多表查询</a:t>
            </a:r>
            <a:endParaRPr lang="zh-CN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" y="3263372"/>
            <a:ext cx="7542213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756" y="1802753"/>
            <a:ext cx="8761095" cy="108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Future 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Type-and resource-safe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Significantly simpler and clearer code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As fast or faster than anything else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Good at using “modern hardware”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Significantly faster compilation catching many more errors</a:t>
            </a:r>
            <a:endParaRPr lang="zh-CN" altLang="en-US" dirty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1125" y="3386138"/>
            <a:ext cx="3668713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返回</a:t>
            </a:r>
            <a:r>
              <a:rPr lang="en-US" altLang="zh-CN" dirty="0" err="1" smtClean="0"/>
              <a:t>tuple</a:t>
            </a:r>
            <a:r>
              <a:rPr lang="zh-CN" altLang="en-US" dirty="0" smtClean="0"/>
              <a:t>结果时要注意元素是否为对象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1699" y="1894783"/>
            <a:ext cx="6799263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CN" dirty="0" err="1" smtClean="0"/>
              <a:t>ormpp</a:t>
            </a:r>
            <a:r>
              <a:rPr lang="en-US" altLang="zh-CN" dirty="0" smtClean="0"/>
              <a:t> ---- </a:t>
            </a:r>
            <a:r>
              <a:rPr lang="zh-CN" altLang="en-US" dirty="0" smtClean="0"/>
              <a:t>让数据库操作变得简单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header only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cross platform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unified interface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easy to use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easy to change database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2758" y="3676596"/>
            <a:ext cx="395903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github.com/qicosmos/ormpp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2175" y="2136000"/>
            <a:ext cx="5328687" cy="348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Logging</a:t>
            </a:r>
          </a:p>
          <a:p>
            <a:r>
              <a:rPr lang="en-US" altLang="zh-CN" dirty="0" smtClean="0"/>
              <a:t>Validation</a:t>
            </a:r>
          </a:p>
          <a:p>
            <a:r>
              <a:rPr lang="en-US" altLang="zh-CN" dirty="0" smtClean="0"/>
              <a:t>Thread Strategy</a:t>
            </a:r>
          </a:p>
          <a:p>
            <a:r>
              <a:rPr lang="en-US" altLang="zh-CN" dirty="0" smtClean="0"/>
              <a:t>Caching</a:t>
            </a:r>
          </a:p>
          <a:p>
            <a:r>
              <a:rPr lang="en-US" altLang="zh-CN" dirty="0" smtClean="0"/>
              <a:t>Exception Handling</a:t>
            </a:r>
          </a:p>
          <a:p>
            <a:r>
              <a:rPr lang="en-US" altLang="zh-CN" dirty="0" smtClean="0"/>
              <a:t>… and a lot more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8400" y="2547937"/>
            <a:ext cx="4000500" cy="2733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0945" y="1346353"/>
            <a:ext cx="7930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dbng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mysql.connect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("127.0.0.1", "root", "12345", "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testdb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");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0821" y="2177625"/>
            <a:ext cx="7980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mysql.warper_connect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&lt;log&gt;("127.0.0.1", "root", "12345", "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testdb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");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3466" y="2928540"/>
            <a:ext cx="7980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mysql.warper_connect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&lt;validate, log&gt;("127.0.0.1", "root", "12345", "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testdb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");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328" y="3700810"/>
            <a:ext cx="20193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404550" y="4951304"/>
            <a:ext cx="81824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mysql.warper_connect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&lt;validate, log,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thead_proxy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&gt;("127.0.0.1", "root", "12345", "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testdb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");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 descr="https://timgsa.baidu.com/timg?image&amp;quality=80&amp;size=b9999_10000&amp;sec=1510565342047&amp;di=7683972c64b4825949f4e3d492c48588&amp;imgtype=jpg&amp;src=http%3A%2F%2Fimg4.imgtn.bdimg.com%2Fit%2Fu%3D1502550994%2C3317913235%26fm%3D214%26gp%3D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6723" y="2052118"/>
            <a:ext cx="5429250" cy="2809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2448" y="1082214"/>
            <a:ext cx="4920615" cy="547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556908" y="3443840"/>
            <a:ext cx="4827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before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after</a:t>
            </a:r>
            <a:r>
              <a:rPr lang="zh-CN" altLang="en-US" dirty="0" smtClean="0"/>
              <a:t>你可以定义一个也可以定义两个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核心逻辑之前的切面</a:t>
            </a:r>
            <a:endParaRPr lang="zh-CN" altLang="en-US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4364" y="1961629"/>
            <a:ext cx="6776033" cy="35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核心逻辑之后的切面</a:t>
            </a:r>
            <a:endParaRPr lang="zh-CN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130" y="1927341"/>
            <a:ext cx="8787470" cy="246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适配不同的接口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3184" y="1981980"/>
            <a:ext cx="43815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798" y="2812645"/>
            <a:ext cx="7389813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Modern C++ Open Source Community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purecpp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open source</a:t>
            </a:r>
          </a:p>
          <a:p>
            <a:pPr lvl="1"/>
            <a:r>
              <a:rPr lang="en-US" altLang="zh-CN" dirty="0" err="1" smtClean="0"/>
              <a:t>Rpc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framework—</a:t>
            </a:r>
            <a:r>
              <a:rPr lang="en-US" altLang="zh-CN" dirty="0" err="1" smtClean="0"/>
              <a:t>rest_rpc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Serialization engine—iguana</a:t>
            </a:r>
          </a:p>
          <a:p>
            <a:pPr lvl="1"/>
            <a:r>
              <a:rPr lang="en-US" altLang="zh-CN" dirty="0" smtClean="0"/>
              <a:t>ORM--</a:t>
            </a:r>
            <a:r>
              <a:rPr lang="en-US" altLang="zh-CN" dirty="0" err="1" smtClean="0"/>
              <a:t>ormpp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framework--</a:t>
            </a:r>
            <a:r>
              <a:rPr lang="en-US" altLang="zh-CN" dirty="0" err="1" smtClean="0"/>
              <a:t>cinatra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8913" y="3262173"/>
            <a:ext cx="52709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2"/>
              </a:rPr>
              <a:t>http://purecpp.org</a:t>
            </a:r>
            <a:r>
              <a:rPr lang="en-US" altLang="zh-CN" dirty="0" smtClean="0"/>
              <a:t> (modern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open source community)</a:t>
            </a:r>
          </a:p>
          <a:p>
            <a:r>
              <a:rPr lang="en-US" altLang="zh-CN" dirty="0" smtClean="0">
                <a:hlinkClick r:id="rId3"/>
              </a:rPr>
              <a:t>https://github.com/qicosmos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https://www.youtube.com/watch?v=WlhoWjrR41A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https://www.youtube.com/watch?v=vh1BhlqF-fs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6"/>
              </a:rPr>
              <a:t>https://isocpp.org/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Picture 2" descr="http://purecpp.org/wp-content/uploads/2017/03/qrcode_for_gh_300922997283_43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50549" y="1333137"/>
            <a:ext cx="2487475" cy="2487475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16590" y="3902166"/>
            <a:ext cx="2142910" cy="2136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17141" y="2803759"/>
            <a:ext cx="4134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Newer is Better!</a:t>
            </a:r>
            <a:endParaRPr lang="zh-CN" altLang="en-US" sz="3200" b="1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099" y="1368223"/>
            <a:ext cx="58293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4874" y="3765232"/>
            <a:ext cx="58578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Structured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199" y="1432298"/>
            <a:ext cx="7714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std::map&lt;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mp = { {1, 2}, {3, 4} };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for(auto&amp;&amp; [k, v] : mp)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&lt;&lt;k&lt;&lt;" "&lt;&lt;v&lt;&lt;'\n';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0698" y="2864766"/>
            <a:ext cx="5602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double&gt;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(1, 2.5);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auto [a, b] =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zh-CN" altLang="en-US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+ Structured Binding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分割一个定长的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7077" y="1825950"/>
            <a:ext cx="783058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auto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(std::forward&lt;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)...);</a:t>
            </a:r>
          </a:p>
          <a:p>
            <a:endParaRPr lang="en-US" altLang="zh-CN" sz="16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(std::get&lt;0&gt;(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std::get&lt;1&gt;(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std::get&lt;2&gt;(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701" y="3804104"/>
            <a:ext cx="73650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t = split_3args(1, 2.5, "test", '1');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//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(1, 2.5, "test")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+ Structured Binding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9957" y="3776487"/>
            <a:ext cx="74482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split_3args(auto a, auto b, auto c, auto d){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(a, b, c);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6582" y="1715068"/>
            <a:ext cx="73900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auto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(std::forward&lt;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)...);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[a, b, c, d] = </a:t>
            </a:r>
            <a:r>
              <a:rPr lang="en-US" altLang="zh-CN" sz="1600" i="1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 std::</a:t>
            </a:r>
            <a:r>
              <a:rPr lang="en-US" altLang="zh-CN" sz="1600" i="1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(a, b, c);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2491</TotalTime>
  <Words>1384</Words>
  <Application>Microsoft Office PowerPoint</Application>
  <PresentationFormat>全屏显示(4:3)</PresentationFormat>
  <Paragraphs>261</Paragraphs>
  <Slides>51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李肥</dc:creator>
  <cp:lastModifiedBy>admin</cp:lastModifiedBy>
  <cp:revision>151</cp:revision>
  <dcterms:created xsi:type="dcterms:W3CDTF">2017-10-25T05:24:51Z</dcterms:created>
  <dcterms:modified xsi:type="dcterms:W3CDTF">2017-11-13T07:28:50Z</dcterms:modified>
</cp:coreProperties>
</file>