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72" r:id="rId11"/>
    <p:sldId id="269" r:id="rId12"/>
    <p:sldId id="259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79" r:id="rId21"/>
    <p:sldId id="285" r:id="rId22"/>
    <p:sldId id="286" r:id="rId23"/>
    <p:sldId id="281" r:id="rId24"/>
    <p:sldId id="287" r:id="rId25"/>
    <p:sldId id="282" r:id="rId26"/>
    <p:sldId id="283" r:id="rId27"/>
    <p:sldId id="284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320" r:id="rId38"/>
    <p:sldId id="297" r:id="rId39"/>
    <p:sldId id="321" r:id="rId40"/>
    <p:sldId id="298" r:id="rId41"/>
    <p:sldId id="299" r:id="rId42"/>
    <p:sldId id="300" r:id="rId43"/>
    <p:sldId id="301" r:id="rId44"/>
    <p:sldId id="305" r:id="rId45"/>
    <p:sldId id="302" r:id="rId46"/>
    <p:sldId id="303" r:id="rId47"/>
    <p:sldId id="304" r:id="rId48"/>
    <p:sldId id="316" r:id="rId49"/>
    <p:sldId id="270" r:id="rId50"/>
    <p:sldId id="260" r:id="rId51"/>
    <p:sldId id="306" r:id="rId52"/>
    <p:sldId id="309" r:id="rId53"/>
    <p:sldId id="310" r:id="rId54"/>
    <p:sldId id="311" r:id="rId55"/>
    <p:sldId id="312" r:id="rId56"/>
    <p:sldId id="315" r:id="rId57"/>
    <p:sldId id="307" r:id="rId58"/>
    <p:sldId id="313" r:id="rId59"/>
    <p:sldId id="314" r:id="rId60"/>
    <p:sldId id="271" r:id="rId61"/>
    <p:sldId id="261" r:id="rId62"/>
    <p:sldId id="317" r:id="rId63"/>
    <p:sldId id="318" r:id="rId64"/>
    <p:sldId id="319" r:id="rId65"/>
    <p:sldId id="348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78"/>
      </p:cViewPr>
      <p:guideLst>
        <p:guide orient="horz" pos="2150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pPr/>
              <a:t>2017-09-17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metadata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can be expanded to serialize any format data by reflection</a:t>
            </a:r>
            <a:r>
              <a:rPr lang="en-US" altLang="zh-CN" baseline="0" dirty="0" smtClean="0"/>
              <a:t> methods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big limitations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define a specialized</a:t>
            </a:r>
            <a:r>
              <a:rPr lang="en-US" altLang="zh-CN" baseline="0" dirty="0" smtClean="0"/>
              <a:t> template class means define an object’s metadata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c++</a:t>
            </a:r>
            <a:r>
              <a:rPr lang="en-US" altLang="zh-CN" dirty="0" smtClean="0"/>
              <a:t>17 fold expression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before</a:t>
            </a:r>
            <a:r>
              <a:rPr lang="en-US" altLang="zh-CN" baseline="0" dirty="0" smtClean="0"/>
              <a:t> this we need a practical reflection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pPr/>
              <a:t>2017-09-17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7/p0194r3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-std.org/jtc1/sc22/wg21/docs/papers/2017/p0670r0.html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open-std.org/jtc1/sc22/wg21/docs/papers/2017/p0707r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Compile-time reflection, Serialization and ORM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54628" y="4368578"/>
            <a:ext cx="4110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Yu </a:t>
            </a:r>
            <a:r>
              <a:rPr lang="en-US" altLang="zh-CN" sz="2400" dirty="0" err="1" smtClean="0"/>
              <a:t>Qi</a:t>
            </a:r>
            <a:endParaRPr lang="en-US" altLang="zh-CN" sz="2400" dirty="0" smtClean="0"/>
          </a:p>
          <a:p>
            <a:r>
              <a:rPr lang="en-US" altLang="zh-CN" sz="2400" dirty="0" smtClean="0"/>
              <a:t>qicosmos@163.com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</a:t>
            </a:r>
          </a:p>
          <a:p>
            <a:r>
              <a:rPr lang="en-US" altLang="zh-CN" dirty="0" smtClean="0"/>
              <a:t>ORM(Object Relational Mapping)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b="1" dirty="0" smtClean="0"/>
              <a:t>implementation </a:t>
            </a:r>
            <a:r>
              <a:rPr lang="en-US" altLang="zh-CN" b="1" dirty="0"/>
              <a:t>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of compile 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</a:p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</a:p>
          <a:p>
            <a:r>
              <a:rPr lang="en-US" altLang="zh-CN" dirty="0"/>
              <a:t>concrete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/>
              <a:t>proposals of reflection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C++11/14/17 features</a:t>
            </a:r>
          </a:p>
          <a:p>
            <a:pPr lvl="1"/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::tuple</a:t>
            </a:r>
          </a:p>
          <a:p>
            <a:pPr lvl="1"/>
            <a:r>
              <a:rPr lang="en-US" altLang="zh-CN" dirty="0" smtClean="0"/>
              <a:t>auto lambda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::apply</a:t>
            </a:r>
          </a:p>
          <a:p>
            <a:pPr lvl="1"/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string_view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macros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arguments number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7927"/>
            <a:ext cx="9133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4, 3, 2, 1, 0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9" y="3708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b, c)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26959"/>
            <a:ext cx="202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8426" y="5026959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4, 3, 2, 1, 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51220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5119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39543" y="502695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b,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1, 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9543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230414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1301" y="504359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14851" y="504280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5" grpId="0"/>
      <p:bldP spid="13" grpId="0"/>
      <p:bldP spid="14" grpId="0"/>
      <p:bldP spid="6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9359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4,3,2,1,0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MARCO_EXPAND(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(x) 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513" y="45506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 for visual studio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connect string in ,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11347"/>
            <a:ext cx="1062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334801"/>
            <a:ext cx="6694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1&gt; arr1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arr2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3&gt; arr3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b, c)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make an array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431633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4597895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0311" y="4597895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3689" y="4597895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80924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exist libraries about reflection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boost.hana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5501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        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some_integer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040396"/>
            <a:ext cx="7818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r1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::get&lt;0&gt;(f);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//accessing field with index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r2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::get&lt;1&gt;(f);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83643" y="5062513"/>
            <a:ext cx="157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 must be POD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3643" y="5382116"/>
            <a:ext cx="236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array will be flatted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boost.fusion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78" y="4902376"/>
            <a:ext cx="9685714" cy="14095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778" y="2319820"/>
            <a:ext cx="3923809" cy="244761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925127" y="4533044"/>
            <a:ext cx="2293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you can't do that</a:t>
            </a:r>
          </a:p>
        </p:txBody>
      </p:sp>
      <p:sp>
        <p:nvSpPr>
          <p:cNvPr id="12" name="矩形 11"/>
          <p:cNvSpPr/>
          <p:nvPr/>
        </p:nvSpPr>
        <p:spPr>
          <a:xfrm>
            <a:off x="4833258" y="5712824"/>
            <a:ext cx="1254033" cy="33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28" y="4231985"/>
            <a:ext cx="10057143" cy="8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28" y="744151"/>
            <a:ext cx="8847619" cy="32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value by index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</a:t>
            </a:r>
            <a:r>
              <a:rPr lang="en-US" altLang="zh-CN" dirty="0"/>
              <a:t>name by </a:t>
            </a:r>
            <a:r>
              <a:rPr lang="en-US" altLang="zh-CN" dirty="0" smtClean="0"/>
              <a:t>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for_each</a:t>
            </a:r>
            <a:r>
              <a:rPr lang="en-US" altLang="zh-CN" dirty="0"/>
              <a:t> </a:t>
            </a:r>
            <a:r>
              <a:rPr lang="en-US" altLang="zh-CN" dirty="0" smtClean="0"/>
              <a:t>fields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basic reflection functions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boost.hana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341582"/>
            <a:ext cx="7278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BOOST_HANA_ADAPT_STRUCT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not_my_namespace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john{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30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(john,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pair)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::to&lt;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::first(pair))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::second(pair)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4713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metadata </a:t>
            </a:r>
            <a:r>
              <a:rPr lang="en-US" altLang="zh-CN" dirty="0" err="1" smtClean="0"/>
              <a:t>defination</a:t>
            </a:r>
            <a:endParaRPr lang="en-US" altLang="zh-CN" dirty="0" smtClean="0"/>
          </a:p>
          <a:p>
            <a:r>
              <a:rPr lang="en-US" altLang="zh-CN" dirty="0" smtClean="0"/>
              <a:t>operation of metadata</a:t>
            </a:r>
          </a:p>
          <a:p>
            <a:pPr lvl="1"/>
            <a:r>
              <a:rPr lang="en-US" altLang="zh-CN" dirty="0" smtClean="0"/>
              <a:t>get each field</a:t>
            </a:r>
          </a:p>
          <a:p>
            <a:pPr lvl="1"/>
            <a:r>
              <a:rPr lang="en-US" altLang="zh-CN" dirty="0" err="1" smtClean="0"/>
              <a:t>for_each</a:t>
            </a:r>
            <a:r>
              <a:rPr lang="en-US" altLang="zh-CN" dirty="0" smtClean="0"/>
              <a:t> every field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no limitation about the reflection object</a:t>
            </a:r>
          </a:p>
          <a:p>
            <a:r>
              <a:rPr lang="en-US" altLang="zh-CN" dirty="0" smtClean="0"/>
              <a:t>non-intrusive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94" y="1825625"/>
            <a:ext cx="7028571" cy="20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269" y="4027229"/>
            <a:ext cx="3247619" cy="15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simple implementation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81057"/>
            <a:ext cx="72106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//the field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information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 type, field value, field index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value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Index;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//pack all fields(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99683" y="1635479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object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8929" y="2045009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74819" y="2091588"/>
            <a:ext cx="1248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9287" y="2052629"/>
            <a:ext cx="1242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09389" y="1949792"/>
            <a:ext cx="484806" cy="34756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160747" y="2354913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082775" y="236553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9464734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414659" y="2746425"/>
            <a:ext cx="3325775" cy="60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945459" y="2750020"/>
            <a:ext cx="2215957" cy="610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459" y="4119240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17894" y="4654957"/>
            <a:ext cx="2340850" cy="361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328760" y="4390028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292839" y="2778245"/>
            <a:ext cx="267731" cy="613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 bldLvl="0" animBg="1"/>
      <p:bldP spid="15" grpId="0" bldLvl="0" animBg="1"/>
      <p:bldP spid="16" grpId="0"/>
      <p:bldP spid="17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8200" y="3396266"/>
            <a:ext cx="748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*) {}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3382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</p:txBody>
      </p:sp>
      <p:sp>
        <p:nvSpPr>
          <p:cNvPr id="8" name="矩形 7"/>
          <p:cNvSpPr/>
          <p:nvPr/>
        </p:nvSpPr>
        <p:spPr>
          <a:xfrm>
            <a:off x="838200" y="1048411"/>
            <a:ext cx="10091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MPTR,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	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MPTR,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out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 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::names()[Ndx]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.*MPTR;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622765" y="1646216"/>
            <a:ext cx="4990012" cy="3480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34908" y="1219106"/>
            <a:ext cx="211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all fields information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616064" y="1480500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38199" y="5280194"/>
            <a:ext cx="4970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cppcon2016: </a:t>
            </a:r>
            <a:r>
              <a:rPr lang="zh-CN" altLang="en-US" sz="1600" dirty="0" smtClean="0"/>
              <a:t>Achieving </a:t>
            </a:r>
            <a:r>
              <a:rPr lang="zh-CN" altLang="en-US" sz="1600" dirty="0"/>
              <a:t>financial data processing performance through compile time introspection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specialized template class saves the object type</a:t>
            </a:r>
          </a:p>
          <a:p>
            <a:r>
              <a:rPr lang="en-US" altLang="zh-CN" dirty="0" smtClean="0"/>
              <a:t>save the field information</a:t>
            </a:r>
          </a:p>
          <a:p>
            <a:pPr marL="457200" lvl="1" indent="0">
              <a:buNone/>
            </a:pPr>
            <a:r>
              <a:rPr lang="en-US" altLang="zh-CN" sz="2000" dirty="0"/>
              <a:t>template&lt;</a:t>
            </a:r>
            <a:r>
              <a:rPr lang="en-US" altLang="zh-CN" sz="2000" dirty="0" err="1"/>
              <a:t>typename</a:t>
            </a:r>
            <a:r>
              <a:rPr lang="en-US" altLang="zh-CN" sz="2000" dirty="0"/>
              <a:t> T,  T </a:t>
            </a:r>
            <a:r>
              <a:rPr lang="en-US" altLang="zh-CN" sz="2000" dirty="0" err="1"/>
              <a:t>mPtr</a:t>
            </a:r>
            <a:r>
              <a:rPr lang="en-US" altLang="zh-CN" sz="2000" dirty="0"/>
              <a:t>,  unsigned Index&gt;</a:t>
            </a:r>
          </a:p>
          <a:p>
            <a:pPr marL="457200" lvl="1" indent="0">
              <a:buNone/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MemberBinding</a:t>
            </a:r>
            <a:r>
              <a:rPr lang="en-US" altLang="zh-CN" sz="2000" dirty="0" smtClean="0"/>
              <a:t>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err="1"/>
              <a:t>variadic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template </a:t>
            </a:r>
            <a:r>
              <a:rPr lang="en-US" altLang="zh-CN" sz="2800" dirty="0"/>
              <a:t>class Pack&lt;…&gt; save all fields </a:t>
            </a:r>
            <a:r>
              <a:rPr lang="en-US" altLang="zh-CN" sz="2800" dirty="0" smtClean="0"/>
              <a:t>information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a string array save all the names of fields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visit all fields by recursively </a:t>
            </a:r>
            <a:r>
              <a:rPr lang="en-US" altLang="zh-CN" sz="2800" dirty="0" err="1" smtClean="0"/>
              <a:t>foreach</a:t>
            </a:r>
            <a:r>
              <a:rPr lang="en-US" altLang="zh-CN" sz="2800" dirty="0" smtClean="0"/>
              <a:t> pack&lt;…&gt;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18146" y="1824837"/>
            <a:ext cx="1905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define metadata</a:t>
            </a:r>
          </a:p>
        </p:txBody>
      </p:sp>
      <p:sp>
        <p:nvSpPr>
          <p:cNvPr id="20" name="矩形 19"/>
          <p:cNvSpPr/>
          <p:nvPr/>
        </p:nvSpPr>
        <p:spPr>
          <a:xfrm>
            <a:off x="5868558" y="1006879"/>
            <a:ext cx="4472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define metadata is </a:t>
            </a:r>
            <a:r>
              <a:rPr lang="en-US" altLang="zh-CN" dirty="0"/>
              <a:t>quite overelaborate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need handwritten, can’t automatic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reduplicate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the other reflection objects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01026" y="5416893"/>
            <a:ext cx="6264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Members&lt;Aggregate</a:t>
            </a:r>
            <a:r>
              <a:rPr lang="zh-CN" altLang="en-US" dirty="0" smtClean="0"/>
              <a:t>&gt;</a:t>
            </a:r>
            <a:r>
              <a:rPr lang="en-US" altLang="zh-CN" dirty="0" smtClean="0"/>
              <a:t>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Person&gt;,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Other&gt;,……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3302" y="5885137"/>
            <a:ext cx="6880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how to automaticly generate the metadata of an arbitray </a:t>
            </a:r>
            <a:r>
              <a:rPr lang="zh-CN" altLang="en-US" sz="2000" dirty="0" smtClean="0"/>
              <a:t>object</a:t>
            </a:r>
            <a:r>
              <a:rPr lang="en-US" altLang="zh-CN" sz="2000" dirty="0" smtClean="0"/>
              <a:t>?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how to </a:t>
            </a:r>
            <a:r>
              <a:rPr lang="zh-CN" altLang="en-US" dirty="0" smtClean="0"/>
              <a:t>automatic</a:t>
            </a:r>
            <a:r>
              <a:rPr lang="en-US" altLang="zh-CN" dirty="0" smtClean="0"/>
              <a:t>al</a:t>
            </a:r>
            <a:r>
              <a:rPr lang="zh-CN" altLang="en-US" dirty="0" smtClean="0"/>
              <a:t>ly </a:t>
            </a:r>
            <a:r>
              <a:rPr lang="zh-CN" altLang="en-US" dirty="0"/>
              <a:t>generate the metadata of an arbitray object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automatically pack all fields by macros and new features</a:t>
            </a:r>
          </a:p>
          <a:p>
            <a:r>
              <a:rPr lang="en-US" altLang="zh-CN" dirty="0" smtClean="0"/>
              <a:t>automatically create a field name array </a:t>
            </a:r>
            <a:r>
              <a:rPr lang="en-US" altLang="zh-CN" dirty="0"/>
              <a:t>by </a:t>
            </a:r>
            <a:r>
              <a:rPr lang="en-US" altLang="zh-CN" dirty="0" smtClean="0"/>
              <a:t>macros</a:t>
            </a:r>
            <a:r>
              <a:rPr lang="en-US" altLang="zh-CN" dirty="0"/>
              <a:t> and new </a:t>
            </a:r>
            <a:r>
              <a:rPr lang="en-US" altLang="zh-CN" dirty="0" smtClean="0"/>
              <a:t>features</a:t>
            </a:r>
          </a:p>
          <a:p>
            <a:r>
              <a:rPr lang="en-US" altLang="zh-CN" dirty="0" smtClean="0"/>
              <a:t>provide a generic </a:t>
            </a:r>
            <a:r>
              <a:rPr lang="en-US" altLang="zh-CN" dirty="0" err="1" smtClean="0"/>
              <a:t>for_each</a:t>
            </a:r>
            <a:r>
              <a:rPr lang="en-US" altLang="zh-CN" dirty="0" smtClean="0"/>
              <a:t> algorithm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199" y="1969969"/>
            <a:ext cx="10430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&amp;STRUCT_NAME::OBJECT, __VA_ARGS__))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43950" y="4001294"/>
            <a:ext cx="7411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create a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::array&lt;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string_view</a:t>
            </a:r>
            <a:r>
              <a:rPr lang="en-US" altLang="zh-CN" sz="2000" dirty="0"/>
              <a:t>, N&gt; of fields names 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443950" y="3333661"/>
            <a:ext cx="3058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pack all fields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199" y="5371453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__VA_ARGS__))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38199" y="646840"/>
            <a:ext cx="10515599" cy="4801314"/>
            <a:chOff x="838199" y="646840"/>
            <a:chExt cx="10515599" cy="4801314"/>
          </a:xfrm>
        </p:grpSpPr>
        <p:sp>
          <p:nvSpPr>
            <p:cNvPr id="4" name="矩形 3"/>
            <p:cNvSpPr/>
            <p:nvPr/>
          </p:nvSpPr>
          <p:spPr>
            <a:xfrm>
              <a:off x="838199" y="646840"/>
              <a:ext cx="10515599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typename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&gt;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Members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{};</a:t>
              </a:r>
            </a:p>
            <a:p>
              <a:endPara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80808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#define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MAKE_META_DATA_IMPL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(STRUCT_NAME, ...)\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&lt;&gt;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Members&lt;STRUCT_NAME&gt;{\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decltype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auto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)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apply_impl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make_tuple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(__VA_ARGS__);\</a:t>
              </a:r>
            </a:p>
            <a:p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}\</a:t>
              </a:r>
            </a:p>
            <a:p>
              <a:endPara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using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integral_constant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smtClean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GET_ARG_COUNT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(__VA_ARGS__)&gt;;\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value() {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::value;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name() 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(#STRUCT_NAME,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sizeof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(#STRUCT_NAME));\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array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::value&gt;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	</a:t>
              </a:r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_##STRUCT_NAME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};</a:t>
              </a:r>
              <a:endParaRPr lang="zh-CN" altLang="en-US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1296408" y="2639815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using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void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 \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9822" y="1825625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9822" y="3991887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71934" y="3991887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95312" y="3991887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9822" y="4474916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199" y="597716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MAKE_ARG_LIST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(N, &amp;STRUCT_NAME::OBJECT, __VA_ARGS__))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2592921"/>
            <a:ext cx="9002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...)\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Members&lt;STRUCT_NAME&gt;{\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}\</a:t>
            </a:r>
          </a:p>
        </p:txBody>
      </p:sp>
      <p:sp>
        <p:nvSpPr>
          <p:cNvPr id="6" name="矩形 5"/>
          <p:cNvSpPr/>
          <p:nvPr/>
        </p:nvSpPr>
        <p:spPr>
          <a:xfrm>
            <a:off x="838199" y="1737751"/>
            <a:ext cx="10341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::field1,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field3,.....,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fieldN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477691" y="1235338"/>
            <a:ext cx="3319" cy="5586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0600" y="1720333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10" name="矩形 9"/>
          <p:cNvSpPr/>
          <p:nvPr/>
        </p:nvSpPr>
        <p:spPr>
          <a:xfrm>
            <a:off x="11008348" y="1714371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740406" y="2107083"/>
            <a:ext cx="40016" cy="6012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754880" y="2949972"/>
            <a:ext cx="940526" cy="57476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1861" y="5430682"/>
            <a:ext cx="395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</a:t>
            </a:r>
            <a:r>
              <a:rPr lang="zh-CN" altLang="en-US" dirty="0" smtClean="0"/>
              <a:t>pack </a:t>
            </a:r>
            <a:r>
              <a:rPr lang="zh-CN" altLang="en-US" dirty="0"/>
              <a:t>all member variables</a:t>
            </a:r>
          </a:p>
        </p:txBody>
      </p:sp>
      <p:sp>
        <p:nvSpPr>
          <p:cNvPr id="27" name="矩形 26"/>
          <p:cNvSpPr/>
          <p:nvPr/>
        </p:nvSpPr>
        <p:spPr>
          <a:xfrm>
            <a:off x="973814" y="4427300"/>
            <a:ext cx="8414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 \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24" grpId="0"/>
      <p:bldP spid="24" grpId="1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2893" y="523876"/>
            <a:ext cx="6570663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6558" y="5235621"/>
            <a:ext cx="666591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62" y="473278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52833" y="2206645"/>
            <a:ext cx="82307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value()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2; }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"Person"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"name"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00330" y="5726773"/>
            <a:ext cx="305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define metadata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3440" y="755533"/>
            <a:ext cx="100845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size_t_&lt;1&gt;) noexcept {</a:t>
            </a:r>
          </a:p>
          <a:p>
            <a:r>
              <a:rPr lang="en-US" altLang="zh-CN" dirty="0" smtClean="0"/>
              <a:t>    auto&amp;[</a:t>
            </a:r>
            <a:r>
              <a:rPr lang="en-US" altLang="zh-CN" i="1" dirty="0" smtClean="0"/>
              <a:t>a] = std::forward&lt;T&gt;(</a:t>
            </a:r>
            <a:r>
              <a:rPr lang="en-US" altLang="zh-CN" i="1" dirty="0" err="1" smtClean="0"/>
              <a:t>val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 smtClean="0"/>
              <a:t>make_tuple_of_references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a);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size_t_&lt;2&gt;) noexcept {</a:t>
            </a:r>
          </a:p>
          <a:p>
            <a:r>
              <a:rPr lang="en-US" altLang="zh-CN" dirty="0" smtClean="0"/>
              <a:t>    auto&amp;[</a:t>
            </a:r>
            <a:r>
              <a:rPr lang="en-US" altLang="zh-CN" i="1" dirty="0" smtClean="0"/>
              <a:t>a, b] = std::forward&lt;T&gt;(</a:t>
            </a:r>
            <a:r>
              <a:rPr lang="en-US" altLang="zh-CN" i="1" dirty="0" err="1" smtClean="0"/>
              <a:t>val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 smtClean="0"/>
              <a:t>make_tuple_of_references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a, b);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size_t_&lt;12&gt;) noexcept {</a:t>
            </a:r>
          </a:p>
          <a:p>
            <a:r>
              <a:rPr lang="pt-BR" altLang="zh-CN" dirty="0" smtClean="0"/>
              <a:t>    auto&amp;[</a:t>
            </a:r>
            <a:r>
              <a:rPr lang="pt-BR" altLang="zh-CN" i="1" dirty="0" smtClean="0"/>
              <a:t>a, b, c, d, e, f, g, h, j, k, l, m] = std::forward&lt;T&gt;(val);</a:t>
            </a:r>
          </a:p>
          <a:p>
            <a:r>
              <a:rPr lang="en-US" altLang="zh-CN" dirty="0" smtClean="0"/>
              <a:t>    return </a:t>
            </a:r>
            <a:r>
              <a:rPr lang="en-US" altLang="zh-CN" i="1" dirty="0" err="1" smtClean="0"/>
              <a:t>make_tuple_of_references</a:t>
            </a:r>
            <a:r>
              <a:rPr lang="en-US" altLang="zh-CN" i="1" dirty="0" smtClean="0"/>
              <a:t>(a, b, c, d, e, f, g, h, j, k, l, m);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</a:t>
            </a:r>
            <a:r>
              <a:rPr lang="en-US" altLang="zh-CN" dirty="0" smtClean="0"/>
              <a:t>metadata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get the type of an object, get the fields and methods by </a:t>
            </a:r>
            <a:r>
              <a:rPr lang="en-US" altLang="zh-CN" dirty="0" err="1" smtClean="0"/>
              <a:t>metadada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 of </a:t>
            </a:r>
            <a:r>
              <a:rPr lang="en-US" altLang="zh-CN" dirty="0" smtClean="0"/>
              <a:t>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9307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get_value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3724295"/>
            <a:ext cx="97971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false_type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&gt;&gt;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86737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I&gt;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::arr()[I];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86628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get(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).*(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::get&lt;I&gt;(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8" y="182562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//get the field by index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for_each</a:t>
            </a:r>
            <a:r>
              <a:rPr lang="en-US" altLang="zh-CN" dirty="0" smtClean="0"/>
              <a:t> 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761538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::value()&gt;{});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integral_constant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&gt;{}),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10134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initializer_list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0)...};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04704" y="4663831"/>
            <a:ext cx="2072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fold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829" y="1264303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9829" y="2972362"/>
            <a:ext cx="98058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get&lt;0&gt;(p)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get&lt;1&gt;(p)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/>
          </a:p>
          <a:p>
            <a:endParaRPr lang="en-US" altLang="zh-CN" dirty="0" smtClean="0">
              <a:solidFill>
                <a:srgbClr val="2B91A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(p, [](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index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can’t reflect member functions</a:t>
            </a:r>
          </a:p>
          <a:p>
            <a:r>
              <a:rPr lang="en-US" altLang="zh-CN" dirty="0" smtClean="0"/>
              <a:t>can’t reflect private members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>
                <a:hlinkClick r:id="rId3"/>
              </a:rPr>
              <a:t>R194r3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Matúš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 and Axel </a:t>
            </a:r>
            <a:r>
              <a:rPr lang="en-US" altLang="zh-CN" dirty="0" err="1" smtClean="0"/>
              <a:t>Naumann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P0670r0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Naumann</a:t>
            </a:r>
            <a:r>
              <a:rPr lang="en-US" altLang="zh-CN" dirty="0" smtClean="0"/>
              <a:t> and David </a:t>
            </a:r>
            <a:r>
              <a:rPr lang="en-US" altLang="zh-CN" dirty="0" err="1" smtClean="0"/>
              <a:t>Sankel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402080" y="342436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get_public_data_members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get_accessible_data_members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get_data_members</a:t>
            </a:r>
            <a:r>
              <a:rPr lang="en-US" altLang="zh-CN" dirty="0" smtClean="0"/>
              <a:t>;</a:t>
            </a:r>
          </a:p>
          <a:p>
            <a:endParaRPr lang="zh-CN" altLang="en-US" dirty="0" smtClean="0"/>
          </a:p>
          <a:p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get_public_member_functions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get_accessible_member_functions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get_member_functions</a:t>
            </a:r>
            <a:r>
              <a:rPr lang="en-US" dirty="0" smtClean="0"/>
              <a:t>;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Metaclass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P0707r1</a:t>
            </a:r>
            <a:r>
              <a:rPr lang="en-US" altLang="zh-CN" dirty="0" smtClean="0"/>
              <a:t> by Herb Sutter</a:t>
            </a:r>
          </a:p>
          <a:p>
            <a:pPr lvl="1"/>
            <a:r>
              <a:rPr lang="en-US" altLang="zh-CN" dirty="0" smtClean="0"/>
              <a:t>Based on static reflection, next-level layer of abstraction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1374" y="3225574"/>
            <a:ext cx="9128237" cy="142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2192" y="4820875"/>
            <a:ext cx="8882334" cy="134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b="1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of compile-time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Serialization</a:t>
            </a:r>
          </a:p>
          <a:p>
            <a:r>
              <a:rPr lang="en-US" altLang="zh-CN" dirty="0"/>
              <a:t>ORM(Object Relational Mapping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Serialization engine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12" y="2027851"/>
            <a:ext cx="6448376" cy="22480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05305" y="2087217"/>
            <a:ext cx="118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reflection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933" y="919259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10933" y="277626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iguana::xml::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to_xml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p);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from_xml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9491" y="117693"/>
            <a:ext cx="10515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&amp;&amp;t) -&gt;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('{');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::forward&lt;T&gt;(t), [&amp;t, &amp;s](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&amp;v,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iguana_reflect_members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::forward&lt;T&gt;(t)));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Count = M::value();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(v)&gt;::value)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render_json_value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Count - 1)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','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('}');</a:t>
            </a: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34689" y="4028066"/>
            <a:ext cx="2172442" cy="29656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23288" y="3991681"/>
            <a:ext cx="2102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for the nested struct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06286" y="2136339"/>
            <a:ext cx="89088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t)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(t),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s.write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name.length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- 1);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0119" y="806109"/>
            <a:ext cx="102391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xml_reader_t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[&amp;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)&gt;::value){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.get_value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594381"/>
            <a:ext cx="93791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3879381"/>
            <a:ext cx="6923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to_str17(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&gt;::value)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else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ORM(</a:t>
            </a:r>
            <a:r>
              <a:rPr lang="en-US" altLang="zh-CN" dirty="0"/>
              <a:t>Object Relational Mapping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41597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sex;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role;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id, name,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sex, role);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199" y="4136231"/>
            <a:ext cx="100039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get_all1 =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* from user;"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::vector&lt;user&gt;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users =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get_all2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user.*,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article.title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contact.author_id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 	</a:t>
            </a:r>
            <a:r>
              <a:rPr lang="en-US" altLang="zh-CN" dirty="0" err="1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user,article,contact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vector&lt;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::tuple&lt;user,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parts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get_all1);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0823" y="696050"/>
            <a:ext cx="99103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::vector&lt;T&gt; v;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result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sqlite3_step(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T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[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item,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(SQLITE_NULL == sqlite3_column_type(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index)){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sqlite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::assign(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v.push_back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::move(t));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endParaRPr lang="zh-CN" altLang="en-US" sz="1800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2743" y="751344"/>
            <a:ext cx="88914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"insert into 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"values("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Members&lt;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&lt;T&gt;&gt;&gt;;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M::name();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+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size = M::value();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size;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++){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"?"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...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2743" y="5305661"/>
            <a:ext cx="6339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</p:txBody>
      </p:sp>
      <p:sp>
        <p:nvSpPr>
          <p:cNvPr id="6" name="矩形 5"/>
          <p:cNvSpPr/>
          <p:nvPr/>
        </p:nvSpPr>
        <p:spPr>
          <a:xfrm>
            <a:off x="1262743" y="5706387"/>
            <a:ext cx="780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//insert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into user(id, 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name,pwd,qq,sex,role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values(?,?,?,?,?,?);</a:t>
            </a:r>
            <a:endParaRPr lang="zh-CN" altLang="en-US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7742" y="4574944"/>
            <a:ext cx="7441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automatically mapping 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DSL(domain-specific language)</a:t>
            </a:r>
            <a:endParaRPr lang="en-US" altLang="zh-CN" dirty="0" smtClean="0"/>
          </a:p>
          <a:p>
            <a:r>
              <a:rPr lang="en-US" altLang="zh-CN" dirty="0" smtClean="0"/>
              <a:t>data binding</a:t>
            </a:r>
          </a:p>
          <a:p>
            <a:r>
              <a:rPr lang="en-US" altLang="zh-CN" dirty="0" smtClean="0"/>
              <a:t>protocols </a:t>
            </a:r>
            <a:r>
              <a:rPr lang="en-US" altLang="zh-CN" dirty="0"/>
              <a:t>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DSL</a:t>
            </a:r>
            <a:endParaRPr lang="zh-CN" alt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69408" y="3776646"/>
            <a:ext cx="1933333" cy="18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7291" y="3755299"/>
            <a:ext cx="21336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3309257" y="1708441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7518" y="3772172"/>
            <a:ext cx="46672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8099" y="3772309"/>
            <a:ext cx="28003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3709852" y="1847778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protocols adaptor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290" y="1691005"/>
            <a:ext cx="3613150" cy="2860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68600" y="4078605"/>
            <a:ext cx="6394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json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30440" y="1774190"/>
            <a:ext cx="7461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xml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17895" y="4830445"/>
            <a:ext cx="10261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binary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41310" y="3336925"/>
            <a:ext cx="11817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msgpack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22495" y="2647315"/>
            <a:ext cx="14871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i="1" dirty="0">
                <a:solidFill>
                  <a:schemeClr val="bg2">
                    <a:lumMod val="50000"/>
                  </a:schemeClr>
                </a:solidFill>
              </a:rPr>
              <a:t>metadata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473450" y="3959860"/>
            <a:ext cx="625475" cy="27114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929630" y="4143375"/>
            <a:ext cx="285115" cy="63119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094220" y="3414395"/>
            <a:ext cx="783590" cy="12509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702425" y="2090420"/>
            <a:ext cx="574675" cy="34734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33343" y="3136209"/>
            <a:ext cx="205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Questions?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</a:p>
          <a:p>
            <a:pPr lvl="1"/>
            <a:r>
              <a:rPr lang="en-US" altLang="zh-CN" dirty="0" smtClean="0"/>
              <a:t>change the behavior without any modification of an exist object</a:t>
            </a:r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1933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overelaborate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2996</Words>
  <Application>WPS 演示</Application>
  <PresentationFormat>自定义</PresentationFormat>
  <Paragraphs>611</Paragraphs>
  <Slides>65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Office 主题</vt:lpstr>
      <vt:lpstr>Compile-time reflection, Serialization and ORM</vt:lpstr>
      <vt:lpstr>Outline</vt:lpstr>
      <vt:lpstr>concepts of reflection</vt:lpstr>
      <vt:lpstr>the essence of reflection</vt:lpstr>
      <vt:lpstr>the essence of reflection</vt:lpstr>
      <vt:lpstr>the essence of reflection</vt:lpstr>
      <vt:lpstr>benefits of reflection</vt:lpstr>
      <vt:lpstr>benefits of reflection</vt:lpstr>
      <vt:lpstr>benefits of reflection</vt:lpstr>
      <vt:lpstr>what can it be used for?</vt:lpstr>
      <vt:lpstr>Outline</vt:lpstr>
      <vt:lpstr>implementation of compile time reflection</vt:lpstr>
      <vt:lpstr>technology foundation</vt:lpstr>
      <vt:lpstr>technology foundation(macros)</vt:lpstr>
      <vt:lpstr>technology foundation(macros)</vt:lpstr>
      <vt:lpstr>technology foundation(macros)</vt:lpstr>
      <vt:lpstr>technology foundation(macros)</vt:lpstr>
      <vt:lpstr>technical thought</vt:lpstr>
      <vt:lpstr>technical thought</vt:lpstr>
      <vt:lpstr>technical thought</vt:lpstr>
      <vt:lpstr>幻灯片 21</vt:lpstr>
      <vt:lpstr>幻灯片 22</vt:lpstr>
      <vt:lpstr>technical thought</vt:lpstr>
      <vt:lpstr>幻灯片 24</vt:lpstr>
      <vt:lpstr>technical thought</vt:lpstr>
      <vt:lpstr>technical thought</vt:lpstr>
      <vt:lpstr>technical thought</vt:lpstr>
      <vt:lpstr>幻灯片 28</vt:lpstr>
      <vt:lpstr>幻灯片 29</vt:lpstr>
      <vt:lpstr>technical thought</vt:lpstr>
      <vt:lpstr>幻灯片 31</vt:lpstr>
      <vt:lpstr>how to automatically generate the metadata of an arbitray object?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operation of metadata</vt:lpstr>
      <vt:lpstr>幻灯片 41</vt:lpstr>
      <vt:lpstr>幻灯片 42</vt:lpstr>
      <vt:lpstr>for_each metadata</vt:lpstr>
      <vt:lpstr>幻灯片 44</vt:lpstr>
      <vt:lpstr>幻灯片 45</vt:lpstr>
      <vt:lpstr>limitations</vt:lpstr>
      <vt:lpstr>proposals</vt:lpstr>
      <vt:lpstr>proposals</vt:lpstr>
      <vt:lpstr>Outline</vt:lpstr>
      <vt:lpstr>application of compile-time reflection</vt:lpstr>
      <vt:lpstr>Serialization engine</vt:lpstr>
      <vt:lpstr>幻灯片 52</vt:lpstr>
      <vt:lpstr>幻灯片 53</vt:lpstr>
      <vt:lpstr>幻灯片 54</vt:lpstr>
      <vt:lpstr>幻灯片 55</vt:lpstr>
      <vt:lpstr>幻灯片 56</vt:lpstr>
      <vt:lpstr>ORM(Object Relational Mapping)</vt:lpstr>
      <vt:lpstr>幻灯片 58</vt:lpstr>
      <vt:lpstr>幻灯片 59</vt:lpstr>
      <vt:lpstr>Outline</vt:lpstr>
      <vt:lpstr>prospect</vt:lpstr>
      <vt:lpstr>DSL</vt:lpstr>
      <vt:lpstr>data binding</vt:lpstr>
      <vt:lpstr>protocols adaptor</vt:lpstr>
      <vt:lpstr>幻灯片 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admin</cp:lastModifiedBy>
  <cp:revision>230</cp:revision>
  <dcterms:created xsi:type="dcterms:W3CDTF">2017-08-17T08:57:00Z</dcterms:created>
  <dcterms:modified xsi:type="dcterms:W3CDTF">2017-09-17T03:22:08Z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