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6"/>
  </p:notesMasterIdLst>
  <p:sldIdLst>
    <p:sldId id="256" r:id="rId2"/>
    <p:sldId id="317" r:id="rId3"/>
    <p:sldId id="318" r:id="rId4"/>
    <p:sldId id="31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9144000" cy="5143500" type="screen16x9"/>
  <p:notesSz cx="6858000" cy="9144000"/>
  <p:embeddedFontLst>
    <p:embeddedFont>
      <p:font typeface="隶书" pitchFamily="49" charset="-122"/>
      <p:regular r:id="rId67"/>
    </p:embeddedFont>
    <p:embeddedFont>
      <p:font typeface="Roboto Mono" charset="0"/>
      <p:regular r:id="rId68"/>
      <p:bold r:id="rId69"/>
      <p:italic r:id="rId70"/>
      <p:boldItalic r:id="rId71"/>
    </p:embeddedFont>
    <p:embeddedFont>
      <p:font typeface="Roboto" charset="0"/>
      <p:regular r:id="rId72"/>
      <p:bold r:id="rId73"/>
      <p:italic r:id="rId74"/>
      <p:boldItalic r:id="rId75"/>
    </p:embeddedFont>
    <p:embeddedFont>
      <p:font typeface="Comic Sans MS" pitchFamily="66" charset="0"/>
      <p:regular r:id="rId76"/>
      <p:bold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50A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16ec8bb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16ec8bb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Bahuptung auf Englisch: claim!!!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16ec8bb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16ec8bb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f16ec8bb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f16ec8bb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16ec8bbe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f16ec8bbe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22c082ce8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22c082ce8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22c082ce8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22c082ce8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22c082ce8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22c082ce8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16ec8bbe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f16ec8bbe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f16ec8bbe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f16ec8bbe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f16ec8bbe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f16ec8bbe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name to map_value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f16ec8bb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f16ec8bb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fd505858406e5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fd505858406e5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2c082ce8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2c082ce8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f16ec8bbe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f16ec8bbe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f16ec8bbe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f16ec8bbe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f16ec8bbe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f16ec8bbe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1e9ac298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1e9ac298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fd505858406e5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fd505858406e5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35383f3d85688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f35383f3d85688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35383f3d856887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f35383f3d856887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1e9ac298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1e9ac298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16ec8bb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16ec8bb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 comments in code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f3bf5910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f3bf5910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f3bf5910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f3bf5910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f3bf5910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f3bf5910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that std::launder hints to the compiler...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f3bf5910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f3bf5910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f3bf5910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f3bf5910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need a lock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2c27718c0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2c27718c0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need a lock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1e9ac298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1e9ac298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f3c52ab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f3c52ab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f3bf5910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f3bf5910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db99f812a16cc0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db99f812a16cc0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16ec8bb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16ec8bb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f3bf5910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f3bf5910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1e9ac298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1e9ac298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f3bf5910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f3bf5910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f16ec8bbe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f16ec8bbe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f3bf5910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f3bf5910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f3bf5910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f3bf5910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22c082ce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22c082ce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f3bf5910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f3bf5910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f3bf5910f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f3bf5910f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22c082ce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422c082ce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16ec8bb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16ec8bb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life-time management to requirements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422c082ce8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422c082ce8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f3bf5910f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f3bf5910f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422c082ce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422c082ce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22c082ce8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22c082ce8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f3bf5910f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f3bf5910f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Re-write this slide to show pros and cons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f3bf5910f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f3bf5910f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that compile-time is very long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the big-O of compile-time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Hinted the if(needs_init) with builtin_expect as well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422c082ce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422c082ce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that compile-time is very long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the big-O of compile-time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Hinted the if(needs_init) with builtin_expect as well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f16ec8bbe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f16ec8bbe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 able to open the code quickly, print-out - 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f35383f3d85688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f35383f3d856887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db99f812a16cc08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db99f812a16cc08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16ec8b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f16ec8b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f3bf5910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f3bf5910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f16ec8bbe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f16ec8bbe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16ec8bb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16ec8bb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16ec8bb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16ec8bb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16ec8bb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16ec8bb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7212659" y="4900800"/>
            <a:ext cx="19869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Copyright © 2018 by Fabian Renn-Giles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icosmos@163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4vhq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6CRZ9W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g7Rb4Z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gliux/semimap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mailto:fabian.renn@gmail.com" TargetMode="External"/><Relationship Id="rId4" Type="http://schemas.openxmlformats.org/officeDocument/2006/relationships/hyperlink" Target="https://www.youtube.com/watch?v=qNAbGpV1ZkU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z/Kl8Ynk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Jwd4JLYJJ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Modern C++</a:t>
            </a:r>
            <a:r>
              <a:rPr lang="zh-CN" altLang="en-US" dirty="0" smtClean="0"/>
              <a:t>元编程应用</a:t>
            </a:r>
            <a:r>
              <a:rPr lang="en-GB" dirty="0" smtClean="0"/>
              <a:t> </a:t>
            </a:r>
            <a:br>
              <a:rPr lang="en-GB" dirty="0" smtClean="0"/>
            </a:b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15609" y="228687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>
                <a:solidFill>
                  <a:srgbClr val="FFFFFF"/>
                </a:solidFill>
              </a:rPr>
              <a:t>祁 宇</a:t>
            </a: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 smtClean="0">
                <a:solidFill>
                  <a:schemeClr val="hlink"/>
                </a:solidFill>
                <a:hlinkClick r:id="rId3"/>
              </a:rPr>
              <a:t>qicosmos@163.com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 smtClean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smtClean="0">
                <a:solidFill>
                  <a:srgbClr val="00B050"/>
                </a:solidFill>
              </a:rPr>
              <a:t>purecpp.org</a:t>
            </a:r>
            <a:endParaRPr lang="en-GB" sz="1800" dirty="0" smtClean="0">
              <a:solidFill>
                <a:srgbClr val="00B050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1026" name="Picture 2" descr="D:\cppcon2018\cnccpcon2018\ppt\purecpp logo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8435" y="3248896"/>
            <a:ext cx="1205341" cy="12053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Louis Dionne’s C++ meta-programming talk at meeting C++</a:t>
            </a:r>
            <a:r>
              <a:rPr lang="en-GB" baseline="30000">
                <a:solidFill>
                  <a:srgbClr val="FFFFFF"/>
                </a:solidFill>
              </a:rPr>
              <a:t>1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711500" y="19315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event_system events{{"foo", "bar", "baz"}}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85125" y="4766125"/>
            <a:ext cx="47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aseline="30000">
                <a:solidFill>
                  <a:schemeClr val="dk1"/>
                </a:solidFill>
              </a:rPr>
              <a:t>1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https://goo.gl/M4vhqc</a:t>
            </a:r>
            <a:r>
              <a:rPr lang="en-GB" sz="1000">
                <a:solidFill>
                  <a:schemeClr val="dk1"/>
                </a:solidFill>
              </a:rPr>
              <a:t> from slide 73 onwards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910950" y="2848875"/>
            <a:ext cx="7322100" cy="15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00"/>
                </a:solidFill>
              </a:rPr>
              <a:t>✔</a:t>
            </a:r>
            <a:r>
              <a:rPr lang="en-GB" b="1"/>
              <a:t> </a:t>
            </a:r>
            <a:r>
              <a:rPr lang="en-GB" b="1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Lookup at compile-time and value-storage at runtime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00"/>
                </a:solidFill>
              </a:rPr>
              <a:t>✔</a:t>
            </a:r>
            <a:r>
              <a:rPr lang="en-GB" b="1"/>
              <a:t> </a:t>
            </a:r>
            <a:r>
              <a:rPr lang="en-GB" b="1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Can fallback to run-time lookup if key is not string literal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✘</a:t>
            </a:r>
            <a:r>
              <a:rPr lang="en-GB" b="1">
                <a:solidFill>
                  <a:srgbClr val="FFFFFF"/>
                </a:solidFill>
              </a:rPr>
              <a:t>  </a:t>
            </a:r>
            <a:r>
              <a:rPr lang="en-GB">
                <a:solidFill>
                  <a:srgbClr val="FFFFFF"/>
                </a:solidFill>
              </a:rPr>
              <a:t>Need to know all possible keys in advance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Let’s roll our own!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711500" y="19315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semi::map&lt;Key, Value&gt;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910950" y="2848875"/>
            <a:ext cx="7322100" cy="15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Requirements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Lookup at compile-time and value-storage at runtime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Can fallback to run-time lookup if key is not string literal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Keys need not to be known ahead of time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The basic principle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basic principle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The basic principle is embarrassingly simple!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711500" y="19315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 std::string map;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910950" y="2776350"/>
            <a:ext cx="7322100" cy="15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00"/>
                </a:solidFill>
              </a:rPr>
              <a:t>✔</a:t>
            </a:r>
            <a:r>
              <a:rPr lang="en-GB" b="1"/>
              <a:t> </a:t>
            </a:r>
            <a:r>
              <a:rPr lang="en-GB" b="1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map with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>
                <a:solidFill>
                  <a:srgbClr val="FFFFFF"/>
                </a:solidFill>
              </a:rPr>
              <a:t> keys and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std::string</a:t>
            </a:r>
            <a:r>
              <a:rPr lang="en-GB">
                <a:solidFill>
                  <a:srgbClr val="FFFFFF"/>
                </a:solidFill>
              </a:rPr>
              <a:t> values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00"/>
                </a:solidFill>
              </a:rPr>
              <a:t>✔</a:t>
            </a:r>
            <a:r>
              <a:rPr lang="en-GB" b="1"/>
              <a:t> </a:t>
            </a:r>
            <a:r>
              <a:rPr lang="en-GB" b="1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Lookup at compile-time and value-storage at runtime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FF00"/>
                </a:solidFill>
              </a:rPr>
              <a:t>✔</a:t>
            </a:r>
            <a:r>
              <a:rPr lang="en-GB" b="1"/>
              <a:t> </a:t>
            </a:r>
            <a:r>
              <a:rPr lang="en-GB" b="1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Keys need not be known ahead of time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418575" y="4506775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Compile-time lookup, run-time storage map in a single line of code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711500" y="1944313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? ? ?</a:t>
            </a:r>
            <a:endParaRPr sz="240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basic principle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What keys can we use?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711500" y="19315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 b="1" i="1">
                <a:solidFill>
                  <a:schemeClr val="accent5"/>
                </a:solidFill>
              </a:rPr>
              <a:t>Key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-GB" sz="1100" b="1" i="1">
                <a:solidFill>
                  <a:schemeClr val="accent5"/>
                </a:solidFill>
              </a:rPr>
              <a:t>Value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10950" y="2623950"/>
            <a:ext cx="7322100" cy="15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Any non-type template parameter types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essentially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>
                <a:solidFill>
                  <a:srgbClr val="FFFFFF"/>
                </a:solidFill>
              </a:rPr>
              <a:t>, integral types and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nullptr_t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b="1">
                <a:solidFill>
                  <a:srgbClr val="FFFFFF"/>
                </a:solidFill>
              </a:rPr>
              <a:t>C++20:</a:t>
            </a:r>
            <a:r>
              <a:rPr lang="en-GB">
                <a:solidFill>
                  <a:srgbClr val="FFFFFF"/>
                </a:solidFill>
              </a:rPr>
              <a:t> Class types as non-type template parameters!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GB">
                <a:solidFill>
                  <a:srgbClr val="FFFFFF"/>
                </a:solidFill>
              </a:rPr>
              <a:t>Any compile-time literals, user-defined literals, 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18575" y="4506775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It’s 2018: no compiler supports class types as template parameters 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</a:t>
            </a:r>
            <a:r>
              <a:rPr lang="en-GB">
                <a:solidFill>
                  <a:srgbClr val="FFFFFF"/>
                </a:solidFill>
              </a:rPr>
              <a:t>Supporting more key types in 2018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Supporting more key types in 2018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Use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>
                <a:solidFill>
                  <a:srgbClr val="FFFFFF"/>
                </a:solidFill>
              </a:rPr>
              <a:t>s instead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711500" y="19315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-GB" sz="1100" b="1" i="1">
                <a:solidFill>
                  <a:schemeClr val="accent5"/>
                </a:solidFill>
              </a:rPr>
              <a:t>Value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910950" y="2471550"/>
            <a:ext cx="73221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We need a “function” which maps any key to a unique typename: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18575" y="4506775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Is it possible to write </a:t>
            </a:r>
            <a:r>
              <a:rPr lang="en-GB"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key2type</a:t>
            </a:r>
            <a:r>
              <a:rPr lang="en-GB" sz="1800" b="1">
                <a:solidFill>
                  <a:srgbClr val="FFFFFF"/>
                </a:solidFill>
              </a:rPr>
              <a:t> in C++? 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1711500" y="29714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UniqueReturnType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key2type(Key key);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1711500" y="3545375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std::cout &lt;&lt; map&lt;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"foo"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))&gt;;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Supporting more key types in 2018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</a:t>
            </a:r>
            <a:r>
              <a:rPr lang="en-GB">
                <a:solidFill>
                  <a:srgbClr val="FFFFFF"/>
                </a:solidFill>
              </a:rPr>
              <a:t>mplementing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key2type</a:t>
            </a:r>
            <a:r>
              <a:rPr lang="en-GB">
                <a:solidFill>
                  <a:srgbClr val="FFFFFF"/>
                </a:solidFill>
              </a:rPr>
              <a:t> for integral key types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910950" y="3785350"/>
            <a:ext cx="73221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Returns instance of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dummy_t&lt;5&gt;</a:t>
            </a:r>
            <a:r>
              <a:rPr lang="en-GB">
                <a:solidFill>
                  <a:srgbClr val="FFFFFF"/>
                </a:solidFill>
              </a:rPr>
              <a:t> for key “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>
                <a:solidFill>
                  <a:srgbClr val="FFFFFF"/>
                </a:solidFill>
              </a:rPr>
              <a:t>”, and so on…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1711500" y="1693726"/>
            <a:ext cx="5721000" cy="1590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...&gt;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 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key2type(Key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dummy_t&lt;key&gt;{};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3199900" y="2693990"/>
            <a:ext cx="3123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3826308" y="2334714"/>
            <a:ext cx="6138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1711500" y="3316775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std::cout &lt;&lt; map&lt;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</a:t>
            </a:r>
            <a:r>
              <a:rPr lang="en-GB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))&gt;;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1800698" y="2331925"/>
            <a:ext cx="7674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2635750" y="2331925"/>
            <a:ext cx="3582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910950" y="4394900"/>
            <a:ext cx="73221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✘</a:t>
            </a:r>
            <a:r>
              <a:rPr lang="en-GB" b="1">
                <a:solidFill>
                  <a:srgbClr val="FFFFFF"/>
                </a:solidFill>
              </a:rPr>
              <a:t>  </a:t>
            </a:r>
            <a:r>
              <a:rPr lang="en-GB">
                <a:solidFill>
                  <a:srgbClr val="FFFFFF"/>
                </a:solidFill>
              </a:rPr>
              <a:t>Compiler-error: “key” not a constant expression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Supporting more key types in 2018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Implementing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key2type</a:t>
            </a:r>
            <a:r>
              <a:rPr lang="en-GB">
                <a:solidFill>
                  <a:srgbClr val="FFFFFF"/>
                </a:solidFill>
              </a:rPr>
              <a:t> for integral key types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1711500" y="1693726"/>
            <a:ext cx="5721000" cy="1590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...&gt;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 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key2type(Lambda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dummy_t&lt;lambda()&gt;{};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3199900" y="2694000"/>
            <a:ext cx="7020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3826294" y="2334725"/>
            <a:ext cx="10902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1711500" y="3316775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std::cout &lt;&lt; map&lt;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(key2type([] ()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-GB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}))&gt;;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aseline="30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49650" y="4776725"/>
            <a:ext cx="7172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1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enable_if</a:t>
            </a:r>
            <a:r>
              <a:rPr lang="en-GB" sz="900">
                <a:solidFill>
                  <a:schemeClr val="dk1"/>
                </a:solidFill>
              </a:rPr>
              <a:t> template parameter removed for brevity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2</a:t>
            </a:r>
            <a:r>
              <a:rPr lang="en-GB" sz="900">
                <a:solidFill>
                  <a:schemeClr val="dk1"/>
                </a:solidFill>
              </a:rPr>
              <a:t>only shown to demonstrate usage: error due to lambda being used in an unevaluated context - will be resolved on slide 22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5062050" y="3492725"/>
            <a:ext cx="15927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Supporting more key types in 2018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Implementing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key2type</a:t>
            </a:r>
            <a:r>
              <a:rPr lang="en-GB">
                <a:solidFill>
                  <a:srgbClr val="FFFFFF"/>
                </a:solidFill>
              </a:rPr>
              <a:t> for integral key types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1711500" y="1693726"/>
            <a:ext cx="5721000" cy="1590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...&gt;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 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key2type(Lambda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dummy_t&lt;lambda()&gt;{};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#define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ID(x)  []()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{ return x;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2454975" y="3027450"/>
            <a:ext cx="29511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1711500" y="3316775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std::cout &lt;&lt; map&lt;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(key2type(ID(</a:t>
            </a:r>
            <a:r>
              <a:rPr lang="en-GB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)))&gt; &lt;&lt; std::endl;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aseline="30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9650" y="4776725"/>
            <a:ext cx="6938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1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enable_if</a:t>
            </a:r>
            <a:r>
              <a:rPr lang="en-GB" sz="900">
                <a:solidFill>
                  <a:schemeClr val="dk1"/>
                </a:solidFill>
              </a:rPr>
              <a:t> template parameter removed for brevity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2</a:t>
            </a:r>
            <a:r>
              <a:rPr lang="en-GB" sz="900">
                <a:solidFill>
                  <a:schemeClr val="dk1"/>
                </a:solidFill>
              </a:rPr>
              <a:t>only shown to demonstrate usage: error due to lambda being used in an unevaluated context - will be resolved on slide 22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910950" y="4028825"/>
            <a:ext cx="73221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Still doesn’t work with string literals etc.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5083323" y="3492725"/>
            <a:ext cx="2142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3237210" y="2687375"/>
            <a:ext cx="650700" cy="1392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0188" cy="513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  <p:sp>
        <p:nvSpPr>
          <p:cNvPr id="6" name="矩形 5"/>
          <p:cNvSpPr/>
          <p:nvPr/>
        </p:nvSpPr>
        <p:spPr>
          <a:xfrm>
            <a:off x="1522293" y="51285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静态检查</a:t>
            </a:r>
            <a:endParaRPr lang="zh-CN" altLang="en-US" sz="2400" b="1" dirty="0">
              <a:solidFill>
                <a:srgbClr val="6F350A"/>
              </a:solidFill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16" name="直接连接符 15"/>
          <p:cNvCxnSpPr>
            <a:stCxn id="6" idx="3"/>
            <a:endCxn id="27" idx="1"/>
          </p:cNvCxnSpPr>
          <p:nvPr/>
        </p:nvCxnSpPr>
        <p:spPr>
          <a:xfrm>
            <a:off x="2944477" y="743692"/>
            <a:ext cx="586726" cy="96985"/>
          </a:xfrm>
          <a:prstGeom prst="curvedConnector3">
            <a:avLst>
              <a:gd name="adj1" fmla="val 50000"/>
            </a:avLst>
          </a:prstGeom>
          <a:ln w="476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531203" y="60984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探测</a:t>
            </a:r>
          </a:p>
        </p:txBody>
      </p:sp>
      <p:sp>
        <p:nvSpPr>
          <p:cNvPr id="28" name="矩形 27"/>
          <p:cNvSpPr/>
          <p:nvPr/>
        </p:nvSpPr>
        <p:spPr>
          <a:xfrm>
            <a:off x="4868164" y="71375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编译期计算</a:t>
            </a:r>
          </a:p>
        </p:txBody>
      </p:sp>
      <p:cxnSp>
        <p:nvCxnSpPr>
          <p:cNvPr id="30" name="直接连接符 15"/>
          <p:cNvCxnSpPr>
            <a:stCxn id="27" idx="3"/>
            <a:endCxn id="28" idx="1"/>
          </p:cNvCxnSpPr>
          <p:nvPr/>
        </p:nvCxnSpPr>
        <p:spPr>
          <a:xfrm>
            <a:off x="4334628" y="840677"/>
            <a:ext cx="533536" cy="103908"/>
          </a:xfrm>
          <a:prstGeom prst="curvedConnector3">
            <a:avLst>
              <a:gd name="adj1" fmla="val 50000"/>
            </a:avLst>
          </a:prstGeom>
          <a:ln w="476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084893" y="92849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反射</a:t>
            </a:r>
          </a:p>
        </p:txBody>
      </p:sp>
      <p:cxnSp>
        <p:nvCxnSpPr>
          <p:cNvPr id="32" name="直接连接符 15"/>
          <p:cNvCxnSpPr/>
          <p:nvPr/>
        </p:nvCxnSpPr>
        <p:spPr>
          <a:xfrm>
            <a:off x="6599728" y="979222"/>
            <a:ext cx="485165" cy="214745"/>
          </a:xfrm>
          <a:prstGeom prst="curvedConnector3">
            <a:avLst>
              <a:gd name="adj1" fmla="val 50000"/>
            </a:avLst>
          </a:prstGeom>
          <a:ln w="476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417892" y="152424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从编译期到运行期</a:t>
            </a:r>
          </a:p>
        </p:txBody>
      </p:sp>
      <p:cxnSp>
        <p:nvCxnSpPr>
          <p:cNvPr id="38" name="直接连接符 15"/>
          <p:cNvCxnSpPr>
            <a:stCxn id="31" idx="2"/>
            <a:endCxn id="37" idx="3"/>
          </p:cNvCxnSpPr>
          <p:nvPr/>
        </p:nvCxnSpPr>
        <p:spPr>
          <a:xfrm rot="5400000">
            <a:off x="7099644" y="1368112"/>
            <a:ext cx="364913" cy="409012"/>
          </a:xfrm>
          <a:prstGeom prst="curvedConnector2">
            <a:avLst/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522293" y="2036864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从运行期到编译期</a:t>
            </a:r>
          </a:p>
        </p:txBody>
      </p:sp>
      <p:cxnSp>
        <p:nvCxnSpPr>
          <p:cNvPr id="49" name="直接连接符 15"/>
          <p:cNvCxnSpPr>
            <a:stCxn id="47" idx="0"/>
            <a:endCxn id="37" idx="1"/>
          </p:cNvCxnSpPr>
          <p:nvPr/>
        </p:nvCxnSpPr>
        <p:spPr>
          <a:xfrm rot="5400000" flipH="1" flipV="1">
            <a:off x="3494124" y="1113096"/>
            <a:ext cx="281789" cy="1565748"/>
          </a:xfrm>
          <a:prstGeom prst="curvedConnector2">
            <a:avLst/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67768" y="2930479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泛化与统一</a:t>
            </a:r>
          </a:p>
        </p:txBody>
      </p:sp>
      <p:cxnSp>
        <p:nvCxnSpPr>
          <p:cNvPr id="52" name="直接连接符 15"/>
          <p:cNvCxnSpPr>
            <a:stCxn id="51" idx="0"/>
            <a:endCxn id="47" idx="2"/>
          </p:cNvCxnSpPr>
          <p:nvPr/>
        </p:nvCxnSpPr>
        <p:spPr>
          <a:xfrm rot="5400000" flipH="1" flipV="1">
            <a:off x="2476872" y="2555207"/>
            <a:ext cx="431950" cy="318594"/>
          </a:xfrm>
          <a:prstGeom prst="curvedConnector3">
            <a:avLst>
              <a:gd name="adj1" fmla="val 50000"/>
            </a:avLst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210078" y="2757297"/>
            <a:ext cx="2042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消除重复</a:t>
            </a:r>
            <a:r>
              <a:rPr lang="en-US" altLang="zh-CN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宏</a:t>
            </a:r>
            <a:r>
              <a:rPr lang="en-US" altLang="zh-CN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)</a:t>
            </a:r>
            <a:endParaRPr lang="zh-CN" altLang="en-US" sz="2400" b="1" dirty="0" smtClean="0">
              <a:solidFill>
                <a:srgbClr val="6F350A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64057" y="378253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易用和灵活</a:t>
            </a:r>
          </a:p>
        </p:txBody>
      </p:sp>
      <p:cxnSp>
        <p:nvCxnSpPr>
          <p:cNvPr id="57" name="直接连接符 15"/>
          <p:cNvCxnSpPr>
            <a:stCxn id="51" idx="3"/>
            <a:endCxn id="55" idx="1"/>
          </p:cNvCxnSpPr>
          <p:nvPr/>
        </p:nvCxnSpPr>
        <p:spPr>
          <a:xfrm flipV="1">
            <a:off x="3399332" y="2988130"/>
            <a:ext cx="810746" cy="173182"/>
          </a:xfrm>
          <a:prstGeom prst="curvedConnector3">
            <a:avLst>
              <a:gd name="adj1" fmla="val 50000"/>
            </a:avLst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5"/>
          <p:cNvCxnSpPr>
            <a:stCxn id="55" idx="2"/>
            <a:endCxn id="56" idx="0"/>
          </p:cNvCxnSpPr>
          <p:nvPr/>
        </p:nvCxnSpPr>
        <p:spPr>
          <a:xfrm rot="5400000">
            <a:off x="4348811" y="2899991"/>
            <a:ext cx="563570" cy="1201513"/>
          </a:xfrm>
          <a:prstGeom prst="curvedConnector3">
            <a:avLst>
              <a:gd name="adj1" fmla="val 50000"/>
            </a:avLst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Administrator\Documents\Tencent Files\383121719\FileRecv\start_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6858" y="3013362"/>
            <a:ext cx="853813" cy="1049479"/>
          </a:xfrm>
          <a:prstGeom prst="rect">
            <a:avLst/>
          </a:prstGeom>
          <a:noFill/>
        </p:spPr>
      </p:pic>
      <p:sp>
        <p:nvSpPr>
          <p:cNvPr id="71" name="矩形 70"/>
          <p:cNvSpPr/>
          <p:nvPr/>
        </p:nvSpPr>
        <p:spPr>
          <a:xfrm>
            <a:off x="6087366" y="3941860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6F350A"/>
                </a:solidFill>
                <a:latin typeface="隶书" pitchFamily="49" charset="-122"/>
                <a:ea typeface="隶书" pitchFamily="49" charset="-122"/>
              </a:rPr>
              <a:t>使用元编程</a:t>
            </a:r>
          </a:p>
        </p:txBody>
      </p:sp>
      <p:cxnSp>
        <p:nvCxnSpPr>
          <p:cNvPr id="121" name="直接连接符 15"/>
          <p:cNvCxnSpPr>
            <a:stCxn id="56" idx="3"/>
          </p:cNvCxnSpPr>
          <p:nvPr/>
        </p:nvCxnSpPr>
        <p:spPr>
          <a:xfrm>
            <a:off x="4895621" y="4013365"/>
            <a:ext cx="1172670" cy="212271"/>
          </a:xfrm>
          <a:prstGeom prst="curvedConnector3">
            <a:avLst>
              <a:gd name="adj1" fmla="val 50000"/>
            </a:avLst>
          </a:prstGeom>
          <a:ln w="508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Supporting more key types in 2018</a:t>
            </a: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Supporting string literals: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1223400" y="1581513"/>
            <a:ext cx="6697200" cy="1920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Lambda, std::size_t... I&gt;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str2type(Lambda lambda, std::index_sequence&lt;I...&gt;)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dummy_t&lt;lambda()[I]...&gt;{};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 baseline="30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key2type(Lambda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array2type (lambda, std::make_index_sequence&lt;strlen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(lambda())&gt;{});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910950" y="4166350"/>
            <a:ext cx="73221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Maps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“foo”</a:t>
            </a:r>
            <a:r>
              <a:rPr lang="en-GB">
                <a:solidFill>
                  <a:srgbClr val="FFFFFF"/>
                </a:solidFill>
              </a:rPr>
              <a:t> onto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dummy_t&lt;’f’,’o’,’o’&gt;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49650" y="4604875"/>
            <a:ext cx="7002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1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enable_if</a:t>
            </a:r>
            <a:r>
              <a:rPr lang="en-GB" sz="900">
                <a:solidFill>
                  <a:schemeClr val="dk1"/>
                </a:solidFill>
              </a:rPr>
              <a:t> template parameter removed for brevity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2</a:t>
            </a:r>
            <a:r>
              <a:rPr lang="en-GB" sz="900">
                <a:solidFill>
                  <a:schemeClr val="dk1"/>
                </a:solidFill>
              </a:rPr>
              <a:t>only shown to demonstrate usage: error due to lambda being used in an unevaluated context - will be resolved on slide 22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3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strlen</a:t>
            </a:r>
            <a:r>
              <a:rPr lang="en-GB" sz="900">
                <a:solidFill>
                  <a:schemeClr val="dk1"/>
                </a:solidFill>
              </a:rPr>
              <a:t> is marked </a:t>
            </a:r>
            <a:r>
              <a:rPr lang="en-GB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constexpr</a:t>
            </a:r>
            <a:r>
              <a:rPr lang="en-GB" sz="900">
                <a:solidFill>
                  <a:schemeClr val="dk1"/>
                </a:solidFill>
              </a:rPr>
              <a:t> in gcc only: substitute implementation for other compilers is left as an exercise for the reader</a:t>
            </a:r>
            <a:endParaRPr sz="900"/>
          </a:p>
        </p:txBody>
      </p:sp>
      <p:grpSp>
        <p:nvGrpSpPr>
          <p:cNvPr id="230" name="Google Shape;230;p29"/>
          <p:cNvGrpSpPr/>
          <p:nvPr/>
        </p:nvGrpSpPr>
        <p:grpSpPr>
          <a:xfrm>
            <a:off x="2741844" y="1621158"/>
            <a:ext cx="2181750" cy="723644"/>
            <a:chOff x="1954375" y="1809031"/>
            <a:chExt cx="2181750" cy="723644"/>
          </a:xfrm>
        </p:grpSpPr>
        <p:sp>
          <p:nvSpPr>
            <p:cNvPr id="231" name="Google Shape;231;p29"/>
            <p:cNvSpPr/>
            <p:nvPr/>
          </p:nvSpPr>
          <p:spPr>
            <a:xfrm>
              <a:off x="2791525" y="1809031"/>
              <a:ext cx="1344600" cy="170400"/>
            </a:xfrm>
            <a:prstGeom prst="rect">
              <a:avLst/>
            </a:prstGeom>
            <a:solidFill>
              <a:srgbClr val="FFAB40">
                <a:alpha val="34620"/>
              </a:srgbClr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1954375" y="2270175"/>
              <a:ext cx="1167300" cy="262500"/>
            </a:xfrm>
            <a:prstGeom prst="rect">
              <a:avLst/>
            </a:prstGeom>
            <a:solidFill>
              <a:srgbClr val="FFAB40">
                <a:alpha val="34620"/>
              </a:srgbClr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9"/>
          <p:cNvSpPr/>
          <p:nvPr/>
        </p:nvSpPr>
        <p:spPr>
          <a:xfrm>
            <a:off x="3738563" y="3150292"/>
            <a:ext cx="3909300" cy="1917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1223400" y="3588850"/>
            <a:ext cx="66972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std::cout &lt;&lt; map&lt;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“foo”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)))&gt; &lt;&lt; std::endl;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aseline="30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4178648" y="3738550"/>
            <a:ext cx="1596300" cy="1917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Putting it all together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425675" y="1082050"/>
            <a:ext cx="8286300" cy="38310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 std::string map_value;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map_value&lt;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)))&gt;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475375" y="3600561"/>
            <a:ext cx="35757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2848350" y="4646861"/>
            <a:ext cx="1372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2085550" y="4646861"/>
            <a:ext cx="7026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1358025" y="4646861"/>
            <a:ext cx="6639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1358025" y="3600561"/>
            <a:ext cx="6639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507175" y="4646861"/>
            <a:ext cx="49626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425675" y="1082050"/>
            <a:ext cx="8286300" cy="38310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Value,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static_map_get()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static_map_get&lt;std::string,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)))&gt;()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830050" y="3614778"/>
            <a:ext cx="17241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2266550" y="3086111"/>
            <a:ext cx="457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1411525" y="3614786"/>
            <a:ext cx="457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1755475" y="4639811"/>
            <a:ext cx="9264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425675" y="1082050"/>
            <a:ext cx="8286300" cy="38310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static_map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static_map&lt;std::string, std::string&gt;;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map::get&lt;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)))&gt;()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1266200" y="4639786"/>
            <a:ext cx="1507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33"/>
          <p:cNvCxnSpPr/>
          <p:nvPr/>
        </p:nvCxnSpPr>
        <p:spPr>
          <a:xfrm rot="10800000" flipH="1">
            <a:off x="2020100" y="2830786"/>
            <a:ext cx="1051800" cy="18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425675" y="1082050"/>
            <a:ext cx="8286300" cy="38310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static_map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get_internal&lt;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(key2type(lambda))&gt;();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static_map&lt;std::string, std::string&gt;;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map::get(ID(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 baseline="300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2536125" y="2578844"/>
            <a:ext cx="1507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3" name="Google Shape;283;p34"/>
          <p:cNvCxnSpPr/>
          <p:nvPr/>
        </p:nvCxnSpPr>
        <p:spPr>
          <a:xfrm rot="10800000" flipH="1">
            <a:off x="2020100" y="2830786"/>
            <a:ext cx="1051800" cy="18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922025" y="4627425"/>
            <a:ext cx="1759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56750" y="4883150"/>
            <a:ext cx="7172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1</a:t>
            </a:r>
            <a:r>
              <a:rPr lang="en-GB" sz="900">
                <a:solidFill>
                  <a:schemeClr val="dk1"/>
                </a:solidFill>
              </a:rPr>
              <a:t>constexpr lambda is now being evaluated as a normal parameter which resolves the issue mentioned in the footnote of slides 15,16,17 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425675" y="1082050"/>
            <a:ext cx="8286300" cy="38310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static_map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static_assert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(std::is_convertible_v&lt;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(lambda()), Key&gt;);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get_internal&lt;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decltype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(key2type(lambda))&gt;();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static_map&lt;std::string, std::string&gt;;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map::get(ID(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837175" y="2401614"/>
            <a:ext cx="52356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56750" y="4883150"/>
            <a:ext cx="7172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1</a:t>
            </a:r>
            <a:r>
              <a:rPr lang="en-GB" sz="900">
                <a:solidFill>
                  <a:schemeClr val="dk1"/>
                </a:solidFill>
              </a:rPr>
              <a:t>constexpr lambda is now being evaluated as a normal parameter which resolves the issue mentioned in the footnote of slides 15,16,17 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301" name="Google Shape;30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What’s the performance?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418575" y="4506775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Just as fast as accessing a global variable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4795875" y="1663250"/>
            <a:ext cx="3602100" cy="2253300"/>
          </a:xfrm>
          <a:prstGeom prst="rect">
            <a:avLst/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mov</a:t>
            </a:r>
            <a:r>
              <a:rPr lang="en-GB" sz="1100"/>
              <a:t> </a:t>
            </a:r>
            <a:r>
              <a:rPr lang="en-GB" sz="1100">
                <a:solidFill>
                  <a:srgbClr val="4864AA"/>
                </a:solidFill>
              </a:rPr>
              <a:t>eax</a:t>
            </a:r>
            <a:r>
              <a:rPr lang="en-GB" sz="1100"/>
              <a:t>, </a:t>
            </a:r>
            <a:r>
              <a:rPr lang="en-GB" sz="1100">
                <a:solidFill>
                  <a:srgbClr val="008080"/>
                </a:solidFill>
              </a:rPr>
              <a:t>OFFSET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FLAT</a:t>
            </a:r>
            <a:r>
              <a:rPr lang="en-GB" sz="1100"/>
              <a:t>:</a:t>
            </a:r>
            <a:r>
              <a:rPr lang="en-GB" sz="1100">
                <a:solidFill>
                  <a:srgbClr val="008080"/>
                </a:solidFill>
              </a:rPr>
              <a:t>dummy_tIvalue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ret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8080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457475" y="3888000"/>
            <a:ext cx="34032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</a:rPr>
              <a:t>Compiler Explorer: </a:t>
            </a:r>
            <a:r>
              <a:rPr lang="en-GB" sz="1000" u="sng">
                <a:solidFill>
                  <a:schemeClr val="accent5"/>
                </a:solidFill>
                <a:hlinkClick r:id="rId3"/>
              </a:rPr>
              <a:t>https://gcc.godbolt.org/z/6CRZ9W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2"/>
              </a:solidFill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565725" y="1663250"/>
            <a:ext cx="4152000" cy="2253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getAge()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 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semi::static_map&lt;std::string,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map::get(ID(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Optional run-time lookup</a:t>
            </a:r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Impossible to write run-time version of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key2type...</a:t>
            </a:r>
            <a:endParaRPr baseline="3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1"/>
          </p:nvPr>
        </p:nvSpPr>
        <p:spPr>
          <a:xfrm>
            <a:off x="311700" y="3972300"/>
            <a:ext cx="73221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...but then all keys need to be known in advance.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1711500" y="148185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UniqueReturnType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key2type(Key key);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1743300" y="3404550"/>
            <a:ext cx="5721000" cy="5727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  (key == “food”)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get(ID(“food”));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(key == “drink”)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get(ID(“drink”));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"/>
          </p:nvPr>
        </p:nvSpPr>
        <p:spPr>
          <a:xfrm>
            <a:off x="343500" y="1972938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...also impossible to somehow call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GB">
                <a:solidFill>
                  <a:srgbClr val="FFFFFF"/>
                </a:solidFill>
              </a:rPr>
              <a:t> with run-time key</a:t>
            </a:r>
            <a:endParaRPr baseline="3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1711500" y="247245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 get(Lambda lambda);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1"/>
          </p:nvPr>
        </p:nvSpPr>
        <p:spPr>
          <a:xfrm>
            <a:off x="343500" y="2963538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We can write a big switch-like statement:</a:t>
            </a:r>
            <a:endParaRPr baseline="3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0188" cy="513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C:\Users\Administrator\Documents\Tencent Files\383121719\FileRecv\start_透明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4091" y="3248604"/>
            <a:ext cx="983672" cy="1209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Solution: maintain run-time map of pointers to static locals</a:t>
            </a:r>
            <a:endParaRPr baseline="3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2042850" y="1565125"/>
            <a:ext cx="50583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std::unordered_map&lt;Key, Value*&gt; runtime_map;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39"/>
          <p:cNvSpPr txBox="1">
            <a:spLocks noGrp="1"/>
          </p:cNvSpPr>
          <p:nvPr>
            <p:ph type="body" idx="1"/>
          </p:nvPr>
        </p:nvSpPr>
        <p:spPr>
          <a:xfrm>
            <a:off x="311700" y="2044200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Add to map when value is accessed via compile-time literal:</a:t>
            </a:r>
            <a:endParaRPr baseline="3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2078300" y="2495100"/>
            <a:ext cx="5058300" cy="16677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 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runtime_map[key] = &amp;value;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2342075" y="3414300"/>
            <a:ext cx="2229900" cy="18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6" name="Google Shape;336;p39"/>
          <p:cNvCxnSpPr/>
          <p:nvPr/>
        </p:nvCxnSpPr>
        <p:spPr>
          <a:xfrm flipH="1">
            <a:off x="4642900" y="3354125"/>
            <a:ext cx="614100" cy="149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37;p39"/>
          <p:cNvSpPr txBox="1"/>
          <p:nvPr/>
        </p:nvSpPr>
        <p:spPr>
          <a:xfrm>
            <a:off x="5257000" y="3052625"/>
            <a:ext cx="1404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Slow:</a:t>
            </a:r>
            <a:r>
              <a:rPr lang="en-GB" sz="1200">
                <a:solidFill>
                  <a:srgbClr val="FF0000"/>
                </a:solidFill>
              </a:rPr>
              <a:t> Executed every time </a:t>
            </a:r>
            <a:r>
              <a:rPr lang="en-GB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GB" sz="1200">
                <a:solidFill>
                  <a:srgbClr val="FF0000"/>
                </a:solidFill>
              </a:rPr>
              <a:t> is called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390175" y="4290250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Only add to map when get_internal is executed for the first time?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39" name="Google Shape;33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static local variable: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346" name="Google Shape;346;p40"/>
          <p:cNvSpPr txBox="1"/>
          <p:nvPr/>
        </p:nvSpPr>
        <p:spPr>
          <a:xfrm>
            <a:off x="2042850" y="1620950"/>
            <a:ext cx="51936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2281900" y="3197275"/>
            <a:ext cx="16884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/>
        </p:nvSpPr>
        <p:spPr>
          <a:xfrm>
            <a:off x="2042850" y="1620950"/>
            <a:ext cx="51936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static local variable: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356" name="Google Shape;356;p41"/>
          <p:cNvSpPr/>
          <p:nvPr/>
        </p:nvSpPr>
        <p:spPr>
          <a:xfrm>
            <a:off x="2281900" y="3197275"/>
            <a:ext cx="16884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7" name="Google Shape;357;p41"/>
          <p:cNvCxnSpPr/>
          <p:nvPr/>
        </p:nvCxnSpPr>
        <p:spPr>
          <a:xfrm rot="10800000" flipH="1">
            <a:off x="4009675" y="3197275"/>
            <a:ext cx="688200" cy="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" name="Google Shape;358;p41"/>
          <p:cNvSpPr txBox="1"/>
          <p:nvPr/>
        </p:nvSpPr>
        <p:spPr>
          <a:xfrm>
            <a:off x="4568076" y="2885075"/>
            <a:ext cx="168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0799" lvl="0" indent="-11389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Creates storage</a:t>
            </a:r>
            <a:endParaRPr sz="1000"/>
          </a:p>
          <a:p>
            <a:pPr marL="280799" lvl="0" indent="-113899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GB" sz="1000"/>
              <a:t>Calls constructor</a:t>
            </a:r>
            <a:endParaRPr sz="1000"/>
          </a:p>
        </p:txBody>
      </p:sp>
      <p:sp>
        <p:nvSpPr>
          <p:cNvPr id="359" name="Google Shape;35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/>
        </p:nvSpPr>
        <p:spPr>
          <a:xfrm>
            <a:off x="2042850" y="1620950"/>
            <a:ext cx="51792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ConstructorInvoker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ConstructorInvoker(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mem)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alignas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(Value)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char storage[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(Value)];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ConstructorInvoker invoker(storage);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&lt;Value*&gt; 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static local variable: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367" name="Google Shape;367;p42"/>
          <p:cNvSpPr/>
          <p:nvPr/>
        </p:nvSpPr>
        <p:spPr>
          <a:xfrm>
            <a:off x="2281900" y="3197275"/>
            <a:ext cx="4351500" cy="3978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2"/>
          <p:cNvSpPr txBox="1"/>
          <p:nvPr/>
        </p:nvSpPr>
        <p:spPr>
          <a:xfrm>
            <a:off x="383100" y="4434000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This change has no effect on the generated assembly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5080550" y="2181050"/>
            <a:ext cx="1439400" cy="1773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/>
        </p:nvSpPr>
        <p:spPr>
          <a:xfrm>
            <a:off x="2042850" y="1620950"/>
            <a:ext cx="51792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ConstructorInvoker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ConstructorInvoker(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mem)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alignas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(Value)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char storage[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(Value)];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ConstructorInvoker invoker(storage);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&lt;Value*&gt; 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6" name="Google Shape;37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Undefined behaviour?!?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2973950" y="3699050"/>
            <a:ext cx="2084100" cy="219900"/>
          </a:xfrm>
          <a:prstGeom prst="rect">
            <a:avLst/>
          </a:prstGeom>
          <a:solidFill>
            <a:srgbClr val="FF0000">
              <a:alpha val="4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43"/>
          <p:cNvGrpSpPr/>
          <p:nvPr/>
        </p:nvGrpSpPr>
        <p:grpSpPr>
          <a:xfrm>
            <a:off x="5349225" y="787763"/>
            <a:ext cx="3186551" cy="2124374"/>
            <a:chOff x="5349225" y="787763"/>
            <a:chExt cx="3186551" cy="2124374"/>
          </a:xfrm>
        </p:grpSpPr>
        <p:pic>
          <p:nvPicPr>
            <p:cNvPr id="380" name="Google Shape;380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49225" y="787763"/>
              <a:ext cx="3186551" cy="212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43"/>
            <p:cNvSpPr txBox="1"/>
            <p:nvPr/>
          </p:nvSpPr>
          <p:spPr>
            <a:xfrm>
              <a:off x="5782475" y="886350"/>
              <a:ext cx="24825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 dirty="0">
                  <a:solidFill>
                    <a:schemeClr val="dk1"/>
                  </a:solidFill>
                </a:rPr>
                <a:t>!! Undefined Behaviour!! </a:t>
              </a:r>
              <a:endParaRPr sz="2400" b="1" dirty="0"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43"/>
            <p:cNvSpPr txBox="1"/>
            <p:nvPr/>
          </p:nvSpPr>
          <p:spPr>
            <a:xfrm>
              <a:off x="5782475" y="2430813"/>
              <a:ext cx="24825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chemeClr val="dk1"/>
                  </a:solidFill>
                </a:rPr>
                <a:t>At cppcon??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sp>
        <p:nvSpPr>
          <p:cNvPr id="383" name="Google Shape;383;p43"/>
          <p:cNvSpPr txBox="1">
            <a:spLocks noGrp="1"/>
          </p:cNvSpPr>
          <p:nvPr>
            <p:ph type="body" idx="1"/>
          </p:nvPr>
        </p:nvSpPr>
        <p:spPr>
          <a:xfrm>
            <a:off x="397275" y="4063875"/>
            <a:ext cx="8102100" cy="11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No alignment issues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No aliasing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43"/>
          <p:cNvSpPr txBox="1"/>
          <p:nvPr/>
        </p:nvSpPr>
        <p:spPr>
          <a:xfrm>
            <a:off x="2085775" y="4810050"/>
            <a:ext cx="4086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3"/>
          <p:cNvSpPr txBox="1"/>
          <p:nvPr/>
        </p:nvSpPr>
        <p:spPr>
          <a:xfrm>
            <a:off x="99317" y="4254847"/>
            <a:ext cx="8215500" cy="14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GB" sz="1800" b="1">
                <a:solidFill>
                  <a:schemeClr val="dk1"/>
                </a:solidFill>
              </a:rPr>
              <a:t>No excuses: standard says </a:t>
            </a:r>
            <a:r>
              <a:rPr lang="en-GB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800" b="1">
                <a:solidFill>
                  <a:schemeClr val="dk1"/>
                </a:solidFill>
              </a:rPr>
              <a:t> to </a:t>
            </a:r>
            <a:r>
              <a:rPr lang="en-GB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 sz="1800" b="1">
                <a:solidFill>
                  <a:schemeClr val="dk1"/>
                </a:solidFill>
              </a:rPr>
              <a:t> is UB!</a:t>
            </a:r>
            <a:endParaRPr/>
          </a:p>
        </p:txBody>
      </p:sp>
      <p:sp>
        <p:nvSpPr>
          <p:cNvPr id="386" name="Google Shape;38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 txBox="1"/>
          <p:nvPr/>
        </p:nvSpPr>
        <p:spPr>
          <a:xfrm>
            <a:off x="2042850" y="1620950"/>
            <a:ext cx="51438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ConstructorInvoker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ConstructorInvoker(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mem)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alignas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(Value)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char storage[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(Value)];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ConstructorInvoker invoker(storage);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*std::launder(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&lt;Value*&gt; (storage));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Undefined behaviour?!?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394" name="Google Shape;394;p44"/>
          <p:cNvSpPr/>
          <p:nvPr/>
        </p:nvSpPr>
        <p:spPr>
          <a:xfrm>
            <a:off x="2986775" y="3708150"/>
            <a:ext cx="1028700" cy="184500"/>
          </a:xfrm>
          <a:prstGeom prst="rect">
            <a:avLst/>
          </a:prstGeom>
          <a:solidFill>
            <a:srgbClr val="00CC19">
              <a:alpha val="5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4"/>
          <p:cNvSpPr txBox="1">
            <a:spLocks noGrp="1"/>
          </p:cNvSpPr>
          <p:nvPr>
            <p:ph type="body" idx="1"/>
          </p:nvPr>
        </p:nvSpPr>
        <p:spPr>
          <a:xfrm>
            <a:off x="520950" y="4096850"/>
            <a:ext cx="8102100" cy="11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Meet the most obscure C++ function: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std::launder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Can be used to avoid UB in these types of cases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cppreference.com</a:t>
            </a:r>
            <a:r>
              <a:rPr lang="en-GB">
                <a:solidFill>
                  <a:srgbClr val="FFFFFF"/>
                </a:solidFill>
              </a:rPr>
              <a:t> shows exactly this example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6" name="Google Shape;39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/>
        </p:nvSpPr>
        <p:spPr>
          <a:xfrm>
            <a:off x="2042850" y="1620950"/>
            <a:ext cx="51792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ConstructorInvoker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ConstructorInvoker(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mem)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alignas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(Value)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char storage[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(Value)];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ConstructorInvoker invoker(storage);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&lt;Value*&gt; 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Controlling the construction with an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</a:t>
            </a:r>
            <a:r>
              <a:rPr lang="en-GB">
                <a:solidFill>
                  <a:srgbClr val="FFFFFF"/>
                </a:solidFill>
              </a:rPr>
              <a:t> flag 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404" name="Google Shape;404;p45"/>
          <p:cNvSpPr/>
          <p:nvPr/>
        </p:nvSpPr>
        <p:spPr>
          <a:xfrm>
            <a:off x="2281900" y="3384075"/>
            <a:ext cx="37059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/>
        </p:nvSpPr>
        <p:spPr>
          <a:xfrm>
            <a:off x="2042850" y="1620950"/>
            <a:ext cx="53211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alignas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(Value)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char storage[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(Value)];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(needs_init)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initialise(key, storage, needs_init); 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&lt;Value*&gt; 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1" name="Google Shape;41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Controlling the construction with a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needs_init</a:t>
            </a:r>
            <a:r>
              <a:rPr lang="en-GB">
                <a:solidFill>
                  <a:srgbClr val="FFFFFF"/>
                </a:solidFill>
              </a:rPr>
              <a:t> flag 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413" name="Google Shape;413;p46"/>
          <p:cNvSpPr/>
          <p:nvPr/>
        </p:nvSpPr>
        <p:spPr>
          <a:xfrm>
            <a:off x="2286450" y="2671475"/>
            <a:ext cx="5006700" cy="925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6"/>
          <p:cNvSpPr txBox="1">
            <a:spLocks noGrp="1"/>
          </p:cNvSpPr>
          <p:nvPr>
            <p:ph type="body" idx="1"/>
          </p:nvPr>
        </p:nvSpPr>
        <p:spPr>
          <a:xfrm>
            <a:off x="411475" y="4096850"/>
            <a:ext cx="81021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 more thread-safety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Generated code is faster: no more locks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Just like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STL</a:t>
            </a:r>
            <a:r>
              <a:rPr lang="en-GB">
                <a:solidFill>
                  <a:srgbClr val="FFFFFF"/>
                </a:solidFill>
              </a:rPr>
              <a:t> containers, we do not claim that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semi::map</a:t>
            </a:r>
            <a:r>
              <a:rPr lang="en-GB">
                <a:solidFill>
                  <a:srgbClr val="FFFFFF"/>
                </a:solidFill>
              </a:rPr>
              <a:t> is thread-safe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46"/>
          <p:cNvSpPr/>
          <p:nvPr/>
        </p:nvSpPr>
        <p:spPr>
          <a:xfrm>
            <a:off x="2605400" y="3041975"/>
            <a:ext cx="8946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 txBox="1"/>
          <p:nvPr/>
        </p:nvSpPr>
        <p:spPr>
          <a:xfrm>
            <a:off x="2042850" y="1620950"/>
            <a:ext cx="53211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alignas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(Value)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char storage[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(Value)];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(__builtin_expect(needs_init,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initialise(key, storage, needs_init); 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reinterpret_cast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&lt;Value*&gt; (storage);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Controlling the construction with a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needs_init</a:t>
            </a:r>
            <a:r>
              <a:rPr lang="en-GB">
                <a:solidFill>
                  <a:srgbClr val="FFFFFF"/>
                </a:solidFill>
              </a:rPr>
              <a:t> flag 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424" name="Google Shape;424;p47"/>
          <p:cNvSpPr txBox="1">
            <a:spLocks noGrp="1"/>
          </p:cNvSpPr>
          <p:nvPr>
            <p:ph type="body" idx="1"/>
          </p:nvPr>
        </p:nvSpPr>
        <p:spPr>
          <a:xfrm>
            <a:off x="411475" y="4096850"/>
            <a:ext cx="81021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 more thread-safety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Generated code is faster: no more locks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Just like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STL</a:t>
            </a:r>
            <a:r>
              <a:rPr lang="en-GB">
                <a:solidFill>
                  <a:srgbClr val="FFFFFF"/>
                </a:solidFill>
              </a:rPr>
              <a:t> containers, we do not claim that 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semi::map</a:t>
            </a:r>
            <a:r>
              <a:rPr lang="en-GB">
                <a:solidFill>
                  <a:srgbClr val="FFFFFF"/>
                </a:solidFill>
              </a:rPr>
              <a:t> is thread-safe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5" name="Google Shape;425;p47"/>
          <p:cNvSpPr/>
          <p:nvPr/>
        </p:nvSpPr>
        <p:spPr>
          <a:xfrm>
            <a:off x="2438000" y="3190175"/>
            <a:ext cx="31242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sp>
        <p:nvSpPr>
          <p:cNvPr id="427" name="Google Shape;427;p47"/>
          <p:cNvSpPr/>
          <p:nvPr/>
        </p:nvSpPr>
        <p:spPr>
          <a:xfrm>
            <a:off x="2605400" y="3041975"/>
            <a:ext cx="29568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initialise</a:t>
            </a:r>
            <a:r>
              <a:rPr lang="en-GB">
                <a:solidFill>
                  <a:srgbClr val="FFFFFF"/>
                </a:solidFill>
              </a:rPr>
              <a:t> 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4" name="Google Shape;434;p48"/>
          <p:cNvSpPr txBox="1"/>
          <p:nvPr/>
        </p:nvSpPr>
        <p:spPr>
          <a:xfrm>
            <a:off x="777025" y="1450975"/>
            <a:ext cx="73710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                   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                            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5" name="Google Shape;435;p48"/>
          <p:cNvSpPr/>
          <p:nvPr/>
        </p:nvSpPr>
        <p:spPr>
          <a:xfrm>
            <a:off x="2948800" y="2012500"/>
            <a:ext cx="13080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GB"/>
          </a:p>
        </p:txBody>
      </p:sp>
      <p:sp>
        <p:nvSpPr>
          <p:cNvPr id="5" name="矩形 4"/>
          <p:cNvSpPr/>
          <p:nvPr/>
        </p:nvSpPr>
        <p:spPr>
          <a:xfrm>
            <a:off x="1743966" y="630625"/>
            <a:ext cx="1011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安全检查</a:t>
            </a:r>
            <a:endParaRPr lang="zh-CN" altLang="en-US" sz="1600" b="1" dirty="0"/>
          </a:p>
        </p:txBody>
      </p:sp>
      <p:cxnSp>
        <p:nvCxnSpPr>
          <p:cNvPr id="6" name="直接连接符 15"/>
          <p:cNvCxnSpPr>
            <a:endCxn id="7" idx="1"/>
          </p:cNvCxnSpPr>
          <p:nvPr/>
        </p:nvCxnSpPr>
        <p:spPr>
          <a:xfrm>
            <a:off x="2791691" y="803564"/>
            <a:ext cx="871130" cy="363484"/>
          </a:xfrm>
          <a:prstGeom prst="curvedConnector3">
            <a:avLst>
              <a:gd name="adj1" fmla="val 50000"/>
            </a:avLst>
          </a:prstGeom>
          <a:ln w="444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62821" y="997771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探测</a:t>
            </a:r>
            <a:endParaRPr lang="zh-CN" altLang="en-US" sz="1600" b="1" dirty="0"/>
          </a:p>
        </p:txBody>
      </p:sp>
      <p:sp>
        <p:nvSpPr>
          <p:cNvPr id="8" name="矩形 7"/>
          <p:cNvSpPr/>
          <p:nvPr/>
        </p:nvSpPr>
        <p:spPr>
          <a:xfrm>
            <a:off x="5297656" y="1226370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计算</a:t>
            </a:r>
            <a:endParaRPr lang="zh-CN" altLang="en-US" sz="1600" b="1" dirty="0"/>
          </a:p>
        </p:txBody>
      </p:sp>
      <p:cxnSp>
        <p:nvCxnSpPr>
          <p:cNvPr id="9" name="直接连接符 15"/>
          <p:cNvCxnSpPr/>
          <p:nvPr/>
        </p:nvCxnSpPr>
        <p:spPr>
          <a:xfrm>
            <a:off x="4274128" y="1177636"/>
            <a:ext cx="928254" cy="221673"/>
          </a:xfrm>
          <a:prstGeom prst="curvedConnector3">
            <a:avLst>
              <a:gd name="adj1" fmla="val 50000"/>
            </a:avLst>
          </a:prstGeom>
          <a:ln w="444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52384" y="1766698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/>
              <a:t>反射</a:t>
            </a:r>
            <a:endParaRPr lang="zh-CN" altLang="en-US" sz="1600" b="1" dirty="0"/>
          </a:p>
        </p:txBody>
      </p:sp>
      <p:cxnSp>
        <p:nvCxnSpPr>
          <p:cNvPr id="11" name="直接连接符 15"/>
          <p:cNvCxnSpPr/>
          <p:nvPr/>
        </p:nvCxnSpPr>
        <p:spPr>
          <a:xfrm>
            <a:off x="5881255" y="1461653"/>
            <a:ext cx="762000" cy="491837"/>
          </a:xfrm>
          <a:prstGeom prst="curvedConnector3">
            <a:avLst>
              <a:gd name="adj1" fmla="val 50000"/>
            </a:avLst>
          </a:prstGeom>
          <a:ln w="444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initialise</a:t>
            </a:r>
            <a:r>
              <a:rPr lang="en-GB">
                <a:solidFill>
                  <a:srgbClr val="FFFFFF"/>
                </a:solidFill>
              </a:rPr>
              <a:t> 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3" name="Google Shape;443;p49"/>
          <p:cNvSpPr txBox="1"/>
          <p:nvPr/>
        </p:nvSpPr>
        <p:spPr>
          <a:xfrm>
            <a:off x="777025" y="1450975"/>
            <a:ext cx="73710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runtime_map.try_emplace(key,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                           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std::unorederd_map&lt;Key, std::unique_ptr&lt;Value              &gt;&gt; runtime_map;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4" name="Google Shape;444;p49"/>
          <p:cNvSpPr txBox="1">
            <a:spLocks noGrp="1"/>
          </p:cNvSpPr>
          <p:nvPr>
            <p:ph type="body" idx="1"/>
          </p:nvPr>
        </p:nvSpPr>
        <p:spPr>
          <a:xfrm>
            <a:off x="411475" y="4096850"/>
            <a:ext cx="81021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Add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FFFFFF"/>
                </a:solidFill>
              </a:rPr>
              <a:t> to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runtime_map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9"/>
          <p:cNvSpPr/>
          <p:nvPr/>
        </p:nvSpPr>
        <p:spPr>
          <a:xfrm>
            <a:off x="3445425" y="3559100"/>
            <a:ext cx="3039000" cy="184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452" name="Google Shape;452;p5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initialise</a:t>
            </a:r>
            <a:r>
              <a:rPr lang="en-GB">
                <a:solidFill>
                  <a:srgbClr val="FFFFFF"/>
                </a:solidFill>
              </a:rPr>
              <a:t> 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777025" y="1450975"/>
            <a:ext cx="73710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runtime_map.try_emplace(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Value, ValueDeleter{needs_init});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ValueDeleter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()(Value* v) { v-&gt;~Value();                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std::unorederd_map&lt;Key, std::unique_ptr&lt;Value, ValueDeleter&gt;&gt; runtime_map;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body" idx="1"/>
          </p:nvPr>
        </p:nvSpPr>
        <p:spPr>
          <a:xfrm>
            <a:off x="411475" y="4096850"/>
            <a:ext cx="81021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Add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FFFFFF"/>
                </a:solidFill>
              </a:rPr>
              <a:t> to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runtime_map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Ensure that destructor is called but that storage is </a:t>
            </a:r>
            <a:r>
              <a:rPr lang="en-GB" b="1" u="sng">
                <a:solidFill>
                  <a:srgbClr val="FFFFFF"/>
                </a:solidFill>
              </a:rPr>
              <a:t>not</a:t>
            </a:r>
            <a:r>
              <a:rPr lang="en-GB">
                <a:solidFill>
                  <a:srgbClr val="FFFFFF"/>
                </a:solidFill>
              </a:rPr>
              <a:t> deallocated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5" name="Google Shape;455;p50"/>
          <p:cNvSpPr/>
          <p:nvPr/>
        </p:nvSpPr>
        <p:spPr>
          <a:xfrm>
            <a:off x="4451514" y="1972275"/>
            <a:ext cx="20382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0"/>
          <p:cNvSpPr/>
          <p:nvPr/>
        </p:nvSpPr>
        <p:spPr>
          <a:xfrm>
            <a:off x="3342925" y="2848325"/>
            <a:ext cx="10989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463" name="Google Shape;463;p5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initialise</a:t>
            </a:r>
            <a:r>
              <a:rPr lang="en-GB">
                <a:solidFill>
                  <a:srgbClr val="FFFFFF"/>
                </a:solidFill>
              </a:rPr>
              <a:t> 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4" name="Google Shape;464;p51"/>
          <p:cNvSpPr txBox="1"/>
          <p:nvPr/>
        </p:nvSpPr>
        <p:spPr>
          <a:xfrm>
            <a:off x="777025" y="1450975"/>
            <a:ext cx="73710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runtime_map.try_emplace(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Value, ValueDeleter{needs_init});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ValueDeleter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()(Value* v) { v-&gt;~Value(); 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std::unorederd_map&lt;Key, std::unique_ptr&lt;Value, ValueDeleter&gt;&gt; runtime_map;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5" name="Google Shape;465;p51"/>
          <p:cNvSpPr txBox="1">
            <a:spLocks noGrp="1"/>
          </p:cNvSpPr>
          <p:nvPr>
            <p:ph type="body" idx="1"/>
          </p:nvPr>
        </p:nvSpPr>
        <p:spPr>
          <a:xfrm>
            <a:off x="411475" y="4096850"/>
            <a:ext cx="8102100" cy="1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Add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FFFFFF"/>
                </a:solidFill>
              </a:rPr>
              <a:t> to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runtime_map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Ensure that destructor is called but that storage is </a:t>
            </a:r>
            <a:r>
              <a:rPr lang="en-GB" b="1" u="sng">
                <a:solidFill>
                  <a:srgbClr val="FFFFFF"/>
                </a:solidFill>
              </a:rPr>
              <a:t>not</a:t>
            </a:r>
            <a:r>
              <a:rPr lang="en-GB">
                <a:solidFill>
                  <a:srgbClr val="FFFFFF"/>
                </a:solidFill>
              </a:rPr>
              <a:t> deallocated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51"/>
          <p:cNvSpPr/>
          <p:nvPr/>
        </p:nvSpPr>
        <p:spPr>
          <a:xfrm>
            <a:off x="4451514" y="1972275"/>
            <a:ext cx="20382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1"/>
          <p:cNvSpPr/>
          <p:nvPr/>
        </p:nvSpPr>
        <p:spPr>
          <a:xfrm>
            <a:off x="4451525" y="2834125"/>
            <a:ext cx="15717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/>
        </p:nvSpPr>
        <p:spPr>
          <a:xfrm>
            <a:off x="2042850" y="1489850"/>
            <a:ext cx="5179200" cy="1958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*runtime_map[key];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semi::static_map&lt;std::string, std::string&gt;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std::string key;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std::cin &gt;&gt; key;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map::get(key);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4" name="Google Shape;47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475" name="Google Shape;475;p5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Getting a value from a runtime key is now trivial!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476" name="Google Shape;476;p52"/>
          <p:cNvSpPr txBox="1">
            <a:spLocks noGrp="1"/>
          </p:cNvSpPr>
          <p:nvPr>
            <p:ph type="body" idx="1"/>
          </p:nvPr>
        </p:nvSpPr>
        <p:spPr>
          <a:xfrm>
            <a:off x="520950" y="3561425"/>
            <a:ext cx="81021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We also need to account for the case where a value is accessed via run-time key </a:t>
            </a:r>
            <a:r>
              <a:rPr lang="en-GB" u="sng">
                <a:solidFill>
                  <a:srgbClr val="FFFFFF"/>
                </a:solidFill>
              </a:rPr>
              <a:t>first</a:t>
            </a:r>
            <a:r>
              <a:rPr lang="en-GB">
                <a:solidFill>
                  <a:srgbClr val="FFFFFF"/>
                </a:solidFill>
              </a:rPr>
              <a:t> and </a:t>
            </a:r>
            <a:r>
              <a:rPr lang="en-GB" b="1">
                <a:solidFill>
                  <a:srgbClr val="FFFFFF"/>
                </a:solidFill>
              </a:rPr>
              <a:t>then</a:t>
            </a:r>
            <a:r>
              <a:rPr lang="en-GB">
                <a:solidFill>
                  <a:srgbClr val="FFFFFF"/>
                </a:solidFill>
              </a:rPr>
              <a:t> via a compile-time key literal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Not very interesting: see full-code for details on how this is done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7" name="Google Shape;47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483" name="Google Shape;483;p5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Additional benefit: we can now also remove values from our map at run-time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484" name="Google Shape;484;p53"/>
          <p:cNvSpPr txBox="1"/>
          <p:nvPr/>
        </p:nvSpPr>
        <p:spPr>
          <a:xfrm>
            <a:off x="900750" y="1527175"/>
            <a:ext cx="7342500" cy="24759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clear()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runtime_map.clear();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erase(Lambda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runtime_map.erase(lambda());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std::unordered_map&lt;Key, std::unique_ptr&lt;Value, ValueDeleter&gt;&gt; runtime_map;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5" name="Google Shape;485;p53"/>
          <p:cNvSpPr txBox="1"/>
          <p:nvPr/>
        </p:nvSpPr>
        <p:spPr>
          <a:xfrm>
            <a:off x="390175" y="4290250"/>
            <a:ext cx="805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Removes both from runtime_map and compile-time map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486" name="Google Shape;48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492" name="Google Shape;492;p5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And what about performance?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493" name="Google Shape;493;p54"/>
          <p:cNvSpPr txBox="1"/>
          <p:nvPr/>
        </p:nvSpPr>
        <p:spPr>
          <a:xfrm>
            <a:off x="4795875" y="1663250"/>
            <a:ext cx="3602100" cy="2253300"/>
          </a:xfrm>
          <a:prstGeom prst="rect">
            <a:avLst/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cmpb</a:t>
            </a:r>
            <a:r>
              <a:rPr lang="en-GB" sz="1100"/>
              <a:t> </a:t>
            </a:r>
            <a:r>
              <a:rPr lang="en-GB" sz="1100">
                <a:solidFill>
                  <a:srgbClr val="3030C0"/>
                </a:solidFill>
              </a:rPr>
              <a:t>$0</a:t>
            </a:r>
            <a:r>
              <a:rPr lang="en-GB" sz="1100"/>
              <a:t>, </a:t>
            </a:r>
            <a:r>
              <a:rPr lang="en-GB" sz="1100">
                <a:solidFill>
                  <a:srgbClr val="008080"/>
                </a:solidFill>
              </a:rPr>
              <a:t>map::needs_init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jne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initialise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movl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map::storage</a:t>
            </a:r>
            <a:r>
              <a:rPr lang="en-GB" sz="1100"/>
              <a:t>, </a:t>
            </a:r>
            <a:r>
              <a:rPr lang="en-GB" sz="1100">
                <a:solidFill>
                  <a:srgbClr val="4864AA"/>
                </a:solidFill>
              </a:rPr>
              <a:t>%eax</a:t>
            </a:r>
            <a:endParaRPr sz="1100">
              <a:solidFill>
                <a:srgbClr val="4864A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ret</a:t>
            </a:r>
            <a:endParaRPr sz="11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</a:rPr>
              <a:t>.initialise: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.</a:t>
            </a:r>
            <a:endParaRPr sz="11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/>
              <a:t>Lots of code</a:t>
            </a:r>
            <a:endParaRPr sz="11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.</a:t>
            </a:r>
            <a:endParaRPr sz="1100">
              <a:solidFill>
                <a:srgbClr val="008080"/>
              </a:solidFill>
            </a:endParaRPr>
          </a:p>
        </p:txBody>
      </p:sp>
      <p:sp>
        <p:nvSpPr>
          <p:cNvPr id="494" name="Google Shape;494;p54"/>
          <p:cNvSpPr txBox="1"/>
          <p:nvPr/>
        </p:nvSpPr>
        <p:spPr>
          <a:xfrm>
            <a:off x="565725" y="1663250"/>
            <a:ext cx="4152000" cy="2253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getAge()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 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semi::static_map&lt;std::string,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map::get(ID(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"age"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5" name="Google Shape;495;p54"/>
          <p:cNvSpPr/>
          <p:nvPr/>
        </p:nvSpPr>
        <p:spPr>
          <a:xfrm>
            <a:off x="6274825" y="2792650"/>
            <a:ext cx="184500" cy="9363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4"/>
          <p:cNvSpPr txBox="1"/>
          <p:nvPr/>
        </p:nvSpPr>
        <p:spPr>
          <a:xfrm>
            <a:off x="6537425" y="2916700"/>
            <a:ext cx="950700" cy="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Only executed the first time value is accessed</a:t>
            </a:r>
            <a:endParaRPr sz="1000"/>
          </a:p>
        </p:txBody>
      </p:sp>
      <p:sp>
        <p:nvSpPr>
          <p:cNvPr id="497" name="Google Shape;497;p54"/>
          <p:cNvSpPr txBox="1"/>
          <p:nvPr/>
        </p:nvSpPr>
        <p:spPr>
          <a:xfrm>
            <a:off x="4762275" y="3888000"/>
            <a:ext cx="33396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</a:rPr>
              <a:t>Compiler Explorer: 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https://gcc.godbolt.org/z/g7Rb4Z</a:t>
            </a:r>
            <a:endParaRPr sz="1000"/>
          </a:p>
        </p:txBody>
      </p:sp>
      <p:sp>
        <p:nvSpPr>
          <p:cNvPr id="498" name="Google Shape;498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But everything is static?</a:t>
            </a:r>
            <a:endParaRPr/>
          </a:p>
        </p:txBody>
      </p:sp>
      <p:sp>
        <p:nvSpPr>
          <p:cNvPr id="504" name="Google Shape;504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510" name="Google Shape;510;p56"/>
          <p:cNvSpPr txBox="1"/>
          <p:nvPr/>
        </p:nvSpPr>
        <p:spPr>
          <a:xfrm>
            <a:off x="978600" y="1069975"/>
            <a:ext cx="7186800" cy="27630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static_map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static_map()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 i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get(Lambda lambda);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 i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erase(Lamnda lambda);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 i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clear();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1" name="Google Shape;511;p56"/>
          <p:cNvSpPr txBox="1">
            <a:spLocks noGrp="1"/>
          </p:cNvSpPr>
          <p:nvPr>
            <p:ph type="body" idx="1"/>
          </p:nvPr>
        </p:nvSpPr>
        <p:spPr>
          <a:xfrm>
            <a:off x="520950" y="3912750"/>
            <a:ext cx="81021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Storage needs to be static!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So all methods declared static as well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No per-instance storage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2" name="Google Shape;51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518" name="Google Shape;518;p5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Caches are often used in singletons anyway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9" name="Google Shape;519;p57"/>
          <p:cNvSpPr txBox="1"/>
          <p:nvPr/>
        </p:nvSpPr>
        <p:spPr>
          <a:xfrm>
            <a:off x="1203000" y="2083556"/>
            <a:ext cx="6738000" cy="14595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JavaMethod getMethod(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std::string&amp; methodName)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cache = semi::static_map&lt;std::string, JavaMethod     &gt; cache;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cache::get(methodName);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0" name="Google Shape;52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Do you really need a non-static map?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21" name="Google Shape;521;p57"/>
          <p:cNvGrpSpPr/>
          <p:nvPr/>
        </p:nvGrpSpPr>
        <p:grpSpPr>
          <a:xfrm>
            <a:off x="4069425" y="2681650"/>
            <a:ext cx="2791050" cy="819500"/>
            <a:chOff x="4069425" y="2529250"/>
            <a:chExt cx="2791050" cy="819500"/>
          </a:xfrm>
        </p:grpSpPr>
        <p:cxnSp>
          <p:nvCxnSpPr>
            <p:cNvPr id="522" name="Google Shape;522;p57"/>
            <p:cNvCxnSpPr/>
            <p:nvPr/>
          </p:nvCxnSpPr>
          <p:spPr>
            <a:xfrm>
              <a:off x="4297425" y="2737936"/>
              <a:ext cx="347700" cy="85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3" name="Google Shape;523;p57"/>
            <p:cNvSpPr txBox="1"/>
            <p:nvPr/>
          </p:nvSpPr>
          <p:spPr>
            <a:xfrm>
              <a:off x="4596975" y="2683050"/>
              <a:ext cx="2263500" cy="6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0000"/>
                  </a:solidFill>
                </a:rPr>
                <a:t>Collision if semi-map with same Key/Value types exists anywhere else in the code</a:t>
              </a:r>
              <a:endParaRPr sz="1100">
                <a:solidFill>
                  <a:srgbClr val="FF0000"/>
                </a:solidFill>
              </a:endParaRPr>
            </a:p>
          </p:txBody>
        </p:sp>
        <p:sp>
          <p:nvSpPr>
            <p:cNvPr id="524" name="Google Shape;524;p57"/>
            <p:cNvSpPr/>
            <p:nvPr/>
          </p:nvSpPr>
          <p:spPr>
            <a:xfrm>
              <a:off x="4069425" y="2529250"/>
              <a:ext cx="2308500" cy="175500"/>
            </a:xfrm>
            <a:prstGeom prst="rect">
              <a:avLst/>
            </a:prstGeom>
            <a:solidFill>
              <a:srgbClr val="FF0000">
                <a:alpha val="4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57"/>
          <p:cNvSpPr txBox="1">
            <a:spLocks noGrp="1"/>
          </p:cNvSpPr>
          <p:nvPr>
            <p:ph type="body" idx="1"/>
          </p:nvPr>
        </p:nvSpPr>
        <p:spPr>
          <a:xfrm>
            <a:off x="205275" y="3628845"/>
            <a:ext cx="85206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Life-time can still be managed with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r>
              <a:rPr lang="en-GB">
                <a:solidFill>
                  <a:srgbClr val="FFFFFF"/>
                </a:solidFill>
              </a:rPr>
              <a:t>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6" name="Google Shape;52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532" name="Google Shape;532;p5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Caches are often used in singletons anyway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3" name="Google Shape;533;p58"/>
          <p:cNvSpPr txBox="1"/>
          <p:nvPr/>
        </p:nvSpPr>
        <p:spPr>
          <a:xfrm>
            <a:off x="390175" y="4673325"/>
            <a:ext cx="80592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sz="1800" b="1">
                <a:solidFill>
                  <a:srgbClr val="FFFFFF"/>
                </a:solidFill>
              </a:rPr>
              <a:t>But I still really need a non-static map - is this possible?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534" name="Google Shape;534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Do you really need a non-static map?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5" name="Google Shape;535;p58"/>
          <p:cNvSpPr txBox="1">
            <a:spLocks noGrp="1"/>
          </p:cNvSpPr>
          <p:nvPr>
            <p:ph type="body" idx="1"/>
          </p:nvPr>
        </p:nvSpPr>
        <p:spPr>
          <a:xfrm>
            <a:off x="205275" y="3628845"/>
            <a:ext cx="85206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Life-time can still be managed with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r>
              <a:rPr lang="en-GB">
                <a:solidFill>
                  <a:srgbClr val="FFFFFF"/>
                </a:solidFill>
              </a:rPr>
              <a:t>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58"/>
          <p:cNvSpPr txBox="1"/>
          <p:nvPr/>
        </p:nvSpPr>
        <p:spPr>
          <a:xfrm>
            <a:off x="1203000" y="2083556"/>
            <a:ext cx="6738000" cy="14595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JavaMethod getMethod(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std::string&amp; methodName)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Tag {};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cache = semi::static_map&lt;std::string, JavaMethod, Tag&gt; cache;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cache::get(methodName);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7" name="Google Shape;537;p58"/>
          <p:cNvSpPr/>
          <p:nvPr/>
        </p:nvSpPr>
        <p:spPr>
          <a:xfrm>
            <a:off x="6130519" y="2691928"/>
            <a:ext cx="290100" cy="175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8"/>
          <p:cNvSpPr/>
          <p:nvPr/>
        </p:nvSpPr>
        <p:spPr>
          <a:xfrm>
            <a:off x="1437425" y="2516425"/>
            <a:ext cx="1208700" cy="1755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GB"/>
              <a:t>Introduction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545" name="Google Shape;545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Normal runtime-maps: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b="1">
                <a:solidFill>
                  <a:srgbClr val="FFFFFF"/>
                </a:solidFill>
              </a:rPr>
              <a:t> pointer points to a map of keys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46" name="Google Shape;546;p59"/>
          <p:cNvSpPr txBox="1"/>
          <p:nvPr/>
        </p:nvSpPr>
        <p:spPr>
          <a:xfrm>
            <a:off x="1203000" y="1659475"/>
            <a:ext cx="6738000" cy="3120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7" name="Google Shape;547;p59"/>
          <p:cNvSpPr txBox="1"/>
          <p:nvPr/>
        </p:nvSpPr>
        <p:spPr>
          <a:xfrm>
            <a:off x="1298300" y="2044950"/>
            <a:ext cx="3731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Instance A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(this = 0x7f000100)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std::map&lt;std::string, int&gt;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8" name="Google Shape;548;p59"/>
          <p:cNvSpPr txBox="1"/>
          <p:nvPr/>
        </p:nvSpPr>
        <p:spPr>
          <a:xfrm>
            <a:off x="1298300" y="3102325"/>
            <a:ext cx="3731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Instance B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(this = 0x7f000200)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std::map&lt;std::string, int&gt;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9" name="Google Shape;549;p59"/>
          <p:cNvSpPr txBox="1"/>
          <p:nvPr/>
        </p:nvSpPr>
        <p:spPr>
          <a:xfrm>
            <a:off x="1298300" y="3891650"/>
            <a:ext cx="3731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Instance C</a:t>
            </a:r>
            <a:endParaRPr sz="10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(this = 0x7f000300)</a:t>
            </a:r>
            <a:endParaRPr sz="10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std::map&lt;std::string, int&gt;</a:t>
            </a:r>
            <a:endParaRPr sz="10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50" name="Google Shape;550;p59"/>
          <p:cNvGrpSpPr/>
          <p:nvPr/>
        </p:nvGrpSpPr>
        <p:grpSpPr>
          <a:xfrm>
            <a:off x="3309433" y="1820129"/>
            <a:ext cx="1860791" cy="992628"/>
            <a:chOff x="4143175" y="1743922"/>
            <a:chExt cx="1101712" cy="992628"/>
          </a:xfrm>
        </p:grpSpPr>
        <p:cxnSp>
          <p:nvCxnSpPr>
            <p:cNvPr id="551" name="Google Shape;551;p59"/>
            <p:cNvCxnSpPr/>
            <p:nvPr/>
          </p:nvCxnSpPr>
          <p:spPr>
            <a:xfrm>
              <a:off x="4143175" y="22418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9"/>
            <p:cNvCxnSpPr/>
            <p:nvPr/>
          </p:nvCxnSpPr>
          <p:spPr>
            <a:xfrm>
              <a:off x="4675375" y="22418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59"/>
            <p:cNvCxnSpPr/>
            <p:nvPr/>
          </p:nvCxnSpPr>
          <p:spPr>
            <a:xfrm rot="-5400000">
              <a:off x="4446775" y="24704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59"/>
            <p:cNvCxnSpPr/>
            <p:nvPr/>
          </p:nvCxnSpPr>
          <p:spPr>
            <a:xfrm rot="-5400000">
              <a:off x="4446775" y="20132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9"/>
            <p:cNvCxnSpPr/>
            <p:nvPr/>
          </p:nvCxnSpPr>
          <p:spPr>
            <a:xfrm>
              <a:off x="4712687" y="2734522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59"/>
            <p:cNvCxnSpPr/>
            <p:nvPr/>
          </p:nvCxnSpPr>
          <p:spPr>
            <a:xfrm>
              <a:off x="4705592" y="1743922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59"/>
          <p:cNvSpPr txBox="1"/>
          <p:nvPr/>
        </p:nvSpPr>
        <p:spPr>
          <a:xfrm>
            <a:off x="5111925" y="1659475"/>
            <a:ext cx="1206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8761D"/>
                </a:solidFill>
              </a:rPr>
              <a:t>“height”, 67</a:t>
            </a:r>
            <a:endParaRPr sz="1100">
              <a:solidFill>
                <a:srgbClr val="38761D"/>
              </a:solidFill>
            </a:endParaRPr>
          </a:p>
        </p:txBody>
      </p:sp>
      <p:sp>
        <p:nvSpPr>
          <p:cNvPr id="558" name="Google Shape;558;p59"/>
          <p:cNvSpPr txBox="1"/>
          <p:nvPr/>
        </p:nvSpPr>
        <p:spPr>
          <a:xfrm>
            <a:off x="5111925" y="2116675"/>
            <a:ext cx="1206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8761D"/>
                </a:solidFill>
              </a:rPr>
              <a:t>“width”, 110</a:t>
            </a:r>
            <a:endParaRPr sz="1100">
              <a:solidFill>
                <a:srgbClr val="38761D"/>
              </a:solidFill>
            </a:endParaRPr>
          </a:p>
        </p:txBody>
      </p:sp>
      <p:sp>
        <p:nvSpPr>
          <p:cNvPr id="559" name="Google Shape;559;p59"/>
          <p:cNvSpPr txBox="1"/>
          <p:nvPr/>
        </p:nvSpPr>
        <p:spPr>
          <a:xfrm>
            <a:off x="5099569" y="2623808"/>
            <a:ext cx="1206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8761D"/>
                </a:solidFill>
              </a:rPr>
              <a:t>“depth”, 80</a:t>
            </a:r>
            <a:endParaRPr sz="1100">
              <a:solidFill>
                <a:srgbClr val="38761D"/>
              </a:solidFill>
            </a:endParaRPr>
          </a:p>
        </p:txBody>
      </p:sp>
      <p:cxnSp>
        <p:nvCxnSpPr>
          <p:cNvPr id="560" name="Google Shape;560;p59"/>
          <p:cNvCxnSpPr/>
          <p:nvPr/>
        </p:nvCxnSpPr>
        <p:spPr>
          <a:xfrm rot="10800000" flipH="1">
            <a:off x="3384075" y="3461100"/>
            <a:ext cx="12507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59"/>
          <p:cNvCxnSpPr/>
          <p:nvPr/>
        </p:nvCxnSpPr>
        <p:spPr>
          <a:xfrm rot="10800000">
            <a:off x="4636675" y="3423625"/>
            <a:ext cx="0" cy="3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59"/>
          <p:cNvCxnSpPr/>
          <p:nvPr/>
        </p:nvCxnSpPr>
        <p:spPr>
          <a:xfrm rot="10800000">
            <a:off x="4636675" y="3121450"/>
            <a:ext cx="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59"/>
          <p:cNvCxnSpPr/>
          <p:nvPr/>
        </p:nvCxnSpPr>
        <p:spPr>
          <a:xfrm>
            <a:off x="4636487" y="3801322"/>
            <a:ext cx="53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59"/>
          <p:cNvCxnSpPr/>
          <p:nvPr/>
        </p:nvCxnSpPr>
        <p:spPr>
          <a:xfrm>
            <a:off x="4629392" y="3115522"/>
            <a:ext cx="53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59"/>
          <p:cNvSpPr txBox="1"/>
          <p:nvPr/>
        </p:nvSpPr>
        <p:spPr>
          <a:xfrm>
            <a:off x="5111925" y="2959000"/>
            <a:ext cx="1206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86E8"/>
                </a:solidFill>
              </a:rPr>
              <a:t>“age”, 43</a:t>
            </a:r>
            <a:endParaRPr sz="1100">
              <a:solidFill>
                <a:srgbClr val="4A86E8"/>
              </a:solidFill>
            </a:endParaRPr>
          </a:p>
        </p:txBody>
      </p:sp>
      <p:sp>
        <p:nvSpPr>
          <p:cNvPr id="566" name="Google Shape;566;p59"/>
          <p:cNvSpPr txBox="1"/>
          <p:nvPr/>
        </p:nvSpPr>
        <p:spPr>
          <a:xfrm>
            <a:off x="5099311" y="3595669"/>
            <a:ext cx="1206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86E8"/>
                </a:solidFill>
              </a:rPr>
              <a:t>“height”, 178</a:t>
            </a:r>
            <a:endParaRPr sz="1100">
              <a:solidFill>
                <a:srgbClr val="4A86E8"/>
              </a:solidFill>
            </a:endParaRPr>
          </a:p>
        </p:txBody>
      </p:sp>
      <p:cxnSp>
        <p:nvCxnSpPr>
          <p:cNvPr id="567" name="Google Shape;567;p59"/>
          <p:cNvCxnSpPr/>
          <p:nvPr/>
        </p:nvCxnSpPr>
        <p:spPr>
          <a:xfrm>
            <a:off x="3405350" y="4214125"/>
            <a:ext cx="12345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59"/>
          <p:cNvCxnSpPr/>
          <p:nvPr/>
        </p:nvCxnSpPr>
        <p:spPr>
          <a:xfrm>
            <a:off x="4641103" y="4223050"/>
            <a:ext cx="53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59"/>
          <p:cNvSpPr txBox="1"/>
          <p:nvPr/>
        </p:nvSpPr>
        <p:spPr>
          <a:xfrm>
            <a:off x="5111925" y="4025800"/>
            <a:ext cx="1206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86E8"/>
                </a:solidFill>
              </a:rPr>
              <a:t>“depth”, 32</a:t>
            </a:r>
            <a:endParaRPr sz="1100">
              <a:solidFill>
                <a:srgbClr val="4A86E8"/>
              </a:solidFill>
            </a:endParaRPr>
          </a:p>
        </p:txBody>
      </p:sp>
      <p:sp>
        <p:nvSpPr>
          <p:cNvPr id="570" name="Google Shape;570;p59"/>
          <p:cNvSpPr txBox="1"/>
          <p:nvPr/>
        </p:nvSpPr>
        <p:spPr>
          <a:xfrm>
            <a:off x="1989850" y="4724950"/>
            <a:ext cx="10215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Instances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59"/>
          <p:cNvSpPr txBox="1"/>
          <p:nvPr/>
        </p:nvSpPr>
        <p:spPr>
          <a:xfrm>
            <a:off x="5037850" y="4724950"/>
            <a:ext cx="14466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Key/Value pairs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72" name="Google Shape;572;p59"/>
          <p:cNvGrpSpPr/>
          <p:nvPr/>
        </p:nvGrpSpPr>
        <p:grpSpPr>
          <a:xfrm>
            <a:off x="5930975" y="1858825"/>
            <a:ext cx="1826700" cy="2312800"/>
            <a:chOff x="5930975" y="1858825"/>
            <a:chExt cx="1826700" cy="2312800"/>
          </a:xfrm>
        </p:grpSpPr>
        <p:cxnSp>
          <p:nvCxnSpPr>
            <p:cNvPr id="573" name="Google Shape;573;p59"/>
            <p:cNvCxnSpPr/>
            <p:nvPr/>
          </p:nvCxnSpPr>
          <p:spPr>
            <a:xfrm flipH="1">
              <a:off x="6108575" y="3057725"/>
              <a:ext cx="489300" cy="69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4" name="Google Shape;574;p59"/>
            <p:cNvCxnSpPr/>
            <p:nvPr/>
          </p:nvCxnSpPr>
          <p:spPr>
            <a:xfrm rot="10800000">
              <a:off x="6065975" y="1858825"/>
              <a:ext cx="531900" cy="120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75" name="Google Shape;575;p59"/>
            <p:cNvSpPr txBox="1"/>
            <p:nvPr/>
          </p:nvSpPr>
          <p:spPr>
            <a:xfrm>
              <a:off x="6597875" y="2736750"/>
              <a:ext cx="1159800" cy="8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Mono"/>
                  <a:ea typeface="Roboto Mono"/>
                  <a:cs typeface="Roboto Mono"/>
                  <a:sym typeface="Roboto Mono"/>
                </a:rPr>
                <a:t>height</a:t>
              </a:r>
              <a:r>
                <a:rPr lang="en-GB" sz="1000"/>
                <a:t> and </a:t>
              </a:r>
              <a:r>
                <a:rPr lang="en-GB" sz="1000">
                  <a:latin typeface="Roboto Mono"/>
                  <a:ea typeface="Roboto Mono"/>
                  <a:cs typeface="Roboto Mono"/>
                  <a:sym typeface="Roboto Mono"/>
                </a:rPr>
                <a:t>depth</a:t>
              </a:r>
              <a:r>
                <a:rPr lang="en-GB" sz="1000"/>
                <a:t> appear in </a:t>
              </a:r>
              <a:r>
                <a:rPr lang="en-GB" sz="1000" u="sng"/>
                <a:t>two</a:t>
              </a:r>
              <a:r>
                <a:rPr lang="en-GB" sz="1000"/>
                <a:t> different instances</a:t>
              </a:r>
              <a:endParaRPr sz="1000"/>
            </a:p>
          </p:txBody>
        </p:sp>
        <p:cxnSp>
          <p:nvCxnSpPr>
            <p:cNvPr id="576" name="Google Shape;576;p59"/>
            <p:cNvCxnSpPr/>
            <p:nvPr/>
          </p:nvCxnSpPr>
          <p:spPr>
            <a:xfrm flipH="1">
              <a:off x="6001775" y="3286325"/>
              <a:ext cx="596100" cy="88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7" name="Google Shape;577;p59"/>
            <p:cNvCxnSpPr/>
            <p:nvPr/>
          </p:nvCxnSpPr>
          <p:spPr>
            <a:xfrm rot="10800000">
              <a:off x="5930975" y="2781025"/>
              <a:ext cx="666900" cy="51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78" name="Google Shape;57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584" name="Google Shape;584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Invert the map: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b="1">
                <a:solidFill>
                  <a:srgbClr val="FFFFFF"/>
                </a:solidFill>
              </a:rPr>
              <a:t> points to a map of this pointers!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85" name="Google Shape;585;p60"/>
          <p:cNvSpPr txBox="1"/>
          <p:nvPr/>
        </p:nvSpPr>
        <p:spPr>
          <a:xfrm>
            <a:off x="1203000" y="1659475"/>
            <a:ext cx="6738000" cy="3120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60"/>
          <p:cNvSpPr txBox="1"/>
          <p:nvPr/>
        </p:nvSpPr>
        <p:spPr>
          <a:xfrm>
            <a:off x="4653875" y="2410350"/>
            <a:ext cx="373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Instance B (this = 0x7f000200), 178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7" name="Google Shape;587;p60"/>
          <p:cNvSpPr txBox="1"/>
          <p:nvPr/>
        </p:nvSpPr>
        <p:spPr>
          <a:xfrm>
            <a:off x="1603350" y="1972525"/>
            <a:ext cx="149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“height”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std::map&lt;void*, int&gt;</a:t>
            </a:r>
            <a:endParaRPr sz="1100"/>
          </a:p>
        </p:txBody>
      </p:sp>
      <p:grpSp>
        <p:nvGrpSpPr>
          <p:cNvPr id="588" name="Google Shape;588;p60"/>
          <p:cNvGrpSpPr/>
          <p:nvPr/>
        </p:nvGrpSpPr>
        <p:grpSpPr>
          <a:xfrm>
            <a:off x="3215647" y="1911772"/>
            <a:ext cx="1438239" cy="694203"/>
            <a:chOff x="3215647" y="1911772"/>
            <a:chExt cx="1438239" cy="694203"/>
          </a:xfrm>
        </p:grpSpPr>
        <p:cxnSp>
          <p:nvCxnSpPr>
            <p:cNvPr id="589" name="Google Shape;589;p60"/>
            <p:cNvCxnSpPr/>
            <p:nvPr/>
          </p:nvCxnSpPr>
          <p:spPr>
            <a:xfrm>
              <a:off x="3215647" y="225730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60"/>
            <p:cNvCxnSpPr/>
            <p:nvPr/>
          </p:nvCxnSpPr>
          <p:spPr>
            <a:xfrm rot="10800000">
              <a:off x="3749875" y="2219875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60"/>
            <p:cNvCxnSpPr/>
            <p:nvPr/>
          </p:nvCxnSpPr>
          <p:spPr>
            <a:xfrm rot="10800000">
              <a:off x="3749875" y="1917700"/>
              <a:ext cx="0" cy="37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60"/>
            <p:cNvCxnSpPr/>
            <p:nvPr/>
          </p:nvCxnSpPr>
          <p:spPr>
            <a:xfrm>
              <a:off x="3749687" y="2597572"/>
              <a:ext cx="90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60"/>
            <p:cNvCxnSpPr/>
            <p:nvPr/>
          </p:nvCxnSpPr>
          <p:spPr>
            <a:xfrm>
              <a:off x="3742592" y="1911772"/>
              <a:ext cx="90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4" name="Google Shape;594;p60"/>
          <p:cNvGrpSpPr/>
          <p:nvPr/>
        </p:nvGrpSpPr>
        <p:grpSpPr>
          <a:xfrm>
            <a:off x="3588278" y="3974750"/>
            <a:ext cx="1065600" cy="0"/>
            <a:chOff x="4107703" y="4223050"/>
            <a:chExt cx="1065600" cy="0"/>
          </a:xfrm>
        </p:grpSpPr>
        <p:cxnSp>
          <p:nvCxnSpPr>
            <p:cNvPr id="595" name="Google Shape;595;p60"/>
            <p:cNvCxnSpPr/>
            <p:nvPr/>
          </p:nvCxnSpPr>
          <p:spPr>
            <a:xfrm>
              <a:off x="4107703" y="42230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60"/>
            <p:cNvCxnSpPr/>
            <p:nvPr/>
          </p:nvCxnSpPr>
          <p:spPr>
            <a:xfrm>
              <a:off x="4641103" y="42230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7" name="Google Shape;597;p60"/>
          <p:cNvSpPr txBox="1"/>
          <p:nvPr/>
        </p:nvSpPr>
        <p:spPr>
          <a:xfrm>
            <a:off x="1603350" y="2963125"/>
            <a:ext cx="149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“depth”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std::map&lt;void*, int&gt;</a:t>
            </a:r>
            <a:endParaRPr sz="1100"/>
          </a:p>
        </p:txBody>
      </p:sp>
      <p:sp>
        <p:nvSpPr>
          <p:cNvPr id="598" name="Google Shape;598;p60"/>
          <p:cNvSpPr txBox="1"/>
          <p:nvPr/>
        </p:nvSpPr>
        <p:spPr>
          <a:xfrm>
            <a:off x="1603350" y="3648925"/>
            <a:ext cx="149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“width”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std::map&lt;void*, int&gt;</a:t>
            </a:r>
            <a:endParaRPr sz="1100"/>
          </a:p>
        </p:txBody>
      </p:sp>
      <p:sp>
        <p:nvSpPr>
          <p:cNvPr id="599" name="Google Shape;599;p60"/>
          <p:cNvSpPr txBox="1"/>
          <p:nvPr/>
        </p:nvSpPr>
        <p:spPr>
          <a:xfrm>
            <a:off x="1603350" y="4182325"/>
            <a:ext cx="149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“age”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std::map&lt;void*, int&gt;</a:t>
            </a:r>
            <a:endParaRPr sz="1100"/>
          </a:p>
        </p:txBody>
      </p:sp>
      <p:sp>
        <p:nvSpPr>
          <p:cNvPr id="600" name="Google Shape;600;p60"/>
          <p:cNvSpPr txBox="1"/>
          <p:nvPr/>
        </p:nvSpPr>
        <p:spPr>
          <a:xfrm>
            <a:off x="4653875" y="1724550"/>
            <a:ext cx="373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Instance A (this = 0x7f000100), 67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01" name="Google Shape;601;p60"/>
          <p:cNvGrpSpPr/>
          <p:nvPr/>
        </p:nvGrpSpPr>
        <p:grpSpPr>
          <a:xfrm>
            <a:off x="3215647" y="2902372"/>
            <a:ext cx="1438239" cy="694203"/>
            <a:chOff x="3215647" y="1911772"/>
            <a:chExt cx="1438239" cy="694203"/>
          </a:xfrm>
        </p:grpSpPr>
        <p:cxnSp>
          <p:nvCxnSpPr>
            <p:cNvPr id="602" name="Google Shape;602;p60"/>
            <p:cNvCxnSpPr/>
            <p:nvPr/>
          </p:nvCxnSpPr>
          <p:spPr>
            <a:xfrm>
              <a:off x="3215647" y="225730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60"/>
            <p:cNvCxnSpPr/>
            <p:nvPr/>
          </p:nvCxnSpPr>
          <p:spPr>
            <a:xfrm rot="10800000">
              <a:off x="3749875" y="2219875"/>
              <a:ext cx="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60"/>
            <p:cNvCxnSpPr/>
            <p:nvPr/>
          </p:nvCxnSpPr>
          <p:spPr>
            <a:xfrm rot="10800000">
              <a:off x="3749875" y="1917700"/>
              <a:ext cx="0" cy="37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60"/>
            <p:cNvCxnSpPr/>
            <p:nvPr/>
          </p:nvCxnSpPr>
          <p:spPr>
            <a:xfrm>
              <a:off x="3749687" y="2597572"/>
              <a:ext cx="90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60"/>
            <p:cNvCxnSpPr/>
            <p:nvPr/>
          </p:nvCxnSpPr>
          <p:spPr>
            <a:xfrm>
              <a:off x="3742592" y="1911772"/>
              <a:ext cx="90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7" name="Google Shape;607;p60"/>
          <p:cNvGrpSpPr/>
          <p:nvPr/>
        </p:nvGrpSpPr>
        <p:grpSpPr>
          <a:xfrm>
            <a:off x="3588278" y="4431950"/>
            <a:ext cx="1065600" cy="0"/>
            <a:chOff x="4107703" y="4223050"/>
            <a:chExt cx="1065600" cy="0"/>
          </a:xfrm>
        </p:grpSpPr>
        <p:cxnSp>
          <p:nvCxnSpPr>
            <p:cNvPr id="608" name="Google Shape;608;p60"/>
            <p:cNvCxnSpPr/>
            <p:nvPr/>
          </p:nvCxnSpPr>
          <p:spPr>
            <a:xfrm>
              <a:off x="4107703" y="42230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60"/>
            <p:cNvCxnSpPr/>
            <p:nvPr/>
          </p:nvCxnSpPr>
          <p:spPr>
            <a:xfrm>
              <a:off x="4641103" y="4223050"/>
              <a:ext cx="532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0" name="Google Shape;610;p60"/>
          <p:cNvSpPr txBox="1"/>
          <p:nvPr/>
        </p:nvSpPr>
        <p:spPr>
          <a:xfrm>
            <a:off x="4653875" y="3400950"/>
            <a:ext cx="373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Instance C (this = 0x7f000300), 32</a:t>
            </a:r>
            <a:endParaRPr sz="10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1" name="Google Shape;611;p60"/>
          <p:cNvSpPr txBox="1"/>
          <p:nvPr/>
        </p:nvSpPr>
        <p:spPr>
          <a:xfrm>
            <a:off x="4653875" y="2715150"/>
            <a:ext cx="373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Instance A (this = 0x7f000100), 80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2" name="Google Shape;612;p60"/>
          <p:cNvSpPr txBox="1"/>
          <p:nvPr/>
        </p:nvSpPr>
        <p:spPr>
          <a:xfrm>
            <a:off x="4653875" y="3781950"/>
            <a:ext cx="373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Instance A (this = 0x7f000100), 110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4653875" y="4239150"/>
            <a:ext cx="373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Instance B (this = 0x7f000200), 43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4" name="Google Shape;614;p60"/>
          <p:cNvSpPr/>
          <p:nvPr/>
        </p:nvSpPr>
        <p:spPr>
          <a:xfrm>
            <a:off x="1660100" y="1725175"/>
            <a:ext cx="1409700" cy="2928600"/>
          </a:xfrm>
          <a:prstGeom prst="rect">
            <a:avLst/>
          </a:prstGeom>
          <a:solidFill>
            <a:srgbClr val="FFAB40">
              <a:alpha val="453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666666"/>
                </a:solidFill>
              </a:rPr>
              <a:t>Does not depend on </a:t>
            </a:r>
            <a:r>
              <a:rPr lang="en-GB" sz="800" i="1">
                <a:solidFill>
                  <a:srgbClr val="666666"/>
                </a:solidFill>
              </a:rPr>
              <a:t>this</a:t>
            </a:r>
            <a:r>
              <a:rPr lang="en-GB" sz="800">
                <a:solidFill>
                  <a:srgbClr val="666666"/>
                </a:solidFill>
              </a:rPr>
              <a:t>!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615" name="Google Shape;615;p60"/>
          <p:cNvSpPr txBox="1"/>
          <p:nvPr/>
        </p:nvSpPr>
        <p:spPr>
          <a:xfrm>
            <a:off x="1989850" y="4724950"/>
            <a:ext cx="10215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Instances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6" name="Google Shape;616;p60"/>
          <p:cNvSpPr txBox="1"/>
          <p:nvPr/>
        </p:nvSpPr>
        <p:spPr>
          <a:xfrm>
            <a:off x="5037850" y="4724950"/>
            <a:ext cx="14466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Key/Value pairs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7" name="Google Shape;61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23" name="Google Shape;623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Solution: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b="1">
                <a:solidFill>
                  <a:srgbClr val="FFFFFF"/>
                </a:solidFill>
              </a:rPr>
              <a:t> points to a map of this pointers!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24" name="Google Shape;624;p61"/>
          <p:cNvSpPr txBox="1"/>
          <p:nvPr/>
        </p:nvSpPr>
        <p:spPr>
          <a:xfrm>
            <a:off x="1429800" y="1725175"/>
            <a:ext cx="6284400" cy="4398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semi::static_map&lt;Key, Value&gt;;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5" name="Google Shape;625;p61"/>
          <p:cNvSpPr/>
          <p:nvPr/>
        </p:nvSpPr>
        <p:spPr>
          <a:xfrm>
            <a:off x="4355999" y="1859925"/>
            <a:ext cx="4539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32" name="Google Shape;632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Solution: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b="1">
                <a:solidFill>
                  <a:srgbClr val="FFFFFF"/>
                </a:solidFill>
              </a:rPr>
              <a:t> points to a map of this pointers!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62"/>
          <p:cNvSpPr txBox="1"/>
          <p:nvPr/>
        </p:nvSpPr>
        <p:spPr>
          <a:xfrm>
            <a:off x="1429800" y="1725175"/>
            <a:ext cx="6284400" cy="4398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semi::static_map&lt;Key, std::map&lt;void*, Value&gt;&gt;;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4" name="Google Shape;634;p62"/>
          <p:cNvSpPr/>
          <p:nvPr/>
        </p:nvSpPr>
        <p:spPr>
          <a:xfrm>
            <a:off x="4356002" y="1859925"/>
            <a:ext cx="18516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41" name="Google Shape;641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Solution: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b="1">
                <a:solidFill>
                  <a:srgbClr val="FFFFFF"/>
                </a:solidFill>
              </a:rPr>
              <a:t> points to a map of this pointers!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42" name="Google Shape;642;p63"/>
          <p:cNvSpPr txBox="1"/>
          <p:nvPr/>
        </p:nvSpPr>
        <p:spPr>
          <a:xfrm>
            <a:off x="425675" y="1663800"/>
            <a:ext cx="8286300" cy="3249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namespace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semi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Value&amp; get(Lambda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instance_map::get(lambda)[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instance_map = semi::static_map&lt;Key, flat_map&lt;void*, Value&gt;&gt;;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GB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// namespace semi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semi::map&lt;std::string, std::string&gt; m;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m.get(ID(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3" name="Google Shape;643;p63"/>
          <p:cNvSpPr/>
          <p:nvPr/>
        </p:nvSpPr>
        <p:spPr>
          <a:xfrm>
            <a:off x="673950" y="2943225"/>
            <a:ext cx="21780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4" name="Google Shape;644;p63"/>
          <p:cNvCxnSpPr>
            <a:stCxn id="645" idx="1"/>
            <a:endCxn id="643" idx="3"/>
          </p:cNvCxnSpPr>
          <p:nvPr/>
        </p:nvCxnSpPr>
        <p:spPr>
          <a:xfrm flipH="1">
            <a:off x="2852000" y="2750800"/>
            <a:ext cx="427500" cy="29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5" name="Google Shape;645;p63"/>
          <p:cNvSpPr txBox="1"/>
          <p:nvPr/>
        </p:nvSpPr>
        <p:spPr>
          <a:xfrm>
            <a:off x="3279500" y="2601850"/>
            <a:ext cx="7359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Not static</a:t>
            </a:r>
            <a:endParaRPr sz="1000"/>
          </a:p>
        </p:txBody>
      </p:sp>
      <p:sp>
        <p:nvSpPr>
          <p:cNvPr id="646" name="Google Shape;646;p63"/>
          <p:cNvSpPr/>
          <p:nvPr/>
        </p:nvSpPr>
        <p:spPr>
          <a:xfrm>
            <a:off x="968225" y="2258475"/>
            <a:ext cx="3654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53" name="Google Shape;653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Invert the map: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b="1">
                <a:solidFill>
                  <a:srgbClr val="FFFFFF"/>
                </a:solidFill>
              </a:rPr>
              <a:t> points to a map of this pointers!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54" name="Google Shape;654;p64"/>
          <p:cNvSpPr txBox="1"/>
          <p:nvPr/>
        </p:nvSpPr>
        <p:spPr>
          <a:xfrm>
            <a:off x="425675" y="1663800"/>
            <a:ext cx="8286300" cy="3249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namespace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semi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Value&amp; get(Lambda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instance_map::get(lambda)[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instance_map = semi::static_map&lt;Key, std::map&lt;void*, Value&gt;&gt;;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GB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// namespace semi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semi::map&lt;std::string, std::string&gt; m;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m.get(ID(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2433425" y="3794550"/>
            <a:ext cx="37815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64"/>
          <p:cNvSpPr/>
          <p:nvPr/>
        </p:nvSpPr>
        <p:spPr>
          <a:xfrm>
            <a:off x="1415225" y="3280075"/>
            <a:ext cx="10182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7" name="Google Shape;657;p64"/>
          <p:cNvCxnSpPr/>
          <p:nvPr/>
        </p:nvCxnSpPr>
        <p:spPr>
          <a:xfrm flipH="1">
            <a:off x="2490375" y="2795225"/>
            <a:ext cx="1901100" cy="4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Google Shape;658;p64"/>
          <p:cNvCxnSpPr/>
          <p:nvPr/>
        </p:nvCxnSpPr>
        <p:spPr>
          <a:xfrm>
            <a:off x="4497900" y="2816500"/>
            <a:ext cx="439800" cy="88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9" name="Google Shape;659;p64"/>
          <p:cNvSpPr txBox="1"/>
          <p:nvPr/>
        </p:nvSpPr>
        <p:spPr>
          <a:xfrm>
            <a:off x="3973850" y="2497325"/>
            <a:ext cx="1347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Uses 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static_map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0" name="Google Shape;660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66" name="Google Shape;66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Invert the map: </a:t>
            </a:r>
            <a:r>
              <a:rPr lang="en-GB" b="1">
                <a:solidFill>
                  <a:srgbClr val="FFFFFF"/>
                </a:solidFill>
              </a:rPr>
              <a:t>each </a:t>
            </a:r>
            <a:r>
              <a:rPr lang="en-GB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-GB" b="1">
                <a:solidFill>
                  <a:srgbClr val="FFFFFF"/>
                </a:solidFill>
              </a:rPr>
              <a:t> points to a map of this pointers!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67" name="Google Shape;667;p65"/>
          <p:cNvSpPr txBox="1"/>
          <p:nvPr/>
        </p:nvSpPr>
        <p:spPr>
          <a:xfrm>
            <a:off x="425675" y="1663800"/>
            <a:ext cx="8286300" cy="3249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namespace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semi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Lambda&gt;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Value&amp; get(Lambda lambda)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instance_map::get(lambda)[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instance_map = semi::static_map&lt;Key, std::map&lt;void*, Value&gt;&gt;;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GB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// namespace semi</a:t>
            </a:r>
            <a:endParaRPr sz="11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semi::map&lt;std::string, std::string&gt; m;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m.get(ID(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"conference"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 = 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"cppcon"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8" name="Google Shape;668;p65"/>
          <p:cNvSpPr/>
          <p:nvPr/>
        </p:nvSpPr>
        <p:spPr>
          <a:xfrm>
            <a:off x="4306350" y="3780375"/>
            <a:ext cx="18234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65"/>
          <p:cNvSpPr/>
          <p:nvPr/>
        </p:nvSpPr>
        <p:spPr>
          <a:xfrm>
            <a:off x="3501000" y="3280075"/>
            <a:ext cx="5427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0" name="Google Shape;670;p65"/>
          <p:cNvCxnSpPr>
            <a:endCxn id="669" idx="0"/>
          </p:cNvCxnSpPr>
          <p:nvPr/>
        </p:nvCxnSpPr>
        <p:spPr>
          <a:xfrm flipH="1">
            <a:off x="3772350" y="2880475"/>
            <a:ext cx="2574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1" name="Google Shape;671;p65"/>
          <p:cNvSpPr txBox="1"/>
          <p:nvPr/>
        </p:nvSpPr>
        <p:spPr>
          <a:xfrm>
            <a:off x="3279500" y="2608925"/>
            <a:ext cx="2050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Use this parameter as the key</a:t>
            </a:r>
            <a:endParaRPr sz="1000"/>
          </a:p>
        </p:txBody>
      </p:sp>
      <p:sp>
        <p:nvSpPr>
          <p:cNvPr id="672" name="Google Shape;67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78" name="Google Shape;678;p66"/>
          <p:cNvSpPr txBox="1">
            <a:spLocks noGrp="1"/>
          </p:cNvSpPr>
          <p:nvPr>
            <p:ph type="body" idx="1"/>
          </p:nvPr>
        </p:nvSpPr>
        <p:spPr>
          <a:xfrm>
            <a:off x="311700" y="1301725"/>
            <a:ext cx="8520600" cy="22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But wait, doesn’t that defeat the object?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Calculating the hash of a memory address is often computationally more efficient compared to hashing other key types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9" name="Google Shape;679;p66"/>
          <p:cNvSpPr txBox="1"/>
          <p:nvPr/>
        </p:nvSpPr>
        <p:spPr>
          <a:xfrm>
            <a:off x="1291775" y="3488300"/>
            <a:ext cx="6284400" cy="7968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semi::static_map&lt;Key, std::map&lt;void*, Value&gt;</a:t>
            </a:r>
            <a:r>
              <a:rPr lang="en-GB" sz="1100" baseline="30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&gt;;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0" name="Google Shape;680;p66"/>
          <p:cNvSpPr/>
          <p:nvPr/>
        </p:nvSpPr>
        <p:spPr>
          <a:xfrm>
            <a:off x="4207025" y="3562025"/>
            <a:ext cx="1803900" cy="21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66"/>
          <p:cNvSpPr txBox="1"/>
          <p:nvPr/>
        </p:nvSpPr>
        <p:spPr>
          <a:xfrm>
            <a:off x="4172475" y="3888651"/>
            <a:ext cx="17160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Often only has 1-3 entries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82" name="Google Shape;682;p66"/>
          <p:cNvCxnSpPr/>
          <p:nvPr/>
        </p:nvCxnSpPr>
        <p:spPr>
          <a:xfrm flipH="1">
            <a:off x="5179100" y="3809725"/>
            <a:ext cx="21270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3" name="Google Shape;683;p66"/>
          <p:cNvSpPr txBox="1">
            <a:spLocks noGrp="1"/>
          </p:cNvSpPr>
          <p:nvPr>
            <p:ph type="body" idx="1"/>
          </p:nvPr>
        </p:nvSpPr>
        <p:spPr>
          <a:xfrm>
            <a:off x="311700" y="1301725"/>
            <a:ext cx="8520600" cy="22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But wait, doesn’t that defeat the object?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Calculating the hash of a memory address is often computationally more efficient compared to hashing other key types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You normally have a large number of keys compared to the number of instances (especially true for caches)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4" name="Google Shape;684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/>
          </a:p>
        </p:txBody>
      </p:sp>
      <p:sp>
        <p:nvSpPr>
          <p:cNvPr id="685" name="Google Shape;685;p66"/>
          <p:cNvSpPr txBox="1"/>
          <p:nvPr/>
        </p:nvSpPr>
        <p:spPr>
          <a:xfrm>
            <a:off x="49650" y="4895486"/>
            <a:ext cx="7002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1</a:t>
            </a:r>
            <a:r>
              <a:rPr lang="en-GB" sz="900">
                <a:solidFill>
                  <a:schemeClr val="dk1"/>
                </a:solidFill>
              </a:rPr>
              <a:t>even better performance is achieved by using a flat map container type here which is used in the final benchmarked code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00" y="1450975"/>
            <a:ext cx="5646200" cy="33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900" y="1450975"/>
            <a:ext cx="5646200" cy="33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8900" y="1450975"/>
            <a:ext cx="5646200" cy="3387726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694" name="Google Shape;694;p6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Benchmarks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695" name="Google Shape;695;p67"/>
          <p:cNvSpPr txBox="1"/>
          <p:nvPr/>
        </p:nvSpPr>
        <p:spPr>
          <a:xfrm>
            <a:off x="1748900" y="4812000"/>
            <a:ext cx="44481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FFFF"/>
                </a:solidFill>
              </a:rPr>
              <a:t>Using: </a:t>
            </a:r>
            <a:r>
              <a:rPr lang="en-GB" sz="11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clang++ -Ofast -march=native</a:t>
            </a:r>
            <a:endParaRPr sz="1100"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6" name="Google Shape;69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/>
          </a:p>
        </p:txBody>
      </p:sp>
      <p:pic>
        <p:nvPicPr>
          <p:cNvPr id="697" name="Google Shape;697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8900" y="1450975"/>
            <a:ext cx="5646200" cy="338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8900" y="1450975"/>
            <a:ext cx="5646200" cy="338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8900" y="1450975"/>
            <a:ext cx="5646200" cy="338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everything is static?</a:t>
            </a:r>
            <a:endParaRPr/>
          </a:p>
        </p:txBody>
      </p:sp>
      <p:sp>
        <p:nvSpPr>
          <p:cNvPr id="705" name="Google Shape;705;p6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Benchmarks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706" name="Google Shape;706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/>
          </a:p>
        </p:txBody>
      </p:sp>
      <p:pic>
        <p:nvPicPr>
          <p:cNvPr id="707" name="Google Shape;70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900" y="1450975"/>
            <a:ext cx="5646210" cy="338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Usage example: C++ ↔ Java Bridge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98200" y="1633650"/>
            <a:ext cx="7347600" cy="1965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InputStream </a:t>
            </a:r>
            <a:r>
              <a:rPr lang="en-GB" sz="1100" dirty="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java.io.InputStream</a:t>
            </a:r>
            <a:endParaRPr sz="1100" dirty="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inline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close()          { jclass.getMethod(</a:t>
            </a:r>
            <a:r>
              <a:rPr lang="en-GB" sz="11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"close"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).invoke(); }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inline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skip(</a:t>
            </a: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bytes) { </a:t>
            </a: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jclass.getMethod(</a:t>
            </a:r>
            <a:r>
              <a:rPr lang="en-GB" sz="11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"skip"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).invoke(bytes); }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inline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read()            { </a:t>
            </a:r>
            <a:r>
              <a:rPr lang="en-GB" sz="11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jclass.getMethod(</a:t>
            </a:r>
            <a:r>
              <a:rPr lang="en-GB" sz="1100" dirty="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"read"</a:t>
            </a: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).invoke(); }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 .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 .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  .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3635775"/>
            <a:ext cx="8520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Auto-generated C++ code for every Java class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2120325" y="2746225"/>
            <a:ext cx="1671300" cy="499176"/>
            <a:chOff x="2120325" y="2746225"/>
            <a:chExt cx="1671300" cy="499176"/>
          </a:xfrm>
        </p:grpSpPr>
        <p:cxnSp>
          <p:nvCxnSpPr>
            <p:cNvPr id="74" name="Google Shape;74;p15"/>
            <p:cNvCxnSpPr/>
            <p:nvPr/>
          </p:nvCxnSpPr>
          <p:spPr>
            <a:xfrm rot="10800000">
              <a:off x="2606075" y="2746225"/>
              <a:ext cx="154800" cy="220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" name="Google Shape;75;p15"/>
            <p:cNvSpPr txBox="1"/>
            <p:nvPr/>
          </p:nvSpPr>
          <p:spPr>
            <a:xfrm>
              <a:off x="2120325" y="2886001"/>
              <a:ext cx="16713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accent1"/>
                  </a:solidFill>
                </a:rPr>
                <a:t>called in tight-loop</a:t>
              </a:r>
              <a:endParaRPr sz="12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4263800" y="2802300"/>
            <a:ext cx="2026500" cy="546325"/>
            <a:chOff x="4263800" y="2802300"/>
            <a:chExt cx="2026500" cy="546325"/>
          </a:xfrm>
        </p:grpSpPr>
        <p:sp>
          <p:nvSpPr>
            <p:cNvPr id="77" name="Google Shape;77;p15"/>
            <p:cNvSpPr txBox="1"/>
            <p:nvPr/>
          </p:nvSpPr>
          <p:spPr>
            <a:xfrm>
              <a:off x="4263800" y="2989225"/>
              <a:ext cx="2026500" cy="3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accent1"/>
                  </a:solidFill>
                </a:rPr>
                <a:t>Ensure </a:t>
              </a:r>
              <a:r>
                <a:rPr lang="en-GB" sz="1200" b="1">
                  <a:solidFill>
                    <a:schemeClr val="accen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getMethod</a:t>
              </a:r>
              <a:r>
                <a:rPr lang="en-GB" sz="1200" b="1">
                  <a:solidFill>
                    <a:schemeClr val="accent1"/>
                  </a:solidFill>
                </a:rPr>
                <a:t> is as fast as possible</a:t>
              </a:r>
              <a:endParaRPr sz="1200" b="1">
                <a:solidFill>
                  <a:schemeClr val="accent1"/>
                </a:solidFill>
              </a:endParaRPr>
            </a:p>
          </p:txBody>
        </p:sp>
        <p:cxnSp>
          <p:nvCxnSpPr>
            <p:cNvPr id="78" name="Google Shape;78;p15"/>
            <p:cNvCxnSpPr/>
            <p:nvPr/>
          </p:nvCxnSpPr>
          <p:spPr>
            <a:xfrm rot="10800000" flipH="1">
              <a:off x="5268650" y="2802300"/>
              <a:ext cx="16800" cy="239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9"/>
          <p:cNvSpPr txBox="1">
            <a:spLocks noGrp="1"/>
          </p:cNvSpPr>
          <p:nvPr>
            <p:ph type="title"/>
          </p:nvPr>
        </p:nvSpPr>
        <p:spPr>
          <a:xfrm>
            <a:off x="311700" y="1729950"/>
            <a:ext cx="8520600" cy="17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Code: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https://github.com/hogliux/semimap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Video: </a:t>
            </a:r>
            <a:r>
              <a:rPr lang="en-GB" sz="2400" u="sng">
                <a:solidFill>
                  <a:schemeClr val="hlink"/>
                </a:solidFill>
                <a:hlinkClick r:id="rId4"/>
              </a:rPr>
              <a:t>https://www.youtube.com/watch?v=qNAbGpV1ZkU</a:t>
            </a:r>
            <a:endParaRPr sz="2400"/>
          </a:p>
        </p:txBody>
      </p:sp>
      <p:sp>
        <p:nvSpPr>
          <p:cNvPr id="713" name="Google Shape;713;p69"/>
          <p:cNvSpPr txBox="1">
            <a:spLocks noGrp="1"/>
          </p:cNvSpPr>
          <p:nvPr>
            <p:ph type="subTitle" idx="4294967295"/>
          </p:nvPr>
        </p:nvSpPr>
        <p:spPr>
          <a:xfrm>
            <a:off x="311700" y="4370200"/>
            <a:ext cx="85206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@hogliux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5"/>
              </a:rPr>
              <a:t>fabian.renn@gmail.com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4" name="Google Shape;71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/>
          </a:p>
        </p:txBody>
      </p:sp>
      <p:pic>
        <p:nvPicPr>
          <p:cNvPr id="715" name="Google Shape;71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3475" y="389750"/>
            <a:ext cx="1938525" cy="19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721" name="Google Shape;721;p7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Only add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>
                <a:solidFill>
                  <a:srgbClr val="FFFFFF"/>
                </a:solidFill>
              </a:rPr>
              <a:t> pointer the first time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get_internal</a:t>
            </a:r>
            <a:r>
              <a:rPr lang="en-GB">
                <a:solidFill>
                  <a:srgbClr val="FFFFFF"/>
                </a:solidFill>
              </a:rPr>
              <a:t> is called</a:t>
            </a:r>
            <a:endParaRPr baseline="30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70"/>
          <p:cNvSpPr txBox="1"/>
          <p:nvPr/>
        </p:nvSpPr>
        <p:spPr>
          <a:xfrm>
            <a:off x="2078300" y="2723700"/>
            <a:ext cx="5058300" cy="16677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typename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get_internal 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ValueWrapper value(key);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value.v;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3" name="Google Shape;723;p70"/>
          <p:cNvSpPr/>
          <p:nvPr/>
        </p:nvSpPr>
        <p:spPr>
          <a:xfrm>
            <a:off x="2342100" y="3401700"/>
            <a:ext cx="2638200" cy="18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0"/>
          <p:cNvSpPr txBox="1"/>
          <p:nvPr/>
        </p:nvSpPr>
        <p:spPr>
          <a:xfrm>
            <a:off x="2078300" y="1504500"/>
            <a:ext cx="5058300" cy="11607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ValueWrapper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ValueWrapper 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 { runtime_map[key] = &amp;v; }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Value v;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5" name="Google Shape;725;p70"/>
          <p:cNvSpPr/>
          <p:nvPr/>
        </p:nvSpPr>
        <p:spPr>
          <a:xfrm>
            <a:off x="4980300" y="1908175"/>
            <a:ext cx="1958100" cy="180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0"/>
          <p:cNvSpPr txBox="1"/>
          <p:nvPr/>
        </p:nvSpPr>
        <p:spPr>
          <a:xfrm>
            <a:off x="3747725" y="2104738"/>
            <a:ext cx="2319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Faster:</a:t>
            </a:r>
            <a:r>
              <a:rPr lang="en-GB" sz="1200"/>
              <a:t> Only executed the first time get_internal is called!</a:t>
            </a:r>
            <a:endParaRPr sz="1200"/>
          </a:p>
        </p:txBody>
      </p:sp>
      <p:cxnSp>
        <p:nvCxnSpPr>
          <p:cNvPr id="727" name="Google Shape;727;p70"/>
          <p:cNvCxnSpPr/>
          <p:nvPr/>
        </p:nvCxnSpPr>
        <p:spPr>
          <a:xfrm rot="10800000" flipH="1">
            <a:off x="5902600" y="2180950"/>
            <a:ext cx="219900" cy="2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8" name="Google Shape;728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1"/>
          <p:cNvSpPr txBox="1"/>
          <p:nvPr/>
        </p:nvSpPr>
        <p:spPr>
          <a:xfrm>
            <a:off x="815875" y="1489850"/>
            <a:ext cx="7484700" cy="1958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Value&amp; get(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it = runtime_map.find(key);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(it != runtime_map.end())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it-&gt;second;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runtime_map.emplace_hint(it, key, {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Value, ValueDeleter{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}})-&gt;second;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4" name="Google Shape;73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run-time lookup</a:t>
            </a:r>
            <a:endParaRPr/>
          </a:p>
        </p:txBody>
      </p:sp>
      <p:sp>
        <p:nvSpPr>
          <p:cNvPr id="735" name="Google Shape;735;p7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Getting a value from a runtime key is now trivial!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736" name="Google Shape;736;p71"/>
          <p:cNvSpPr txBox="1">
            <a:spLocks noGrp="1"/>
          </p:cNvSpPr>
          <p:nvPr>
            <p:ph type="body" idx="1"/>
          </p:nvPr>
        </p:nvSpPr>
        <p:spPr>
          <a:xfrm>
            <a:off x="520950" y="3561425"/>
            <a:ext cx="81021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Allocate value on heap if not already in runtime_map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We don’t have an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init_flat</a:t>
            </a:r>
            <a:r>
              <a:rPr lang="en-GB">
                <a:solidFill>
                  <a:srgbClr val="FFFFFF"/>
                </a:solidFill>
              </a:rPr>
              <a:t> so pass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7" name="Google Shape;737;p71"/>
          <p:cNvSpPr/>
          <p:nvPr/>
        </p:nvSpPr>
        <p:spPr>
          <a:xfrm>
            <a:off x="1046325" y="2230100"/>
            <a:ext cx="2777700" cy="5337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8" name="Google Shape;738;p71"/>
          <p:cNvCxnSpPr/>
          <p:nvPr/>
        </p:nvCxnSpPr>
        <p:spPr>
          <a:xfrm rot="10800000" flipH="1">
            <a:off x="3824025" y="2305550"/>
            <a:ext cx="560400" cy="1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9" name="Google Shape;739;p71"/>
          <p:cNvSpPr txBox="1"/>
          <p:nvPr/>
        </p:nvSpPr>
        <p:spPr>
          <a:xfrm>
            <a:off x="4322386" y="2123428"/>
            <a:ext cx="1454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Same as before!</a:t>
            </a:r>
            <a:endParaRPr sz="1100"/>
          </a:p>
        </p:txBody>
      </p:sp>
      <p:sp>
        <p:nvSpPr>
          <p:cNvPr id="740" name="Google Shape;740;p71"/>
          <p:cNvSpPr/>
          <p:nvPr/>
        </p:nvSpPr>
        <p:spPr>
          <a:xfrm>
            <a:off x="1638600" y="2895750"/>
            <a:ext cx="5732700" cy="1914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71"/>
          <p:cNvSpPr/>
          <p:nvPr/>
        </p:nvSpPr>
        <p:spPr>
          <a:xfrm>
            <a:off x="4572000" y="2895750"/>
            <a:ext cx="805500" cy="1914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Managing key/value life-time</a:t>
            </a:r>
            <a:endParaRPr/>
          </a:p>
        </p:txBody>
      </p:sp>
      <p:sp>
        <p:nvSpPr>
          <p:cNvPr id="748" name="Google Shape;748;p7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Closer look at the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initialise</a:t>
            </a:r>
            <a:r>
              <a:rPr lang="en-GB">
                <a:solidFill>
                  <a:srgbClr val="FFFFFF"/>
                </a:solidFill>
              </a:rPr>
              <a:t> function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9" name="Google Shape;749;p72"/>
          <p:cNvSpPr txBox="1"/>
          <p:nvPr/>
        </p:nvSpPr>
        <p:spPr>
          <a:xfrm>
            <a:off x="777025" y="1450975"/>
            <a:ext cx="7608600" cy="3600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initialise(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Key&amp; 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mem,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needs_init)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it = runtime_map.find(key);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(it == runtime_map.end())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runtime_map.try_emplace(key,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Value, ValueDeleter{&amp;needs_init});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it-&gt;second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  = std::unique_ptr&lt;Value, ValueDeleter&gt; 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(mem) Value (std::move(it-&gt;second)),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ValueDeleter{&amp;needs_init});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ValueDeleter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operator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()(Value* v)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(needs_init != nullptr) { v-&gt;~Value(); *needs_init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                  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v;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* needs_init =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0" name="Google Shape;750;p72"/>
          <p:cNvSpPr/>
          <p:nvPr/>
        </p:nvSpPr>
        <p:spPr>
          <a:xfrm>
            <a:off x="1120975" y="2733800"/>
            <a:ext cx="6920700" cy="5727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72"/>
          <p:cNvSpPr/>
          <p:nvPr/>
        </p:nvSpPr>
        <p:spPr>
          <a:xfrm>
            <a:off x="1174050" y="4120650"/>
            <a:ext cx="5189700" cy="348900"/>
          </a:xfrm>
          <a:prstGeom prst="rect">
            <a:avLst/>
          </a:prstGeom>
          <a:solidFill>
            <a:srgbClr val="FFAB40">
              <a:alpha val="34620"/>
            </a:srgbClr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it all together</a:t>
            </a:r>
            <a:endParaRPr/>
          </a:p>
        </p:txBody>
      </p:sp>
      <p:sp>
        <p:nvSpPr>
          <p:cNvPr id="758" name="Google Shape;758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What’s the performance?</a:t>
            </a:r>
            <a:endParaRPr baseline="30000"/>
          </a:p>
        </p:txBody>
      </p:sp>
      <p:sp>
        <p:nvSpPr>
          <p:cNvPr id="759" name="Google Shape;759;p73"/>
          <p:cNvSpPr txBox="1"/>
          <p:nvPr/>
        </p:nvSpPr>
        <p:spPr>
          <a:xfrm>
            <a:off x="565725" y="1663250"/>
            <a:ext cx="4152000" cy="2253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std::string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&amp; getName()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 =  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semi::static_map&lt;std::string, std::string&gt;;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map::get(ID(</a:t>
            </a:r>
            <a:r>
              <a:rPr lang="en-GB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0" name="Google Shape;760;p73"/>
          <p:cNvSpPr txBox="1"/>
          <p:nvPr/>
        </p:nvSpPr>
        <p:spPr>
          <a:xfrm>
            <a:off x="4781675" y="1663250"/>
            <a:ext cx="3616500" cy="2253300"/>
          </a:xfrm>
          <a:prstGeom prst="rect">
            <a:avLst/>
          </a:prstGeom>
          <a:solidFill>
            <a:srgbClr val="A4C2F4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movzx</a:t>
            </a:r>
            <a:r>
              <a:rPr lang="en-GB" sz="1100"/>
              <a:t> </a:t>
            </a:r>
            <a:r>
              <a:rPr lang="en-GB" sz="1100">
                <a:solidFill>
                  <a:srgbClr val="4864AA"/>
                </a:solidFill>
              </a:rPr>
              <a:t>eax</a:t>
            </a:r>
            <a:r>
              <a:rPr lang="en-GB" sz="1100"/>
              <a:t>, </a:t>
            </a:r>
            <a:r>
              <a:rPr lang="en-GB" sz="1100">
                <a:solidFill>
                  <a:srgbClr val="008080"/>
                </a:solidFill>
              </a:rPr>
              <a:t>BYTE</a:t>
            </a:r>
            <a:r>
              <a:rPr lang="en-GB" sz="1100"/>
              <a:t> </a:t>
            </a:r>
            <a:r>
              <a:rPr lang="en-GB" sz="1100">
                <a:solidFill>
                  <a:srgbClr val="808080"/>
                </a:solidFill>
              </a:rPr>
              <a:t>PTR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guard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variable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test</a:t>
            </a:r>
            <a:r>
              <a:rPr lang="en-GB" sz="1100"/>
              <a:t> </a:t>
            </a:r>
            <a:r>
              <a:rPr lang="en-GB" sz="1100">
                <a:solidFill>
                  <a:srgbClr val="4864AA"/>
                </a:solidFill>
              </a:rPr>
              <a:t>al</a:t>
            </a:r>
            <a:r>
              <a:rPr lang="en-GB" sz="1100"/>
              <a:t>, </a:t>
            </a:r>
            <a:r>
              <a:rPr lang="en-GB" sz="1100">
                <a:solidFill>
                  <a:srgbClr val="4864AA"/>
                </a:solidFill>
              </a:rPr>
              <a:t>al</a:t>
            </a:r>
            <a:endParaRPr sz="1100">
              <a:solidFill>
                <a:srgbClr val="4864A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je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.L15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mov</a:t>
            </a:r>
            <a:r>
              <a:rPr lang="en-GB" sz="1100"/>
              <a:t> </a:t>
            </a:r>
            <a:r>
              <a:rPr lang="en-GB" sz="1100">
                <a:solidFill>
                  <a:srgbClr val="4864AA"/>
                </a:solidFill>
              </a:rPr>
              <a:t>eax</a:t>
            </a:r>
            <a:r>
              <a:rPr lang="en-GB" sz="1100"/>
              <a:t>, </a:t>
            </a:r>
            <a:r>
              <a:rPr lang="en-GB" sz="1100">
                <a:solidFill>
                  <a:srgbClr val="008080"/>
                </a:solidFill>
              </a:rPr>
              <a:t>OFFSET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FLAT</a:t>
            </a:r>
            <a:r>
              <a:rPr lang="en-GB" sz="1100"/>
              <a:t>:</a:t>
            </a:r>
            <a:r>
              <a:rPr lang="en-GB" sz="1100">
                <a:solidFill>
                  <a:srgbClr val="008080"/>
                </a:solidFill>
              </a:rPr>
              <a:t>dummy_tIvalue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ret</a:t>
            </a:r>
            <a:endParaRPr sz="11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</a:rPr>
              <a:t>.L15: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sub</a:t>
            </a:r>
            <a:r>
              <a:rPr lang="en-GB" sz="1100"/>
              <a:t> </a:t>
            </a:r>
            <a:r>
              <a:rPr lang="en-GB" sz="1100">
                <a:solidFill>
                  <a:srgbClr val="4864AA"/>
                </a:solidFill>
              </a:rPr>
              <a:t>rsp</a:t>
            </a:r>
            <a:r>
              <a:rPr lang="en-GB" sz="1100"/>
              <a:t>, </a:t>
            </a:r>
            <a:r>
              <a:rPr lang="en-GB" sz="1100">
                <a:solidFill>
                  <a:srgbClr val="09885A"/>
                </a:solidFill>
              </a:rPr>
              <a:t>8</a:t>
            </a:r>
            <a:endParaRPr sz="1100">
              <a:solidFill>
                <a:srgbClr val="09885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mov</a:t>
            </a:r>
            <a:r>
              <a:rPr lang="en-GB" sz="1100"/>
              <a:t> </a:t>
            </a:r>
            <a:r>
              <a:rPr lang="en-GB" sz="1100">
                <a:solidFill>
                  <a:srgbClr val="4864AA"/>
                </a:solidFill>
              </a:rPr>
              <a:t>edi</a:t>
            </a:r>
            <a:r>
              <a:rPr lang="en-GB" sz="1100"/>
              <a:t>, </a:t>
            </a:r>
            <a:r>
              <a:rPr lang="en-GB" sz="1100">
                <a:solidFill>
                  <a:srgbClr val="008080"/>
                </a:solidFill>
              </a:rPr>
              <a:t>OFFSET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FLAT</a:t>
            </a:r>
            <a:r>
              <a:rPr lang="en-GB" sz="1100"/>
              <a:t>:</a:t>
            </a:r>
            <a:r>
              <a:rPr lang="en-GB" sz="1100">
                <a:solidFill>
                  <a:srgbClr val="008080"/>
                </a:solidFill>
              </a:rPr>
              <a:t>guard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variable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call</a:t>
            </a:r>
            <a:r>
              <a:rPr lang="en-GB" sz="1100"/>
              <a:t> </a:t>
            </a:r>
            <a:r>
              <a:rPr lang="en-GB" sz="1100">
                <a:solidFill>
                  <a:srgbClr val="008080"/>
                </a:solidFill>
              </a:rPr>
              <a:t>__cxa_guard_acquire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</a:rPr>
              <a:t>.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</a:rPr>
              <a:t>.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8080"/>
                </a:solidFill>
              </a:rPr>
              <a:t>.</a:t>
            </a:r>
            <a:endParaRPr sz="1100">
              <a:solidFill>
                <a:srgbClr val="00808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</a:endParaRPr>
          </a:p>
        </p:txBody>
      </p:sp>
      <p:sp>
        <p:nvSpPr>
          <p:cNvPr id="761" name="Google Shape;761;p73"/>
          <p:cNvSpPr txBox="1"/>
          <p:nvPr/>
        </p:nvSpPr>
        <p:spPr>
          <a:xfrm>
            <a:off x="4762275" y="3888000"/>
            <a:ext cx="33396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2"/>
                </a:solidFill>
              </a:rPr>
              <a:t>Compiler Explorer: 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https://gcc.godbolt.org/z/Kl8Ynk</a:t>
            </a:r>
            <a:endParaRPr sz="1000"/>
          </a:p>
        </p:txBody>
      </p:sp>
      <p:sp>
        <p:nvSpPr>
          <p:cNvPr id="762" name="Google Shape;762;p73"/>
          <p:cNvSpPr/>
          <p:nvPr/>
        </p:nvSpPr>
        <p:spPr>
          <a:xfrm>
            <a:off x="7239675" y="2586925"/>
            <a:ext cx="184500" cy="9363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73"/>
          <p:cNvSpPr txBox="1"/>
          <p:nvPr/>
        </p:nvSpPr>
        <p:spPr>
          <a:xfrm>
            <a:off x="7502275" y="2710975"/>
            <a:ext cx="950700" cy="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Only executed the first time value is accessed</a:t>
            </a:r>
            <a:endParaRPr sz="1000"/>
          </a:p>
        </p:txBody>
      </p:sp>
      <p:sp>
        <p:nvSpPr>
          <p:cNvPr id="764" name="Google Shape;764;p73"/>
          <p:cNvSpPr txBox="1">
            <a:spLocks noGrp="1"/>
          </p:cNvSpPr>
          <p:nvPr>
            <p:ph type="body" idx="1"/>
          </p:nvPr>
        </p:nvSpPr>
        <p:spPr>
          <a:xfrm>
            <a:off x="950075" y="4239825"/>
            <a:ext cx="73221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b="1">
                <a:solidFill>
                  <a:srgbClr val="FFFFFF"/>
                </a:solidFill>
              </a:rPr>
              <a:t>Like any static local variable with non-default constructor, the compiler will generate lock guards</a:t>
            </a:r>
            <a:endParaRPr/>
          </a:p>
        </p:txBody>
      </p:sp>
      <p:sp>
        <p:nvSpPr>
          <p:cNvPr id="765" name="Google Shape;765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Use a cache!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711500" y="1892625"/>
            <a:ext cx="5721000" cy="10905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JavaMethod getMethod(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std::string&amp; methodName)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static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std::unordered_map&lt;std::string, JavaMethod&gt; cache;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cache.try_emplace(methodName, methodName).first-&gt;second;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4213125"/>
            <a:ext cx="8520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b="1">
                <a:solidFill>
                  <a:srgbClr val="FFFFFF"/>
                </a:solidFill>
              </a:rPr>
              <a:t>Can we do better?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910950" y="3280800"/>
            <a:ext cx="73221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try_emplace</a:t>
            </a:r>
            <a:r>
              <a:rPr lang="en-GB">
                <a:solidFill>
                  <a:srgbClr val="FFFFFF"/>
                </a:solidFill>
              </a:rPr>
              <a:t> needs to calculate the hash of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methodName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Collisions expected as thousands of methods in cache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Use a cache!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4441725"/>
            <a:ext cx="8520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➔"/>
            </a:pPr>
            <a:r>
              <a:rPr lang="en-GB" b="1">
                <a:solidFill>
                  <a:srgbClr val="FFFFFF"/>
                </a:solidFill>
              </a:rPr>
              <a:t>Somebody must have done this already, right?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910950" y="3097175"/>
            <a:ext cx="7322100" cy="11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methodName</a:t>
            </a:r>
            <a:r>
              <a:rPr lang="en-GB">
                <a:solidFill>
                  <a:srgbClr val="FFFFFF"/>
                </a:solidFill>
              </a:rPr>
              <a:t> is known at compile-time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it should be possible to calculate the cache slot at compile-time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Fallback to run-time hash if 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methodName</a:t>
            </a:r>
            <a:r>
              <a:rPr lang="en-GB">
                <a:solidFill>
                  <a:srgbClr val="FFFFFF"/>
                </a:solidFill>
              </a:rPr>
              <a:t> is not a string literal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898200" y="1633650"/>
            <a:ext cx="7347600" cy="13887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InputStream </a:t>
            </a:r>
            <a:r>
              <a:rPr lang="en-GB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java.io.InputStream</a:t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void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close()          { jclass.getMethod(</a:t>
            </a:r>
            <a:r>
              <a:rPr lang="en-GB" sz="1100">
                <a:solidFill>
                  <a:srgbClr val="A31515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"close"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).invoke();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long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skip(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bytes)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jclass.getMethod(</a:t>
            </a:r>
            <a:r>
              <a:rPr lang="en-GB" sz="1100">
                <a:solidFill>
                  <a:srgbClr val="A31515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"skip"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).invoke(bytes);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read()            { </a:t>
            </a:r>
            <a:r>
              <a:rPr lang="en-GB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jclass.getMethod(</a:t>
            </a:r>
            <a:r>
              <a:rPr lang="en-GB" sz="1100">
                <a:solidFill>
                  <a:srgbClr val="A31515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"read"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).invoke();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};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 flipH="1">
            <a:off x="4911625" y="1922600"/>
            <a:ext cx="170400" cy="2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7"/>
          <p:cNvSpPr txBox="1"/>
          <p:nvPr/>
        </p:nvSpPr>
        <p:spPr>
          <a:xfrm>
            <a:off x="4468450" y="1633650"/>
            <a:ext cx="1461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literals</a:t>
            </a:r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>
            <a:off x="5294850" y="1950975"/>
            <a:ext cx="56700" cy="26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Ben Deane’s and Jason Turner’s “</a:t>
            </a: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constepxr</a:t>
            </a:r>
            <a:r>
              <a:rPr lang="en-GB">
                <a:solidFill>
                  <a:srgbClr val="FFFFFF"/>
                </a:solidFill>
              </a:rPr>
              <a:t> all the things”</a:t>
            </a:r>
            <a:r>
              <a:rPr lang="en-GB" baseline="30000">
                <a:solidFill>
                  <a:srgbClr val="FFFFFF"/>
                </a:solidFill>
              </a:rPr>
              <a:t>1,2</a:t>
            </a: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4289325"/>
            <a:ext cx="8520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✘</a:t>
            </a:r>
            <a:r>
              <a:rPr lang="en-GB" b="1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Compile-time lookup of run-time value not possible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711500" y="1779100"/>
            <a:ext cx="5721000" cy="4911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cx::map&lt;Key, Value&gt;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85125" y="4613725"/>
            <a:ext cx="47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aseline="30000">
                <a:solidFill>
                  <a:schemeClr val="dk1"/>
                </a:solidFill>
              </a:rPr>
              <a:t>1</a:t>
            </a:r>
            <a:r>
              <a:rPr lang="en-GB" sz="1100" u="sng">
                <a:solidFill>
                  <a:srgbClr val="4FC3F7"/>
                </a:solidFill>
                <a:hlinkClick r:id="rId3"/>
              </a:rPr>
              <a:t>https://www.youtube.com/watch?v=PJwd4JLYJJY</a:t>
            </a:r>
            <a:endParaRPr sz="1100"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910950" y="2544075"/>
            <a:ext cx="7322100" cy="15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map is either completely compile-time or completely run-time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lookup is compile-time then all values must also be known at compile-time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JavaMethod</a:t>
            </a: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can only be resolved at run-time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01700" y="4842325"/>
            <a:ext cx="4241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aseline="30000">
                <a:solidFill>
                  <a:schemeClr val="dk1"/>
                </a:solidFill>
              </a:rPr>
              <a:t>2</a:t>
            </a:r>
            <a:r>
              <a:rPr lang="en-GB" sz="900">
                <a:solidFill>
                  <a:schemeClr val="dk1"/>
                </a:solidFill>
              </a:rPr>
              <a:t>there are many more compile-time only maps (for example boost::hana::map)</a:t>
            </a:r>
            <a:endParaRPr sz="90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4152</Words>
  <PresentationFormat>全屏显示(16:9)</PresentationFormat>
  <Paragraphs>915</Paragraphs>
  <Slides>64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2" baseType="lpstr">
      <vt:lpstr>Arial</vt:lpstr>
      <vt:lpstr>宋体</vt:lpstr>
      <vt:lpstr>隶书</vt:lpstr>
      <vt:lpstr>Roboto Mono</vt:lpstr>
      <vt:lpstr>Roboto</vt:lpstr>
      <vt:lpstr>Comic Sans MS</vt:lpstr>
      <vt:lpstr>Courier New</vt:lpstr>
      <vt:lpstr>Simple Dark</vt:lpstr>
      <vt:lpstr>Modern C++元编程应用  </vt:lpstr>
      <vt:lpstr>幻灯片 2</vt:lpstr>
      <vt:lpstr>幻灯片 3</vt:lpstr>
      <vt:lpstr>幻灯片 4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2. The basic principle</vt:lpstr>
      <vt:lpstr>The basic principle</vt:lpstr>
      <vt:lpstr>The basic principle</vt:lpstr>
      <vt:lpstr>3. Supporting more key types in 2018</vt:lpstr>
      <vt:lpstr>Supporting more key types in 2018</vt:lpstr>
      <vt:lpstr>Supporting more key types in 2018</vt:lpstr>
      <vt:lpstr>Supporting more key types in 2018</vt:lpstr>
      <vt:lpstr>Supporting more key types in 2018</vt:lpstr>
      <vt:lpstr>Supporting more key types in 2018</vt:lpstr>
      <vt:lpstr>4. Putting it all together</vt:lpstr>
      <vt:lpstr>Putting it all together </vt:lpstr>
      <vt:lpstr>Putting it all together</vt:lpstr>
      <vt:lpstr>Putting it all together</vt:lpstr>
      <vt:lpstr>Putting it all together</vt:lpstr>
      <vt:lpstr>Putting it all together</vt:lpstr>
      <vt:lpstr>Putting it all together</vt:lpstr>
      <vt:lpstr>5. Optional run-time lookup</vt:lpstr>
      <vt:lpstr>Optional run-time lookup</vt:lpstr>
      <vt:lpstr>Optional run-time lookup</vt:lpstr>
      <vt:lpstr>Optional run-time lookup </vt:lpstr>
      <vt:lpstr>Optional run-time lookup</vt:lpstr>
      <vt:lpstr>Optional run-time lookup </vt:lpstr>
      <vt:lpstr>Optional run-time lookup </vt:lpstr>
      <vt:lpstr>Optional run-time lookup </vt:lpstr>
      <vt:lpstr>Optional run-time lookup </vt:lpstr>
      <vt:lpstr>Optional run-time lookup </vt:lpstr>
      <vt:lpstr>Optional run-time lookup </vt:lpstr>
      <vt:lpstr>Optional run-time lookup </vt:lpstr>
      <vt:lpstr>Optional run-time lookup </vt:lpstr>
      <vt:lpstr>Optional run-time lookup</vt:lpstr>
      <vt:lpstr>Optional run-time lookup</vt:lpstr>
      <vt:lpstr>Optional run-time lookup</vt:lpstr>
      <vt:lpstr>Optional run-time lookup</vt:lpstr>
      <vt:lpstr>Optional run-time lookup</vt:lpstr>
      <vt:lpstr>6. 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But everything is static?</vt:lpstr>
      <vt:lpstr>Thank you!  Code: https://github.com/hogliux/semimap Video: https://www.youtube.com/watch?v=qNAbGpV1ZkU</vt:lpstr>
      <vt:lpstr>Optional run-time lookup</vt:lpstr>
      <vt:lpstr>Optional run-time lookup</vt:lpstr>
      <vt:lpstr>Managing key/value life-time</vt:lpstr>
      <vt:lpstr>Putting it all together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 Compile/Run-time Map with (Nearly) Zero Overhead Lookup</dc:title>
  <dc:creator>Administrator</dc:creator>
  <cp:lastModifiedBy>Administrator</cp:lastModifiedBy>
  <cp:revision>92</cp:revision>
  <dcterms:modified xsi:type="dcterms:W3CDTF">2018-12-13T10:30:30Z</dcterms:modified>
</cp:coreProperties>
</file>