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78" r:id="rId4"/>
    <p:sldId id="279" r:id="rId5"/>
    <p:sldId id="272" r:id="rId6"/>
    <p:sldId id="274" r:id="rId7"/>
    <p:sldId id="275" r:id="rId8"/>
    <p:sldId id="276" r:id="rId9"/>
    <p:sldId id="287" r:id="rId10"/>
    <p:sldId id="281" r:id="rId11"/>
    <p:sldId id="262" r:id="rId12"/>
    <p:sldId id="268" r:id="rId13"/>
    <p:sldId id="269" r:id="rId14"/>
    <p:sldId id="264" r:id="rId15"/>
    <p:sldId id="270" r:id="rId16"/>
    <p:sldId id="282" r:id="rId17"/>
    <p:sldId id="273" r:id="rId18"/>
    <p:sldId id="265" r:id="rId19"/>
    <p:sldId id="267" r:id="rId20"/>
    <p:sldId id="271" r:id="rId21"/>
    <p:sldId id="259" r:id="rId22"/>
    <p:sldId id="285" r:id="rId23"/>
    <p:sldId id="260" r:id="rId24"/>
    <p:sldId id="288" r:id="rId25"/>
    <p:sldId id="289" r:id="rId26"/>
    <p:sldId id="290" r:id="rId27"/>
    <p:sldId id="297" r:id="rId28"/>
    <p:sldId id="291" r:id="rId29"/>
    <p:sldId id="299" r:id="rId30"/>
    <p:sldId id="306" r:id="rId31"/>
    <p:sldId id="293" r:id="rId32"/>
    <p:sldId id="294" r:id="rId33"/>
    <p:sldId id="295" r:id="rId34"/>
    <p:sldId id="296" r:id="rId35"/>
    <p:sldId id="298" r:id="rId36"/>
    <p:sldId id="300" r:id="rId37"/>
    <p:sldId id="302" r:id="rId38"/>
    <p:sldId id="301" r:id="rId39"/>
    <p:sldId id="303" r:id="rId40"/>
    <p:sldId id="309" r:id="rId41"/>
    <p:sldId id="304" r:id="rId42"/>
    <p:sldId id="305" r:id="rId43"/>
    <p:sldId id="307" r:id="rId44"/>
    <p:sldId id="308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9" r:id="rId54"/>
    <p:sldId id="335" r:id="rId55"/>
    <p:sldId id="318" r:id="rId56"/>
    <p:sldId id="329" r:id="rId57"/>
    <p:sldId id="330" r:id="rId58"/>
    <p:sldId id="336" r:id="rId59"/>
    <p:sldId id="331" r:id="rId60"/>
    <p:sldId id="286" r:id="rId61"/>
    <p:sldId id="261" r:id="rId62"/>
    <p:sldId id="325" r:id="rId63"/>
    <p:sldId id="320" r:id="rId64"/>
    <p:sldId id="322" r:id="rId65"/>
    <p:sldId id="332" r:id="rId66"/>
    <p:sldId id="324" r:id="rId67"/>
    <p:sldId id="334" r:id="rId68"/>
    <p:sldId id="327" r:id="rId69"/>
    <p:sldId id="328" r:id="rId7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1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1DEDA-4D06-4F31-8412-E2AFD4BFF8DD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D164C-6AF4-47A6-80A8-5587AE7635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D164C-6AF4-47A6-80A8-5587AE76359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D164C-6AF4-47A6-80A8-5587AE76359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ormpp" TargetMode="External"/><Relationship Id="rId2" Type="http://schemas.openxmlformats.org/officeDocument/2006/relationships/hyperlink" Target="https://github.com/qicosmos/cinatr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qicosmos/render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feather" TargetMode="External"/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odereview.stackexchange.com/questions/148596/http-downloader-using-beas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ormpp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pCon/CppCon2017/blob/master/Demos/Compile-time%20Reflection,%20Serialization%20and%20ORM%20Examples/Compile-time%20Reflection,%20Serialization%20and%20ORM%20Examples%20-%20Yu%20Qi%20-%20CppCon%202017.pdf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hyperlink" Target="https://github.com/melpon/ginger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qicosmos/render" TargetMode="Externa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Feather: A Modern C++ Web Development Framework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604" y="2914650"/>
            <a:ext cx="6400800" cy="131445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altLang="zh-CN" dirty="0" smtClean="0"/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Yu 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Qi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qicosmos@163.com</a:t>
            </a:r>
          </a:p>
          <a:p>
            <a:pPr algn="l"/>
            <a:endParaRPr lang="en-US" altLang="zh-CN" sz="2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 need a better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Good infrastructure</a:t>
            </a:r>
          </a:p>
          <a:p>
            <a:pPr lvl="1"/>
            <a:r>
              <a:rPr lang="en-US" altLang="zh-CN" sz="2400" dirty="0" smtClean="0"/>
              <a:t>http server, ORM, html </a:t>
            </a:r>
            <a:r>
              <a:rPr lang="en-US" altLang="zh-CN" sz="2400" dirty="0" smtClean="0"/>
              <a:t>template engine, </a:t>
            </a:r>
            <a:r>
              <a:rPr lang="en-US" altLang="zh-CN" sz="2400" dirty="0" smtClean="0"/>
              <a:t>AOP,…….</a:t>
            </a:r>
          </a:p>
          <a:p>
            <a:r>
              <a:rPr lang="en-US" altLang="zh-CN" sz="2800" dirty="0" smtClean="0"/>
              <a:t>Easy to use</a:t>
            </a:r>
          </a:p>
          <a:p>
            <a:r>
              <a:rPr lang="en-US" altLang="zh-CN" sz="2800" dirty="0" smtClean="0"/>
              <a:t>Focus on business only, low learning cost</a:t>
            </a:r>
          </a:p>
          <a:p>
            <a:r>
              <a:rPr lang="en-US" altLang="zh-CN" sz="2800" dirty="0" smtClean="0"/>
              <a:t>High performance, cross platform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 need a better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Feather: a rapidly application framework of web development</a:t>
            </a:r>
          </a:p>
        </p:txBody>
      </p:sp>
      <p:sp>
        <p:nvSpPr>
          <p:cNvPr id="4" name="矩形 3"/>
          <p:cNvSpPr/>
          <p:nvPr/>
        </p:nvSpPr>
        <p:spPr>
          <a:xfrm>
            <a:off x="1071538" y="2143122"/>
            <a:ext cx="66437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you can use feather to develop a web application rapidly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Comparison with other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57304"/>
            <a:ext cx="461513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857502"/>
            <a:ext cx="362534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62456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142990"/>
            <a:ext cx="4084637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1428742"/>
            <a:ext cx="5746750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A web application with 5 lines code 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14494"/>
            <a:ext cx="680611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214692"/>
            <a:ext cx="455287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640148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428728" y="2428874"/>
            <a:ext cx="626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Very simple, no need to know many details about the framework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28728" y="3429006"/>
            <a:ext cx="503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Become the master of the framework not the slave!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28728" y="2928940"/>
            <a:ext cx="5888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Just focus on business, can develop a web application rapidly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8"/>
            <a:ext cx="4143388" cy="32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8" name="AutoShape 6" descr="https://www.javacodegeeks.com/wp-content/uploads/2017/09/mvc-1024x451.png"/>
          <p:cNvSpPr>
            <a:spLocks noChangeAspect="1" noChangeArrowheads="1"/>
          </p:cNvSpPr>
          <p:nvPr/>
        </p:nvSpPr>
        <p:spPr bwMode="auto">
          <a:xfrm>
            <a:off x="155575" y="-1241425"/>
            <a:ext cx="5905500" cy="2600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20" name="AutoShape 8" descr="https://www.javacodegeeks.com/wp-content/uploads/2017/09/mvc-1024x451.png"/>
          <p:cNvSpPr>
            <a:spLocks noChangeAspect="1" noChangeArrowheads="1"/>
          </p:cNvSpPr>
          <p:nvPr/>
        </p:nvSpPr>
        <p:spPr bwMode="auto">
          <a:xfrm>
            <a:off x="155575" y="-1241425"/>
            <a:ext cx="5905500" cy="2600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892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000246"/>
            <a:ext cx="355586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Components of feather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>
                <a:hlinkClick r:id="rId2"/>
              </a:rPr>
              <a:t>Cinatra</a:t>
            </a:r>
            <a:r>
              <a:rPr lang="en-US" altLang="zh-CN" sz="2800" dirty="0" smtClean="0"/>
              <a:t>: an easy to use http library(http/https, web socket, </a:t>
            </a:r>
            <a:r>
              <a:rPr lang="en-US" altLang="zh-CN" sz="2800" dirty="0" smtClean="0"/>
              <a:t>AOP(</a:t>
            </a:r>
            <a:r>
              <a:rPr lang="en-US" sz="2400" dirty="0" smtClean="0"/>
              <a:t>Aspect Oriented Programming</a:t>
            </a:r>
            <a:r>
              <a:rPr lang="en-US" altLang="zh-CN" sz="2800" dirty="0" smtClean="0"/>
              <a:t>)</a:t>
            </a:r>
            <a:endParaRPr lang="en-US" altLang="zh-CN" sz="2800" dirty="0" smtClean="0"/>
          </a:p>
          <a:p>
            <a:r>
              <a:rPr lang="en-US" altLang="zh-CN" sz="2800" dirty="0" err="1" smtClean="0">
                <a:hlinkClick r:id="rId3"/>
              </a:rPr>
              <a:t>Ormpp</a:t>
            </a:r>
            <a:r>
              <a:rPr lang="en-US" altLang="zh-CN" sz="2800" dirty="0" smtClean="0"/>
              <a:t>: a flexible ORM library, support multiple databases(compile-time reflection)</a:t>
            </a:r>
          </a:p>
          <a:p>
            <a:r>
              <a:rPr lang="en-US" altLang="zh-CN" sz="2800" dirty="0" smtClean="0">
                <a:hlinkClick r:id="rId4"/>
              </a:rPr>
              <a:t>Render</a:t>
            </a:r>
            <a:r>
              <a:rPr lang="en-US" altLang="zh-CN" sz="2800" dirty="0" smtClean="0"/>
              <a:t>: a powerful html template engine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1214428"/>
            <a:ext cx="49500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This website was developed in feather</a:t>
            </a:r>
          </a:p>
          <a:p>
            <a:r>
              <a:rPr lang="en-US" altLang="zh-CN" sz="2400" dirty="0" smtClean="0">
                <a:hlinkClick r:id="rId2"/>
              </a:rPr>
              <a:t>http://purecpp.org/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hlinkClick r:id="rId3"/>
              </a:rPr>
              <a:t>https://github.com/qicosmos/feather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Development efficiency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How many business functions of </a:t>
            </a:r>
            <a:r>
              <a:rPr lang="en-US" altLang="zh-CN" sz="2800" dirty="0" smtClean="0">
                <a:hlinkClick r:id="rId2"/>
              </a:rPr>
              <a:t>http://purecpp.org</a:t>
            </a:r>
            <a:r>
              <a:rPr lang="en-US" altLang="zh-CN" sz="2800" dirty="0" smtClean="0"/>
              <a:t> 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add, edit, remove, query posts;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add, edit, remove, query users;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member login/quit, member registration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upload/download files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search posts/classify posts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…….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3357554" y="3500444"/>
            <a:ext cx="45311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More than </a:t>
            </a:r>
            <a:r>
              <a:rPr lang="en-US" altLang="zh-CN" sz="2000" b="1" dirty="0" smtClean="0"/>
              <a:t>15</a:t>
            </a:r>
            <a:r>
              <a:rPr lang="en-US" altLang="zh-CN" sz="2000" dirty="0" smtClean="0"/>
              <a:t> functions</a:t>
            </a:r>
          </a:p>
          <a:p>
            <a:r>
              <a:rPr lang="en-US" altLang="zh-CN" sz="2000" dirty="0" smtClean="0"/>
              <a:t>All the core business code is just </a:t>
            </a:r>
            <a:r>
              <a:rPr lang="en-US" altLang="zh-CN" sz="2000" b="1" dirty="0" smtClean="0"/>
              <a:t>500</a:t>
            </a:r>
            <a:r>
              <a:rPr lang="en-US" altLang="zh-CN" sz="2000" dirty="0" smtClean="0"/>
              <a:t> lines</a:t>
            </a:r>
          </a:p>
          <a:p>
            <a:r>
              <a:rPr lang="en-US" altLang="zh-CN" sz="2000" b="1" dirty="0" smtClean="0"/>
              <a:t>30</a:t>
            </a:r>
            <a:r>
              <a:rPr lang="en-US" altLang="zh-CN" sz="2000" dirty="0" smtClean="0"/>
              <a:t> lines code per business function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 Concepts of Web Framework</a:t>
            </a:r>
          </a:p>
          <a:p>
            <a:r>
              <a:rPr lang="en-US" altLang="zh-CN" dirty="0" smtClean="0"/>
              <a:t>What is Feather?</a:t>
            </a:r>
          </a:p>
          <a:p>
            <a:r>
              <a:rPr lang="en-US" altLang="zh-CN" dirty="0" smtClean="0"/>
              <a:t>Components</a:t>
            </a:r>
          </a:p>
          <a:p>
            <a:r>
              <a:rPr lang="en-US" altLang="zh-CN" dirty="0" smtClean="0"/>
              <a:t>How to Rapidly Develop Web?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feather benchma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357304"/>
            <a:ext cx="4600575" cy="2771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dirty="0" smtClean="0"/>
              <a:t>Why we need </a:t>
            </a:r>
            <a:r>
              <a:rPr lang="en-US" altLang="zh-CN" sz="3200" dirty="0" smtClean="0"/>
              <a:t>a </a:t>
            </a:r>
            <a:r>
              <a:rPr lang="en-US" altLang="zh-CN" sz="3200" dirty="0" err="1" smtClean="0"/>
              <a:t>c++</a:t>
            </a:r>
            <a:r>
              <a:rPr lang="en-US" altLang="zh-CN" sz="3200" dirty="0" smtClean="0"/>
              <a:t> web framework feather?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High development efficiency</a:t>
            </a:r>
          </a:p>
          <a:p>
            <a:r>
              <a:rPr lang="en-US" altLang="zh-CN" sz="2400" dirty="0" smtClean="0"/>
              <a:t>High performance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3010" name="Picture 2" descr="Components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500180"/>
            <a:ext cx="2643206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cinatra</a:t>
            </a:r>
            <a:endParaRPr lang="en-US" altLang="zh-CN" dirty="0" smtClean="0"/>
          </a:p>
          <a:p>
            <a:r>
              <a:rPr lang="en-US" altLang="zh-CN" dirty="0" err="1" smtClean="0"/>
              <a:t>ormpp</a:t>
            </a:r>
            <a:endParaRPr lang="en-US" altLang="zh-CN" dirty="0" smtClean="0"/>
          </a:p>
          <a:p>
            <a:r>
              <a:rPr lang="en-US" altLang="zh-CN" dirty="0" smtClean="0"/>
              <a:t>render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Cinatra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Cinatra</a:t>
            </a:r>
            <a:r>
              <a:rPr lang="en-US" altLang="zh-CN" sz="2400" dirty="0" smtClean="0"/>
              <a:t> is a http server based on </a:t>
            </a:r>
            <a:r>
              <a:rPr lang="en-US" altLang="zh-CN" sz="2400" dirty="0" err="1" smtClean="0"/>
              <a:t>asio</a:t>
            </a:r>
            <a:r>
              <a:rPr lang="en-US" altLang="zh-CN" sz="2400" dirty="0" smtClean="0"/>
              <a:t> developed in </a:t>
            </a:r>
            <a:r>
              <a:rPr lang="en-US" altLang="zh-CN" sz="2400" dirty="0" err="1" smtClean="0"/>
              <a:t>c++</a:t>
            </a:r>
            <a:r>
              <a:rPr lang="en-US" altLang="zh-CN" sz="2400" dirty="0" smtClean="0"/>
              <a:t>17</a:t>
            </a:r>
          </a:p>
          <a:p>
            <a:pPr lvl="1"/>
            <a:r>
              <a:rPr lang="en-US" altLang="zh-CN" sz="2000" dirty="0" smtClean="0"/>
              <a:t>Http1.1/https, </a:t>
            </a:r>
            <a:r>
              <a:rPr lang="en-US" altLang="zh-CN" sz="2000" dirty="0" err="1" smtClean="0"/>
              <a:t>websocket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Functional high level easy to use interface</a:t>
            </a:r>
          </a:p>
          <a:p>
            <a:pPr lvl="1"/>
            <a:r>
              <a:rPr lang="en-US" altLang="zh-CN" sz="2000" dirty="0" smtClean="0"/>
              <a:t>Header-only</a:t>
            </a:r>
          </a:p>
          <a:p>
            <a:pPr lvl="1"/>
            <a:r>
              <a:rPr lang="en-US" altLang="zh-CN" sz="2000" dirty="0" smtClean="0"/>
              <a:t>Support AOP(Aspect Oriented Programming)</a:t>
            </a:r>
          </a:p>
          <a:p>
            <a:pPr lvl="1"/>
            <a:r>
              <a:rPr lang="en-US" altLang="zh-CN" sz="2000" dirty="0" smtClean="0"/>
              <a:t>Support file upload/download, session/cookie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Differences between </a:t>
            </a:r>
            <a:r>
              <a:rPr lang="en-US" altLang="zh-CN" sz="2400" dirty="0" err="1" smtClean="0"/>
              <a:t>cinatra</a:t>
            </a:r>
            <a:r>
              <a:rPr lang="en-US" altLang="zh-CN" sz="2400" dirty="0" smtClean="0"/>
              <a:t> and beast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is a application library, focus on business, lead to very few code to finish a web application</a:t>
            </a:r>
          </a:p>
          <a:p>
            <a:pPr lvl="1"/>
            <a:r>
              <a:rPr lang="en-US" altLang="zh-CN" sz="2000" dirty="0" smtClean="0"/>
              <a:t>Framework  do much work for user</a:t>
            </a:r>
          </a:p>
          <a:p>
            <a:pPr lvl="1"/>
            <a:r>
              <a:rPr lang="en-US" altLang="zh-CN" sz="2000" dirty="0" smtClean="0"/>
              <a:t>Beast is a basic library, provide low level interface</a:t>
            </a:r>
          </a:p>
          <a:p>
            <a:pPr lvl="1"/>
            <a:r>
              <a:rPr lang="en-US" altLang="zh-CN" sz="2000" dirty="0" smtClean="0"/>
              <a:t>Beast users have to write much code to finish a business function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71736" y="3714758"/>
            <a:ext cx="2654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The goal is different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http upload/download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 smtClean="0"/>
              <a:t>Beast lead to more than 100 lines code</a:t>
            </a:r>
          </a:p>
          <a:p>
            <a:pPr lvl="2"/>
            <a:r>
              <a:rPr lang="en-US" altLang="zh-CN" sz="1600" dirty="0" smtClean="0">
                <a:hlinkClick r:id="rId2"/>
              </a:rPr>
              <a:t>https://codereview.stackexchange.com/questions/148596/http-downloader-using-beast</a:t>
            </a:r>
            <a:endParaRPr lang="en-US" altLang="zh-CN" sz="1600" dirty="0" smtClean="0"/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just need less than 6 lines code</a:t>
            </a:r>
          </a:p>
          <a:p>
            <a:pPr lvl="1">
              <a:buNone/>
            </a:pP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1632" y="2500312"/>
            <a:ext cx="750945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857224" y="4345558"/>
            <a:ext cx="2553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 download in </a:t>
            </a:r>
            <a:r>
              <a:rPr lang="en-US" altLang="zh-CN" dirty="0" err="1" smtClean="0"/>
              <a:t>cinatra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86116" y="4345558"/>
            <a:ext cx="326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http://127.0.0.1/assets/show.jpg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parser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std::</a:t>
            </a:r>
            <a:r>
              <a:rPr lang="en-US" altLang="zh-CN" sz="2800" dirty="0" err="1" smtClean="0"/>
              <a:t>string_view</a:t>
            </a:r>
            <a:r>
              <a:rPr lang="en-US" altLang="zh-CN" sz="2800" dirty="0" smtClean="0"/>
              <a:t> is very good to parse http protocol</a:t>
            </a:r>
          </a:p>
          <a:p>
            <a:endParaRPr lang="zh-CN" altLang="en-US" sz="2800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1" y="1857370"/>
            <a:ext cx="655810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8"/>
            <a:ext cx="700293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928940"/>
            <a:ext cx="667402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142990"/>
            <a:ext cx="38639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142990"/>
            <a:ext cx="4008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组合 17"/>
          <p:cNvGrpSpPr/>
          <p:nvPr/>
        </p:nvGrpSpPr>
        <p:grpSpPr>
          <a:xfrm>
            <a:off x="4071934" y="1857370"/>
            <a:ext cx="782090" cy="428628"/>
            <a:chOff x="4071934" y="1857370"/>
            <a:chExt cx="782090" cy="428628"/>
          </a:xfrm>
        </p:grpSpPr>
        <p:sp>
          <p:nvSpPr>
            <p:cNvPr id="14" name="下箭头 13"/>
            <p:cNvSpPr/>
            <p:nvPr/>
          </p:nvSpPr>
          <p:spPr>
            <a:xfrm>
              <a:off x="4071934" y="1857370"/>
              <a:ext cx="214314" cy="4286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14810" y="1857370"/>
              <a:ext cx="639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route</a:t>
              </a:r>
              <a:endParaRPr lang="zh-CN" altLang="en-US" sz="16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08332" y="1857370"/>
            <a:ext cx="2735406" cy="633287"/>
            <a:chOff x="5508332" y="1857370"/>
            <a:chExt cx="2735406" cy="633287"/>
          </a:xfrm>
        </p:grpSpPr>
        <p:sp>
          <p:nvSpPr>
            <p:cNvPr id="15" name="下箭头 14"/>
            <p:cNvSpPr/>
            <p:nvPr/>
          </p:nvSpPr>
          <p:spPr>
            <a:xfrm rot="4071674">
              <a:off x="6777760" y="1024680"/>
              <a:ext cx="196549" cy="27354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90306" y="1857370"/>
              <a:ext cx="639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route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214428"/>
            <a:ext cx="358190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285998"/>
            <a:ext cx="5076521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4348" y="3214692"/>
            <a:ext cx="687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Similar with std::bind, but no need placeholders here, more easy to use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4348" y="3571882"/>
            <a:ext cx="6143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C++Now 2017: </a:t>
            </a:r>
            <a:r>
              <a:rPr lang="en-US" altLang="zh-CN" dirty="0" smtClean="0"/>
              <a:t>https://www.youtube.com/watch?v=vh1BhlqF-fs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142990"/>
            <a:ext cx="4411663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071684"/>
            <a:ext cx="582000" cy="12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组合 18"/>
          <p:cNvGrpSpPr/>
          <p:nvPr/>
        </p:nvGrpSpPr>
        <p:grpSpPr>
          <a:xfrm>
            <a:off x="1928794" y="2143122"/>
            <a:ext cx="1643074" cy="276999"/>
            <a:chOff x="2143108" y="2143122"/>
            <a:chExt cx="1643074" cy="276999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2143108" y="2357436"/>
              <a:ext cx="164307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357422" y="2143122"/>
              <a:ext cx="954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http request</a:t>
              </a:r>
              <a:endParaRPr lang="zh-CN" altLang="en-US" sz="12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214942" y="2285998"/>
            <a:ext cx="1143008" cy="276999"/>
            <a:chOff x="2143108" y="2143122"/>
            <a:chExt cx="1643074" cy="276999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2143108" y="2357436"/>
              <a:ext cx="1643074" cy="1588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756393" y="2143122"/>
              <a:ext cx="721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ORM</a:t>
              </a:r>
              <a:endParaRPr lang="zh-CN" altLang="en-US" sz="1200" dirty="0"/>
            </a:p>
          </p:txBody>
        </p:sp>
      </p:grpSp>
      <p:cxnSp>
        <p:nvCxnSpPr>
          <p:cNvPr id="27" name="直接箭头连接符 26"/>
          <p:cNvCxnSpPr/>
          <p:nvPr/>
        </p:nvCxnSpPr>
        <p:spPr>
          <a:xfrm rot="5400000">
            <a:off x="4393405" y="3036097"/>
            <a:ext cx="357190" cy="1588"/>
          </a:xfrm>
          <a:prstGeom prst="straightConnector1">
            <a:avLst/>
          </a:prstGeom>
          <a:ln w="15875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928794" y="2651941"/>
            <a:ext cx="1643074" cy="276999"/>
            <a:chOff x="2143108" y="2651941"/>
            <a:chExt cx="1643074" cy="276999"/>
          </a:xfrm>
        </p:grpSpPr>
        <p:cxnSp>
          <p:nvCxnSpPr>
            <p:cNvPr id="29" name="直接箭头连接符 28"/>
            <p:cNvCxnSpPr/>
            <p:nvPr/>
          </p:nvCxnSpPr>
          <p:spPr>
            <a:xfrm rot="10800000">
              <a:off x="2143108" y="2857502"/>
              <a:ext cx="164307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7422" y="2651941"/>
              <a:ext cx="1047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http response</a:t>
              </a:r>
              <a:endParaRPr lang="zh-CN" alt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6"/>
            <a:ext cx="5287963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组合 8"/>
          <p:cNvGrpSpPr/>
          <p:nvPr/>
        </p:nvGrpSpPr>
        <p:grpSpPr>
          <a:xfrm>
            <a:off x="3357554" y="1214428"/>
            <a:ext cx="1500198" cy="500066"/>
            <a:chOff x="3786182" y="1214428"/>
            <a:chExt cx="1643074" cy="500066"/>
          </a:xfrm>
        </p:grpSpPr>
        <p:sp>
          <p:nvSpPr>
            <p:cNvPr id="7" name="圆角矩形 6"/>
            <p:cNvSpPr/>
            <p:nvPr/>
          </p:nvSpPr>
          <p:spPr>
            <a:xfrm>
              <a:off x="3786182" y="1214428"/>
              <a:ext cx="1643074" cy="5000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7620" y="1285866"/>
              <a:ext cx="1478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Core business</a:t>
              </a:r>
              <a:endParaRPr lang="zh-CN" altLang="en-US" dirty="0"/>
            </a:p>
          </p:txBody>
        </p:sp>
      </p:grpSp>
      <p:cxnSp>
        <p:nvCxnSpPr>
          <p:cNvPr id="12" name="直接箭头连接符 11"/>
          <p:cNvCxnSpPr/>
          <p:nvPr/>
        </p:nvCxnSpPr>
        <p:spPr>
          <a:xfrm rot="5400000">
            <a:off x="3411133" y="1732354"/>
            <a:ext cx="714380" cy="6786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H="1">
            <a:off x="3768321" y="2053825"/>
            <a:ext cx="714382" cy="357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6200000" flipH="1">
            <a:off x="4161230" y="1660916"/>
            <a:ext cx="714382" cy="821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6072198" y="3857634"/>
            <a:ext cx="1979403" cy="717769"/>
            <a:chOff x="3786183" y="1214428"/>
            <a:chExt cx="2167917" cy="717769"/>
          </a:xfrm>
        </p:grpSpPr>
        <p:sp>
          <p:nvSpPr>
            <p:cNvPr id="22" name="圆角矩形 21"/>
            <p:cNvSpPr/>
            <p:nvPr/>
          </p:nvSpPr>
          <p:spPr>
            <a:xfrm>
              <a:off x="3786183" y="1214428"/>
              <a:ext cx="2112523" cy="7143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7620" y="1285866"/>
              <a:ext cx="2096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Non-core business</a:t>
              </a:r>
            </a:p>
            <a:p>
              <a:r>
                <a:rPr lang="en-US" altLang="zh-CN" dirty="0" smtClean="0"/>
                <a:t>aspects</a:t>
              </a:r>
              <a:endParaRPr lang="zh-CN" altLang="en-US" dirty="0"/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5715008" y="2928940"/>
            <a:ext cx="1500198" cy="9286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643570" y="3643320"/>
            <a:ext cx="1571636" cy="2143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74"/>
            <a:ext cx="3529013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14428"/>
            <a:ext cx="5951537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857370"/>
            <a:ext cx="3687763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zh-CN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143122"/>
            <a:ext cx="1600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 6"/>
          <p:cNvSpPr/>
          <p:nvPr/>
        </p:nvSpPr>
        <p:spPr>
          <a:xfrm>
            <a:off x="4000496" y="3643320"/>
            <a:ext cx="92869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Core  business function</a:t>
            </a:r>
            <a:endParaRPr lang="zh-CN" altLang="en-US" sz="1400" b="1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357290" y="3571882"/>
            <a:ext cx="662361" cy="928694"/>
            <a:chOff x="1500166" y="3571882"/>
            <a:chExt cx="662361" cy="928694"/>
          </a:xfrm>
        </p:grpSpPr>
        <p:sp>
          <p:nvSpPr>
            <p:cNvPr id="8" name="矩形 7"/>
            <p:cNvSpPr/>
            <p:nvPr/>
          </p:nvSpPr>
          <p:spPr>
            <a:xfrm>
              <a:off x="1571604" y="3571882"/>
              <a:ext cx="571504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00166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check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643174" y="3571882"/>
            <a:ext cx="785818" cy="928694"/>
            <a:chOff x="2786050" y="3571882"/>
            <a:chExt cx="662361" cy="928694"/>
          </a:xfrm>
        </p:grpSpPr>
        <p:sp>
          <p:nvSpPr>
            <p:cNvPr id="11" name="矩形 10"/>
            <p:cNvSpPr/>
            <p:nvPr/>
          </p:nvSpPr>
          <p:spPr>
            <a:xfrm>
              <a:off x="2857488" y="3571882"/>
              <a:ext cx="500066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log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572132" y="3571882"/>
            <a:ext cx="662361" cy="928694"/>
            <a:chOff x="5786446" y="3571882"/>
            <a:chExt cx="662361" cy="928694"/>
          </a:xfrm>
        </p:grpSpPr>
        <p:sp>
          <p:nvSpPr>
            <p:cNvPr id="13" name="矩形 12"/>
            <p:cNvSpPr/>
            <p:nvPr/>
          </p:nvSpPr>
          <p:spPr>
            <a:xfrm>
              <a:off x="5857884" y="3571882"/>
              <a:ext cx="552085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86446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log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858016" y="3571882"/>
            <a:ext cx="662361" cy="928694"/>
            <a:chOff x="7052911" y="3571882"/>
            <a:chExt cx="662361" cy="928694"/>
          </a:xfrm>
        </p:grpSpPr>
        <p:sp>
          <p:nvSpPr>
            <p:cNvPr id="16" name="矩形 15"/>
            <p:cNvSpPr/>
            <p:nvPr/>
          </p:nvSpPr>
          <p:spPr>
            <a:xfrm>
              <a:off x="7124348" y="3571882"/>
              <a:ext cx="590923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2911" y="3857634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check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111379"/>
            <a:ext cx="4465637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7" name="组合 36"/>
          <p:cNvGrpSpPr/>
          <p:nvPr/>
        </p:nvGrpSpPr>
        <p:grpSpPr>
          <a:xfrm>
            <a:off x="1714480" y="3049791"/>
            <a:ext cx="1785950" cy="450653"/>
            <a:chOff x="1857356" y="3049791"/>
            <a:chExt cx="1643074" cy="450653"/>
          </a:xfrm>
        </p:grpSpPr>
        <p:sp>
          <p:nvSpPr>
            <p:cNvPr id="19" name="左大括号 18"/>
            <p:cNvSpPr/>
            <p:nvPr/>
          </p:nvSpPr>
          <p:spPr>
            <a:xfrm rot="5400000">
              <a:off x="2285984" y="2714626"/>
              <a:ext cx="357190" cy="1214446"/>
            </a:xfrm>
            <a:prstGeom prst="leftBrace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405771" y="3049791"/>
              <a:ext cx="10946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Before entry</a:t>
              </a:r>
              <a:endParaRPr lang="zh-CN" altLang="en-US" sz="1400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015054" y="3049791"/>
            <a:ext cx="1485904" cy="450653"/>
            <a:chOff x="6157930" y="3049791"/>
            <a:chExt cx="1557342" cy="450653"/>
          </a:xfrm>
        </p:grpSpPr>
        <p:sp>
          <p:nvSpPr>
            <p:cNvPr id="20" name="左大括号 19"/>
            <p:cNvSpPr/>
            <p:nvPr/>
          </p:nvSpPr>
          <p:spPr>
            <a:xfrm rot="5400000">
              <a:off x="6615130" y="2686054"/>
              <a:ext cx="357190" cy="1271590"/>
            </a:xfrm>
            <a:prstGeom prst="leftBrace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731798" y="3049791"/>
              <a:ext cx="9834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After entry</a:t>
              </a:r>
              <a:endParaRPr lang="zh-CN" altLang="en-US" sz="1400" dirty="0"/>
            </a:p>
          </p:txBody>
        </p:sp>
      </p:grpSp>
      <p:sp>
        <p:nvSpPr>
          <p:cNvPr id="24" name="右箭头 23"/>
          <p:cNvSpPr/>
          <p:nvPr/>
        </p:nvSpPr>
        <p:spPr>
          <a:xfrm>
            <a:off x="2071670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3357554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5000628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6286512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571472" y="3643320"/>
            <a:ext cx="785818" cy="500066"/>
            <a:chOff x="714348" y="3643320"/>
            <a:chExt cx="785818" cy="500066"/>
          </a:xfrm>
        </p:grpSpPr>
        <p:sp>
          <p:nvSpPr>
            <p:cNvPr id="23" name="右箭头 22"/>
            <p:cNvSpPr/>
            <p:nvPr/>
          </p:nvSpPr>
          <p:spPr>
            <a:xfrm>
              <a:off x="714348" y="3929072"/>
              <a:ext cx="78581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14348" y="3643320"/>
              <a:ext cx="7429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request</a:t>
              </a:r>
              <a:endParaRPr lang="zh-CN" altLang="en-US" sz="14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572396" y="3692733"/>
            <a:ext cx="785818" cy="450653"/>
            <a:chOff x="7715272" y="3692733"/>
            <a:chExt cx="857256" cy="450653"/>
          </a:xfrm>
        </p:grpSpPr>
        <p:sp>
          <p:nvSpPr>
            <p:cNvPr id="29" name="右箭头 28"/>
            <p:cNvSpPr/>
            <p:nvPr/>
          </p:nvSpPr>
          <p:spPr>
            <a:xfrm>
              <a:off x="7786710" y="3929072"/>
              <a:ext cx="78581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715272" y="3692733"/>
              <a:ext cx="8491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response</a:t>
              </a:r>
              <a:endParaRPr lang="zh-CN" altLang="en-US" sz="1400" dirty="0"/>
            </a:p>
          </p:txBody>
        </p:sp>
      </p:grp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3" y="1214428"/>
            <a:ext cx="622698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5434013" cy="294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1142976" y="3857634"/>
            <a:ext cx="2143140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43306" y="2143122"/>
            <a:ext cx="2898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before function in all aspects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286116" y="3786196"/>
            <a:ext cx="2771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after function in all aspects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1142976" y="3500444"/>
            <a:ext cx="100013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500166" y="2214560"/>
            <a:ext cx="2143140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43108" y="3429006"/>
            <a:ext cx="2501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core business function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90"/>
            <a:ext cx="774351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1071538" y="2786064"/>
            <a:ext cx="2500330" cy="35719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83727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auto http upload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6629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21864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142976" y="3143254"/>
            <a:ext cx="491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Hide complex details, expose simple user interface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cinatra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std::</a:t>
            </a:r>
            <a:r>
              <a:rPr lang="en-US" altLang="zh-CN" sz="2800" dirty="0" err="1" smtClean="0"/>
              <a:t>string_view</a:t>
            </a:r>
            <a:r>
              <a:rPr lang="en-US" altLang="zh-CN" sz="2800" dirty="0" smtClean="0"/>
              <a:t> help to parse http protocol efficiently</a:t>
            </a:r>
          </a:p>
          <a:p>
            <a:r>
              <a:rPr lang="en-US" altLang="zh-CN" sz="2800" dirty="0" smtClean="0"/>
              <a:t>The http router and AOP make the user focus on core business function</a:t>
            </a:r>
          </a:p>
          <a:p>
            <a:r>
              <a:rPr lang="en-US" altLang="zh-CN" sz="2800" dirty="0" smtClean="0"/>
              <a:t>The framework does a lot of work and then provides simple interface for the user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ormpp</a:t>
            </a:r>
            <a:r>
              <a:rPr lang="en-US" altLang="zh-CN" sz="2800" dirty="0" smtClean="0"/>
              <a:t>: an easy to use ORM library based on compile-time reflection developed in </a:t>
            </a:r>
            <a:r>
              <a:rPr lang="en-US" altLang="zh-CN" sz="2800" dirty="0" err="1" smtClean="0"/>
              <a:t>c++</a:t>
            </a:r>
            <a:r>
              <a:rPr lang="en-US" altLang="zh-CN" sz="2800" dirty="0" smtClean="0"/>
              <a:t>17</a:t>
            </a:r>
          </a:p>
          <a:p>
            <a:endParaRPr lang="en-US" altLang="zh-CN" sz="28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857502"/>
            <a:ext cx="4143404" cy="128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857224" y="2285998"/>
            <a:ext cx="61543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You can 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operate different kind of databases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928662" y="4214824"/>
            <a:ext cx="365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3"/>
              </a:rPr>
              <a:t>https://github.com/qicosmos/ormpp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 server</a:t>
            </a:r>
          </a:p>
          <a:p>
            <a:r>
              <a:rPr lang="en-US" altLang="zh-CN" dirty="0" smtClean="0"/>
              <a:t>ORM(Object-relational mapping)</a:t>
            </a:r>
          </a:p>
          <a:p>
            <a:r>
              <a:rPr lang="en-US" altLang="zh-CN" dirty="0" smtClean="0"/>
              <a:t>Html render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Unified and easy to use interface</a:t>
            </a:r>
          </a:p>
          <a:p>
            <a:r>
              <a:rPr lang="en-US" sz="2800" dirty="0" smtClean="0"/>
              <a:t>Extensible interface </a:t>
            </a:r>
          </a:p>
          <a:p>
            <a:r>
              <a:rPr lang="en-US" sz="2800" dirty="0" smtClean="0"/>
              <a:t>Automatically generate </a:t>
            </a:r>
            <a:r>
              <a:rPr lang="en-US" sz="2800" dirty="0" err="1" smtClean="0"/>
              <a:t>sql</a:t>
            </a:r>
            <a:endParaRPr lang="en-US" sz="2800" dirty="0" smtClean="0"/>
          </a:p>
          <a:p>
            <a:r>
              <a:rPr lang="en-US" sz="2800" dirty="0" smtClean="0"/>
              <a:t>Automatically mapping entity to object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Connect database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2185989"/>
            <a:ext cx="542928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298272"/>
            <a:ext cx="744383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0999" y="4086238"/>
            <a:ext cx="2990869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00034" y="1785932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034" y="2928940"/>
            <a:ext cx="115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postgresql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2493" y="3714758"/>
            <a:ext cx="691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sqlite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8" y="2428874"/>
            <a:ext cx="7072360" cy="113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7" y="1214428"/>
            <a:ext cx="6715172" cy="11214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0034" y="3714758"/>
            <a:ext cx="4986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Unified interface with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r>
              <a:rPr lang="en-US" altLang="zh-CN" dirty="0" smtClean="0"/>
              <a:t>Policy based design make it easy to change </a:t>
            </a:r>
            <a:r>
              <a:rPr lang="en-US" altLang="zh-CN" dirty="0" err="1" smtClean="0"/>
              <a:t>databse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implement </a:t>
            </a:r>
            <a:r>
              <a:rPr lang="en-US" sz="2400" dirty="0" smtClean="0"/>
              <a:t>static polymorphism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 and </a:t>
            </a:r>
            <a:r>
              <a:rPr lang="en-US" altLang="zh-CN" sz="2400" dirty="0" err="1" smtClean="0"/>
              <a:t>variadic</a:t>
            </a:r>
            <a:r>
              <a:rPr lang="en-US" altLang="zh-CN" sz="2400" dirty="0" smtClean="0"/>
              <a:t> templates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2143122"/>
            <a:ext cx="5523245" cy="195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Expand interface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pPr>
              <a:buNone/>
            </a:pP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7" y="1700378"/>
            <a:ext cx="4357718" cy="13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3143254"/>
            <a:ext cx="5419983" cy="1371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Automatically 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by compile-time reflection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26226" y="1660954"/>
            <a:ext cx="520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"</a:t>
            </a:r>
            <a:r>
              <a:rPr lang="zh-CN" altLang="en-US" dirty="0"/>
              <a:t> CREATE TABLE person ( id INT</a:t>
            </a:r>
            <a:r>
              <a:rPr lang="en-US" altLang="zh-CN" dirty="0"/>
              <a:t>, </a:t>
            </a:r>
            <a:r>
              <a:rPr lang="zh-CN" altLang="en-US" dirty="0"/>
              <a:t>name TEXT, age </a:t>
            </a:r>
            <a:r>
              <a:rPr lang="en-US" altLang="zh-CN" dirty="0" smtClean="0"/>
              <a:t>INT</a:t>
            </a:r>
            <a:r>
              <a:rPr lang="zh-CN" altLang="en-US" dirty="0" smtClean="0"/>
              <a:t>) "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17739" y="2476626"/>
            <a:ext cx="51677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id;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16200000" flipV="1">
            <a:off x="2869857" y="2103738"/>
            <a:ext cx="1810265" cy="1495168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16200000" flipV="1">
            <a:off x="2227307" y="2239662"/>
            <a:ext cx="1810265" cy="127274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16200000" flipV="1">
            <a:off x="4411365" y="2409568"/>
            <a:ext cx="1810265" cy="95764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 flipH="1" flipV="1">
            <a:off x="2613456" y="2162433"/>
            <a:ext cx="840260" cy="45720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 flipH="1" flipV="1">
            <a:off x="3462981" y="2184056"/>
            <a:ext cx="1093574" cy="630199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965622" y="1977081"/>
            <a:ext cx="2236573" cy="1353067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6200000" flipV="1">
            <a:off x="3623620" y="2282910"/>
            <a:ext cx="1828801" cy="1192429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14348" y="4071948"/>
            <a:ext cx="68755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Compile-time Reflection, Serialization and ORM 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Examples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://github.com/CppCon/CppCon2017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https://www.youtube.com/watch?v=WlhoWjrR41A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generate 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by compile-time reflection</a:t>
            </a:r>
          </a:p>
          <a:p>
            <a:pPr lvl="1"/>
            <a:r>
              <a:rPr lang="en-US" altLang="zh-CN" sz="2000" dirty="0" smtClean="0"/>
              <a:t>Get the table name</a:t>
            </a:r>
          </a:p>
          <a:p>
            <a:pPr lvl="1"/>
            <a:r>
              <a:rPr lang="en-US" altLang="zh-CN" sz="2000" dirty="0" smtClean="0"/>
              <a:t>Get the fields name of a table</a:t>
            </a:r>
          </a:p>
          <a:p>
            <a:pPr lvl="1"/>
            <a:r>
              <a:rPr lang="en-US" altLang="zh-CN" sz="2000" dirty="0" smtClean="0"/>
              <a:t>Get the fields type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71472" y="2786064"/>
            <a:ext cx="7270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</a:t>
            </a:r>
            <a:r>
              <a:rPr lang="en-US" altLang="zh-CN" dirty="0" smtClean="0"/>
              <a:t>table_</a:t>
            </a:r>
            <a:r>
              <a:rPr lang="zh-CN" altLang="en-US" dirty="0" smtClean="0"/>
              <a:t>name </a:t>
            </a:r>
            <a:r>
              <a:rPr lang="zh-CN" altLang="en-US" dirty="0"/>
              <a:t>= iguana::get_name&lt;T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/>
              <a:t>"</a:t>
            </a:r>
            <a:r>
              <a:rPr lang="en-US" altLang="zh-CN" dirty="0" smtClean="0">
                <a:sym typeface="Wingdings" panose="05000000000000000000" pitchFamily="2" charset="2"/>
              </a:rPr>
              <a:t>person</a:t>
            </a:r>
            <a:r>
              <a:rPr lang="zh-CN" altLang="en-US" dirty="0" smtClean="0"/>
              <a:t>"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1472" y="3143254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arr = iguana::get_array&lt;T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{"</a:t>
            </a:r>
            <a:r>
              <a:rPr lang="zh-CN" altLang="en-US" dirty="0" smtClean="0"/>
              <a:t>id"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age</a:t>
            </a:r>
            <a:r>
              <a:rPr lang="zh-CN" altLang="en-US" dirty="0" smtClean="0"/>
              <a:t>" </a:t>
            </a:r>
            <a:r>
              <a:rPr lang="en-US" altLang="zh-CN" dirty="0" smtClean="0"/>
              <a:t>}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472" y="3571882"/>
            <a:ext cx="5997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ym typeface="Wingdings" pitchFamily="2" charset="2"/>
              </a:rPr>
              <a:t>How to get the fields type name? {"INTEGER</a:t>
            </a:r>
            <a:r>
              <a:rPr lang="zh-CN" altLang="en-US" sz="1600" dirty="0" smtClean="0"/>
              <a:t>" 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en-US" altLang="zh-CN" sz="1600" dirty="0" smtClean="0"/>
              <a:t>TEXT</a:t>
            </a:r>
            <a:r>
              <a:rPr lang="en-US" altLang="zh-CN" sz="1600" dirty="0" smtClean="0">
                <a:sym typeface="Wingdings" panose="05000000000000000000" pitchFamily="2" charset="2"/>
              </a:rPr>
              <a:t>”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en-US" altLang="zh-CN" sz="1600" dirty="0" smtClean="0"/>
              <a:t>INTEGER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}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Type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071552"/>
            <a:ext cx="6677301" cy="3680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Get mapped type 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85866"/>
            <a:ext cx="7938185" cy="3098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generate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automatically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035" y="1214428"/>
            <a:ext cx="37862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id;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name;   </a:t>
            </a:r>
            <a:endParaRPr lang="en-US" altLang="zh-CN" sz="14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00562" y="1785932"/>
            <a:ext cx="4085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"</a:t>
            </a:r>
            <a:r>
              <a:rPr lang="zh-CN" altLang="en-US" sz="1400" dirty="0"/>
              <a:t> CREATE TABLE person ( id INT</a:t>
            </a:r>
            <a:r>
              <a:rPr lang="en-US" altLang="zh-CN" sz="1400" dirty="0"/>
              <a:t>, </a:t>
            </a:r>
            <a:r>
              <a:rPr lang="zh-CN" altLang="en-US" sz="1400" dirty="0"/>
              <a:t>name TEXT, age </a:t>
            </a:r>
            <a:r>
              <a:rPr lang="en-US" altLang="zh-CN" sz="1400" dirty="0" smtClean="0"/>
              <a:t>INT</a:t>
            </a:r>
            <a:r>
              <a:rPr lang="zh-CN" altLang="en-US" sz="1400" dirty="0" smtClean="0"/>
              <a:t>) "</a:t>
            </a:r>
            <a:endParaRPr lang="zh-CN" altLang="en-US" sz="1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3062708" y="1571618"/>
            <a:ext cx="1223540" cy="474347"/>
            <a:chOff x="3062708" y="1571618"/>
            <a:chExt cx="1223540" cy="474347"/>
          </a:xfrm>
        </p:grpSpPr>
        <p:sp>
          <p:nvSpPr>
            <p:cNvPr id="7" name="右箭头 6"/>
            <p:cNvSpPr/>
            <p:nvPr/>
          </p:nvSpPr>
          <p:spPr>
            <a:xfrm>
              <a:off x="3143240" y="1857370"/>
              <a:ext cx="1143008" cy="1885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62708" y="1571618"/>
              <a:ext cx="12235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/>
                <a:t>generate </a:t>
              </a:r>
              <a:r>
                <a:rPr lang="en-US" altLang="zh-CN" sz="1600" b="1" dirty="0" err="1" smtClean="0"/>
                <a:t>sql</a:t>
              </a:r>
              <a:endParaRPr lang="zh-CN" altLang="en-US" b="1" dirty="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786064"/>
            <a:ext cx="5964827" cy="7143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42976" y="3714758"/>
            <a:ext cx="6531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Just need an object type to generate a </a:t>
            </a:r>
            <a:r>
              <a:rPr lang="en-US" altLang="zh-CN" b="1" dirty="0" err="1" smtClean="0"/>
              <a:t>sql</a:t>
            </a:r>
            <a:r>
              <a:rPr lang="en-US" altLang="zh-CN" b="1" dirty="0" smtClean="0"/>
              <a:t> statement automatically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Some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Cppcms</a:t>
            </a:r>
            <a:endParaRPr lang="en-US" altLang="zh-CN" dirty="0" smtClean="0"/>
          </a:p>
          <a:p>
            <a:r>
              <a:rPr lang="en-US" altLang="zh-CN" dirty="0" err="1" smtClean="0"/>
              <a:t>treefrog</a:t>
            </a:r>
            <a:r>
              <a:rPr lang="en-US" altLang="zh-CN" dirty="0" smtClean="0"/>
              <a:t>-framework</a:t>
            </a:r>
          </a:p>
          <a:p>
            <a:r>
              <a:rPr lang="en-US" dirty="0" smtClean="0"/>
              <a:t>Crow</a:t>
            </a:r>
            <a:endParaRPr lang="en-US" altLang="zh-CN" dirty="0" smtClean="0"/>
          </a:p>
          <a:p>
            <a:r>
              <a:rPr lang="en-US" dirty="0" smtClean="0"/>
              <a:t>Silicon</a:t>
            </a:r>
          </a:p>
          <a:p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9063" y="1249508"/>
            <a:ext cx="5158684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9479" y="3331456"/>
            <a:ext cx="6178143" cy="75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table to object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70"/>
            <a:ext cx="5708325" cy="182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224" y="1356532"/>
            <a:ext cx="6239582" cy="307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Unified interface with </a:t>
            </a:r>
            <a:r>
              <a:rPr lang="en-US" altLang="zh-CN" sz="2400" dirty="0" err="1" smtClean="0"/>
              <a:t>variadic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temlates</a:t>
            </a:r>
            <a:r>
              <a:rPr lang="en-US" altLang="zh-CN" sz="2400" dirty="0" smtClean="0"/>
              <a:t> and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r>
              <a:rPr lang="en-US" altLang="zh-CN" sz="2400" dirty="0" smtClean="0"/>
              <a:t>Expand interface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with compile-time reflection</a:t>
            </a:r>
          </a:p>
          <a:p>
            <a:r>
              <a:rPr lang="en-US" altLang="zh-CN" sz="2400" dirty="0" smtClean="0"/>
              <a:t>Mapping entity with compile-time reflection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 template engine</a:t>
            </a:r>
          </a:p>
          <a:p>
            <a:pPr lvl="1"/>
            <a:r>
              <a:rPr lang="en-US" altLang="zh-CN" dirty="0" smtClean="0"/>
              <a:t>Dynamic filling html</a:t>
            </a:r>
          </a:p>
          <a:p>
            <a:pPr lvl="1"/>
            <a:r>
              <a:rPr lang="en-US" altLang="zh-CN" dirty="0" smtClean="0"/>
              <a:t>Control UI display</a:t>
            </a:r>
          </a:p>
          <a:p>
            <a:pPr lvl="1"/>
            <a:r>
              <a:rPr lang="en-US" altLang="zh-CN" dirty="0" smtClean="0"/>
              <a:t>Html reuse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22"/>
            <a:ext cx="502982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714626"/>
            <a:ext cx="4572032" cy="37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214428"/>
            <a:ext cx="477788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圆角矩形 9"/>
          <p:cNvSpPr/>
          <p:nvPr/>
        </p:nvSpPr>
        <p:spPr>
          <a:xfrm>
            <a:off x="1428728" y="1643056"/>
            <a:ext cx="64294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3704" y="3214692"/>
            <a:ext cx="704156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2857488" y="3857634"/>
            <a:ext cx="32613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hlinkClick r:id="rId6"/>
              </a:rPr>
              <a:t>https://github.com/qicosmos/render</a:t>
            </a:r>
            <a:endParaRPr lang="en-US" altLang="zh-CN" sz="1600" dirty="0" smtClean="0"/>
          </a:p>
          <a:p>
            <a:r>
              <a:rPr lang="en-US" sz="1600" dirty="0" smtClean="0">
                <a:hlinkClick r:id="rId7"/>
              </a:rPr>
              <a:t>https://github.com/melpon/ginger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2800" dirty="0" smtClean="0"/>
              <a:t>Render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71750"/>
            <a:ext cx="62484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928676"/>
            <a:ext cx="843481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圆角矩形 8"/>
          <p:cNvSpPr/>
          <p:nvPr/>
        </p:nvSpPr>
        <p:spPr>
          <a:xfrm>
            <a:off x="1071538" y="1500180"/>
            <a:ext cx="1357322" cy="214314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9" idx="2"/>
          </p:cNvCxnSpPr>
          <p:nvPr/>
        </p:nvCxnSpPr>
        <p:spPr>
          <a:xfrm rot="16200000" flipH="1">
            <a:off x="2446719" y="1017973"/>
            <a:ext cx="1143008" cy="253604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4574" y="1152522"/>
            <a:ext cx="7156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286130"/>
            <a:ext cx="7200899" cy="125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 5"/>
          <p:cNvSpPr/>
          <p:nvPr/>
        </p:nvSpPr>
        <p:spPr>
          <a:xfrm>
            <a:off x="6357950" y="3714758"/>
            <a:ext cx="1643074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559614" y="1643056"/>
            <a:ext cx="1071570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57172"/>
            <a:ext cx="562607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6155" y="2285998"/>
            <a:ext cx="6226175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下箭头 10"/>
          <p:cNvSpPr/>
          <p:nvPr/>
        </p:nvSpPr>
        <p:spPr>
          <a:xfrm rot="17530782">
            <a:off x="5431197" y="243524"/>
            <a:ext cx="214314" cy="2061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8326048">
            <a:off x="6280879" y="2364831"/>
            <a:ext cx="214314" cy="1644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347283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组合 6"/>
          <p:cNvGrpSpPr/>
          <p:nvPr/>
        </p:nvGrpSpPr>
        <p:grpSpPr>
          <a:xfrm>
            <a:off x="3714744" y="285734"/>
            <a:ext cx="5214973" cy="4366971"/>
            <a:chOff x="3428992" y="142858"/>
            <a:chExt cx="5286411" cy="450984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28992" y="142858"/>
              <a:ext cx="5119528" cy="4214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28992" y="4357701"/>
              <a:ext cx="5286411" cy="295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圆角矩形 7"/>
          <p:cNvSpPr/>
          <p:nvPr/>
        </p:nvSpPr>
        <p:spPr>
          <a:xfrm>
            <a:off x="571472" y="2357436"/>
            <a:ext cx="2428892" cy="50006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rot="5400000" flipH="1" flipV="1">
            <a:off x="2143109" y="857237"/>
            <a:ext cx="1143008" cy="18573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3643306" y="928676"/>
            <a:ext cx="3929090" cy="28575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00034" y="3143254"/>
            <a:ext cx="2500330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571868" y="4357700"/>
            <a:ext cx="5429288" cy="28575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3" idx="2"/>
          </p:cNvCxnSpPr>
          <p:nvPr/>
        </p:nvCxnSpPr>
        <p:spPr>
          <a:xfrm rot="16200000" flipH="1">
            <a:off x="2232405" y="3089675"/>
            <a:ext cx="857256" cy="182166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57224" y="4071948"/>
            <a:ext cx="1764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Reuse html code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3499" y="357172"/>
            <a:ext cx="6104379" cy="42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3857620" y="3786196"/>
            <a:ext cx="1071570" cy="785818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9" y="1785932"/>
            <a:ext cx="2643205" cy="26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2285998"/>
            <a:ext cx="2286016" cy="88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cppcms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14876" y="2214560"/>
            <a:ext cx="28515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Need a special compiler to build</a:t>
            </a:r>
          </a:p>
          <a:p>
            <a:r>
              <a:rPr lang="en-US" altLang="zh-CN" sz="1600" dirty="0" smtClean="0"/>
              <a:t>html template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4357686" y="3214692"/>
            <a:ext cx="3750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/>
              <a:t>Cppcms</a:t>
            </a:r>
            <a:r>
              <a:rPr lang="en-US" altLang="zh-CN" sz="1600" dirty="0" smtClean="0"/>
              <a:t> is not easy to use, not modern </a:t>
            </a:r>
            <a:r>
              <a:rPr lang="en-US" altLang="zh-CN" sz="1600" dirty="0" err="1" smtClean="0"/>
              <a:t>c++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214810" y="1643056"/>
            <a:ext cx="4251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You have to know many details of the framework</a:t>
            </a:r>
            <a:endParaRPr lang="zh-CN" alt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192" y="1214428"/>
            <a:ext cx="357174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214428"/>
            <a:ext cx="5875337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to rapidly develop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Focus on business function</a:t>
            </a:r>
          </a:p>
          <a:p>
            <a:r>
              <a:rPr lang="en-US" altLang="zh-CN" sz="2400" dirty="0" smtClean="0"/>
              <a:t>Separate core business and non-core business</a:t>
            </a:r>
          </a:p>
          <a:p>
            <a:r>
              <a:rPr lang="en-US" altLang="zh-CN" sz="2400" dirty="0" smtClean="0"/>
              <a:t>Utilize the framework to help you to solve trivial details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to solve http details, just need focus on the parsed results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solve the database details, just need focus on objects mapped from the database</a:t>
            </a:r>
          </a:p>
          <a:p>
            <a:pPr lvl="1"/>
            <a:r>
              <a:rPr lang="en-US" altLang="zh-CN" sz="2000" dirty="0" smtClean="0"/>
              <a:t>Use render to solve html details, just need focus on how to fill the template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Login html page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8"/>
            <a:ext cx="7632700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Example—login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8"/>
            <a:ext cx="82073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000378"/>
            <a:ext cx="5387975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7715250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00048"/>
            <a:ext cx="661670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285866"/>
            <a:ext cx="785897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组合 7"/>
          <p:cNvGrpSpPr/>
          <p:nvPr/>
        </p:nvGrpSpPr>
        <p:grpSpPr>
          <a:xfrm>
            <a:off x="2285984" y="916534"/>
            <a:ext cx="4308372" cy="338554"/>
            <a:chOff x="2285984" y="916534"/>
            <a:chExt cx="4308372" cy="338554"/>
          </a:xfrm>
        </p:grpSpPr>
        <p:sp>
          <p:nvSpPr>
            <p:cNvPr id="6" name="圆角矩形 5"/>
            <p:cNvSpPr/>
            <p:nvPr/>
          </p:nvSpPr>
          <p:spPr>
            <a:xfrm>
              <a:off x="2285984" y="928676"/>
              <a:ext cx="1785950" cy="28575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1934" y="916534"/>
              <a:ext cx="2522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Separate non-core business</a:t>
              </a:r>
              <a:endParaRPr lang="zh-CN" altLang="en-US" sz="1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857238"/>
            <a:ext cx="69119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20660" y="357172"/>
            <a:ext cx="4100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Simple and direct core business code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to rapidly develop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Focus on business function</a:t>
            </a:r>
          </a:p>
          <a:p>
            <a:r>
              <a:rPr lang="en-US" altLang="zh-CN" sz="2400" dirty="0" smtClean="0"/>
              <a:t>Separate core business and non-core business</a:t>
            </a:r>
          </a:p>
          <a:p>
            <a:r>
              <a:rPr lang="en-US" altLang="zh-CN" sz="2400" dirty="0" smtClean="0"/>
              <a:t>Utilize the framework to help you to solve trivial details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to solve http details, just need focus on the parsed results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solve the database details, just need focus on objects mapped from the database</a:t>
            </a:r>
          </a:p>
          <a:p>
            <a:pPr lvl="1"/>
            <a:r>
              <a:rPr lang="en-US" altLang="zh-CN" sz="2000" dirty="0" smtClean="0"/>
              <a:t>Use render to solve html details, just need focus on how to fill the template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71868" y="1928808"/>
            <a:ext cx="11324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/>
              <a:t>FAQ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14612" y="2071684"/>
            <a:ext cx="26151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/>
              <a:t>Thank you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Tree-frog</a:t>
            </a:r>
          </a:p>
          <a:p>
            <a:pPr marL="742950" lvl="2" indent="-342900"/>
            <a:r>
              <a:rPr lang="en-US" altLang="zh-CN" dirty="0" smtClean="0"/>
              <a:t>based on qt, too heavily, not modern </a:t>
            </a:r>
            <a:r>
              <a:rPr lang="en-US" altLang="zh-CN" dirty="0" err="1" smtClean="0"/>
              <a:t>c++</a:t>
            </a:r>
            <a:endParaRPr lang="zh-CN" alt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Crow</a:t>
            </a:r>
          </a:p>
          <a:p>
            <a:pPr marL="742950" lvl="2" indent="-342900"/>
            <a:r>
              <a:rPr lang="en-US" altLang="zh-CN" dirty="0" smtClean="0"/>
              <a:t>Just a http server, not a real web framework</a:t>
            </a:r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silicon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153" y="1214428"/>
            <a:ext cx="744443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857370"/>
            <a:ext cx="577854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1714480" y="3643320"/>
            <a:ext cx="3978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 little complicated, not very easy to use</a:t>
            </a:r>
          </a:p>
        </p:txBody>
      </p:sp>
      <p:sp>
        <p:nvSpPr>
          <p:cNvPr id="8" name="矩形 7"/>
          <p:cNvSpPr/>
          <p:nvPr/>
        </p:nvSpPr>
        <p:spPr>
          <a:xfrm>
            <a:off x="1714480" y="4000510"/>
            <a:ext cx="3064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No html templates component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214428"/>
            <a:ext cx="6051550" cy="31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</TotalTime>
  <Words>1144</Words>
  <PresentationFormat>全屏显示(16:9)</PresentationFormat>
  <Paragraphs>237</Paragraphs>
  <Slides>69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0" baseType="lpstr">
      <vt:lpstr>Office 主题</vt:lpstr>
      <vt:lpstr>Feather: A Modern C++ Web Development Framework</vt:lpstr>
      <vt:lpstr>Outline</vt:lpstr>
      <vt:lpstr>Basic concepts</vt:lpstr>
      <vt:lpstr>Basic concepts</vt:lpstr>
      <vt:lpstr>Some c++ web frameworks</vt:lpstr>
      <vt:lpstr>cppcms</vt:lpstr>
      <vt:lpstr>幻灯片 7</vt:lpstr>
      <vt:lpstr>silicon</vt:lpstr>
      <vt:lpstr>幻灯片 9</vt:lpstr>
      <vt:lpstr>We need a better c++ web framework</vt:lpstr>
      <vt:lpstr>We need a better c++ web framework</vt:lpstr>
      <vt:lpstr>Comparison with other frameworks</vt:lpstr>
      <vt:lpstr>幻灯片 13</vt:lpstr>
      <vt:lpstr>What is feather?</vt:lpstr>
      <vt:lpstr>幻灯片 15</vt:lpstr>
      <vt:lpstr>What is feather?</vt:lpstr>
      <vt:lpstr>Components of feather</vt:lpstr>
      <vt:lpstr>What is feather?</vt:lpstr>
      <vt:lpstr>Development efficiency</vt:lpstr>
      <vt:lpstr>Performance</vt:lpstr>
      <vt:lpstr>Why we need a c++ web framework feather?</vt:lpstr>
      <vt:lpstr>幻灯片 22</vt:lpstr>
      <vt:lpstr>Components</vt:lpstr>
      <vt:lpstr>Cinatra</vt:lpstr>
      <vt:lpstr>幻灯片 25</vt:lpstr>
      <vt:lpstr>http upload/download</vt:lpstr>
      <vt:lpstr>http parser</vt:lpstr>
      <vt:lpstr>http router</vt:lpstr>
      <vt:lpstr>http router</vt:lpstr>
      <vt:lpstr>AOP</vt:lpstr>
      <vt:lpstr>AOP</vt:lpstr>
      <vt:lpstr>AOP</vt:lpstr>
      <vt:lpstr>AOP</vt:lpstr>
      <vt:lpstr>AOP</vt:lpstr>
      <vt:lpstr>AOP</vt:lpstr>
      <vt:lpstr>auto http upload</vt:lpstr>
      <vt:lpstr>幻灯片 37</vt:lpstr>
      <vt:lpstr>cinatra</vt:lpstr>
      <vt:lpstr>ormpp</vt:lpstr>
      <vt:lpstr>ormpp</vt:lpstr>
      <vt:lpstr>ormpp</vt:lpstr>
      <vt:lpstr>ormpp</vt:lpstr>
      <vt:lpstr>ormpp</vt:lpstr>
      <vt:lpstr>ormpp</vt:lpstr>
      <vt:lpstr>ormpp</vt:lpstr>
      <vt:lpstr>generate sql</vt:lpstr>
      <vt:lpstr>Type mapping</vt:lpstr>
      <vt:lpstr>Get mapped type name</vt:lpstr>
      <vt:lpstr>generate sql automatically</vt:lpstr>
      <vt:lpstr>entity mapping</vt:lpstr>
      <vt:lpstr>entity mapping</vt:lpstr>
      <vt:lpstr>entity mapping</vt:lpstr>
      <vt:lpstr>ormpp</vt:lpstr>
      <vt:lpstr>Render</vt:lpstr>
      <vt:lpstr>Render</vt:lpstr>
      <vt:lpstr>Render</vt:lpstr>
      <vt:lpstr>幻灯片 57</vt:lpstr>
      <vt:lpstr>render</vt:lpstr>
      <vt:lpstr>幻灯片 59</vt:lpstr>
      <vt:lpstr>幻灯片 60</vt:lpstr>
      <vt:lpstr>How to rapidly develop</vt:lpstr>
      <vt:lpstr>Login html page</vt:lpstr>
      <vt:lpstr>Example—login</vt:lpstr>
      <vt:lpstr>幻灯片 64</vt:lpstr>
      <vt:lpstr>幻灯片 65</vt:lpstr>
      <vt:lpstr>幻灯片 66</vt:lpstr>
      <vt:lpstr>How to rapidly develop</vt:lpstr>
      <vt:lpstr>幻灯片 68</vt:lpstr>
      <vt:lpstr>幻灯片 69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322</cp:revision>
  <dcterms:created xsi:type="dcterms:W3CDTF">2018-09-06T10:21:51Z</dcterms:created>
  <dcterms:modified xsi:type="dcterms:W3CDTF">2018-09-22T01:51:49Z</dcterms:modified>
</cp:coreProperties>
</file>