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79" r:id="rId4"/>
    <p:sldId id="339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338" r:id="rId14"/>
    <p:sldId id="264" r:id="rId15"/>
    <p:sldId id="270" r:id="rId16"/>
    <p:sldId id="282" r:id="rId17"/>
    <p:sldId id="265" r:id="rId18"/>
    <p:sldId id="267" r:id="rId19"/>
    <p:sldId id="271" r:id="rId20"/>
    <p:sldId id="259" r:id="rId21"/>
    <p:sldId id="285" r:id="rId22"/>
    <p:sldId id="260" r:id="rId23"/>
    <p:sldId id="288" r:id="rId24"/>
    <p:sldId id="289" r:id="rId25"/>
    <p:sldId id="290" r:id="rId26"/>
    <p:sldId id="337" r:id="rId27"/>
    <p:sldId id="297" r:id="rId28"/>
    <p:sldId id="291" r:id="rId29"/>
    <p:sldId id="340" r:id="rId30"/>
    <p:sldId id="306" r:id="rId31"/>
    <p:sldId id="293" r:id="rId32"/>
    <p:sldId id="294" r:id="rId33"/>
    <p:sldId id="295" r:id="rId34"/>
    <p:sldId id="296" r:id="rId35"/>
    <p:sldId id="298" r:id="rId36"/>
    <p:sldId id="301" r:id="rId37"/>
    <p:sldId id="303" r:id="rId38"/>
    <p:sldId id="342" r:id="rId39"/>
    <p:sldId id="304" r:id="rId40"/>
    <p:sldId id="305" r:id="rId41"/>
    <p:sldId id="307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9" r:id="rId51"/>
    <p:sldId id="335" r:id="rId52"/>
    <p:sldId id="318" r:id="rId53"/>
    <p:sldId id="329" r:id="rId54"/>
    <p:sldId id="330" r:id="rId55"/>
    <p:sldId id="336" r:id="rId56"/>
    <p:sldId id="331" r:id="rId57"/>
    <p:sldId id="286" r:id="rId58"/>
    <p:sldId id="322" r:id="rId59"/>
    <p:sldId id="325" r:id="rId60"/>
    <p:sldId id="320" r:id="rId61"/>
    <p:sldId id="341" r:id="rId62"/>
    <p:sldId id="332" r:id="rId63"/>
    <p:sldId id="324" r:id="rId64"/>
    <p:sldId id="334" r:id="rId65"/>
    <p:sldId id="327" r:id="rId66"/>
    <p:sldId id="328" r:id="rId6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8A"/>
    <a:srgbClr val="0000FF"/>
    <a:srgbClr val="2B91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229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bit complicated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</a:t>
            </a:r>
            <a:r>
              <a:rPr lang="en-US" altLang="zh-CN" sz="2800" dirty="0" smtClean="0"/>
              <a:t>infrastructures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430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as simple 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764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 </a:t>
            </a:r>
            <a:r>
              <a:rPr lang="en-US" altLang="zh-CN" sz="2000" dirty="0" smtClean="0"/>
              <a:t>business </a:t>
            </a:r>
            <a:r>
              <a:rPr lang="en-US" altLang="zh-CN" sz="2000" dirty="0" smtClean="0"/>
              <a:t>functions</a:t>
            </a:r>
          </a:p>
          <a:p>
            <a:r>
              <a:rPr lang="en-US" altLang="zh-CN" sz="2000" dirty="0" smtClean="0"/>
              <a:t>All the core business code is about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286116" y="4071948"/>
            <a:ext cx="1315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Higher is better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Basic Concepts of Web Framework</a:t>
            </a:r>
          </a:p>
          <a:p>
            <a:r>
              <a:rPr lang="en-US" altLang="zh-CN" sz="2800" dirty="0" smtClean="0"/>
              <a:t>What is Feather?</a:t>
            </a:r>
          </a:p>
          <a:p>
            <a:r>
              <a:rPr lang="en-US" altLang="zh-CN" sz="2800" dirty="0" smtClean="0"/>
              <a:t>Components</a:t>
            </a:r>
          </a:p>
          <a:p>
            <a:r>
              <a:rPr lang="en-US" altLang="zh-CN" sz="2800" dirty="0" smtClean="0"/>
              <a:t>How to Rapidly Develop Web Applications?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upload/download files,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</a:t>
            </a:r>
            <a:r>
              <a:rPr lang="en-US" altLang="zh-CN" sz="2000" dirty="0" smtClean="0"/>
              <a:t>an </a:t>
            </a:r>
            <a:r>
              <a:rPr lang="en-US" altLang="zh-CN" sz="2000" dirty="0" smtClean="0"/>
              <a:t>application library, </a:t>
            </a:r>
            <a:r>
              <a:rPr lang="en-US" altLang="zh-CN" sz="2000" dirty="0" smtClean="0"/>
              <a:t>provide high level interface, </a:t>
            </a:r>
            <a:r>
              <a:rPr lang="en-US" altLang="zh-CN" sz="2000" dirty="0" smtClean="0"/>
              <a:t>lead to very few code to finish a web application</a:t>
            </a:r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 do much work for users</a:t>
            </a:r>
          </a:p>
          <a:p>
            <a:pPr lvl="1"/>
            <a:r>
              <a:rPr lang="en-US" altLang="zh-CN" sz="2000" dirty="0" smtClean="0"/>
              <a:t>beast is a fundamental library, provide low level interface</a:t>
            </a:r>
          </a:p>
          <a:p>
            <a:pPr lvl="1"/>
            <a:r>
              <a:rPr lang="en-US" altLang="zh-CN" sz="2000" dirty="0" smtClean="0"/>
              <a:t>beast users have to write </a:t>
            </a:r>
            <a:r>
              <a:rPr lang="en-US" altLang="zh-CN" sz="2000" dirty="0" smtClean="0"/>
              <a:t>lots of code </a:t>
            </a:r>
            <a:r>
              <a:rPr lang="en-US" altLang="zh-CN" sz="2000" dirty="0" smtClean="0"/>
              <a:t>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282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 download in </a:t>
            </a:r>
            <a:r>
              <a:rPr lang="en-US" altLang="zh-CN" sz="1600" dirty="0" err="1" smtClean="0"/>
              <a:t>cinatra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00364" y="4345558"/>
            <a:ext cx="2915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http://127.0.0.1/assets/show.jpg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273724"/>
            <a:ext cx="1214446" cy="369332"/>
            <a:chOff x="4786314" y="1202286"/>
            <a:chExt cx="1214446" cy="369332"/>
          </a:xfrm>
        </p:grpSpPr>
        <p:sp>
          <p:nvSpPr>
            <p:cNvPr id="4" name="矩形 3"/>
            <p:cNvSpPr/>
            <p:nvPr/>
          </p:nvSpPr>
          <p:spPr>
            <a:xfrm>
              <a:off x="4786314" y="1214428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12022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Parse http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2202418"/>
            <a:ext cx="1285884" cy="369332"/>
            <a:chOff x="4714876" y="2130980"/>
            <a:chExt cx="1285884" cy="369332"/>
          </a:xfrm>
        </p:grpSpPr>
        <p:sp>
          <p:nvSpPr>
            <p:cNvPr id="6" name="矩形 5"/>
            <p:cNvSpPr/>
            <p:nvPr/>
          </p:nvSpPr>
          <p:spPr>
            <a:xfrm>
              <a:off x="4786314" y="2143122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1309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Router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6314" y="3131112"/>
            <a:ext cx="1214446" cy="369332"/>
            <a:chOff x="4786314" y="3059674"/>
            <a:chExt cx="1214446" cy="369332"/>
          </a:xfrm>
        </p:grpSpPr>
        <p:sp>
          <p:nvSpPr>
            <p:cNvPr id="8" name="矩形 7"/>
            <p:cNvSpPr/>
            <p:nvPr/>
          </p:nvSpPr>
          <p:spPr>
            <a:xfrm>
              <a:off x="4786314" y="3071816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305967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Function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57950" y="1214428"/>
            <a:ext cx="2000264" cy="584775"/>
            <a:chOff x="6500826" y="1142990"/>
            <a:chExt cx="1857388" cy="584775"/>
          </a:xfrm>
        </p:grpSpPr>
        <p:sp>
          <p:nvSpPr>
            <p:cNvPr id="15" name="圆角矩形标注 14"/>
            <p:cNvSpPr/>
            <p:nvPr/>
          </p:nvSpPr>
          <p:spPr>
            <a:xfrm rot="5400000">
              <a:off x="7072330" y="571486"/>
              <a:ext cx="571504" cy="1714512"/>
            </a:xfrm>
            <a:prstGeom prst="wedgeRoundRectCallout">
              <a:avLst>
                <a:gd name="adj1" fmla="val -20833"/>
                <a:gd name="adj2" fmla="val 64751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142990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 method: GET</a:t>
              </a:r>
            </a:p>
            <a:p>
              <a:r>
                <a:rPr lang="en-US" altLang="zh-CN" sz="1600" dirty="0" smtClean="0"/>
                <a:t>URL: /hello</a:t>
              </a:r>
              <a:endParaRPr lang="zh-CN" altLang="en-US" sz="16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1202286"/>
            <a:ext cx="22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http://127.0.0.1/hello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388" y="2214560"/>
            <a:ext cx="2071702" cy="357190"/>
            <a:chOff x="6500826" y="2143122"/>
            <a:chExt cx="2071702" cy="357190"/>
          </a:xfrm>
        </p:grpSpPr>
        <p:sp>
          <p:nvSpPr>
            <p:cNvPr id="18" name="圆角矩形标注 17"/>
            <p:cNvSpPr/>
            <p:nvPr/>
          </p:nvSpPr>
          <p:spPr>
            <a:xfrm rot="5400000">
              <a:off x="7322363" y="1321585"/>
              <a:ext cx="357190" cy="2000264"/>
            </a:xfrm>
            <a:prstGeom prst="wedgeRoundRectCallout">
              <a:avLst>
                <a:gd name="adj1" fmla="val -15015"/>
                <a:gd name="adj2" fmla="val 65963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143122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find the http handler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388" y="3143254"/>
            <a:ext cx="1714512" cy="357190"/>
            <a:chOff x="6500826" y="3143254"/>
            <a:chExt cx="1714512" cy="357190"/>
          </a:xfrm>
        </p:grpSpPr>
        <p:sp>
          <p:nvSpPr>
            <p:cNvPr id="20" name="圆角矩形标注 19"/>
            <p:cNvSpPr/>
            <p:nvPr/>
          </p:nvSpPr>
          <p:spPr>
            <a:xfrm rot="5400000">
              <a:off x="7179487" y="2464593"/>
              <a:ext cx="357190" cy="1714512"/>
            </a:xfrm>
            <a:prstGeom prst="wedgeRoundRectCallout">
              <a:avLst>
                <a:gd name="adj1" fmla="val -16954"/>
                <a:gd name="adj2" fmla="val 68965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314325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 business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5286380" y="171449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286380" y="264318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882"/>
            <a:ext cx="41658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直角上箭头 27"/>
          <p:cNvSpPr/>
          <p:nvPr/>
        </p:nvSpPr>
        <p:spPr>
          <a:xfrm rot="5400000" flipV="1">
            <a:off x="4893471" y="3536163"/>
            <a:ext cx="428628" cy="7858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000364" y="1000114"/>
            <a:ext cx="1571636" cy="500066"/>
            <a:chOff x="3000364" y="1000114"/>
            <a:chExt cx="1571636" cy="500066"/>
          </a:xfrm>
        </p:grpSpPr>
        <p:sp>
          <p:nvSpPr>
            <p:cNvPr id="22" name="右箭头 21"/>
            <p:cNvSpPr/>
            <p:nvPr/>
          </p:nvSpPr>
          <p:spPr>
            <a:xfrm>
              <a:off x="3000364" y="1285866"/>
              <a:ext cx="157163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1802" y="1000114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 request</a:t>
              </a:r>
              <a:endParaRPr lang="zh-CN" altLang="en-US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643438" y="1142990"/>
            <a:ext cx="1571636" cy="2500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57752" y="785800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Parse http request: method, </a:t>
            </a:r>
            <a:r>
              <a:rPr lang="en-US" altLang="zh-CN" sz="2400" dirty="0" err="1" smtClean="0"/>
              <a:t>url,version,headers</a:t>
            </a:r>
            <a:r>
              <a:rPr lang="en-US" altLang="zh-CN" sz="2400" dirty="0" smtClean="0"/>
              <a:t>,……</a:t>
            </a:r>
          </a:p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is very suitable for parsing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6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34"/>
            <a:ext cx="43164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643570" y="1357304"/>
            <a:ext cx="233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avoid long </a:t>
            </a:r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5008" y="3857634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should focus on what we want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4714876" y="392907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42910" y="642924"/>
            <a:ext cx="214314" cy="2500330"/>
          </a:xfrm>
          <a:prstGeom prst="leftBrac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71472" y="4000510"/>
            <a:ext cx="214314" cy="428628"/>
          </a:xfrm>
          <a:prstGeom prst="leftBrace">
            <a:avLst>
              <a:gd name="adj1" fmla="val 0"/>
              <a:gd name="adj2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mapping)</a:t>
            </a:r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AOP(</a:t>
            </a:r>
            <a:r>
              <a:rPr lang="en-US" sz="3600" dirty="0" smtClean="0"/>
              <a:t>Aspect Oriented Programming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1714494"/>
            <a:ext cx="1500197" cy="714382"/>
            <a:chOff x="3428992" y="1714494"/>
            <a:chExt cx="1500197" cy="714382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3411133" y="1732354"/>
              <a:ext cx="714380" cy="6786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768321" y="2053825"/>
              <a:ext cx="714382" cy="357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4161230" y="1660916"/>
              <a:ext cx="714382" cy="8215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43570" y="2928940"/>
            <a:ext cx="1571636" cy="928694"/>
            <a:chOff x="5643570" y="2928940"/>
            <a:chExt cx="1571636" cy="92869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715008" y="2928940"/>
              <a:ext cx="1500198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43570" y="3643320"/>
              <a:ext cx="1571636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71684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矩形 38"/>
          <p:cNvSpPr/>
          <p:nvPr/>
        </p:nvSpPr>
        <p:spPr>
          <a:xfrm>
            <a:off x="3714744" y="28573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Separate non-core business from core business</a:t>
            </a:r>
          </a:p>
          <a:p>
            <a:r>
              <a:rPr lang="en-US" altLang="zh-CN" sz="1600" dirty="0" smtClean="0"/>
              <a:t>Easy to add new aspect, make the framework more flexible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helps to parse http protocol efficiently</a:t>
            </a:r>
          </a:p>
          <a:p>
            <a:r>
              <a:rPr lang="en-US" altLang="zh-CN" sz="2400" dirty="0" smtClean="0"/>
              <a:t>The http router and AOP make the user focus on core business function</a:t>
            </a:r>
          </a:p>
          <a:p>
            <a:r>
              <a:rPr lang="en-US" altLang="zh-CN" sz="2400" dirty="0" smtClean="0"/>
              <a:t>The framework does a lot of work and then provides simple interface for the user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2285998"/>
            <a:ext cx="8091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kinds of </a:t>
            </a:r>
            <a:r>
              <a:rPr lang="en-US" altLang="zh-CN" sz="2000" dirty="0" smtClean="0"/>
              <a:t>databases in the same code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714876" y="2643188"/>
            <a:ext cx="2655535" cy="870527"/>
            <a:chOff x="571472" y="2928940"/>
            <a:chExt cx="2655535" cy="870527"/>
          </a:xfrm>
        </p:grpSpPr>
        <p:sp>
          <p:nvSpPr>
            <p:cNvPr id="5" name="矩形 4"/>
            <p:cNvSpPr/>
            <p:nvPr/>
          </p:nvSpPr>
          <p:spPr>
            <a:xfrm>
              <a:off x="571472" y="3214692"/>
              <a:ext cx="21084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postgresql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</a:p>
            <a:p>
              <a:r>
                <a:rPr lang="en-US" altLang="zh-CN" sz="1600" dirty="0" err="1" smtClean="0"/>
                <a:t>dbng</a:t>
              </a:r>
              <a:r>
                <a:rPr lang="en-US" altLang="zh-CN" sz="1600" dirty="0" smtClean="0"/>
                <a:t>&lt;</a:t>
              </a:r>
              <a:r>
                <a:rPr lang="en-US" altLang="zh-CN" sz="1600" b="1" dirty="0" err="1" smtClean="0"/>
                <a:t>sqlite</a:t>
              </a:r>
              <a:r>
                <a:rPr lang="en-US" altLang="zh-CN" sz="1600" dirty="0" smtClean="0"/>
                <a:t>&gt; </a:t>
              </a:r>
              <a:r>
                <a:rPr lang="en-US" altLang="zh-CN" sz="1600" dirty="0" err="1" smtClean="0"/>
                <a:t>dao</a:t>
              </a:r>
              <a:r>
                <a:rPr lang="en-US" altLang="zh-CN" sz="1600" dirty="0" smtClean="0"/>
                <a:t>;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71472" y="2928940"/>
              <a:ext cx="2655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How to change the database?</a:t>
              </a:r>
              <a:endParaRPr lang="zh-CN" altLang="en-US" sz="16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928926" y="3929072"/>
            <a:ext cx="4321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Ormpp</a:t>
            </a:r>
            <a:r>
              <a:rPr lang="en-US" altLang="zh-CN" sz="1600" dirty="0" smtClean="0"/>
              <a:t> hides databases differences</a:t>
            </a:r>
          </a:p>
          <a:p>
            <a:r>
              <a:rPr lang="en-US" altLang="zh-CN" sz="1600" dirty="0" smtClean="0"/>
              <a:t>Accessing different databases </a:t>
            </a:r>
            <a:r>
              <a:rPr lang="en-US" altLang="zh-CN" sz="1600" dirty="0" smtClean="0"/>
              <a:t>with the </a:t>
            </a:r>
            <a:r>
              <a:rPr lang="en-US" altLang="zh-CN" sz="1600" dirty="0" smtClean="0"/>
              <a:t>same code</a:t>
            </a:r>
          </a:p>
        </p:txBody>
      </p:sp>
      <p:sp>
        <p:nvSpPr>
          <p:cNvPr id="8" name="矩形 7"/>
          <p:cNvSpPr/>
          <p:nvPr/>
        </p:nvSpPr>
        <p:spPr>
          <a:xfrm>
            <a:off x="4643438" y="428610"/>
            <a:ext cx="31432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2B91AF"/>
                </a:solidFill>
              </a:rPr>
              <a:t>person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</a:t>
            </a:r>
            <a:r>
              <a:rPr lang="en-US" altLang="zh-CN" sz="1600" dirty="0" smtClean="0"/>
              <a:t> id;</a:t>
            </a:r>
          </a:p>
          <a:p>
            <a:r>
              <a:rPr lang="en-US" altLang="zh-CN" sz="1600" dirty="0" smtClean="0"/>
              <a:t>    std::</a:t>
            </a:r>
            <a:r>
              <a:rPr lang="en-US" altLang="zh-CN" sz="1600" dirty="0" smtClean="0">
                <a:solidFill>
                  <a:srgbClr val="2B91AF"/>
                </a:solidFill>
              </a:rPr>
              <a:t>string</a:t>
            </a:r>
            <a:r>
              <a:rPr lang="en-US" altLang="zh-CN" sz="1600" dirty="0" smtClean="0"/>
              <a:t> name;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00FF"/>
                </a:solidFill>
              </a:rPr>
              <a:t>int </a:t>
            </a:r>
            <a:r>
              <a:rPr lang="en-US" altLang="zh-CN" sz="1600" dirty="0" smtClean="0"/>
              <a:t>age;</a:t>
            </a:r>
          </a:p>
          <a:p>
            <a:r>
              <a:rPr lang="en-US" altLang="zh-CN" sz="1600" dirty="0" smtClean="0"/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</a:rPr>
              <a:t>REFLECTION</a:t>
            </a:r>
            <a:r>
              <a:rPr lang="en-US" altLang="zh-CN" sz="1600" dirty="0" smtClean="0">
                <a:solidFill>
                  <a:srgbClr val="2B91AF"/>
                </a:solidFill>
              </a:rPr>
              <a:t>(person</a:t>
            </a:r>
            <a:r>
              <a:rPr lang="en-US" altLang="zh-CN" sz="1600" dirty="0" smtClean="0"/>
              <a:t>, id, name,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8"/>
            <a:ext cx="3357586" cy="278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900237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12520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3800486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500180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643188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429006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842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129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8"/>
          <p:cNvGrpSpPr/>
          <p:nvPr/>
        </p:nvGrpSpPr>
        <p:grpSpPr>
          <a:xfrm>
            <a:off x="1571604" y="21844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857752" y="23272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036215" y="30773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32"/>
          <p:cNvGrpSpPr/>
          <p:nvPr/>
        </p:nvGrpSpPr>
        <p:grpSpPr>
          <a:xfrm>
            <a:off x="1571604" y="26932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14744" y="2470174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controller</a:t>
            </a:r>
            <a:endParaRPr lang="zh-CN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245803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model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3470306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view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5098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smtClean="0"/>
              <a:t>database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 smtClean="0"/>
              <a:t>ormpp</a:t>
            </a:r>
            <a:r>
              <a:rPr lang="en-US" altLang="zh-CN" sz="3600" dirty="0" smtClean="0"/>
              <a:t>-- Automatically generate </a:t>
            </a:r>
            <a:r>
              <a:rPr lang="en-US" altLang="zh-CN" sz="3600" dirty="0" err="1" smtClean="0"/>
              <a:t>sql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/>
              <a:t>mysql.create_datatable</a:t>
            </a:r>
            <a:r>
              <a:rPr lang="en-US" altLang="zh-CN" sz="2000" dirty="0" smtClean="0"/>
              <a:t>&lt;person&gt;();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20015" y="1643056"/>
            <a:ext cx="4638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"</a:t>
            </a:r>
            <a:r>
              <a:rPr lang="zh-CN" altLang="en-US" sz="1600" dirty="0"/>
              <a:t> CREATE TABLE person ( id INT</a:t>
            </a:r>
            <a:r>
              <a:rPr lang="en-US" altLang="zh-CN" sz="1600" dirty="0"/>
              <a:t>, </a:t>
            </a:r>
            <a:r>
              <a:rPr lang="zh-CN" altLang="en-US" sz="1600" dirty="0"/>
              <a:t>name TEXT, age 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) "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33375" y="2476626"/>
            <a:ext cx="5167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43372" y="1928808"/>
            <a:ext cx="2286016" cy="1285884"/>
            <a:chOff x="4143372" y="1928808"/>
            <a:chExt cx="2286016" cy="1285884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4000498" y="2071686"/>
              <a:ext cx="857253" cy="571505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796562" y="2085000"/>
              <a:ext cx="976571" cy="711311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4214810" y="1928808"/>
              <a:ext cx="2214578" cy="1285884"/>
            </a:xfrm>
            <a:prstGeom prst="straightConnector1">
              <a:avLst/>
            </a:prstGeom>
            <a:ln w="15875"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811703" y="1928808"/>
            <a:ext cx="2832000" cy="1643074"/>
            <a:chOff x="3811703" y="1928808"/>
            <a:chExt cx="2832000" cy="1643074"/>
          </a:xfrm>
        </p:grpSpPr>
        <p:cxnSp>
          <p:nvCxnSpPr>
            <p:cNvPr id="6" name="直接箭头连接符 5"/>
            <p:cNvCxnSpPr/>
            <p:nvPr/>
          </p:nvCxnSpPr>
          <p:spPr>
            <a:xfrm rot="16200000" flipV="1">
              <a:off x="4179093" y="2178842"/>
              <a:ext cx="1643074" cy="114300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3569958" y="2212649"/>
              <a:ext cx="1600978" cy="1117487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16200000" flipV="1">
              <a:off x="5572134" y="2500313"/>
              <a:ext cx="1643073" cy="50006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4861243" y="2360926"/>
              <a:ext cx="1607157" cy="814755"/>
            </a:xfrm>
            <a:prstGeom prst="straightConnector1">
              <a:avLst/>
            </a:prstGeom>
            <a:ln w="158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14348" y="4071948"/>
            <a:ext cx="6875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2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2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7" name="直角上箭头 16"/>
          <p:cNvSpPr/>
          <p:nvPr/>
        </p:nvSpPr>
        <p:spPr>
          <a:xfrm rot="5400000">
            <a:off x="1717049" y="1426173"/>
            <a:ext cx="357190" cy="648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467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use an object  to do everything  what you want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Fill html pages with dynamic data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Reuse html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977356"/>
            <a:ext cx="2883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6"/>
              </a:rPr>
              <a:t>https://github.com/qicosmos/render</a:t>
            </a:r>
            <a:endParaRPr lang="en-US" altLang="zh-CN" sz="1400" dirty="0" smtClean="0"/>
          </a:p>
          <a:p>
            <a:r>
              <a:rPr lang="en-US" sz="1400" dirty="0" smtClean="0">
                <a:hlinkClick r:id="rId7"/>
              </a:rPr>
              <a:t>https://github.com/melpon/ginger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 10"/>
          <p:cNvSpPr/>
          <p:nvPr/>
        </p:nvSpPr>
        <p:spPr>
          <a:xfrm>
            <a:off x="2678893" y="1500180"/>
            <a:ext cx="1357322" cy="28575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357554" y="1785932"/>
            <a:ext cx="1071570" cy="1071570"/>
            <a:chOff x="3357554" y="1785932"/>
            <a:chExt cx="1071570" cy="1071570"/>
          </a:xfrm>
        </p:grpSpPr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 rot="16200000" flipH="1">
              <a:off x="3357554" y="1785932"/>
              <a:ext cx="1071570" cy="107157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857620" y="2143122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fill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572000" y="1447378"/>
            <a:ext cx="3494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b="1" dirty="0" smtClean="0"/>
              <a:t>Fill html pages with dynamic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51783" y="274148"/>
            <a:ext cx="148171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90833" y="2384129"/>
            <a:ext cx="166942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7884" y="2428874"/>
            <a:ext cx="233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 smtClean="0"/>
              <a:t>Control UI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52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Controller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5" y="3714759"/>
            <a:ext cx="7286676" cy="37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286116" y="3571882"/>
            <a:ext cx="714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route</a:t>
            </a:r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5429256" y="3571882"/>
            <a:ext cx="157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controller function</a:t>
            </a:r>
            <a:endParaRPr lang="zh-CN" altLang="en-US" sz="1400" b="1" dirty="0"/>
          </a:p>
        </p:txBody>
      </p:sp>
      <p:sp>
        <p:nvSpPr>
          <p:cNvPr id="10" name="矩形 9"/>
          <p:cNvSpPr/>
          <p:nvPr/>
        </p:nvSpPr>
        <p:spPr>
          <a:xfrm>
            <a:off x="4500562" y="1928808"/>
            <a:ext cx="2071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render login html page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html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templates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heavy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1119</Words>
  <PresentationFormat>全屏显示(16:9)</PresentationFormat>
  <Paragraphs>256</Paragraphs>
  <Slides>66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Feather: A Modern C++ Web Development Framework</vt:lpstr>
      <vt:lpstr>Outline</vt:lpstr>
      <vt:lpstr>Basic concepts</vt:lpstr>
      <vt:lpstr>Basic concepts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We need a better c++ web framework</vt:lpstr>
      <vt:lpstr>What is feather?</vt:lpstr>
      <vt:lpstr>幻灯片 15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21</vt:lpstr>
      <vt:lpstr>Components</vt:lpstr>
      <vt:lpstr>Cinatra</vt:lpstr>
      <vt:lpstr>幻灯片 24</vt:lpstr>
      <vt:lpstr>http upload/download</vt:lpstr>
      <vt:lpstr>幻灯片 26</vt:lpstr>
      <vt:lpstr>http parser</vt:lpstr>
      <vt:lpstr>http router</vt:lpstr>
      <vt:lpstr>幻灯片 29</vt:lpstr>
      <vt:lpstr>AOP(Aspect Oriented Programming)</vt:lpstr>
      <vt:lpstr>AOP</vt:lpstr>
      <vt:lpstr>AOP</vt:lpstr>
      <vt:lpstr>AOP</vt:lpstr>
      <vt:lpstr>AOP</vt:lpstr>
      <vt:lpstr>AOP</vt:lpstr>
      <vt:lpstr>cinatra</vt:lpstr>
      <vt:lpstr>ormpp</vt:lpstr>
      <vt:lpstr>幻灯片 38</vt:lpstr>
      <vt:lpstr>ormpp</vt:lpstr>
      <vt:lpstr>ormpp</vt:lpstr>
      <vt:lpstr>ormpp</vt:lpstr>
      <vt:lpstr>ormpp-- Automatically generate sql 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54</vt:lpstr>
      <vt:lpstr>render</vt:lpstr>
      <vt:lpstr>幻灯片 56</vt:lpstr>
      <vt:lpstr>幻灯片 57</vt:lpstr>
      <vt:lpstr>Example—login</vt:lpstr>
      <vt:lpstr>Login html code</vt:lpstr>
      <vt:lpstr>Controller function</vt:lpstr>
      <vt:lpstr>Example—login</vt:lpstr>
      <vt:lpstr>幻灯片 62</vt:lpstr>
      <vt:lpstr>幻灯片 63</vt:lpstr>
      <vt:lpstr>How to rapidly develop</vt:lpstr>
      <vt:lpstr>幻灯片 65</vt:lpstr>
      <vt:lpstr>幻灯片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419</cp:revision>
  <dcterms:created xsi:type="dcterms:W3CDTF">2018-09-06T10:21:51Z</dcterms:created>
  <dcterms:modified xsi:type="dcterms:W3CDTF">2018-09-27T16:56:36Z</dcterms:modified>
</cp:coreProperties>
</file>