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  <p:sldId id="277" r:id="rId3"/>
    <p:sldId id="281" r:id="rId4"/>
    <p:sldId id="280" r:id="rId5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45"/>
    <p:restoredTop sz="94421"/>
  </p:normalViewPr>
  <p:slideViewPr>
    <p:cSldViewPr snapToGrid="0" snapToObjects="1">
      <p:cViewPr varScale="1">
        <p:scale>
          <a:sx n="78" d="100"/>
          <a:sy n="78" d="100"/>
        </p:scale>
        <p:origin x="20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8E520-92D7-3D48-AD98-6173C057E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D1C5F8-D22D-E54D-9E49-5CD9CC416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770BCC-085B-C949-A106-F3092BAF7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D128-981E-004F-9488-D1481FBD03F5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94966-A20A-3E45-BF84-3CFFC0F3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8E3613-775B-FA45-A820-2DA9F7768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E4FD-C7D8-3240-A72A-B395C27347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595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E38B3-033D-6C40-9E3C-7AA82984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191F0C-1755-8945-A991-3222DD5C5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636222-D02D-7B44-BAB7-08022E66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D128-981E-004F-9488-D1481FBD03F5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87EAF-4532-F946-9E8D-9D345F64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15A8D8-A2E2-CD43-9FE1-E3063AD1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E4FD-C7D8-3240-A72A-B395C27347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991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06C7DD-9CD1-2D48-9A88-BD8F01E69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3B445A-3AD4-0C40-9D25-EE013BDB0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002EF8-FD20-B94D-8A33-4A39AC13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D128-981E-004F-9488-D1481FBD03F5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2DE898-0DD2-8D41-9243-348E7744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84C4E9-9B87-974D-BC14-7C89FD2D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E4FD-C7D8-3240-A72A-B395C27347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25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F8BFB-16C4-704B-81EE-2A2890EF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066B2-D0BF-1348-8A15-B5246D097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B44EAD-AB51-0249-B109-867E6D52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D128-981E-004F-9488-D1481FBD03F5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11EDE7-EBCE-A149-A932-292B29BE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A6E0B5-744E-344E-86E8-35870612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E4FD-C7D8-3240-A72A-B395C27347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536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D1FF5-C7D5-8C4E-8374-494BA6E0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50AF0E-4E91-C24B-9DEC-A9BD391A1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2DC22E-F090-CA4D-AA38-083B6D5A2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D128-981E-004F-9488-D1481FBD03F5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B007B9-CA45-FF4C-A097-9FA4BA93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013B3-AE80-5D40-97C1-F35BFFC9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E4FD-C7D8-3240-A72A-B395C27347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662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FE43F-C81A-3D4F-88D3-C91CDB81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61C8B8-0EFC-2A46-B9B7-7E71CA7DF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AB026A-91D3-3A4A-8BE2-5397CB35A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89DE62-9380-3C4B-8DEB-638BE03D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D128-981E-004F-9488-D1481FBD03F5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DD1F5-7A90-9B4C-BF05-06E56D5A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6BEF53-1495-C249-8A37-A71144F2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E4FD-C7D8-3240-A72A-B395C27347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267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22405-19BD-DA4C-8F84-AA5C75EDE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62E7D6-FA8A-424F-9AB4-4D1B21587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B1F843-98E5-1C45-81FC-57F38E220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46A6BB-0B4A-4048-982A-1BB1CAE41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FF4C1E-0AD8-734B-B37D-CC8612F8B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ACAC67-BC3E-B34F-8C3E-2AC4EE08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D128-981E-004F-9488-D1481FBD03F5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489273-5E33-6D40-BAA6-9299B6787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B36E62-A9CA-1145-A5BE-786F94EA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E4FD-C7D8-3240-A72A-B395C27347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724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5C703-79BD-3345-856F-7C66CFE61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AC6E76-809C-D347-A869-DF5E3EDCB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D128-981E-004F-9488-D1481FBD03F5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24EEF6-AD2C-244E-88E0-AFDDFA3D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4DEF79-287D-124E-981A-8489FF13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E4FD-C7D8-3240-A72A-B395C27347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3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0A1B47-D363-B947-9315-3454BFAE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D128-981E-004F-9488-D1481FBD03F5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5268AC-5B21-C445-9896-85AAE865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F43CB7-673C-8D4C-87D7-F60EF90F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E4FD-C7D8-3240-A72A-B395C27347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383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67DFF-45D6-404C-9E84-C803A7251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449E29-9ED5-024A-8421-340F057D7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F0044E-02A2-A341-B61A-80CC75532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B3161A-F831-1343-9BF5-092FEB039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D128-981E-004F-9488-D1481FBD03F5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20F24D-084C-944F-92C8-0372A288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2A016D-ABC6-B544-9DBC-3CD1B036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E4FD-C7D8-3240-A72A-B395C27347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761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6E1EB-19D4-5E4A-9BF4-6196B349D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4D2D38-287B-F742-A424-239870E57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CEDAEE-1F69-1948-B4E3-A2060E92B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81638C-DD08-DD4E-A49A-20BFA245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D128-981E-004F-9488-D1481FBD03F5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24B3A8-7107-F240-BDF1-EB4FE72A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2D7B17-843A-9746-8DAB-54D09BABF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E4FD-C7D8-3240-A72A-B395C27347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0632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F7BB71-EE73-EA42-B19B-46B2B2F0E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58B10D-A239-C145-BA36-68DD65445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3CC108-30BD-D645-BF51-2354A78A6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CD128-981E-004F-9488-D1481FBD03F5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582A0A-72CB-5944-8885-440172150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D244A4-D8D2-C943-9A75-423BAD308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CE4FD-C7D8-3240-A72A-B395C27347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79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A95A0BEB-3F8B-B043-8422-5234113D8D4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think-cell 幻灯片" r:id="rId4" imgW="3886200" imgH="5029200" progId="TCLayout.ActiveDocument.1">
                  <p:embed/>
                </p:oleObj>
              </mc:Choice>
              <mc:Fallback>
                <p:oleObj name="think-cell 幻灯片" r:id="rId4" imgW="3886200" imgH="5029200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A95A0BEB-3F8B-B043-8422-5234113D8D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6414CDA4-0AA6-0A42-A5D9-DD22197A14E3}"/>
              </a:ext>
            </a:extLst>
          </p:cNvPr>
          <p:cNvSpPr txBox="1"/>
          <p:nvPr/>
        </p:nvSpPr>
        <p:spPr>
          <a:xfrm>
            <a:off x="6610661" y="6074913"/>
            <a:ext cx="404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参考</a:t>
            </a:r>
            <a:r>
              <a:rPr lang="en" altLang="zh-CN" dirty="0"/>
              <a:t>Rubio-Perez</a:t>
            </a:r>
            <a:r>
              <a:rPr kumimoji="1" lang="zh-CN" altLang="en-US" dirty="0"/>
              <a:t> </a:t>
            </a:r>
            <a:r>
              <a:rPr kumimoji="1" lang="en-US" altLang="zh-CN" dirty="0"/>
              <a:t>et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al.</a:t>
            </a:r>
            <a:r>
              <a:rPr kumimoji="1" lang="zh-CN" altLang="en-US" dirty="0"/>
              <a:t> 的文章思路</a:t>
            </a:r>
            <a:endParaRPr lang="en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0CFF98-98E8-464B-A022-109F3E60E6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330" y="1293149"/>
            <a:ext cx="5358568" cy="53478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AC47E97-0997-1346-9B3C-E19CA8D715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9330" y="89940"/>
            <a:ext cx="5341840" cy="111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2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42794" y="166601"/>
            <a:ext cx="3877519" cy="22686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</a:rPr>
              <a:t>数据收集和模型训练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pPr marL="285750" indent="-285750" algn="ctr">
              <a:buFontTx/>
              <a:buChar char="-"/>
            </a:pPr>
            <a:r>
              <a:rPr kumimoji="1" lang="en-US" altLang="zh-CN" dirty="0">
                <a:solidFill>
                  <a:srgbClr val="FF0000"/>
                </a:solidFill>
              </a:rPr>
              <a:t>Multitask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model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training</a:t>
            </a:r>
          </a:p>
          <a:p>
            <a:pPr marL="285750" indent="-285750" algn="ctr">
              <a:buFontTx/>
              <a:buChar char="-"/>
            </a:pPr>
            <a:r>
              <a:rPr kumimoji="1" lang="en-US" altLang="zh-CN" dirty="0">
                <a:solidFill>
                  <a:srgbClr val="FF0000"/>
                </a:solidFill>
              </a:rPr>
              <a:t>Anti-bacterial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drugs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(clinical,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pre-clinical;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chemicals,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herb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formula)</a:t>
            </a:r>
          </a:p>
          <a:p>
            <a:pPr marL="285750" indent="-285750" algn="ctr">
              <a:buFontTx/>
              <a:buChar char="-"/>
            </a:pPr>
            <a:r>
              <a:rPr kumimoji="1" lang="en-US" altLang="zh-CN" dirty="0">
                <a:solidFill>
                  <a:srgbClr val="FF0000"/>
                </a:solidFill>
              </a:rPr>
              <a:t>Cold-hot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seed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genes</a:t>
            </a:r>
          </a:p>
          <a:p>
            <a:pPr marL="285750" indent="-285750" algn="ctr">
              <a:buFontTx/>
              <a:buChar char="-"/>
            </a:pPr>
            <a:r>
              <a:rPr kumimoji="1" lang="en-US" altLang="zh-CN" dirty="0">
                <a:solidFill>
                  <a:srgbClr val="FF0000"/>
                </a:solidFill>
              </a:rPr>
              <a:t>Phenotype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related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genes</a:t>
            </a:r>
          </a:p>
          <a:p>
            <a:pPr marL="285750" indent="-285750" algn="ctr">
              <a:buFontTx/>
              <a:buChar char="-"/>
            </a:pPr>
            <a:r>
              <a:rPr kumimoji="1" lang="en-US" altLang="zh-CN" dirty="0">
                <a:solidFill>
                  <a:srgbClr val="FF0000"/>
                </a:solidFill>
              </a:rPr>
              <a:t>DE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genes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from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GEO</a:t>
            </a:r>
          </a:p>
        </p:txBody>
      </p:sp>
      <p:sp>
        <p:nvSpPr>
          <p:cNvPr id="5" name="矩形 4"/>
          <p:cNvSpPr/>
          <p:nvPr/>
        </p:nvSpPr>
        <p:spPr>
          <a:xfrm>
            <a:off x="8171727" y="2303363"/>
            <a:ext cx="3841468" cy="18328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描绘抗病毒网络靶标</a:t>
            </a:r>
            <a:endParaRPr kumimoji="1" lang="en-US" altLang="zh-CN" b="1" dirty="0"/>
          </a:p>
          <a:p>
            <a:pPr marL="285750" indent="-285750" algn="ctr">
              <a:buFontTx/>
              <a:buChar char="-"/>
            </a:pPr>
            <a:r>
              <a:rPr kumimoji="1" lang="en-US" altLang="zh-CN" dirty="0"/>
              <a:t>Binding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network</a:t>
            </a:r>
          </a:p>
          <a:p>
            <a:pPr marL="285750" indent="-285750" algn="ctr">
              <a:buFontTx/>
              <a:buChar char="-"/>
            </a:pPr>
            <a:r>
              <a:rPr kumimoji="1" lang="en-US" altLang="zh-CN" dirty="0"/>
              <a:t>PPI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modules</a:t>
            </a:r>
          </a:p>
          <a:p>
            <a:pPr marL="285750" indent="-285750" algn="ctr">
              <a:buFontTx/>
              <a:buChar char="-"/>
            </a:pPr>
            <a:r>
              <a:rPr kumimoji="1" lang="en-US" altLang="zh-CN" dirty="0"/>
              <a:t>Cold-Hot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mapping</a:t>
            </a:r>
          </a:p>
          <a:p>
            <a:pPr marL="285750" indent="-285750" algn="ctr">
              <a:buFontTx/>
              <a:buChar char="-"/>
            </a:pPr>
            <a:r>
              <a:rPr kumimoji="1" lang="en-US" altLang="zh-CN" dirty="0"/>
              <a:t>Phenotype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correlated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targets/binding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modes</a:t>
            </a:r>
          </a:p>
        </p:txBody>
      </p:sp>
      <p:sp>
        <p:nvSpPr>
          <p:cNvPr id="6" name="矩形 5"/>
          <p:cNvSpPr/>
          <p:nvPr/>
        </p:nvSpPr>
        <p:spPr>
          <a:xfrm>
            <a:off x="3842793" y="5171607"/>
            <a:ext cx="3877519" cy="12784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展示现有药物对网络靶标的作用机制</a:t>
            </a:r>
          </a:p>
          <a:p>
            <a:pPr marL="285750" indent="-285750" algn="ctr">
              <a:buFontTx/>
              <a:buChar char="-"/>
            </a:pPr>
            <a:r>
              <a:rPr kumimoji="1" lang="en-US" altLang="zh-CN" dirty="0"/>
              <a:t>’Therapeutic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landscape’</a:t>
            </a:r>
          </a:p>
        </p:txBody>
      </p:sp>
      <p:sp>
        <p:nvSpPr>
          <p:cNvPr id="7" name="矩形 6"/>
          <p:cNvSpPr/>
          <p:nvPr/>
        </p:nvSpPr>
        <p:spPr>
          <a:xfrm>
            <a:off x="190983" y="2303363"/>
            <a:ext cx="3200398" cy="1678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基于网络靶标的治疗建议</a:t>
            </a:r>
          </a:p>
          <a:p>
            <a:pPr marL="285750" indent="-285750" algn="ctr">
              <a:buFontTx/>
              <a:buChar char="-"/>
            </a:pPr>
            <a:r>
              <a:rPr kumimoji="1" lang="en-US" altLang="zh-CN" dirty="0"/>
              <a:t>Drug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combination?</a:t>
            </a:r>
          </a:p>
          <a:p>
            <a:pPr marL="285750" indent="-285750" algn="ctr">
              <a:buFontTx/>
              <a:buChar char="-"/>
            </a:pPr>
            <a:r>
              <a:rPr kumimoji="1" lang="en-US" altLang="zh-CN" dirty="0"/>
              <a:t>Identify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candidate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components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herb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formula?</a:t>
            </a:r>
          </a:p>
        </p:txBody>
      </p:sp>
      <p:sp>
        <p:nvSpPr>
          <p:cNvPr id="8" name="圆角右箭头 7"/>
          <p:cNvSpPr/>
          <p:nvPr/>
        </p:nvSpPr>
        <p:spPr>
          <a:xfrm rot="5400000">
            <a:off x="8018364" y="1093808"/>
            <a:ext cx="920185" cy="98384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圆角右箭头 8"/>
          <p:cNvSpPr/>
          <p:nvPr/>
        </p:nvSpPr>
        <p:spPr>
          <a:xfrm rot="10800000">
            <a:off x="7885254" y="4323205"/>
            <a:ext cx="920185" cy="167764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53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圆角右箭头 9"/>
          <p:cNvSpPr/>
          <p:nvPr/>
        </p:nvSpPr>
        <p:spPr>
          <a:xfrm rot="16200000">
            <a:off x="2045954" y="4592540"/>
            <a:ext cx="1522515" cy="98384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圆角右箭头 10"/>
          <p:cNvSpPr/>
          <p:nvPr/>
        </p:nvSpPr>
        <p:spPr>
          <a:xfrm>
            <a:off x="2307702" y="854439"/>
            <a:ext cx="920185" cy="119717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CBBE48-95A5-BB48-8512-77B213EE6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381" y="4282671"/>
            <a:ext cx="3042813" cy="147462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8A51C2B-1ECB-F148-A917-73C543D3B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243" y="2546999"/>
            <a:ext cx="3826089" cy="209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6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3526E047-7910-1148-825B-8D7ABADA880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1755694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think-cell 幻灯片" r:id="rId4" imgW="3886200" imgH="5029200" progId="TCLayout.ActiveDocument.1">
                  <p:embed/>
                </p:oleObj>
              </mc:Choice>
              <mc:Fallback>
                <p:oleObj name="think-cell 幻灯片" r:id="rId4" imgW="3886200" imgH="50292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6752A294-DDA5-0C4E-ACA8-19D418B8FF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771" y="575734"/>
            <a:ext cx="11344213" cy="549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4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CB80AF7C-D67E-2A4A-B323-6A90157CDF8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think-cell 幻灯片" r:id="rId4" imgW="3886200" imgH="5029200" progId="TCLayout.ActiveDocument.1">
                  <p:embed/>
                </p:oleObj>
              </mc:Choice>
              <mc:Fallback>
                <p:oleObj name="think-cell 幻灯片" r:id="rId4" imgW="3886200" imgH="5029200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CB80AF7C-D67E-2A4A-B323-6A90157CDF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E282259-E975-3F45-ABFB-5443A15548E1}"/>
              </a:ext>
            </a:extLst>
          </p:cNvPr>
          <p:cNvSpPr/>
          <p:nvPr/>
        </p:nvSpPr>
        <p:spPr>
          <a:xfrm>
            <a:off x="374753" y="0"/>
            <a:ext cx="11197653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b="1" dirty="0"/>
              <a:t>任务和安排：</a:t>
            </a:r>
            <a:endParaRPr lang="zh-CN" altLang="en-US" sz="1700" dirty="0"/>
          </a:p>
          <a:p>
            <a:pPr>
              <a:buFont typeface="+mj-lt"/>
              <a:buAutoNum type="arabicPeriod"/>
            </a:pPr>
            <a:r>
              <a:rPr lang="zh-CN" altLang="en-US" sz="1700" dirty="0"/>
              <a:t>数据集整理：统一汇总后，放在我们服务器上指定路径，</a:t>
            </a:r>
            <a:r>
              <a:rPr lang="en-US" altLang="zh-CN" sz="1700" dirty="0"/>
              <a:t>git</a:t>
            </a:r>
            <a:r>
              <a:rPr lang="zh-CN" altLang="en-US" sz="1700" dirty="0"/>
              <a:t>共享记录所有修改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700" b="1" dirty="0"/>
              <a:t>化合物</a:t>
            </a:r>
            <a:r>
              <a:rPr lang="en-US" altLang="zh-CN" sz="1700" b="1" dirty="0"/>
              <a:t>-</a:t>
            </a:r>
            <a:r>
              <a:rPr lang="zh-CN" altLang="en-US" sz="1700" b="1" dirty="0"/>
              <a:t>蛋白结合强度</a:t>
            </a:r>
            <a:r>
              <a:rPr lang="en-US" altLang="zh-CN" sz="1700" b="1" dirty="0"/>
              <a:t>(</a:t>
            </a:r>
            <a:r>
              <a:rPr lang="en" altLang="zh-CN" sz="1700" b="1" dirty="0"/>
              <a:t>Ki/IC50)</a:t>
            </a:r>
            <a:r>
              <a:rPr lang="zh-CN" altLang="en-US" sz="1700" b="1" dirty="0"/>
              <a:t>数据集</a:t>
            </a:r>
            <a:r>
              <a:rPr lang="zh-CN" altLang="en-US" sz="1700" dirty="0"/>
              <a:t>：一张总表，每行是一个化合物，每列是一个</a:t>
            </a:r>
            <a:r>
              <a:rPr lang="en" altLang="zh-CN" sz="1700" dirty="0"/>
              <a:t>assay</a:t>
            </a:r>
            <a:r>
              <a:rPr lang="zh-CN" altLang="en" sz="1700" dirty="0"/>
              <a:t>，</a:t>
            </a:r>
            <a:r>
              <a:rPr lang="zh-CN" altLang="en-US" sz="1700" dirty="0"/>
              <a:t>包含清洗过的化合物的</a:t>
            </a:r>
            <a:r>
              <a:rPr lang="en" altLang="zh-CN" sz="1700" dirty="0"/>
              <a:t>SMILES</a:t>
            </a:r>
            <a:r>
              <a:rPr lang="zh-CN" altLang="en-US" sz="1700" dirty="0"/>
              <a:t>结构信息；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700" dirty="0"/>
              <a:t>抗菌</a:t>
            </a:r>
            <a:r>
              <a:rPr lang="en-US" altLang="zh-CN" sz="1700" dirty="0"/>
              <a:t>/</a:t>
            </a:r>
            <a:r>
              <a:rPr lang="zh-CN" altLang="en-US" sz="1700" dirty="0"/>
              <a:t>抗病毒已上市和临床实验中的药物、药材、方剂信息：</a:t>
            </a:r>
            <a:r>
              <a:rPr lang="en" altLang="zh-CN" sz="1700" dirty="0"/>
              <a:t>SMILES</a:t>
            </a:r>
            <a:r>
              <a:rPr lang="zh-CN" altLang="en-US" sz="1700" dirty="0"/>
              <a:t>信息，标签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700" dirty="0"/>
              <a:t>基因信息：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CN" sz="1700" dirty="0"/>
              <a:t>2019</a:t>
            </a:r>
            <a:r>
              <a:rPr lang="en" altLang="zh-CN" sz="1700" dirty="0" err="1"/>
              <a:t>nCoV</a:t>
            </a:r>
            <a:r>
              <a:rPr lang="zh-CN" altLang="en-US" sz="1700" dirty="0"/>
              <a:t>宿主相关信息：持续更新，加所属生物过程、来源的标签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CN" altLang="en-US" sz="1700" dirty="0"/>
              <a:t>寒热种子基因、临床表型相关基因；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CN" altLang="en-US" sz="1700" dirty="0"/>
              <a:t>转录水平的差异表达基因：持续更新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700" dirty="0"/>
              <a:t>化合物</a:t>
            </a:r>
            <a:r>
              <a:rPr lang="en-US" altLang="zh-CN" sz="1700" dirty="0"/>
              <a:t>-</a:t>
            </a:r>
            <a:r>
              <a:rPr lang="zh-CN" altLang="en-US" sz="1700" dirty="0"/>
              <a:t>免疫相关表型数据集：待收集，后期分析用</a:t>
            </a:r>
          </a:p>
          <a:p>
            <a:pPr>
              <a:buFont typeface="+mj-lt"/>
              <a:buAutoNum type="arabicPeriod"/>
            </a:pPr>
            <a:r>
              <a:rPr lang="zh-CN" altLang="en-US" sz="1700" dirty="0"/>
              <a:t>模型训练：调用</a:t>
            </a:r>
            <a:r>
              <a:rPr lang="en" altLang="zh-CN" sz="1700" dirty="0" err="1"/>
              <a:t>visar</a:t>
            </a:r>
            <a:r>
              <a:rPr lang="zh-CN" altLang="en-US" sz="1700" dirty="0"/>
              <a:t>方法，输入化合物</a:t>
            </a:r>
            <a:r>
              <a:rPr lang="en-US" altLang="zh-CN" sz="1700" dirty="0"/>
              <a:t>-</a:t>
            </a:r>
            <a:r>
              <a:rPr lang="zh-CN" altLang="en-US" sz="1700" dirty="0"/>
              <a:t>蛋白结合强度数据集，输出模型预测性能与模型参数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700" dirty="0"/>
              <a:t>待实验的参数：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CN" altLang="en-US" sz="1700" dirty="0"/>
              <a:t>模型类别：目前支持</a:t>
            </a:r>
            <a:r>
              <a:rPr lang="en" altLang="zh-CN" sz="1700" dirty="0"/>
              <a:t>multitask, bypass multitask, attentive fingerprint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CN" altLang="en-US" sz="1700" dirty="0"/>
              <a:t>训练数据集：依照标签和样本量大小可以有多种组合方式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CN" altLang="en-US" sz="1700" dirty="0"/>
              <a:t>模型的超参数：隐层节点数、</a:t>
            </a:r>
            <a:r>
              <a:rPr lang="en" altLang="zh-CN" sz="1700" dirty="0"/>
              <a:t>dropout</a:t>
            </a:r>
            <a:r>
              <a:rPr lang="zh-CN" altLang="en" sz="1700" dirty="0"/>
              <a:t>、</a:t>
            </a:r>
            <a:r>
              <a:rPr lang="en" altLang="zh-CN" sz="1700" dirty="0"/>
              <a:t>learning rate etc.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700" dirty="0"/>
              <a:t>评价指标和模型筛选：目标是选到预测性能相对较好和泛化能力更强的模型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" altLang="zh-CN" sz="1700" dirty="0"/>
              <a:t>RMSE, r2, AUC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" altLang="zh-CN" sz="1700" dirty="0"/>
              <a:t>DUDE</a:t>
            </a:r>
            <a:r>
              <a:rPr lang="zh-CN" altLang="en-US" sz="1700" dirty="0"/>
              <a:t>独立数据集上的验证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" altLang="zh-CN" sz="1700" dirty="0"/>
              <a:t>PDB </a:t>
            </a:r>
            <a:r>
              <a:rPr lang="en" altLang="zh-CN" sz="1700" dirty="0" err="1"/>
              <a:t>PoseView</a:t>
            </a:r>
            <a:endParaRPr lang="en" altLang="zh-CN" sz="1700" dirty="0"/>
          </a:p>
          <a:p>
            <a:pPr>
              <a:buFont typeface="+mj-lt"/>
              <a:buAutoNum type="arabicPeriod"/>
            </a:pPr>
            <a:r>
              <a:rPr lang="zh-CN" altLang="en-US" sz="1700" dirty="0"/>
              <a:t>基于已训练模型的分析：强调“基于结合模式的多靶标干预策略”，有待进一步确定需分析的内容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700" dirty="0"/>
              <a:t>“表型</a:t>
            </a:r>
            <a:r>
              <a:rPr lang="en-US" altLang="zh-CN" sz="1700" dirty="0"/>
              <a:t>-</a:t>
            </a:r>
            <a:r>
              <a:rPr lang="zh-CN" altLang="en-US" sz="1700" dirty="0"/>
              <a:t>结合模式”的网络构建和分析：从关键结合模式的角度，解释药物干预</a:t>
            </a:r>
            <a:r>
              <a:rPr lang="en-US" altLang="zh-CN" sz="1700" dirty="0"/>
              <a:t>2019</a:t>
            </a:r>
            <a:r>
              <a:rPr lang="en" altLang="zh-CN" sz="1700" dirty="0" err="1"/>
              <a:t>nCoV</a:t>
            </a:r>
            <a:r>
              <a:rPr lang="en" altLang="zh-CN" sz="1700" dirty="0"/>
              <a:t>“</a:t>
            </a:r>
            <a:r>
              <a:rPr lang="zh-CN" altLang="en-US" sz="1700" dirty="0"/>
              <a:t>网络靶标”的机制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700" dirty="0"/>
              <a:t>从基因角度出发的分析：已有文献的验证？寒热？多靶标设计策略？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700" dirty="0"/>
              <a:t>从药物角度出发的分析：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CN" altLang="en-US" sz="1700" dirty="0"/>
              <a:t>药物作用的类型，与结合模式之间的关系；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CN" altLang="en-US" sz="1700" dirty="0"/>
              <a:t>对具体方剂的分析</a:t>
            </a:r>
          </a:p>
        </p:txBody>
      </p:sp>
    </p:spTree>
    <p:extLst>
      <p:ext uri="{BB962C8B-B14F-4D97-AF65-F5344CB8AC3E}">
        <p14:creationId xmlns:p14="http://schemas.microsoft.com/office/powerpoint/2010/main" val="7597885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434</Words>
  <Application>Microsoft Macintosh PowerPoint</Application>
  <PresentationFormat>宽屏</PresentationFormat>
  <Paragraphs>41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think-cell 幻灯片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Qingyang Ding</dc:creator>
  <cp:lastModifiedBy>Qingyang Ding</cp:lastModifiedBy>
  <cp:revision>6</cp:revision>
  <dcterms:created xsi:type="dcterms:W3CDTF">2020-04-13T12:25:15Z</dcterms:created>
  <dcterms:modified xsi:type="dcterms:W3CDTF">2020-04-14T03:53:41Z</dcterms:modified>
</cp:coreProperties>
</file>