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7" r:id="rId10"/>
    <p:sldId id="268" r:id="rId11"/>
    <p:sldId id="269" r:id="rId12"/>
    <p:sldId id="270" r:id="rId13"/>
    <p:sldId id="271" r:id="rId14"/>
    <p:sldId id="272" r:id="rId15"/>
    <p:sldId id="274"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9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83727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4937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2838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9972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18308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22991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64431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7403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5233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0A43FF-DB27-49A3-83E6-A1BAE161216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3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67.209.182.45:30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4timezones.com/#/ma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hyperlink" Target="https://www.iso.org/iso-8601-date-and-time-format.html" TargetMode="External"/><Relationship Id="rId1" Type="http://schemas.openxmlformats.org/officeDocument/2006/relationships/slideLayout" Target="../slideLayouts/slideLayout2.xml"/><Relationship Id="rId5" Type="http://schemas.openxmlformats.org/officeDocument/2006/relationships/hyperlink" Target="https://www.cl.cam.ac.uk/~mgk25/iso-time.html" TargetMode="External"/><Relationship Id="rId4" Type="http://schemas.openxmlformats.org/officeDocument/2006/relationships/hyperlink" Target="http://support.sas.com/documentation/cdl/en/lrdict/64316/HTML/default/viewer.htm#a003169814.ht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NOTE-dateti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3A5D4-5EE5-47B3-8483-BA40DBF4D90B}"/>
              </a:ext>
            </a:extLst>
          </p:cNvPr>
          <p:cNvSpPr>
            <a:spLocks noGrp="1"/>
          </p:cNvSpPr>
          <p:nvPr>
            <p:ph type="ctrTitle"/>
          </p:nvPr>
        </p:nvSpPr>
        <p:spPr/>
        <p:txBody>
          <a:bodyPr/>
          <a:lstStyle/>
          <a:p>
            <a:r>
              <a:rPr lang="zh-CN" altLang="en-US" dirty="0"/>
              <a:t>跨时区的时间处理</a:t>
            </a:r>
          </a:p>
        </p:txBody>
      </p:sp>
      <p:sp>
        <p:nvSpPr>
          <p:cNvPr id="3" name="副标题 2">
            <a:extLst>
              <a:ext uri="{FF2B5EF4-FFF2-40B4-BE49-F238E27FC236}">
                <a16:creationId xmlns:a16="http://schemas.microsoft.com/office/drawing/2014/main" id="{8BE2C5D2-C554-4386-87E9-8C36B70006DE}"/>
              </a:ext>
            </a:extLst>
          </p:cNvPr>
          <p:cNvSpPr>
            <a:spLocks noGrp="1"/>
          </p:cNvSpPr>
          <p:nvPr>
            <p:ph type="subTitle" idx="1"/>
          </p:nvPr>
        </p:nvSpPr>
        <p:spPr/>
        <p:txBody>
          <a:bodyPr/>
          <a:lstStyle/>
          <a:p>
            <a:r>
              <a:rPr lang="zh-CN" altLang="en-US" dirty="0"/>
              <a:t>肖金</a:t>
            </a:r>
            <a:endParaRPr lang="en-US" altLang="zh-CN" dirty="0"/>
          </a:p>
          <a:p>
            <a:r>
              <a:rPr lang="en-US" altLang="zh-CN" dirty="0"/>
              <a:t>2017-12-8</a:t>
            </a:r>
            <a:endParaRPr lang="zh-CN" altLang="en-US" dirty="0"/>
          </a:p>
        </p:txBody>
      </p:sp>
    </p:spTree>
    <p:extLst>
      <p:ext uri="{BB962C8B-B14F-4D97-AF65-F5344CB8AC3E}">
        <p14:creationId xmlns:p14="http://schemas.microsoft.com/office/powerpoint/2010/main" val="397710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开发中需要考虑的问题</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zh-CN" altLang="en-US" sz="2800" dirty="0">
                <a:solidFill>
                  <a:srgbClr val="000000">
                    <a:lumMod val="75000"/>
                    <a:lumOff val="25000"/>
                  </a:srgbClr>
                </a:solidFill>
              </a:rPr>
              <a:t>时间信息应在哪里获取？客户端</a:t>
            </a:r>
            <a:r>
              <a:rPr lang="en-US" altLang="zh-CN" sz="2800" dirty="0">
                <a:solidFill>
                  <a:srgbClr val="000000">
                    <a:lumMod val="75000"/>
                    <a:lumOff val="25000"/>
                  </a:srgbClr>
                </a:solidFill>
              </a:rPr>
              <a:t>&amp;</a:t>
            </a:r>
            <a:r>
              <a:rPr lang="zh-CN" altLang="en-US" sz="2800" dirty="0">
                <a:solidFill>
                  <a:srgbClr val="000000">
                    <a:lumMod val="75000"/>
                    <a:lumOff val="25000"/>
                  </a:srgbClr>
                </a:solidFill>
              </a:rPr>
              <a:t>服务端？</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上例中的相关时间变量：</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任务创建时间</a:t>
            </a:r>
            <a:r>
              <a:rPr lang="en-US" altLang="zh-CN" sz="2800" dirty="0" err="1">
                <a:solidFill>
                  <a:srgbClr val="000000">
                    <a:lumMod val="75000"/>
                    <a:lumOff val="25000"/>
                  </a:srgbClr>
                </a:solidFill>
              </a:rPr>
              <a:t>creTime</a:t>
            </a:r>
            <a:r>
              <a:rPr lang="zh-CN" altLang="en-US" sz="2800" dirty="0">
                <a:solidFill>
                  <a:srgbClr val="000000">
                    <a:lumMod val="75000"/>
                    <a:lumOff val="25000"/>
                  </a:srgbClr>
                </a:solidFill>
              </a:rPr>
              <a:t>、开始时间</a:t>
            </a: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、持续时间</a:t>
            </a:r>
            <a:r>
              <a:rPr lang="en-US" altLang="zh-CN" sz="2800" dirty="0" err="1">
                <a:solidFill>
                  <a:srgbClr val="000000">
                    <a:lumMod val="75000"/>
                    <a:lumOff val="25000"/>
                  </a:srgbClr>
                </a:solidFill>
              </a:rPr>
              <a:t>timeDur</a:t>
            </a:r>
            <a:r>
              <a:rPr lang="zh-CN" altLang="en-US" sz="2800" dirty="0">
                <a:solidFill>
                  <a:srgbClr val="000000">
                    <a:lumMod val="75000"/>
                    <a:lumOff val="25000"/>
                  </a:srgbClr>
                </a:solidFill>
              </a:rPr>
              <a:t>、截止时间</a:t>
            </a:r>
            <a:r>
              <a:rPr lang="en-US" altLang="zh-CN" sz="2800" dirty="0" err="1">
                <a:solidFill>
                  <a:srgbClr val="000000">
                    <a:lumMod val="75000"/>
                    <a:lumOff val="25000"/>
                  </a:srgbClr>
                </a:solidFill>
              </a:rPr>
              <a:t>endTime</a:t>
            </a:r>
            <a:r>
              <a:rPr lang="zh-CN" altLang="en-US" sz="2800" dirty="0">
                <a:solidFill>
                  <a:srgbClr val="000000">
                    <a:lumMod val="75000"/>
                    <a:lumOff val="25000"/>
                  </a:srgbClr>
                </a:solidFill>
              </a:rPr>
              <a:t>、当前时间</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、时间剩余</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（这里假定</a:t>
            </a:r>
            <a:r>
              <a:rPr lang="en-US" altLang="zh-CN" sz="2800" dirty="0" err="1">
                <a:solidFill>
                  <a:srgbClr val="000000">
                    <a:lumMod val="75000"/>
                    <a:lumOff val="25000"/>
                  </a:srgbClr>
                </a:solidFill>
              </a:rPr>
              <a:t>creTime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staTime</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FF0000"/>
                </a:solidFill>
              </a:rPr>
              <a:t>staTime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timeDur</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 </a:t>
            </a:r>
            <a:r>
              <a:rPr lang="en-US" altLang="zh-CN" sz="2800" dirty="0" err="1">
                <a:solidFill>
                  <a:srgbClr val="000000">
                    <a:lumMod val="75000"/>
                    <a:lumOff val="25000"/>
                  </a:srgbClr>
                </a:solidFill>
              </a:rPr>
              <a:t>endTime</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000000">
                    <a:lumMod val="75000"/>
                    <a:lumOff val="25000"/>
                  </a:srgbClr>
                </a:solidFill>
              </a:rPr>
              <a:t>endTime</a:t>
            </a:r>
            <a:r>
              <a:rPr lang="en-US" altLang="zh-CN" sz="2800" dirty="0">
                <a:solidFill>
                  <a:srgbClr val="000000">
                    <a:lumMod val="75000"/>
                    <a:lumOff val="25000"/>
                  </a:srgbClr>
                </a:solidFill>
              </a:rPr>
              <a:t> - </a:t>
            </a:r>
            <a:r>
              <a:rPr lang="en-US" altLang="zh-CN" sz="2800" dirty="0" err="1">
                <a:solidFill>
                  <a:srgbClr val="FF0000"/>
                </a:solidFill>
              </a:rPr>
              <a:t>nowTime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44207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6677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从服务端获取，</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24602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从客户端获取，</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，发送给客户端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r>
              <a:rPr lang="zh-CN" altLang="en-US" sz="2400" dirty="0">
                <a:solidFill>
                  <a:srgbClr val="000000">
                    <a:lumMod val="75000"/>
                    <a:lumOff val="25000"/>
                  </a:srgbClr>
                </a:solidFill>
              </a:rPr>
              <a:t>可以获得</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的时区信息，但没有什么卵用</a:t>
            </a:r>
            <a:endParaRPr lang="en-US" altLang="zh-CN" sz="24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7639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 ，发送给客户端</a:t>
            </a:r>
            <a:r>
              <a:rPr lang="en-US" altLang="zh-CN" sz="2400" dirty="0">
                <a:solidFill>
                  <a:srgbClr val="000000">
                    <a:lumMod val="75000"/>
                    <a:lumOff val="25000"/>
                  </a:srgbClr>
                </a:solidFill>
              </a:rPr>
              <a:t>C2 </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时间相较客户端时间靠谱</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无法获取客户端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a:t>
            </a:r>
            <a:r>
              <a:rPr lang="en-US" altLang="zh-CN" sz="2400" dirty="0">
                <a:solidFill>
                  <a:srgbClr val="FF0000"/>
                </a:solidFill>
              </a:rPr>
              <a:t>HTTP</a:t>
            </a:r>
            <a:r>
              <a:rPr lang="zh-CN" altLang="en-US" sz="2400" dirty="0">
                <a:solidFill>
                  <a:srgbClr val="FF0000"/>
                </a:solidFill>
              </a:rPr>
              <a:t>请求默认不带有客户端时区信息</a:t>
            </a:r>
            <a:r>
              <a:rPr lang="zh-CN" altLang="en-US" sz="2400" dirty="0">
                <a:solidFill>
                  <a:srgbClr val="000000">
                    <a:lumMod val="75000"/>
                    <a:lumOff val="25000"/>
                  </a:srgbClr>
                </a:solidFill>
              </a:rPr>
              <a:t>），因此无法依据</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时区换算</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202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a:t>
            </a:r>
            <a:r>
              <a:rPr lang="en-US" altLang="zh-CN" sz="2800" dirty="0">
                <a:solidFill>
                  <a:srgbClr val="000000">
                    <a:lumMod val="75000"/>
                    <a:lumOff val="25000"/>
                  </a:srgbClr>
                </a:solidFill>
              </a:rPr>
              <a:t>/</a:t>
            </a:r>
            <a:r>
              <a:rPr lang="zh-CN" altLang="en-US" sz="2800" dirty="0">
                <a:solidFill>
                  <a:srgbClr val="000000">
                    <a:lumMod val="75000"/>
                    <a:lumOff val="25000"/>
                  </a:srgbClr>
                </a:solidFill>
              </a:rPr>
              <a:t>客户端获取，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从客户端获取，可简单解决不同时区时间的显示问题；但需考虑客户端时间准确性；</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均从服务端获取：</a:t>
            </a:r>
            <a:endParaRPr lang="en-US" altLang="zh-CN" sz="28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可让客户端处理服务端返回的</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，以正确显示；</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可以在</a:t>
            </a:r>
            <a:r>
              <a:rPr lang="en-US" altLang="zh-CN" sz="2600" dirty="0">
                <a:solidFill>
                  <a:srgbClr val="000000">
                    <a:lumMod val="75000"/>
                    <a:lumOff val="25000"/>
                  </a:srgbClr>
                </a:solidFill>
              </a:rPr>
              <a:t>HTTP</a:t>
            </a:r>
            <a:r>
              <a:rPr lang="zh-CN" altLang="en-US" sz="2600" dirty="0">
                <a:solidFill>
                  <a:srgbClr val="000000">
                    <a:lumMod val="75000"/>
                    <a:lumOff val="25000"/>
                  </a:srgbClr>
                </a:solidFill>
              </a:rPr>
              <a:t>请求中携带客户端时区信息，以正确显示</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若以上两者均未实现，则只能显示</a:t>
            </a:r>
            <a:r>
              <a:rPr lang="en-US" altLang="zh-CN" sz="2600" dirty="0" err="1">
                <a:solidFill>
                  <a:srgbClr val="000000">
                    <a:lumMod val="75000"/>
                    <a:lumOff val="25000"/>
                  </a:srgbClr>
                </a:solidFill>
              </a:rPr>
              <a:t>timeLef</a:t>
            </a:r>
            <a:r>
              <a:rPr lang="zh-CN" altLang="en-US" sz="2600" dirty="0">
                <a:solidFill>
                  <a:srgbClr val="000000">
                    <a:lumMod val="75000"/>
                    <a:lumOff val="25000"/>
                  </a:srgbClr>
                </a:solidFill>
              </a:rPr>
              <a:t>。</a:t>
            </a: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11404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47907CD2-7BA2-439D-BAAE-7DD4CE65F845}"/>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a:solidFill>
                  <a:srgbClr val="000000">
                    <a:lumMod val="75000"/>
                    <a:lumOff val="25000"/>
                  </a:srgbClr>
                </a:solidFill>
              </a:rPr>
              <a:t> </a:t>
            </a:r>
            <a:r>
              <a:rPr lang="en-US" altLang="zh-CN" sz="2800" dirty="0">
                <a:solidFill>
                  <a:srgbClr val="000000">
                    <a:lumMod val="75000"/>
                    <a:lumOff val="25000"/>
                  </a:srgbClr>
                </a:solidFill>
                <a:hlinkClick r:id="rId2"/>
              </a:rPr>
              <a:t>http://67.209.182.45:3000</a:t>
            </a:r>
            <a:r>
              <a:rPr lang="en-US" altLang="zh-CN" sz="2800" dirty="0">
                <a:solidFill>
                  <a:srgbClr val="000000">
                    <a:lumMod val="75000"/>
                    <a:lumOff val="25000"/>
                  </a:srgbClr>
                </a:solidFill>
              </a:rPr>
              <a:t> </a:t>
            </a:r>
          </a:p>
        </p:txBody>
      </p:sp>
    </p:spTree>
    <p:extLst>
      <p:ext uri="{BB962C8B-B14F-4D97-AF65-F5344CB8AC3E}">
        <p14:creationId xmlns:p14="http://schemas.microsoft.com/office/powerpoint/2010/main" val="34680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谢谢！</a:t>
            </a:r>
            <a:r>
              <a:rPr lang="en-US" altLang="zh-CN" dirty="0"/>
              <a:t>~</a:t>
            </a:r>
            <a:endParaRPr lang="zh-CN" altLang="en-US" dirty="0"/>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514350" lvl="0" indent="-514350">
              <a:lnSpc>
                <a:spcPct val="120000"/>
              </a:lnSpc>
              <a:spcBef>
                <a:spcPts val="200"/>
              </a:spcBef>
              <a:buClr>
                <a:srgbClr val="E48312"/>
              </a:buClr>
              <a:buFont typeface="+mj-lt"/>
              <a:buAutoNum type="arabicPeriod"/>
            </a:pPr>
            <a:r>
              <a:rPr lang="zh-CN" altLang="en-US" sz="2800" dirty="0">
                <a:solidFill>
                  <a:srgbClr val="000000">
                    <a:lumMod val="75000"/>
                    <a:lumOff val="25000"/>
                  </a:srgbClr>
                </a:solidFill>
              </a:rPr>
              <a:t>逝者如斯夫，不舍昼夜</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zh-CN" altLang="en-US" sz="2800" dirty="0">
                <a:solidFill>
                  <a:srgbClr val="000000">
                    <a:lumMod val="75000"/>
                    <a:lumOff val="25000"/>
                  </a:srgbClr>
                </a:solidFill>
              </a:rPr>
              <a:t>一寸光阴一寸金，寸金难买寸光阴</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en-US" altLang="zh-CN" sz="2800" dirty="0">
                <a:solidFill>
                  <a:srgbClr val="000000">
                    <a:lumMod val="75000"/>
                    <a:lumOff val="25000"/>
                  </a:srgbClr>
                </a:solidFill>
              </a:rPr>
              <a:t>yesterday</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you</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said</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tomorrow</a:t>
            </a:r>
          </a:p>
          <a:p>
            <a:pPr marL="514350" lvl="0" indent="-514350">
              <a:lnSpc>
                <a:spcPct val="120000"/>
              </a:lnSpc>
              <a:spcBef>
                <a:spcPts val="200"/>
              </a:spcBef>
              <a:buClr>
                <a:srgbClr val="E48312"/>
              </a:buClr>
              <a:buFont typeface="+mj-lt"/>
              <a:buAutoNum type="arabicPeriod"/>
            </a:pPr>
            <a:r>
              <a:rPr lang="en-US" altLang="zh-CN" sz="2800" dirty="0">
                <a:solidFill>
                  <a:srgbClr val="000000">
                    <a:lumMod val="75000"/>
                    <a:lumOff val="25000"/>
                  </a:srgbClr>
                </a:solidFill>
              </a:rPr>
              <a:t>seize the day, make your life different</a:t>
            </a:r>
          </a:p>
        </p:txBody>
      </p:sp>
    </p:spTree>
    <p:extLst>
      <p:ext uri="{BB962C8B-B14F-4D97-AF65-F5344CB8AC3E}">
        <p14:creationId xmlns:p14="http://schemas.microsoft.com/office/powerpoint/2010/main" val="237262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D910F-4018-4DE8-920D-65E15E865E51}"/>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56A8E8C9-A379-4EB2-BDAD-B58D1DBAFECC}"/>
              </a:ext>
            </a:extLst>
          </p:cNvPr>
          <p:cNvSpPr>
            <a:spLocks noGrp="1"/>
          </p:cNvSpPr>
          <p:nvPr>
            <p:ph idx="1"/>
          </p:nvPr>
        </p:nvSpPr>
        <p:spPr/>
        <p:txBody>
          <a:bodyPr/>
          <a:lstStyle/>
          <a:p>
            <a:r>
              <a:rPr lang="en-US" altLang="zh-CN" dirty="0" err="1"/>
              <a:t>EasyEDA</a:t>
            </a:r>
            <a:r>
              <a:rPr lang="zh-CN" altLang="en-US" dirty="0"/>
              <a:t>是一个全球的硬件的开发者使用的电子线路设计工具，在海外有</a:t>
            </a:r>
            <a:r>
              <a:rPr lang="en-US" altLang="zh-CN" dirty="0"/>
              <a:t>18+</a:t>
            </a:r>
            <a:r>
              <a:rPr lang="zh-CN" altLang="en-US" dirty="0"/>
              <a:t>万的用户。近期</a:t>
            </a:r>
            <a:r>
              <a:rPr lang="en-US" altLang="zh-CN" dirty="0" err="1"/>
              <a:t>EasyEDA</a:t>
            </a:r>
            <a:r>
              <a:rPr lang="zh-CN" altLang="en-US" dirty="0"/>
              <a:t>加入了团队、任务等功能，这些功能增强了</a:t>
            </a:r>
            <a:r>
              <a:rPr lang="en-US" altLang="zh-CN" dirty="0" err="1"/>
              <a:t>EasyEDA</a:t>
            </a:r>
            <a:r>
              <a:rPr lang="zh-CN" altLang="en-US" dirty="0"/>
              <a:t>在协作开发方面的能力。</a:t>
            </a:r>
            <a:endParaRPr lang="en-US" altLang="zh-CN" dirty="0"/>
          </a:p>
          <a:p>
            <a:r>
              <a:rPr lang="zh-CN" altLang="en-US" dirty="0"/>
              <a:t>新功能也带来了一些新的问题，其中一个就是在跨时区的协作开发的情形下的时间的处理问题。例如：一个身处中国的硬件开发者给团队中一个身处美国的开发者分配了一条任务，要求两天完成。以现在对时间的处理方式无法合理计算出任务的截止时间。</a:t>
            </a:r>
            <a:endParaRPr lang="en-US" altLang="zh-CN" dirty="0"/>
          </a:p>
          <a:p>
            <a:r>
              <a:rPr lang="zh-CN" altLang="en-US" dirty="0"/>
              <a:t>需要一个完整的解决方案来处理与表示跨越时区的时间。</a:t>
            </a:r>
            <a:endParaRPr lang="en-US" altLang="zh-CN" dirty="0"/>
          </a:p>
        </p:txBody>
      </p:sp>
    </p:spTree>
    <p:extLst>
      <p:ext uri="{BB962C8B-B14F-4D97-AF65-F5344CB8AC3E}">
        <p14:creationId xmlns:p14="http://schemas.microsoft.com/office/powerpoint/2010/main" val="34914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p:txBody>
          <a:bodyPr>
            <a:normAutofit lnSpcReduction="10000"/>
          </a:bodyPr>
          <a:lstStyle/>
          <a:p>
            <a:pPr marL="0" indent="0">
              <a:buNone/>
            </a:pPr>
            <a:r>
              <a:rPr lang="en-US" altLang="zh-CN" sz="2400" dirty="0"/>
              <a:t>GMT(Greenwich Mean Time)</a:t>
            </a:r>
            <a:r>
              <a:rPr lang="zh-CN" altLang="en-US" sz="2400" dirty="0"/>
              <a:t>格林尼治标准时间</a:t>
            </a:r>
            <a:endParaRPr lang="en-US" altLang="zh-CN" sz="2400" dirty="0"/>
          </a:p>
          <a:p>
            <a:pPr marL="0" indent="0">
              <a:buNone/>
            </a:pPr>
            <a:r>
              <a:rPr lang="zh-CN" altLang="en-US" dirty="0"/>
              <a:t>指位于英国伦敦郊区的皇家格林尼治天文台当地的标准时间，通过皇家格林尼治天文台的经线为</a:t>
            </a:r>
            <a:r>
              <a:rPr lang="en-US" altLang="zh-CN" dirty="0"/>
              <a:t>0°</a:t>
            </a:r>
            <a:r>
              <a:rPr lang="zh-CN" altLang="en-US" dirty="0"/>
              <a:t>经线，也被称为本初子午线。</a:t>
            </a:r>
            <a:endParaRPr lang="en-US" altLang="zh-CN" dirty="0"/>
          </a:p>
          <a:p>
            <a:pPr marL="0" indent="0">
              <a:buNone/>
            </a:pPr>
            <a:r>
              <a:rPr lang="zh-CN" altLang="en-US" sz="2400" dirty="0"/>
              <a:t>时区</a:t>
            </a:r>
            <a:r>
              <a:rPr lang="en-US" altLang="zh-CN" sz="2400" dirty="0"/>
              <a:t>(Time zone)</a:t>
            </a:r>
          </a:p>
          <a:p>
            <a:pPr marL="0" indent="0">
              <a:buNone/>
            </a:pPr>
            <a:r>
              <a:rPr lang="zh-CN" altLang="en-US" dirty="0"/>
              <a:t>时区是地球上的区域使用同一个时间定义。</a:t>
            </a:r>
            <a:r>
              <a:rPr lang="en-US" altLang="zh-CN" dirty="0"/>
              <a:t>1884</a:t>
            </a:r>
            <a:r>
              <a:rPr lang="zh-CN" altLang="en-US" dirty="0"/>
              <a:t>年在华盛顿召开国际经度会议时，为了克服时间上的混乱，规定将全球划分为</a:t>
            </a:r>
            <a:r>
              <a:rPr lang="en-US" altLang="zh-CN" dirty="0"/>
              <a:t>24</a:t>
            </a:r>
            <a:r>
              <a:rPr lang="zh-CN" altLang="en-US" dirty="0"/>
              <a:t>个时区</a:t>
            </a:r>
            <a:r>
              <a:rPr lang="zh-CN" altLang="en-US" sz="2400" dirty="0"/>
              <a:t>。</a:t>
            </a:r>
            <a:endParaRPr lang="en-US" altLang="zh-CN" sz="2400" dirty="0"/>
          </a:p>
          <a:p>
            <a:pPr marL="0" indent="0">
              <a:buNone/>
            </a:pPr>
            <a:r>
              <a:rPr lang="zh-CN" altLang="en-US" sz="2200" dirty="0"/>
              <a:t>理论时区</a:t>
            </a:r>
            <a:endParaRPr lang="en-US" altLang="zh-CN" sz="2200" dirty="0"/>
          </a:p>
          <a:p>
            <a:pPr marL="0" indent="0">
              <a:buNone/>
            </a:pPr>
            <a:r>
              <a:rPr lang="zh-CN" altLang="en-US" dirty="0"/>
              <a:t>理论时区以被</a:t>
            </a:r>
            <a:r>
              <a:rPr lang="en-US" altLang="zh-CN" dirty="0"/>
              <a:t>15</a:t>
            </a:r>
            <a:r>
              <a:rPr lang="zh-CN" altLang="en-US" dirty="0"/>
              <a:t>整除的子午线为中心，向东西两侧延伸</a:t>
            </a:r>
            <a:r>
              <a:rPr lang="en-US" altLang="zh-CN" dirty="0"/>
              <a:t>7.5</a:t>
            </a:r>
            <a:r>
              <a:rPr lang="zh-CN" altLang="en-US" dirty="0"/>
              <a:t>度，即每</a:t>
            </a:r>
            <a:r>
              <a:rPr lang="en-US" altLang="zh-CN" dirty="0"/>
              <a:t>15°</a:t>
            </a:r>
            <a:r>
              <a:rPr lang="zh-CN" altLang="en-US" dirty="0"/>
              <a:t>划分一个时区，这是理论时区。理论时区的时间采用其中央经线（或标准经线）的地方时。所以每差一个时区，区时相差一个小时，相差多少个时区，就相差多少个小时。东边的时区时间比西边的时区时间早。为了避免日期的紊乱，提出国际日期变更线的概念。</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ABD85AB-DF19-4E80-BD53-AEC9167D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0"/>
            <a:ext cx="4495800" cy="2349056"/>
          </a:xfrm>
          <a:prstGeom prst="rect">
            <a:avLst/>
          </a:prstGeom>
        </p:spPr>
      </p:pic>
    </p:spTree>
    <p:extLst>
      <p:ext uri="{BB962C8B-B14F-4D97-AF65-F5344CB8AC3E}">
        <p14:creationId xmlns:p14="http://schemas.microsoft.com/office/powerpoint/2010/main" val="242106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C38E6-0742-4CF2-AD7A-FADA2FA5E40A}"/>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25B5AC8-5194-44FE-BFE3-53B2FC0EA6B7}"/>
              </a:ext>
            </a:extLst>
          </p:cNvPr>
          <p:cNvSpPr>
            <a:spLocks noGrp="1"/>
          </p:cNvSpPr>
          <p:nvPr>
            <p:ph idx="1"/>
          </p:nvPr>
        </p:nvSpPr>
        <p:spPr>
          <a:xfrm>
            <a:off x="1097280" y="2988734"/>
            <a:ext cx="10058400" cy="3348566"/>
          </a:xfrm>
        </p:spPr>
        <p:txBody>
          <a:bodyPr>
            <a:normAutofit/>
          </a:bodyPr>
          <a:lstStyle/>
          <a:p>
            <a:r>
              <a:rPr lang="zh-CN" altLang="en-US" sz="2400" dirty="0"/>
              <a:t>时区</a:t>
            </a:r>
            <a:r>
              <a:rPr lang="en-US" altLang="zh-CN" sz="2400" dirty="0"/>
              <a:t>(Time zone)</a:t>
            </a:r>
          </a:p>
          <a:p>
            <a:r>
              <a:rPr lang="zh-CN" altLang="en-US" sz="2200" dirty="0"/>
              <a:t>法定时区</a:t>
            </a:r>
            <a:endParaRPr lang="en-US" altLang="zh-CN" sz="2200" dirty="0"/>
          </a:p>
          <a:p>
            <a:r>
              <a:rPr lang="zh-CN" altLang="en-US" dirty="0"/>
              <a:t>为了避开国界线，有的时区的形状并不规则，而且比较大的国家以国家内部行政分界线为时区界线，这是实际时区，即法定时区。（ </a:t>
            </a:r>
            <a:r>
              <a:rPr lang="en-US" altLang="zh-CN" dirty="0">
                <a:hlinkClick r:id="rId2"/>
              </a:rPr>
              <a:t>https://24timezones.com/#/map</a:t>
            </a:r>
            <a:r>
              <a:rPr lang="en-US" altLang="zh-CN" dirty="0"/>
              <a:t> </a:t>
            </a:r>
            <a:r>
              <a:rPr lang="zh-CN" altLang="en-US" dirty="0"/>
              <a:t>）</a:t>
            </a:r>
            <a:endParaRPr lang="en-US" altLang="zh-CN" dirty="0"/>
          </a:p>
          <a:p>
            <a:r>
              <a:rPr lang="en-US" altLang="zh-CN" sz="2400" dirty="0"/>
              <a:t>UTC(Coordinated Universal Time)</a:t>
            </a:r>
            <a:r>
              <a:rPr lang="zh-CN" altLang="en-US" sz="2400" dirty="0"/>
              <a:t>协调世界时</a:t>
            </a:r>
            <a:endParaRPr lang="en-US" altLang="zh-CN" sz="2400" dirty="0"/>
          </a:p>
          <a:p>
            <a:r>
              <a:rPr lang="zh-CN" altLang="en-US" dirty="0"/>
              <a:t>最主要的世界时间标准，其以原子时秒长为基础，在时刻上尽量接近于格林尼治标准时间。</a:t>
            </a:r>
            <a:endParaRPr lang="en-US" altLang="zh-CN" dirty="0"/>
          </a:p>
          <a:p>
            <a:r>
              <a:rPr lang="zh-CN" altLang="en-US" dirty="0"/>
              <a:t>协调世界时是最接近格林威治标准时间</a:t>
            </a:r>
            <a:r>
              <a:rPr lang="en-US" altLang="zh-CN" dirty="0"/>
              <a:t>(GMT)</a:t>
            </a:r>
            <a:r>
              <a:rPr lang="zh-CN" altLang="en-US" dirty="0"/>
              <a:t>的几个替代时间系统之一。对于大多数用途来说，</a:t>
            </a:r>
            <a:r>
              <a:rPr lang="en-US" altLang="zh-CN" dirty="0"/>
              <a:t>UTC</a:t>
            </a:r>
            <a:r>
              <a:rPr lang="zh-CN" altLang="en-US" dirty="0"/>
              <a:t>时间被认为能与</a:t>
            </a:r>
            <a:r>
              <a:rPr lang="en-US" altLang="zh-CN" dirty="0"/>
              <a:t>GMT</a:t>
            </a:r>
            <a:r>
              <a:rPr lang="zh-CN" altLang="en-US" dirty="0"/>
              <a:t>时间互换，但</a:t>
            </a:r>
            <a:r>
              <a:rPr lang="en-US" altLang="zh-CN" dirty="0"/>
              <a:t>GMT</a:t>
            </a:r>
            <a:r>
              <a:rPr lang="zh-CN" altLang="en-US" dirty="0"/>
              <a:t>时间已不再被科学界所确定。</a:t>
            </a:r>
          </a:p>
        </p:txBody>
      </p:sp>
      <p:pic>
        <p:nvPicPr>
          <p:cNvPr id="5" name="图片 4">
            <a:extLst>
              <a:ext uri="{FF2B5EF4-FFF2-40B4-BE49-F238E27FC236}">
                <a16:creationId xmlns:a16="http://schemas.microsoft.com/office/drawing/2014/main" id="{2108DC05-0E4A-4C27-833F-9190C40EF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57" y="0"/>
            <a:ext cx="7257143" cy="3873500"/>
          </a:xfrm>
          <a:prstGeom prst="rect">
            <a:avLst/>
          </a:prstGeom>
        </p:spPr>
      </p:pic>
    </p:spTree>
    <p:extLst>
      <p:ext uri="{BB962C8B-B14F-4D97-AF65-F5344CB8AC3E}">
        <p14:creationId xmlns:p14="http://schemas.microsoft.com/office/powerpoint/2010/main" val="39502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indent="0">
              <a:buNone/>
            </a:pPr>
            <a:r>
              <a:rPr lang="zh-CN" altLang="en-US" dirty="0"/>
              <a:t>现在的</a:t>
            </a:r>
            <a:r>
              <a:rPr lang="en-US" altLang="zh-CN" dirty="0" err="1"/>
              <a:t>EasyEDA</a:t>
            </a:r>
            <a:r>
              <a:rPr lang="zh-CN" altLang="en-US" dirty="0"/>
              <a:t>的用户中心使用</a:t>
            </a:r>
            <a:r>
              <a:rPr lang="en-US" altLang="zh-CN" dirty="0"/>
              <a:t>“YYYY-MM-DD </a:t>
            </a:r>
            <a:r>
              <a:rPr lang="en-US" altLang="zh-CN" dirty="0" err="1"/>
              <a:t>hh:mm:ss</a:t>
            </a:r>
            <a:r>
              <a:rPr lang="en-US" altLang="zh-CN" dirty="0"/>
              <a:t>”</a:t>
            </a:r>
            <a:r>
              <a:rPr lang="zh-CN" altLang="en-US" dirty="0"/>
              <a:t>的时间格式，因为缺乏时区信息，无法完成跨时区的时间处理。现介绍一些标准的时间格式。</a:t>
            </a:r>
            <a:endParaRPr lang="en-US" altLang="zh-CN" dirty="0"/>
          </a:p>
          <a:p>
            <a:pPr marL="0" indent="0">
              <a:buNone/>
            </a:pPr>
            <a:r>
              <a:rPr lang="en-US" altLang="zh-CN" sz="2400" dirty="0"/>
              <a:t>UNIX</a:t>
            </a:r>
            <a:r>
              <a:rPr lang="zh-CN" altLang="en-US" sz="2400" dirty="0"/>
              <a:t>时间</a:t>
            </a:r>
            <a:endParaRPr lang="en-US" altLang="zh-CN" sz="2400" dirty="0"/>
          </a:p>
          <a:p>
            <a:pPr marL="0" indent="0">
              <a:buNone/>
            </a:pPr>
            <a:r>
              <a:rPr lang="en-US" altLang="zh-CN" dirty="0"/>
              <a:t>UNIX</a:t>
            </a:r>
            <a:r>
              <a:rPr lang="zh-CN" altLang="en-US" dirty="0"/>
              <a:t>时间，或称</a:t>
            </a:r>
            <a:r>
              <a:rPr lang="en-US" altLang="zh-CN" dirty="0"/>
              <a:t>POSIX</a:t>
            </a:r>
            <a:r>
              <a:rPr lang="zh-CN" altLang="en-US" dirty="0"/>
              <a:t>时间，是</a:t>
            </a:r>
            <a:r>
              <a:rPr lang="en-US" altLang="zh-CN" dirty="0"/>
              <a:t>UNIX</a:t>
            </a:r>
            <a:r>
              <a:rPr lang="zh-CN" altLang="en-US" dirty="0"/>
              <a:t>或类</a:t>
            </a:r>
            <a:r>
              <a:rPr lang="en-US" altLang="zh-CN" dirty="0"/>
              <a:t>UNIX</a:t>
            </a:r>
            <a:r>
              <a:rPr lang="zh-CN" altLang="en-US" dirty="0"/>
              <a:t>系统使用的时间表示方式：从</a:t>
            </a:r>
            <a:r>
              <a:rPr lang="zh-CN" altLang="en-US" dirty="0">
                <a:solidFill>
                  <a:srgbClr val="FF0000"/>
                </a:solidFill>
              </a:rPr>
              <a:t>协调世界时</a:t>
            </a:r>
            <a:r>
              <a:rPr lang="en-US" altLang="zh-CN" dirty="0">
                <a:solidFill>
                  <a:srgbClr val="FF0000"/>
                </a:solidFill>
              </a:rPr>
              <a:t>(UTC)1970</a:t>
            </a:r>
            <a:r>
              <a:rPr lang="zh-CN" altLang="en-US" dirty="0">
                <a:solidFill>
                  <a:srgbClr val="FF0000"/>
                </a:solidFill>
              </a:rPr>
              <a:t>年</a:t>
            </a:r>
            <a:r>
              <a:rPr lang="en-US" altLang="zh-CN" dirty="0">
                <a:solidFill>
                  <a:srgbClr val="FF0000"/>
                </a:solidFill>
              </a:rPr>
              <a:t>1</a:t>
            </a:r>
            <a:r>
              <a:rPr lang="zh-CN" altLang="en-US" dirty="0">
                <a:solidFill>
                  <a:srgbClr val="FF0000"/>
                </a:solidFill>
              </a:rPr>
              <a:t>月</a:t>
            </a:r>
            <a:r>
              <a:rPr lang="en-US" altLang="zh-CN" dirty="0">
                <a:solidFill>
                  <a:srgbClr val="FF0000"/>
                </a:solidFill>
              </a:rPr>
              <a:t>1</a:t>
            </a:r>
            <a:r>
              <a:rPr lang="zh-CN" altLang="en-US" dirty="0">
                <a:solidFill>
                  <a:srgbClr val="FF0000"/>
                </a:solidFill>
              </a:rPr>
              <a:t>日</a:t>
            </a:r>
            <a:r>
              <a:rPr lang="en-US" altLang="zh-CN" dirty="0">
                <a:solidFill>
                  <a:srgbClr val="FF0000"/>
                </a:solidFill>
              </a:rPr>
              <a:t>0</a:t>
            </a:r>
            <a:r>
              <a:rPr lang="zh-CN" altLang="en-US" dirty="0">
                <a:solidFill>
                  <a:srgbClr val="FF0000"/>
                </a:solidFill>
              </a:rPr>
              <a:t>时</a:t>
            </a:r>
            <a:r>
              <a:rPr lang="en-US" altLang="zh-CN" dirty="0">
                <a:solidFill>
                  <a:srgbClr val="FF0000"/>
                </a:solidFill>
              </a:rPr>
              <a:t>0</a:t>
            </a:r>
            <a:r>
              <a:rPr lang="zh-CN" altLang="en-US" dirty="0">
                <a:solidFill>
                  <a:srgbClr val="FF0000"/>
                </a:solidFill>
              </a:rPr>
              <a:t>分</a:t>
            </a:r>
            <a:r>
              <a:rPr lang="en-US" altLang="zh-CN" dirty="0">
                <a:solidFill>
                  <a:srgbClr val="FF0000"/>
                </a:solidFill>
              </a:rPr>
              <a:t>0</a:t>
            </a:r>
            <a:r>
              <a:rPr lang="zh-CN" altLang="en-US" dirty="0">
                <a:solidFill>
                  <a:srgbClr val="FF0000"/>
                </a:solidFill>
              </a:rPr>
              <a:t>秒起至现在的总秒数</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t>ISO 8601</a:t>
            </a:r>
            <a:r>
              <a:rPr lang="zh-CN" altLang="en-US" sz="2400" dirty="0"/>
              <a:t> </a:t>
            </a:r>
            <a:r>
              <a:rPr lang="en-US" altLang="zh-CN" sz="2400" dirty="0"/>
              <a:t>( </a:t>
            </a:r>
            <a:r>
              <a:rPr lang="en-US" altLang="zh-CN" sz="2400" dirty="0">
                <a:hlinkClick r:id="rId2"/>
              </a:rPr>
              <a:t>https://www.iso.org/iso-8601-date-and-time-format.html</a:t>
            </a:r>
            <a:r>
              <a:rPr lang="en-US" altLang="zh-CN" sz="2400" dirty="0"/>
              <a:t> )</a:t>
            </a:r>
          </a:p>
          <a:p>
            <a:pPr marL="0" indent="0">
              <a:buNone/>
            </a:pPr>
            <a:r>
              <a:rPr lang="en-US" altLang="zh-CN" dirty="0"/>
              <a:t>ISO 8601 can be used by anyone who wants to use a standardized way of presenting dates and times. It helps cut out the uncertainty and confusion when communicating internationally. The full standard covers ways to write: Date, Time of day, Coordinated universal time (UTC), Local time with offset to UTC, Date and time, Time intervals, Recurring time intervals.</a:t>
            </a:r>
          </a:p>
          <a:p>
            <a:pPr marL="0" indent="0">
              <a:buNone/>
            </a:pPr>
            <a:r>
              <a:rPr lang="en-US" altLang="zh-CN" sz="1100" dirty="0">
                <a:hlinkClick r:id="rId3"/>
              </a:rPr>
              <a:t>https://en.wikipedia.org/wiki/ISO_8601</a:t>
            </a:r>
            <a:endParaRPr lang="en-US" altLang="zh-CN" sz="1100" dirty="0"/>
          </a:p>
          <a:p>
            <a:pPr marL="0" indent="0">
              <a:buNone/>
            </a:pPr>
            <a:r>
              <a:rPr lang="en-US" altLang="zh-CN" sz="1100" dirty="0">
                <a:hlinkClick r:id="rId4"/>
              </a:rPr>
              <a:t>http://support.sas.com/documentation/cdl/en/lrdict/64316/HTML/default/viewer.htm#a003169814.htm</a:t>
            </a:r>
            <a:endParaRPr lang="en-US" altLang="zh-CN" sz="1100" dirty="0"/>
          </a:p>
          <a:p>
            <a:pPr marL="0" indent="0">
              <a:buNone/>
            </a:pPr>
            <a:r>
              <a:rPr lang="en-US" altLang="zh-CN" sz="1100" dirty="0">
                <a:hlinkClick r:id="rId5"/>
              </a:rPr>
              <a:t>https://www.cl.cam.ac.uk/~mgk25/iso-time.html</a:t>
            </a:r>
            <a:endParaRPr lang="en-US" altLang="zh-CN" dirty="0"/>
          </a:p>
          <a:p>
            <a:pPr marL="0" indent="0">
              <a:buNone/>
            </a:pPr>
            <a:endParaRPr lang="zh-CN" altLang="en-US" dirty="0"/>
          </a:p>
        </p:txBody>
      </p:sp>
    </p:spTree>
    <p:extLst>
      <p:ext uri="{BB962C8B-B14F-4D97-AF65-F5344CB8AC3E}">
        <p14:creationId xmlns:p14="http://schemas.microsoft.com/office/powerpoint/2010/main" val="313691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buNone/>
            </a:pPr>
            <a:r>
              <a:rPr lang="zh-CN" altLang="en-US" sz="2400" b="1" dirty="0">
                <a:solidFill>
                  <a:srgbClr val="FF0000"/>
                </a:solidFill>
              </a:rPr>
              <a:t>简化版的</a:t>
            </a:r>
            <a:r>
              <a:rPr lang="en-US" altLang="zh-CN" sz="2400" b="1" dirty="0">
                <a:solidFill>
                  <a:srgbClr val="FF0000"/>
                </a:solidFill>
              </a:rPr>
              <a:t>ISO 8601</a:t>
            </a:r>
          </a:p>
          <a:p>
            <a:pPr marL="0" indent="0">
              <a:buNone/>
            </a:pPr>
            <a:r>
              <a:rPr lang="en-US" altLang="zh-CN" dirty="0"/>
              <a:t>ISO 8601</a:t>
            </a:r>
            <a:r>
              <a:rPr lang="zh-CN" altLang="en-US" dirty="0"/>
              <a:t>中定义的时间格式非常丰富繁多，而且某些时间格式会引起程序问题（</a:t>
            </a:r>
            <a:r>
              <a:rPr lang="zh-CN" altLang="en-US" dirty="0">
                <a:solidFill>
                  <a:srgbClr val="FF0000"/>
                </a:solidFill>
              </a:rPr>
              <a:t>千年虫</a:t>
            </a:r>
            <a:r>
              <a:rPr lang="zh-CN" altLang="en-US" dirty="0"/>
              <a:t>），</a:t>
            </a:r>
            <a:r>
              <a:rPr lang="en-US" altLang="zh-CN" dirty="0"/>
              <a:t>W3C</a:t>
            </a:r>
            <a:r>
              <a:rPr lang="zh-CN" altLang="en-US" dirty="0"/>
              <a:t>的一篇</a:t>
            </a:r>
            <a:r>
              <a:rPr lang="en-US" altLang="zh-CN" dirty="0"/>
              <a:t>1997</a:t>
            </a:r>
            <a:r>
              <a:rPr lang="zh-CN" altLang="en-US" dirty="0"/>
              <a:t>年的文章为我们提供了精简版的</a:t>
            </a:r>
            <a:r>
              <a:rPr lang="en-US" altLang="zh-CN" dirty="0"/>
              <a:t>ISO 8601( </a:t>
            </a:r>
            <a:r>
              <a:rPr lang="en-US" altLang="zh-CN" dirty="0">
                <a:hlinkClick r:id="rId2"/>
              </a:rPr>
              <a:t>https://www.w3.org/TR/NOTE-datetime</a:t>
            </a:r>
            <a:r>
              <a:rPr lang="en-US" altLang="zh-CN" dirty="0"/>
              <a:t> )</a:t>
            </a:r>
            <a:r>
              <a:rPr lang="zh-CN" altLang="en-US" dirty="0"/>
              <a:t>，它从</a:t>
            </a:r>
            <a:r>
              <a:rPr lang="en-US" altLang="zh-CN" dirty="0"/>
              <a:t>ISO 8601</a:t>
            </a:r>
            <a:r>
              <a:rPr lang="zh-CN" altLang="en-US" dirty="0"/>
              <a:t>中提取了有限的时间格式供互联网开发选择。</a:t>
            </a:r>
            <a:endParaRPr lang="en-US" altLang="zh-CN" dirty="0"/>
          </a:p>
          <a:p>
            <a:pPr marL="0" indent="0">
              <a:buNone/>
            </a:pPr>
            <a:endParaRPr lang="en-US" altLang="zh-CN" dirty="0"/>
          </a:p>
          <a:p>
            <a:pPr marL="0" indent="0">
              <a:buNone/>
            </a:pPr>
            <a:r>
              <a:rPr lang="en-US" altLang="zh-CN" dirty="0"/>
              <a:t>Abstract</a:t>
            </a:r>
          </a:p>
          <a:p>
            <a:pPr marL="0" indent="0">
              <a:buNone/>
            </a:pPr>
            <a:r>
              <a:rPr lang="en-US" altLang="zh-CN" dirty="0"/>
              <a:t>This document defines a profile of ISO 8601, the International Standard for the representation of dates and times. ISO 8601 describes a large number of date/time formats. To reduce the scope for error and the complexity of software, it is useful to restrict the supported formats to a small number. This profile defines a few date/time formats, likely to satisfy most requirements. </a:t>
            </a:r>
          </a:p>
        </p:txBody>
      </p:sp>
    </p:spTree>
    <p:extLst>
      <p:ext uri="{BB962C8B-B14F-4D97-AF65-F5344CB8AC3E}">
        <p14:creationId xmlns:p14="http://schemas.microsoft.com/office/powerpoint/2010/main" val="196070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fontScale="85000" lnSpcReduction="10000"/>
          </a:bodyPr>
          <a:lstStyle/>
          <a:p>
            <a:pPr marL="0" indent="0">
              <a:lnSpc>
                <a:spcPct val="120000"/>
              </a:lnSpc>
              <a:spcBef>
                <a:spcPts val="200"/>
              </a:spcBef>
              <a:buNone/>
            </a:pPr>
            <a:r>
              <a:rPr lang="en-US" altLang="zh-CN" dirty="0"/>
              <a:t> Year: YYYY (</a:t>
            </a:r>
            <a:r>
              <a:rPr lang="en-US" altLang="zh-CN" dirty="0" err="1"/>
              <a:t>eg</a:t>
            </a:r>
            <a:r>
              <a:rPr lang="en-US" altLang="zh-CN" dirty="0"/>
              <a:t> 1997)</a:t>
            </a:r>
          </a:p>
          <a:p>
            <a:pPr marL="0" indent="0">
              <a:lnSpc>
                <a:spcPct val="120000"/>
              </a:lnSpc>
              <a:spcBef>
                <a:spcPts val="200"/>
              </a:spcBef>
              <a:buNone/>
            </a:pPr>
            <a:r>
              <a:rPr lang="en-US" altLang="zh-CN" dirty="0"/>
              <a:t> Year and month:   YYYY-MM (</a:t>
            </a:r>
            <a:r>
              <a:rPr lang="en-US" altLang="zh-CN" dirty="0" err="1"/>
              <a:t>eg</a:t>
            </a:r>
            <a:r>
              <a:rPr lang="en-US" altLang="zh-CN" dirty="0"/>
              <a:t> 1997-07)</a:t>
            </a:r>
          </a:p>
          <a:p>
            <a:pPr marL="0" indent="0">
              <a:lnSpc>
                <a:spcPct val="120000"/>
              </a:lnSpc>
              <a:spcBef>
                <a:spcPts val="200"/>
              </a:spcBef>
              <a:buNone/>
            </a:pPr>
            <a:r>
              <a:rPr lang="en-US" altLang="zh-CN" dirty="0"/>
              <a:t> Complete date:   YYYY-MM-DD (</a:t>
            </a:r>
            <a:r>
              <a:rPr lang="en-US" altLang="zh-CN" dirty="0" err="1"/>
              <a:t>eg</a:t>
            </a:r>
            <a:r>
              <a:rPr lang="en-US" altLang="zh-CN" dirty="0"/>
              <a:t> 1997-07-16)</a:t>
            </a:r>
          </a:p>
          <a:p>
            <a:pPr marL="0" indent="0">
              <a:lnSpc>
                <a:spcPct val="120000"/>
              </a:lnSpc>
              <a:spcBef>
                <a:spcPts val="200"/>
              </a:spcBef>
              <a:buNone/>
            </a:pPr>
            <a:r>
              <a:rPr lang="en-US" altLang="zh-CN" dirty="0"/>
              <a:t> Complete date plus hours and minutes:   </a:t>
            </a:r>
            <a:r>
              <a:rPr lang="en-US" altLang="zh-CN" dirty="0" err="1"/>
              <a:t>YYYY-MM-DDThh:mmTZD</a:t>
            </a:r>
            <a:r>
              <a:rPr lang="en-US" altLang="zh-CN" dirty="0"/>
              <a:t> (</a:t>
            </a:r>
            <a:r>
              <a:rPr lang="en-US" altLang="zh-CN" dirty="0" err="1"/>
              <a:t>eg</a:t>
            </a:r>
            <a:r>
              <a:rPr lang="en-US" altLang="zh-CN" dirty="0"/>
              <a:t> 1997-07-16T19:20+01:00)</a:t>
            </a:r>
          </a:p>
          <a:p>
            <a:pPr marL="0" indent="0">
              <a:lnSpc>
                <a:spcPct val="120000"/>
              </a:lnSpc>
              <a:spcBef>
                <a:spcPts val="200"/>
              </a:spcBef>
              <a:buNone/>
            </a:pPr>
            <a:r>
              <a:rPr lang="en-US" altLang="zh-CN" dirty="0"/>
              <a:t> Complete date plus hours, minutes and seconds:   </a:t>
            </a:r>
            <a:r>
              <a:rPr lang="en-US" altLang="zh-CN" dirty="0" err="1"/>
              <a:t>YYYY-MM-DDThh:mm:ssTZD</a:t>
            </a:r>
            <a:r>
              <a:rPr lang="en-US" altLang="zh-CN" dirty="0"/>
              <a:t> (</a:t>
            </a:r>
            <a:r>
              <a:rPr lang="en-US" altLang="zh-CN" dirty="0" err="1"/>
              <a:t>eg</a:t>
            </a:r>
            <a:r>
              <a:rPr lang="en-US" altLang="zh-CN" dirty="0"/>
              <a:t> 1997-07-16T19:20:30+01:00)</a:t>
            </a:r>
          </a:p>
          <a:p>
            <a:pPr marL="0" indent="0">
              <a:lnSpc>
                <a:spcPct val="120000"/>
              </a:lnSpc>
              <a:spcBef>
                <a:spcPts val="200"/>
              </a:spcBef>
              <a:buNone/>
            </a:pPr>
            <a:r>
              <a:rPr lang="en-US" altLang="zh-CN" dirty="0"/>
              <a:t> Complete date plus hours, minutes, seconds and a decimal fraction of a second :   </a:t>
            </a:r>
            <a:r>
              <a:rPr lang="en-US" altLang="zh-CN" dirty="0" err="1"/>
              <a:t>YYYY-MM-DDThh:mm:ss.sTZD</a:t>
            </a:r>
            <a:r>
              <a:rPr lang="en-US" altLang="zh-CN" dirty="0"/>
              <a:t> (</a:t>
            </a:r>
            <a:r>
              <a:rPr lang="en-US" altLang="zh-CN" dirty="0" err="1"/>
              <a:t>eg</a:t>
            </a:r>
            <a:r>
              <a:rPr lang="en-US" altLang="zh-CN" dirty="0"/>
              <a:t> 1997-07-16T19:20:30.45+01:00)</a:t>
            </a:r>
          </a:p>
          <a:p>
            <a:pPr marL="0" indent="0">
              <a:lnSpc>
                <a:spcPct val="120000"/>
              </a:lnSpc>
              <a:spcBef>
                <a:spcPts val="200"/>
              </a:spcBef>
              <a:buNone/>
            </a:pPr>
            <a:r>
              <a:rPr lang="en-US" altLang="zh-CN" dirty="0"/>
              <a:t>where:</a:t>
            </a:r>
          </a:p>
          <a:p>
            <a:pPr marL="0" indent="0">
              <a:lnSpc>
                <a:spcPct val="120000"/>
              </a:lnSpc>
              <a:spcBef>
                <a:spcPts val="200"/>
              </a:spcBef>
              <a:buNone/>
            </a:pPr>
            <a:r>
              <a:rPr lang="en-US" altLang="zh-CN" dirty="0"/>
              <a:t>     YYYY = four-digit year                                               MM   = two-digit month (01=January, etc.)</a:t>
            </a:r>
          </a:p>
          <a:p>
            <a:pPr marL="0" indent="0">
              <a:lnSpc>
                <a:spcPct val="120000"/>
              </a:lnSpc>
              <a:spcBef>
                <a:spcPts val="200"/>
              </a:spcBef>
              <a:buNone/>
            </a:pPr>
            <a:r>
              <a:rPr lang="en-US" altLang="zh-CN" dirty="0"/>
              <a:t>     DD   = two-digit day of month (01 through 31)    </a:t>
            </a:r>
            <a:r>
              <a:rPr lang="en-US" altLang="zh-CN" dirty="0" err="1"/>
              <a:t>hh</a:t>
            </a:r>
            <a:r>
              <a:rPr lang="en-US" altLang="zh-CN" dirty="0"/>
              <a:t>   = two digits of hour (00 through 23) (am/pm NOT allowed)</a:t>
            </a:r>
          </a:p>
          <a:p>
            <a:pPr marL="0" indent="0">
              <a:lnSpc>
                <a:spcPct val="120000"/>
              </a:lnSpc>
              <a:spcBef>
                <a:spcPts val="200"/>
              </a:spcBef>
              <a:buNone/>
            </a:pPr>
            <a:r>
              <a:rPr lang="en-US" altLang="zh-CN" dirty="0"/>
              <a:t>     mm   = two digits of minute (00 through 59)        </a:t>
            </a:r>
            <a:r>
              <a:rPr lang="en-US" altLang="zh-CN" dirty="0" err="1"/>
              <a:t>ss</a:t>
            </a:r>
            <a:r>
              <a:rPr lang="en-US" altLang="zh-CN" dirty="0"/>
              <a:t>   = two digits of second (00 through 59)</a:t>
            </a:r>
          </a:p>
          <a:p>
            <a:pPr marL="0" indent="0">
              <a:lnSpc>
                <a:spcPct val="120000"/>
              </a:lnSpc>
              <a:spcBef>
                <a:spcPts val="200"/>
              </a:spcBef>
              <a:buNone/>
            </a:pPr>
            <a:r>
              <a:rPr lang="en-US" altLang="zh-CN" dirty="0"/>
              <a:t>     s    = one or more digits representing a decimal fraction of a second</a:t>
            </a:r>
          </a:p>
          <a:p>
            <a:pPr marL="0" indent="0">
              <a:lnSpc>
                <a:spcPct val="120000"/>
              </a:lnSpc>
              <a:spcBef>
                <a:spcPts val="200"/>
              </a:spcBef>
              <a:buNone/>
            </a:pPr>
            <a:r>
              <a:rPr lang="en-US" altLang="zh-CN" dirty="0"/>
              <a:t>     TZD  = time zone designator (Z or +</a:t>
            </a:r>
            <a:r>
              <a:rPr lang="en-US" altLang="zh-CN" dirty="0" err="1"/>
              <a:t>hh:mm</a:t>
            </a:r>
            <a:r>
              <a:rPr lang="en-US" altLang="zh-CN" dirty="0"/>
              <a:t> or -</a:t>
            </a:r>
            <a:r>
              <a:rPr lang="en-US" altLang="zh-CN" dirty="0" err="1"/>
              <a:t>hh:mm</a:t>
            </a:r>
            <a:r>
              <a:rPr lang="en-US" altLang="zh-CN" dirty="0"/>
              <a:t>)</a:t>
            </a:r>
          </a:p>
        </p:txBody>
      </p:sp>
    </p:spTree>
    <p:extLst>
      <p:ext uri="{BB962C8B-B14F-4D97-AF65-F5344CB8AC3E}">
        <p14:creationId xmlns:p14="http://schemas.microsoft.com/office/powerpoint/2010/main" val="149964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关于时间格式选取的总结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满足跨时区时间处理的较为理想的两种时间格式：</a:t>
            </a:r>
            <a:endParaRPr lang="en-US" altLang="zh-CN" sz="2400" dirty="0"/>
          </a:p>
          <a:p>
            <a:pPr marL="0" indent="0">
              <a:lnSpc>
                <a:spcPct val="120000"/>
              </a:lnSpc>
              <a:spcBef>
                <a:spcPts val="200"/>
              </a:spcBef>
              <a:buNone/>
            </a:pPr>
            <a:endParaRPr lang="en-US" altLang="zh-CN" sz="2400" dirty="0"/>
          </a:p>
          <a:p>
            <a:pPr marL="457200" indent="-457200">
              <a:lnSpc>
                <a:spcPct val="120000"/>
              </a:lnSpc>
              <a:spcBef>
                <a:spcPts val="200"/>
              </a:spcBef>
              <a:buFont typeface="+mj-lt"/>
              <a:buAutoNum type="arabicPeriod"/>
            </a:pPr>
            <a:r>
              <a:rPr lang="en-US" altLang="zh-CN" sz="2800" dirty="0"/>
              <a:t>UNIX</a:t>
            </a:r>
            <a:r>
              <a:rPr lang="zh-CN" altLang="en-US" sz="2800" dirty="0"/>
              <a:t>时间（不包含时区信息）</a:t>
            </a:r>
            <a:endParaRPr lang="en-US" altLang="zh-CN" sz="2800" dirty="0"/>
          </a:p>
          <a:p>
            <a:pPr marL="457200" indent="-457200">
              <a:lnSpc>
                <a:spcPct val="120000"/>
              </a:lnSpc>
              <a:spcBef>
                <a:spcPts val="200"/>
              </a:spcBef>
              <a:buFont typeface="+mj-lt"/>
              <a:buAutoNum type="arabicPeriod"/>
            </a:pPr>
            <a:r>
              <a:rPr lang="en-US" altLang="zh-CN" sz="2800" dirty="0"/>
              <a:t>ISO 8601 </a:t>
            </a:r>
            <a:r>
              <a:rPr lang="zh-CN" altLang="en-US" sz="2800" dirty="0"/>
              <a:t>中的 </a:t>
            </a:r>
            <a:r>
              <a:rPr lang="en-US" altLang="zh-CN" sz="2800" dirty="0" err="1"/>
              <a:t>YYYY-MM-DDThh:mm:ss.sTZD</a:t>
            </a:r>
            <a:r>
              <a:rPr lang="zh-CN" altLang="en-US" sz="2800" dirty="0"/>
              <a:t>格式（包含时区信息）</a:t>
            </a:r>
            <a:endParaRPr lang="en-US" altLang="zh-CN" sz="2800" dirty="0"/>
          </a:p>
        </p:txBody>
      </p:sp>
    </p:spTree>
    <p:extLst>
      <p:ext uri="{BB962C8B-B14F-4D97-AF65-F5344CB8AC3E}">
        <p14:creationId xmlns:p14="http://schemas.microsoft.com/office/powerpoint/2010/main" val="324268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时间格式有效性测试</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情景：一位在俄罗斯莫斯科的开发者给一位美国洛杉矶的开发者发布了一条任务，任务开始时间为</a:t>
            </a:r>
            <a:r>
              <a:rPr lang="en-US" altLang="zh-CN" sz="2400" dirty="0"/>
              <a:t>2017</a:t>
            </a:r>
            <a:r>
              <a:rPr lang="zh-CN" altLang="en-US" sz="2400" dirty="0"/>
              <a:t>年</a:t>
            </a:r>
            <a:r>
              <a:rPr lang="en-US" altLang="zh-CN" sz="2400" dirty="0"/>
              <a:t>12</a:t>
            </a:r>
            <a:r>
              <a:rPr lang="zh-CN" altLang="en-US" sz="2400" dirty="0"/>
              <a:t>月</a:t>
            </a:r>
            <a:r>
              <a:rPr lang="en-US" altLang="zh-CN" sz="2400" dirty="0"/>
              <a:t>8</a:t>
            </a:r>
            <a:r>
              <a:rPr lang="zh-CN" altLang="en-US" sz="2400" dirty="0"/>
              <a:t>日下午</a:t>
            </a:r>
            <a:r>
              <a:rPr lang="en-US" altLang="zh-CN" sz="2400" dirty="0"/>
              <a:t>2</a:t>
            </a:r>
            <a:r>
              <a:rPr lang="zh-CN" altLang="en-US" sz="2400" dirty="0"/>
              <a:t>点（莫斯科时间），要求两天内完成。该如何对时间进行处理？如何计算莫斯科</a:t>
            </a:r>
            <a:r>
              <a:rPr lang="en-US" altLang="zh-CN" sz="2400" dirty="0"/>
              <a:t>/</a:t>
            </a:r>
            <a:r>
              <a:rPr lang="zh-CN" altLang="en-US" sz="2400" dirty="0"/>
              <a:t>洛杉矶的任务开始时间与截止时间？</a:t>
            </a:r>
            <a:endParaRPr lang="en-US" altLang="zh-CN" sz="2400" dirty="0"/>
          </a:p>
          <a:p>
            <a:pPr marL="0" indent="0">
              <a:lnSpc>
                <a:spcPct val="120000"/>
              </a:lnSpc>
              <a:spcBef>
                <a:spcPts val="200"/>
              </a:spcBef>
              <a:buNone/>
            </a:pPr>
            <a:endParaRPr lang="en-US" altLang="zh-CN" sz="2400" dirty="0"/>
          </a:p>
          <a:p>
            <a:pPr marL="0" indent="0">
              <a:lnSpc>
                <a:spcPct val="120000"/>
              </a:lnSpc>
              <a:spcBef>
                <a:spcPts val="200"/>
              </a:spcBef>
              <a:buNone/>
            </a:pPr>
            <a:r>
              <a:rPr lang="zh-CN" altLang="en-US" dirty="0"/>
              <a:t>任务开始</a:t>
            </a:r>
            <a:r>
              <a:rPr lang="zh-CN" altLang="en-US" sz="2200" dirty="0"/>
              <a:t>时间（</a:t>
            </a:r>
            <a:r>
              <a:rPr lang="en-US" altLang="zh-CN" sz="2200" dirty="0"/>
              <a:t>UNIX/ISO 8601</a:t>
            </a:r>
            <a:r>
              <a:rPr lang="zh-CN" altLang="en-US" sz="2200" dirty="0"/>
              <a:t>）</a:t>
            </a:r>
            <a:r>
              <a:rPr lang="en-US" altLang="zh-CN" sz="2200" dirty="0"/>
              <a:t>+</a:t>
            </a:r>
            <a:r>
              <a:rPr lang="zh-CN" altLang="en-US" sz="2200" dirty="0"/>
              <a:t>持续时间（</a:t>
            </a:r>
            <a:r>
              <a:rPr lang="en-US" altLang="zh-CN" sz="2200" dirty="0"/>
              <a:t>2</a:t>
            </a:r>
            <a:r>
              <a:rPr lang="zh-CN" altLang="en-US" sz="2200" dirty="0"/>
              <a:t>天）</a:t>
            </a:r>
            <a:r>
              <a:rPr lang="en-US" altLang="zh-CN" sz="2200" dirty="0"/>
              <a:t>=</a:t>
            </a:r>
            <a:r>
              <a:rPr lang="zh-CN" altLang="en-US" sz="2200" dirty="0"/>
              <a:t>任务截止时间（</a:t>
            </a:r>
            <a:r>
              <a:rPr lang="en-US" altLang="zh-CN" sz="2200" dirty="0"/>
              <a:t>UNIX/ISO 8601</a:t>
            </a:r>
            <a:r>
              <a:rPr lang="zh-CN" altLang="en-US" sz="2200" dirty="0"/>
              <a:t>）</a:t>
            </a:r>
            <a:endParaRPr lang="en-US" altLang="zh-CN" sz="2200" dirty="0"/>
          </a:p>
        </p:txBody>
      </p:sp>
    </p:spTree>
    <p:extLst>
      <p:ext uri="{BB962C8B-B14F-4D97-AF65-F5344CB8AC3E}">
        <p14:creationId xmlns:p14="http://schemas.microsoft.com/office/powerpoint/2010/main" val="97715965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1665</TotalTime>
  <Words>1601</Words>
  <Application>Microsoft Office PowerPoint</Application>
  <PresentationFormat>宽屏</PresentationFormat>
  <Paragraphs>115</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宋体</vt:lpstr>
      <vt:lpstr>Calibri</vt:lpstr>
      <vt:lpstr>Calibri Light</vt:lpstr>
      <vt:lpstr>回顾</vt:lpstr>
      <vt:lpstr>跨时区的时间处理</vt:lpstr>
      <vt:lpstr>问题引入</vt:lpstr>
      <vt:lpstr>一些地理知识</vt:lpstr>
      <vt:lpstr>一些地理知识</vt:lpstr>
      <vt:lpstr>一些时间格式</vt:lpstr>
      <vt:lpstr>一些时间格式</vt:lpstr>
      <vt:lpstr>一些时间格式</vt:lpstr>
      <vt:lpstr>关于时间格式选取的总结</vt:lpstr>
      <vt:lpstr>时间格式有效性测试</vt:lpstr>
      <vt:lpstr>开发中需要考虑的问题</vt:lpstr>
      <vt:lpstr>时间信息的获取</vt:lpstr>
      <vt:lpstr>时间信息的获取</vt:lpstr>
      <vt:lpstr>时间信息的获取</vt:lpstr>
      <vt:lpstr>时间信息的获取</vt:lpstr>
      <vt:lpstr>小结</vt:lpstr>
      <vt:lpstr>实验</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67</cp:revision>
  <dcterms:created xsi:type="dcterms:W3CDTF">2017-12-08T08:40:39Z</dcterms:created>
  <dcterms:modified xsi:type="dcterms:W3CDTF">2017-12-14T08:01:14Z</dcterms:modified>
</cp:coreProperties>
</file>